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7" r:id="rId3"/>
    <p:sldId id="784" r:id="rId4"/>
    <p:sldId id="795" r:id="rId5"/>
    <p:sldId id="797" r:id="rId6"/>
    <p:sldId id="844" r:id="rId7"/>
    <p:sldId id="801" r:id="rId8"/>
    <p:sldId id="803" r:id="rId9"/>
    <p:sldId id="804" r:id="rId10"/>
    <p:sldId id="807" r:id="rId11"/>
    <p:sldId id="808" r:id="rId12"/>
    <p:sldId id="744" r:id="rId13"/>
    <p:sldId id="788" r:id="rId14"/>
    <p:sldId id="846" r:id="rId15"/>
    <p:sldId id="789" r:id="rId16"/>
    <p:sldId id="812" r:id="rId17"/>
    <p:sldId id="848" r:id="rId18"/>
    <p:sldId id="819" r:id="rId19"/>
    <p:sldId id="820" r:id="rId20"/>
    <p:sldId id="826" r:id="rId21"/>
    <p:sldId id="747" r:id="rId22"/>
    <p:sldId id="829" r:id="rId23"/>
    <p:sldId id="845" r:id="rId24"/>
    <p:sldId id="835" r:id="rId25"/>
    <p:sldId id="838" r:id="rId26"/>
    <p:sldId id="841" r:id="rId27"/>
    <p:sldId id="849" r:id="rId28"/>
    <p:sldId id="658" r:id="rId29"/>
    <p:sldId id="780" r:id="rId30"/>
  </p:sldIdLst>
  <p:sldSz cx="9144000" cy="6858000" type="screen4x3"/>
  <p:notesSz cx="6797675" cy="9926638"/>
  <p:custDataLst>
    <p:tags r:id="rId3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Dream Orphans" pitchFamily="2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66FF"/>
    <a:srgbClr val="FF3300"/>
    <a:srgbClr val="5F5F5F"/>
    <a:srgbClr val="FFFF00"/>
    <a:srgbClr val="B8C26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89" autoAdjust="0"/>
    <p:restoredTop sz="90990" autoAdjust="0"/>
  </p:normalViewPr>
  <p:slideViewPr>
    <p:cSldViewPr>
      <p:cViewPr varScale="1">
        <p:scale>
          <a:sx n="55" d="100"/>
          <a:sy n="55" d="100"/>
        </p:scale>
        <p:origin x="1958" y="53"/>
      </p:cViewPr>
      <p:guideLst>
        <p:guide orient="horz" pos="33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54"/>
    </p:cViewPr>
  </p:sorterViewPr>
  <p:notesViewPr>
    <p:cSldViewPr>
      <p:cViewPr varScale="1">
        <p:scale>
          <a:sx n="68" d="100"/>
          <a:sy n="68" d="100"/>
        </p:scale>
        <p:origin x="-145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2343" cy="49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20" rIns="91838" bIns="45920" numCol="1" anchor="t" anchorCtr="0" compatLnSpc="1">
            <a:prstTxWarp prst="textNoShape">
              <a:avLst/>
            </a:prstTxWarp>
          </a:bodyPr>
          <a:lstStyle>
            <a:lvl1pPr algn="l" defTabSz="918972">
              <a:defRPr sz="1200" b="0"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7655" y="1"/>
            <a:ext cx="2907860" cy="49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20" rIns="91838" bIns="45920" numCol="1" anchor="t" anchorCtr="0" compatLnSpc="1">
            <a:prstTxWarp prst="textNoShape">
              <a:avLst/>
            </a:prstTxWarp>
          </a:bodyPr>
          <a:lstStyle>
            <a:lvl1pPr algn="r" defTabSz="918972">
              <a:defRPr sz="1200" b="0"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0066"/>
            <a:ext cx="2982343" cy="49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20" rIns="91838" bIns="45920" numCol="1" anchor="b" anchorCtr="0" compatLnSpc="1">
            <a:prstTxWarp prst="textNoShape">
              <a:avLst/>
            </a:prstTxWarp>
          </a:bodyPr>
          <a:lstStyle>
            <a:lvl1pPr algn="l" defTabSz="918972">
              <a:defRPr sz="1200" b="0">
                <a:latin typeface="Times New Roman" pitchFamily="18" charset="0"/>
              </a:defRPr>
            </a:lvl1pPr>
          </a:lstStyle>
          <a:p>
            <a:endParaRPr lang="th-TH"/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7655" y="9420066"/>
            <a:ext cx="2907860" cy="49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20" rIns="91838" bIns="45920" numCol="1" anchor="b" anchorCtr="0" compatLnSpc="1">
            <a:prstTxWarp prst="textNoShape">
              <a:avLst/>
            </a:prstTxWarp>
          </a:bodyPr>
          <a:lstStyle>
            <a:lvl1pPr algn="r" defTabSz="918972">
              <a:defRPr sz="1200" b="0">
                <a:latin typeface="Times New Roman" pitchFamily="18" charset="0"/>
              </a:defRPr>
            </a:lvl1pPr>
          </a:lstStyle>
          <a:p>
            <a:fld id="{73C8A089-F8B5-4A12-B5D4-60446EE58DEF}" type="slidenum">
              <a:rPr lang="en-US"/>
              <a:pPr/>
              <a:t>‹Nr.›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335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58" tIns="46428" rIns="92858" bIns="46428" numCol="1" anchor="ctr" anchorCtr="0" compatLnSpc="1">
            <a:prstTxWarp prst="textNoShape">
              <a:avLst/>
            </a:prstTxWarp>
          </a:bodyPr>
          <a:lstStyle>
            <a:lvl1pPr algn="l" defTabSz="928162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58" tIns="46428" rIns="92858" bIns="46428" numCol="1" anchor="ctr" anchorCtr="0" compatLnSpc="1">
            <a:prstTxWarp prst="textNoShape">
              <a:avLst/>
            </a:prstTxWarp>
          </a:bodyPr>
          <a:lstStyle>
            <a:lvl1pPr algn="r" defTabSz="928162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4653"/>
            <a:ext cx="498577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58" tIns="46428" rIns="92858" bIns="464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58" tIns="46428" rIns="92858" bIns="46428" numCol="1" anchor="b" anchorCtr="0" compatLnSpc="1">
            <a:prstTxWarp prst="textNoShape">
              <a:avLst/>
            </a:prstTxWarp>
          </a:bodyPr>
          <a:lstStyle>
            <a:lvl1pPr algn="l" defTabSz="928162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58" tIns="46428" rIns="92858" bIns="46428" numCol="1" anchor="b" anchorCtr="0" compatLnSpc="1">
            <a:prstTxWarp prst="textNoShape">
              <a:avLst/>
            </a:prstTxWarp>
          </a:bodyPr>
          <a:lstStyle>
            <a:lvl1pPr algn="r" defTabSz="928162">
              <a:defRPr sz="1200" b="0">
                <a:latin typeface="Times New Roman" pitchFamily="18" charset="0"/>
              </a:defRPr>
            </a:lvl1pPr>
          </a:lstStyle>
          <a:p>
            <a:fld id="{6B36E6AA-363D-4C8F-BC52-B81E393718B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52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  <a:cs typeface="+mn-cs"/>
              </a:defRPr>
            </a:lvl1pPr>
          </a:lstStyle>
          <a:p>
            <a:r>
              <a:rPr lang="en-US" dirty="0"/>
              <a:t>M. Giese: Dynamics of Neural Systems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533400" y="6400800"/>
            <a:ext cx="5181600" cy="304800"/>
          </a:xfrm>
        </p:spPr>
        <p:txBody>
          <a:bodyPr/>
          <a:lstStyle/>
          <a:p>
            <a:r>
              <a:rPr lang="en-US" dirty="0"/>
              <a:t>M. Giese: Dynamics of Neural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  <a:cs typeface="+mn-cs"/>
              </a:defRPr>
            </a:lvl1pPr>
          </a:lstStyle>
          <a:p>
            <a:r>
              <a:rPr lang="en-US" dirty="0"/>
              <a:t>M. Giese: Dynamics of Neural Systems</a:t>
            </a:r>
          </a:p>
        </p:txBody>
      </p:sp>
    </p:spTree>
    <p:extLst>
      <p:ext uri="{BB962C8B-B14F-4D97-AF65-F5344CB8AC3E}">
        <p14:creationId xmlns:p14="http://schemas.microsoft.com/office/powerpoint/2010/main" val="18436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52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  <a:cs typeface="+mn-cs"/>
              </a:defRPr>
            </a:lvl1pPr>
          </a:lstStyle>
          <a:p>
            <a:r>
              <a:rPr lang="en-US" dirty="0"/>
              <a:t>M. Giese: Dynamics of Neural Systems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56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7918984" y="6553200"/>
            <a:ext cx="1168911" cy="2462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aseline="0" dirty="0">
                <a:latin typeface="Arial" charset="0"/>
                <a:cs typeface="Arial" charset="0"/>
              </a:rPr>
              <a:t>28 October</a:t>
            </a:r>
            <a:r>
              <a:rPr lang="en-US" sz="1000" dirty="0">
                <a:latin typeface="Arial" charset="0"/>
                <a:cs typeface="Arial" charset="0"/>
              </a:rPr>
              <a:t> 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3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iese@uni-tuebingen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10" Type="http://schemas.openxmlformats.org/officeDocument/2006/relationships/image" Target="../media/image430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9.wmf"/><Relationship Id="rId3" Type="http://schemas.openxmlformats.org/officeDocument/2006/relationships/image" Target="../media/image38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4.png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56.png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6.wmf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6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466725" y="1412875"/>
            <a:ext cx="8353425" cy="1871663"/>
          </a:xfrm>
          <a:prstGeom prst="roundRect">
            <a:avLst>
              <a:gd name="adj" fmla="val 16667"/>
            </a:avLst>
          </a:prstGeom>
          <a:solidFill>
            <a:srgbClr val="6600FF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1371600"/>
            <a:ext cx="8153400" cy="2057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Dynamics of Neural Systems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Single Compartment Models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1713" y="3633788"/>
            <a:ext cx="7315200" cy="1524000"/>
          </a:xfrm>
        </p:spPr>
        <p:txBody>
          <a:bodyPr/>
          <a:lstStyle/>
          <a:p>
            <a:r>
              <a:rPr lang="en-US" dirty="0"/>
              <a:t>Martin A. Giese</a:t>
            </a:r>
            <a:endParaRPr lang="en-US" sz="1800" dirty="0"/>
          </a:p>
          <a:p>
            <a:r>
              <a:rPr lang="en-US" sz="2000" i="1" dirty="0">
                <a:hlinkClick r:id="rId2"/>
              </a:rPr>
              <a:t>Martin.giese@uni-tuebingen.de</a:t>
            </a:r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Oct 28, 2024</a:t>
            </a:r>
          </a:p>
        </p:txBody>
      </p:sp>
      <p:pic>
        <p:nvPicPr>
          <p:cNvPr id="91142" name="Picture 6" descr="hih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5229225"/>
            <a:ext cx="1725612" cy="774700"/>
          </a:xfrm>
          <a:prstGeom prst="rect">
            <a:avLst/>
          </a:prstGeom>
          <a:noFill/>
        </p:spPr>
      </p:pic>
      <p:grpSp>
        <p:nvGrpSpPr>
          <p:cNvPr id="91147" name="Group 11"/>
          <p:cNvGrpSpPr>
            <a:grpSpLocks/>
          </p:cNvGrpSpPr>
          <p:nvPr/>
        </p:nvGrpSpPr>
        <p:grpSpPr bwMode="auto">
          <a:xfrm>
            <a:off x="6989763" y="5157788"/>
            <a:ext cx="1614487" cy="841375"/>
            <a:chOff x="431" y="3104"/>
            <a:chExt cx="1017" cy="530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573" y="3104"/>
              <a:ext cx="163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/>
            </a:p>
          </p:txBody>
        </p:sp>
        <p:grpSp>
          <p:nvGrpSpPr>
            <p:cNvPr id="91143" name="Group 7"/>
            <p:cNvGrpSpPr>
              <a:grpSpLocks/>
            </p:cNvGrpSpPr>
            <p:nvPr/>
          </p:nvGrpSpPr>
          <p:grpSpPr bwMode="auto">
            <a:xfrm>
              <a:off x="431" y="3185"/>
              <a:ext cx="1017" cy="449"/>
              <a:chOff x="368" y="2688"/>
              <a:chExt cx="1648" cy="704"/>
            </a:xfrm>
          </p:grpSpPr>
          <p:pic>
            <p:nvPicPr>
              <p:cNvPr id="91144" name="Picture 8" descr="CINlog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" y="2688"/>
                <a:ext cx="1647" cy="704"/>
              </a:xfrm>
              <a:prstGeom prst="rect">
                <a:avLst/>
              </a:prstGeom>
              <a:noFill/>
            </p:spPr>
          </p:pic>
          <p:sp>
            <p:nvSpPr>
              <p:cNvPr id="91145" name="Rectangle 9"/>
              <p:cNvSpPr>
                <a:spLocks noChangeArrowheads="1"/>
              </p:cNvSpPr>
              <p:nvPr/>
            </p:nvSpPr>
            <p:spPr bwMode="auto">
              <a:xfrm>
                <a:off x="368" y="2688"/>
                <a:ext cx="1640" cy="7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/>
              </a:p>
            </p:txBody>
          </p:sp>
        </p:grpSp>
      </p:grp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52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  <a:cs typeface="+mn-cs"/>
              </a:defRPr>
            </a:lvl1pPr>
          </a:lstStyle>
          <a:p>
            <a:r>
              <a:rPr lang="en-US" dirty="0"/>
              <a:t>M. Giese: Dynamics of Neural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70" y="2033038"/>
            <a:ext cx="4573730" cy="2808784"/>
          </a:xfrm>
          <a:prstGeom prst="rect">
            <a:avLst/>
          </a:prstGeom>
        </p:spPr>
      </p:pic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Permeability for multiple ion types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4464744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In equilibrium state net current through the membrane is zero.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In living cells ion pumps maintain continuous ion flow.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Equilibrium potentials for different ion types are coupled through the membrane potential.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Flux through membrane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(for ion type </a:t>
            </a:r>
            <a:r>
              <a:rPr lang="en-US" b="0" dirty="0">
                <a:latin typeface="Times New Roman" pitchFamily="18" charset="0"/>
              </a:rPr>
              <a:t>A</a:t>
            </a:r>
            <a:r>
              <a:rPr lang="en-US" b="0" dirty="0">
                <a:latin typeface="Arial" charset="0"/>
                <a:cs typeface="Arial" charset="0"/>
              </a:rPr>
              <a:t>):</a:t>
            </a:r>
          </a:p>
        </p:txBody>
      </p:sp>
      <p:graphicFrame>
        <p:nvGraphicFramePr>
          <p:cNvPr id="897028" name="Object 4"/>
          <p:cNvGraphicFramePr>
            <a:graphicFrameLocks noChangeAspect="1"/>
          </p:cNvGraphicFramePr>
          <p:nvPr/>
        </p:nvGraphicFramePr>
        <p:xfrm>
          <a:off x="3635896" y="5766395"/>
          <a:ext cx="3476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460500" imgH="228600" progId="Equation.3">
                  <p:embed/>
                </p:oleObj>
              </mc:Choice>
              <mc:Fallback>
                <p:oleObj name="Formel" r:id="rId3" imgW="1460500" imgH="228600" progId="Equation.3">
                  <p:embed/>
                  <p:pic>
                    <p:nvPicPr>
                      <p:cNvPr id="89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766395"/>
                        <a:ext cx="3476625" cy="5429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716016" y="5445224"/>
            <a:ext cx="216024" cy="43204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253827" y="5178678"/>
            <a:ext cx="3990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Membrane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permeability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(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for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ion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type 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377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Goldman-Hodgkin-Katz current equation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849719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Assuming constant membrane potential </a:t>
            </a:r>
            <a:r>
              <a:rPr lang="en-US" b="0" i="1" dirty="0">
                <a:latin typeface="Times New Roman" panose="02020603050405020304" pitchFamily="18" charset="0"/>
              </a:rPr>
              <a:t>V</a:t>
            </a:r>
            <a:r>
              <a:rPr lang="en-US" b="0" dirty="0">
                <a:latin typeface="Arial" charset="0"/>
                <a:cs typeface="Arial" charset="0"/>
              </a:rPr>
              <a:t> and independence of different ion types, one can derive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for the current density (current per area):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</a:t>
            </a:r>
            <a:r>
              <a:rPr lang="en-US" dirty="0">
                <a:latin typeface="Arial" charset="0"/>
                <a:cs typeface="Arial" charset="0"/>
              </a:rPr>
              <a:t>Goldman-Hodgkin-Katz (GHK) current equation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Permits computation of the current per ion type for a given membrane potential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dirty="0">
                <a:latin typeface="Arial" charset="0"/>
                <a:cs typeface="Arial" charset="0"/>
              </a:rPr>
              <a:t>.</a:t>
            </a:r>
          </a:p>
        </p:txBody>
      </p:sp>
      <p:graphicFrame>
        <p:nvGraphicFramePr>
          <p:cNvPr id="897028" name="Object 4"/>
          <p:cNvGraphicFramePr>
            <a:graphicFrameLocks noChangeAspect="1"/>
          </p:cNvGraphicFramePr>
          <p:nvPr/>
        </p:nvGraphicFramePr>
        <p:xfrm>
          <a:off x="1255713" y="2857500"/>
          <a:ext cx="63420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2666880" imgH="482400" progId="Equation.3">
                  <p:embed/>
                </p:oleObj>
              </mc:Choice>
              <mc:Fallback>
                <p:oleObj name="Formel" r:id="rId2" imgW="2666880" imgH="482400" progId="Equation.3">
                  <p:embed/>
                  <p:pic>
                    <p:nvPicPr>
                      <p:cNvPr id="89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857500"/>
                        <a:ext cx="6342062" cy="1143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317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Simple approximations of the GHK    </a:t>
            </a:r>
            <a:br>
              <a:rPr lang="en-US" sz="3600" dirty="0"/>
            </a:br>
            <a:r>
              <a:rPr lang="en-US" sz="3600" dirty="0"/>
              <a:t>        current equation   </a:t>
            </a:r>
            <a:endParaRPr lang="en-US" sz="3600" i="1" dirty="0"/>
          </a:p>
        </p:txBody>
      </p:sp>
      <p:sp>
        <p:nvSpPr>
          <p:cNvPr id="8" name="Rechteck 7"/>
          <p:cNvSpPr/>
          <p:nvPr/>
        </p:nvSpPr>
        <p:spPr>
          <a:xfrm>
            <a:off x="5640585" y="1722002"/>
            <a:ext cx="595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Arial" charset="0"/>
                <a:cs typeface="Arial" charset="0"/>
              </a:rPr>
              <a:t>K</a:t>
            </a:r>
            <a:r>
              <a:rPr lang="en-US" b="0" baseline="30000" dirty="0">
                <a:latin typeface="Arial" charset="0"/>
                <a:cs typeface="Arial" charset="0"/>
              </a:rPr>
              <a:t>+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de-DE" dirty="0"/>
          </a:p>
        </p:txBody>
      </p:sp>
      <p:pic>
        <p:nvPicPr>
          <p:cNvPr id="920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13" y="2096852"/>
            <a:ext cx="410445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4896792" cy="468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The GHK current equation specifies a highly nonlinear (non-</a:t>
            </a:r>
            <a:r>
              <a:rPr lang="en-US" b="0" dirty="0" err="1">
                <a:latin typeface="Arial" charset="0"/>
                <a:cs typeface="Arial" charset="0"/>
              </a:rPr>
              <a:t>ohmic</a:t>
            </a:r>
            <a:r>
              <a:rPr lang="en-US" b="0" dirty="0">
                <a:latin typeface="Arial" charset="0"/>
                <a:cs typeface="Arial" charset="0"/>
              </a:rPr>
              <a:t>) current –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voltage relationship.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Multiple approximations, dependent on ion type: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a) </a:t>
            </a:r>
            <a:r>
              <a:rPr lang="en-US" dirty="0">
                <a:latin typeface="Arial" charset="0"/>
                <a:cs typeface="Arial" charset="0"/>
              </a:rPr>
              <a:t>Linear: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b="0" i="1" dirty="0">
                <a:latin typeface="Times New Roman" pitchFamily="18" charset="0"/>
              </a:rPr>
              <a:t>I</a:t>
            </a:r>
            <a:r>
              <a:rPr lang="en-US" b="0" dirty="0">
                <a:latin typeface="Times New Roman" pitchFamily="18" charset="0"/>
              </a:rPr>
              <a:t> = </a:t>
            </a:r>
            <a:r>
              <a:rPr lang="en-US" b="0" i="1" dirty="0">
                <a:latin typeface="Times New Roman" pitchFamily="18" charset="0"/>
              </a:rPr>
              <a:t>g</a:t>
            </a:r>
            <a:r>
              <a:rPr lang="en-US" b="0" dirty="0">
                <a:latin typeface="Times New Roman" pitchFamily="18" charset="0"/>
              </a:rPr>
              <a:t> (</a:t>
            </a:r>
            <a:r>
              <a:rPr lang="en-US" b="0" i="1" dirty="0">
                <a:latin typeface="Times New Roman" pitchFamily="18" charset="0"/>
              </a:rPr>
              <a:t>V </a:t>
            </a:r>
            <a:r>
              <a:rPr lang="en-US" b="0" dirty="0">
                <a:latin typeface="Times New Roman" pitchFamily="18" charset="0"/>
              </a:rPr>
              <a:t>–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baseline="-25000" dirty="0">
                <a:latin typeface="Times New Roman" pitchFamily="18" charset="0"/>
              </a:rPr>
              <a:t>0</a:t>
            </a:r>
            <a:r>
              <a:rPr lang="en-US" b="0" dirty="0">
                <a:latin typeface="Times New Roman" pitchFamily="18" charset="0"/>
              </a:rPr>
              <a:t>)</a:t>
            </a:r>
            <a:br>
              <a:rPr lang="en-US" b="0" dirty="0">
                <a:latin typeface="Times New Roman" pitchFamily="18" charset="0"/>
              </a:rPr>
            </a:br>
            <a:r>
              <a:rPr lang="en-US" b="0" dirty="0">
                <a:latin typeface="Times New Roman" pitchFamily="18" charset="0"/>
              </a:rPr>
              <a:t>     </a:t>
            </a:r>
            <a:r>
              <a:rPr lang="en-US" b="0" dirty="0">
                <a:latin typeface="+mn-lt"/>
              </a:rPr>
              <a:t>(works well for potassium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     in normal working regime)</a:t>
            </a:r>
            <a:br>
              <a:rPr lang="en-US" b="0" dirty="0">
                <a:latin typeface="+mn-lt"/>
              </a:rPr>
            </a:br>
            <a:endParaRPr lang="en-US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Simple approximations of the GHK    </a:t>
            </a:r>
            <a:br>
              <a:rPr lang="en-US" sz="3600" dirty="0"/>
            </a:br>
            <a:r>
              <a:rPr lang="en-US" sz="3600" dirty="0"/>
              <a:t>        current equation   </a:t>
            </a:r>
            <a:endParaRPr lang="en-US" sz="3600" i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372200" y="5044742"/>
            <a:ext cx="1368152" cy="1397769"/>
            <a:chOff x="3491880" y="4767535"/>
            <a:chExt cx="1368152" cy="1397769"/>
          </a:xfrm>
        </p:grpSpPr>
        <p:cxnSp>
          <p:nvCxnSpPr>
            <p:cNvPr id="13" name="Gerade Verbindung mit Pfeil 12"/>
            <p:cNvCxnSpPr/>
            <p:nvPr/>
          </p:nvCxnSpPr>
          <p:spPr bwMode="auto">
            <a:xfrm>
              <a:off x="3491880" y="573325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Gerade Verbindung mit Pfeil 13"/>
            <p:cNvCxnSpPr/>
            <p:nvPr/>
          </p:nvCxnSpPr>
          <p:spPr bwMode="auto">
            <a:xfrm flipV="1">
              <a:off x="3923928" y="5013177"/>
              <a:ext cx="0" cy="7920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Rechteck 15"/>
            <p:cNvSpPr/>
            <p:nvPr/>
          </p:nvSpPr>
          <p:spPr>
            <a:xfrm>
              <a:off x="3779912" y="4767535"/>
              <a:ext cx="720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latin typeface="Arial" charset="0"/>
                  <a:cs typeface="Arial" charset="0"/>
                </a:rPr>
                <a:t>[x]</a:t>
              </a:r>
              <a:r>
                <a:rPr lang="en-US" sz="1800" b="0" baseline="-25000" dirty="0">
                  <a:latin typeface="Arial" charset="0"/>
                  <a:cs typeface="Arial" charset="0"/>
                </a:rPr>
                <a:t>+</a:t>
              </a:r>
              <a:r>
                <a:rPr lang="en-US" sz="1800" b="0" dirty="0">
                  <a:latin typeface="Arial" charset="0"/>
                  <a:cs typeface="Arial" charset="0"/>
                </a:rPr>
                <a:t> </a:t>
              </a:r>
              <a:endParaRPr lang="de-DE" sz="18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4139952" y="5786447"/>
              <a:ext cx="720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latin typeface="Arial" charset="0"/>
                  <a:cs typeface="Arial" charset="0"/>
                </a:rPr>
                <a:t> x</a:t>
              </a:r>
              <a:endParaRPr lang="de-DE" sz="180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535313" y="5795972"/>
              <a:ext cx="7200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latin typeface="Arial" charset="0"/>
                  <a:cs typeface="Arial" charset="0"/>
                </a:rPr>
                <a:t> 0</a:t>
              </a:r>
              <a:endParaRPr lang="de-DE" sz="1800" dirty="0"/>
            </a:p>
          </p:txBody>
        </p:sp>
        <p:cxnSp>
          <p:nvCxnSpPr>
            <p:cNvPr id="21" name="Gerade Verbindung mit Pfeil 20"/>
            <p:cNvCxnSpPr/>
            <p:nvPr/>
          </p:nvCxnSpPr>
          <p:spPr bwMode="auto">
            <a:xfrm>
              <a:off x="3498704" y="5689824"/>
              <a:ext cx="425027" cy="12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 Verbindung mit Pfeil 23"/>
            <p:cNvCxnSpPr/>
            <p:nvPr/>
          </p:nvCxnSpPr>
          <p:spPr bwMode="auto">
            <a:xfrm flipV="1">
              <a:off x="3927893" y="5157192"/>
              <a:ext cx="572099" cy="5313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4896792" cy="468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The GHK current equation specifies a highly nonlinear (non-</a:t>
            </a:r>
            <a:r>
              <a:rPr lang="en-US" b="0" dirty="0" err="1">
                <a:latin typeface="Arial" charset="0"/>
                <a:cs typeface="Arial" charset="0"/>
              </a:rPr>
              <a:t>ohmic</a:t>
            </a:r>
            <a:r>
              <a:rPr lang="en-US" b="0" dirty="0">
                <a:latin typeface="Arial" charset="0"/>
                <a:cs typeface="Arial" charset="0"/>
              </a:rPr>
              <a:t>) current –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voltage relationship.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Multiple approximations, dependent on ion type: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a) </a:t>
            </a:r>
            <a:r>
              <a:rPr lang="en-US" dirty="0">
                <a:latin typeface="Arial" charset="0"/>
                <a:cs typeface="Arial" charset="0"/>
              </a:rPr>
              <a:t>Linear:</a:t>
            </a:r>
            <a:r>
              <a:rPr lang="en-US" sz="2000" b="0" dirty="0">
                <a:latin typeface="Arial" charset="0"/>
                <a:cs typeface="Arial" charset="0"/>
              </a:rPr>
              <a:t> </a:t>
            </a:r>
            <a:r>
              <a:rPr lang="en-US" b="0" i="1" dirty="0">
                <a:latin typeface="Times New Roman" pitchFamily="18" charset="0"/>
              </a:rPr>
              <a:t>I</a:t>
            </a:r>
            <a:r>
              <a:rPr lang="en-US" b="0" dirty="0">
                <a:latin typeface="Times New Roman" pitchFamily="18" charset="0"/>
              </a:rPr>
              <a:t> = </a:t>
            </a:r>
            <a:r>
              <a:rPr lang="en-US" b="0" i="1" dirty="0">
                <a:latin typeface="Times New Roman" pitchFamily="18" charset="0"/>
              </a:rPr>
              <a:t>g</a:t>
            </a:r>
            <a:r>
              <a:rPr lang="en-US" b="0" dirty="0">
                <a:latin typeface="Times New Roman" pitchFamily="18" charset="0"/>
              </a:rPr>
              <a:t> (</a:t>
            </a:r>
            <a:r>
              <a:rPr lang="en-US" b="0" i="1" dirty="0">
                <a:latin typeface="Times New Roman" pitchFamily="18" charset="0"/>
              </a:rPr>
              <a:t>V </a:t>
            </a:r>
            <a:r>
              <a:rPr lang="en-US" b="0" dirty="0">
                <a:latin typeface="Times New Roman" pitchFamily="18" charset="0"/>
              </a:rPr>
              <a:t>–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baseline="-25000" dirty="0">
                <a:latin typeface="Times New Roman" pitchFamily="18" charset="0"/>
              </a:rPr>
              <a:t>0</a:t>
            </a:r>
            <a:r>
              <a:rPr lang="en-US" b="0" dirty="0">
                <a:latin typeface="Times New Roman" pitchFamily="18" charset="0"/>
              </a:rPr>
              <a:t>)</a:t>
            </a:r>
            <a:br>
              <a:rPr lang="en-US" b="0" dirty="0">
                <a:latin typeface="Times New Roman" pitchFamily="18" charset="0"/>
              </a:rPr>
            </a:br>
            <a:r>
              <a:rPr lang="en-US" b="0" dirty="0">
                <a:latin typeface="Times New Roman" pitchFamily="18" charset="0"/>
              </a:rPr>
              <a:t>     </a:t>
            </a:r>
            <a:r>
              <a:rPr lang="en-US" b="0" dirty="0">
                <a:latin typeface="+mn-lt"/>
              </a:rPr>
              <a:t>(works well for potassium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     in normal working regime)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b)</a:t>
            </a:r>
            <a:r>
              <a:rPr lang="en-US" b="0" dirty="0">
                <a:latin typeface="+mn-lt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Linear threshold </a:t>
            </a:r>
            <a:r>
              <a:rPr lang="en-US" b="0" dirty="0">
                <a:latin typeface="Arial" charset="0"/>
                <a:cs typeface="Arial" charset="0"/>
              </a:rPr>
              <a:t>(rectifying / 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‘</a:t>
            </a:r>
            <a:r>
              <a:rPr lang="en-US" b="0" dirty="0" err="1">
                <a:latin typeface="Arial" charset="0"/>
                <a:cs typeface="Arial" charset="0"/>
              </a:rPr>
              <a:t>ReLU</a:t>
            </a:r>
            <a:r>
              <a:rPr lang="en-US" b="0" dirty="0">
                <a:latin typeface="Arial" charset="0"/>
                <a:cs typeface="Arial" charset="0"/>
              </a:rPr>
              <a:t>’ nonlinearity):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</a:t>
            </a:r>
            <a:r>
              <a:rPr lang="en-US" b="0" i="1" dirty="0">
                <a:latin typeface="Times New Roman" pitchFamily="18" charset="0"/>
              </a:rPr>
              <a:t>I</a:t>
            </a:r>
            <a:r>
              <a:rPr lang="en-US" b="0" dirty="0">
                <a:latin typeface="Times New Roman" pitchFamily="18" charset="0"/>
              </a:rPr>
              <a:t> = </a:t>
            </a:r>
            <a:r>
              <a:rPr lang="en-US" b="0" dirty="0">
                <a:latin typeface="Times New Roman" pitchFamily="18" charset="0"/>
                <a:sym typeface="Symbol" panose="05050102010706020507" pitchFamily="18" charset="2"/>
              </a:rPr>
              <a:t> </a:t>
            </a:r>
            <a:r>
              <a:rPr lang="en-US" b="0" i="1" dirty="0">
                <a:latin typeface="Times New Roman" pitchFamily="18" charset="0"/>
              </a:rPr>
              <a:t>g</a:t>
            </a:r>
            <a:r>
              <a:rPr lang="en-US" b="0" dirty="0">
                <a:latin typeface="Times New Roman" pitchFamily="18" charset="0"/>
              </a:rPr>
              <a:t> [</a:t>
            </a:r>
            <a:r>
              <a:rPr lang="en-US" b="0" dirty="0">
                <a:latin typeface="Times New Roman" pitchFamily="18" charset="0"/>
                <a:sym typeface="Symbol" panose="05050102010706020507" pitchFamily="18" charset="2"/>
              </a:rPr>
              <a:t> (</a:t>
            </a:r>
            <a:r>
              <a:rPr lang="en-US" b="0" i="1" dirty="0">
                <a:latin typeface="Times New Roman" pitchFamily="18" charset="0"/>
              </a:rPr>
              <a:t>V </a:t>
            </a:r>
            <a:r>
              <a:rPr lang="en-US" b="0" dirty="0">
                <a:latin typeface="Times New Roman" pitchFamily="18" charset="0"/>
              </a:rPr>
              <a:t>-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baseline="-25000" dirty="0">
                <a:latin typeface="Times New Roman" pitchFamily="18" charset="0"/>
              </a:rPr>
              <a:t>0</a:t>
            </a:r>
            <a:r>
              <a:rPr lang="en-US" b="0" dirty="0">
                <a:latin typeface="Times New Roman" pitchFamily="18" charset="0"/>
              </a:rPr>
              <a:t>)]</a:t>
            </a:r>
            <a:r>
              <a:rPr lang="en-US" b="0" baseline="-25000" dirty="0">
                <a:latin typeface="Times New Roman" pitchFamily="18" charset="0"/>
              </a:rPr>
              <a:t>+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where </a:t>
            </a:r>
            <a:r>
              <a:rPr lang="en-US" b="0" dirty="0">
                <a:latin typeface="Times New Roman" pitchFamily="18" charset="0"/>
              </a:rPr>
              <a:t>[</a:t>
            </a:r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b="0" dirty="0">
                <a:latin typeface="Times New Roman" pitchFamily="18" charset="0"/>
              </a:rPr>
              <a:t>]</a:t>
            </a:r>
            <a:r>
              <a:rPr lang="en-US" b="0" baseline="-25000" dirty="0">
                <a:latin typeface="Times New Roman" pitchFamily="18" charset="0"/>
              </a:rPr>
              <a:t>+</a:t>
            </a:r>
            <a:r>
              <a:rPr lang="en-US" b="0" dirty="0">
                <a:latin typeface="Times New Roman" pitchFamily="18" charset="0"/>
              </a:rPr>
              <a:t> = max (</a:t>
            </a:r>
            <a:r>
              <a:rPr lang="en-US" b="0" i="1" dirty="0">
                <a:latin typeface="Times New Roman" pitchFamily="18" charset="0"/>
              </a:rPr>
              <a:t>x</a:t>
            </a:r>
            <a:r>
              <a:rPr lang="en-US" b="0" dirty="0">
                <a:latin typeface="Times New Roman" pitchFamily="18" charset="0"/>
              </a:rPr>
              <a:t>, 0)</a:t>
            </a:r>
            <a:endParaRPr lang="en-US" b="0" baseline="-25000" dirty="0">
              <a:latin typeface="Arial" charset="0"/>
              <a:cs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7E6718C-5E5F-4EFC-9A34-984DCB76B36A}"/>
              </a:ext>
            </a:extLst>
          </p:cNvPr>
          <p:cNvSpPr/>
          <p:nvPr/>
        </p:nvSpPr>
        <p:spPr>
          <a:xfrm>
            <a:off x="5637776" y="184482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Arial" charset="0"/>
                <a:cs typeface="Arial" charset="0"/>
              </a:rPr>
              <a:t>Ca</a:t>
            </a:r>
            <a:r>
              <a:rPr lang="en-US" b="0" baseline="30000" dirty="0">
                <a:latin typeface="Arial" charset="0"/>
                <a:cs typeface="Arial" charset="0"/>
              </a:rPr>
              <a:t>2+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de-DE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BD7056A2-0ED4-4783-AAD0-F5CBB6FD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4104456" cy="246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Gerade Verbindung 10">
            <a:extLst>
              <a:ext uri="{FF2B5EF4-FFF2-40B4-BE49-F238E27FC236}">
                <a16:creationId xmlns:a16="http://schemas.microsoft.com/office/drawing/2014/main" id="{8A2FFBC9-599E-41A5-8546-510D73244890}"/>
              </a:ext>
            </a:extLst>
          </p:cNvPr>
          <p:cNvCxnSpPr/>
          <p:nvPr/>
        </p:nvCxnSpPr>
        <p:spPr bwMode="auto">
          <a:xfrm flipH="1">
            <a:off x="6864721" y="2636912"/>
            <a:ext cx="21602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11">
            <a:extLst>
              <a:ext uri="{FF2B5EF4-FFF2-40B4-BE49-F238E27FC236}">
                <a16:creationId xmlns:a16="http://schemas.microsoft.com/office/drawing/2014/main" id="{A9F4EA8C-0CED-4294-B88F-215CCEFF68F7}"/>
              </a:ext>
            </a:extLst>
          </p:cNvPr>
          <p:cNvCxnSpPr/>
          <p:nvPr/>
        </p:nvCxnSpPr>
        <p:spPr bwMode="auto">
          <a:xfrm flipV="1">
            <a:off x="5712593" y="2636912"/>
            <a:ext cx="1152128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64196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Goldman-Hodgkin-Katz voltage equation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849719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Net membrane current is the sum of the currents of all ion types. (Here for example only 3 types.) 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By setting net current to zero one can compute the equilibrium potential: 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sz="3600" b="0" dirty="0">
                <a:latin typeface="Arial" charset="0"/>
                <a:cs typeface="Arial" charset="0"/>
              </a:rPr>
            </a:br>
            <a:endParaRPr lang="en-US" sz="36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This equation holds for </a:t>
            </a:r>
            <a:r>
              <a:rPr lang="en-US" dirty="0">
                <a:latin typeface="Arial" charset="0"/>
                <a:cs typeface="Arial" charset="0"/>
              </a:rPr>
              <a:t>monovalent</a:t>
            </a:r>
            <a:r>
              <a:rPr lang="en-US" b="0" dirty="0">
                <a:latin typeface="Arial" charset="0"/>
                <a:cs typeface="Arial" charset="0"/>
              </a:rPr>
              <a:t> ions (</a:t>
            </a:r>
            <a:r>
              <a:rPr lang="en-US" b="0" i="1" dirty="0" err="1">
                <a:latin typeface="Times New Roman" panose="02020603050405020304" pitchFamily="18" charset="0"/>
              </a:rPr>
              <a:t>z</a:t>
            </a:r>
            <a:r>
              <a:rPr lang="en-US" b="0" baseline="-25000" dirty="0" err="1">
                <a:latin typeface="Times New Roman" panose="02020603050405020304" pitchFamily="18" charset="0"/>
              </a:rPr>
              <a:t>A</a:t>
            </a:r>
            <a:r>
              <a:rPr lang="en-US" b="0" dirty="0">
                <a:latin typeface="Times New Roman" panose="02020603050405020304" pitchFamily="18" charset="0"/>
              </a:rPr>
              <a:t> = ± 1</a:t>
            </a:r>
            <a:r>
              <a:rPr lang="en-US" b="0" dirty="0">
                <a:latin typeface="Arial" charset="0"/>
                <a:cs typeface="Arial" charset="0"/>
              </a:rPr>
              <a:t>).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</p:txBody>
      </p:sp>
      <p:graphicFrame>
        <p:nvGraphicFramePr>
          <p:cNvPr id="897028" name="Object 4"/>
          <p:cNvGraphicFramePr>
            <a:graphicFrameLocks noChangeAspect="1"/>
          </p:cNvGraphicFramePr>
          <p:nvPr/>
        </p:nvGraphicFramePr>
        <p:xfrm>
          <a:off x="738188" y="3356992"/>
          <a:ext cx="76485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3213000" imgH="533160" progId="Equation.3">
                  <p:embed/>
                </p:oleObj>
              </mc:Choice>
              <mc:Fallback>
                <p:oleObj name="Formel" r:id="rId2" imgW="3213000" imgH="533160" progId="Equation.3">
                  <p:embed/>
                  <p:pic>
                    <p:nvPicPr>
                      <p:cNvPr id="89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356992"/>
                        <a:ext cx="7648575" cy="12668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899592" y="5199583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Goldman-Hodgkin-Katz (GHK) voltage equation</a:t>
            </a:r>
            <a:endParaRPr lang="de-DE" dirty="0"/>
          </a:p>
        </p:txBody>
      </p:sp>
      <p:sp>
        <p:nvSpPr>
          <p:cNvPr id="6" name="Geschweifte Klammer rechts 5"/>
          <p:cNvSpPr/>
          <p:nvPr/>
        </p:nvSpPr>
        <p:spPr bwMode="auto">
          <a:xfrm rot="16200000">
            <a:off x="5220072" y="620688"/>
            <a:ext cx="360040" cy="5256584"/>
          </a:xfrm>
          <a:prstGeom prst="rightBrac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51105" y="2802414"/>
            <a:ext cx="4753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Positive charges outside + neg. charges inside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901503" y="4797152"/>
            <a:ext cx="4889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Negative charges outside + pos. charges inside</a:t>
            </a:r>
          </a:p>
        </p:txBody>
      </p:sp>
      <p:sp>
        <p:nvSpPr>
          <p:cNvPr id="9" name="Geschweifte Klammer rechts 8"/>
          <p:cNvSpPr/>
          <p:nvPr/>
        </p:nvSpPr>
        <p:spPr bwMode="auto">
          <a:xfrm rot="5400000" flipV="1">
            <a:off x="5220072" y="1954336"/>
            <a:ext cx="360040" cy="5256584"/>
          </a:xfrm>
          <a:prstGeom prst="rightBrac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137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Overview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1187450" y="1844674"/>
            <a:ext cx="6337300" cy="2160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Derivation of simplified circuit models</a:t>
            </a:r>
          </a:p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</a:rPr>
              <a:t>Behavior of simplified circuit model</a:t>
            </a:r>
          </a:p>
        </p:txBody>
      </p:sp>
    </p:spTree>
    <p:extLst>
      <p:ext uri="{BB962C8B-B14F-4D97-AF65-F5344CB8AC3E}">
        <p14:creationId xmlns:p14="http://schemas.microsoft.com/office/powerpoint/2010/main" val="4294055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Equivalent </a:t>
            </a:r>
            <a:r>
              <a:rPr lang="en-US" sz="3600" dirty="0" err="1"/>
              <a:t>approximative</a:t>
            </a:r>
            <a:r>
              <a:rPr lang="en-US" sz="3600" dirty="0"/>
              <a:t> electrical circuit for patch of membrane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Approximate linear relationship for ion type A: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br>
              <a:rPr lang="en-US" b="0" dirty="0">
                <a:latin typeface="Arial" charset="0"/>
                <a:cs typeface="Arial" charset="0"/>
              </a:rPr>
            </a:br>
            <a:endParaRPr lang="en-US" sz="16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The resulting equivalent electrical circuit for a piece of membrane is a linear ohmic network with parallel capacitor. </a:t>
            </a:r>
          </a:p>
        </p:txBody>
      </p:sp>
      <p:graphicFrame>
        <p:nvGraphicFramePr>
          <p:cNvPr id="910338" name="Object 2"/>
          <p:cNvGraphicFramePr>
            <a:graphicFrameLocks noChangeAspect="1"/>
          </p:cNvGraphicFramePr>
          <p:nvPr/>
        </p:nvGraphicFramePr>
        <p:xfrm>
          <a:off x="2525713" y="1930400"/>
          <a:ext cx="2659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117440" imgH="215640" progId="Equation.3">
                  <p:embed/>
                </p:oleObj>
              </mc:Choice>
              <mc:Fallback>
                <p:oleObj name="Formel" r:id="rId2" imgW="1117440" imgH="215640" progId="Equation.3">
                  <p:embed/>
                  <p:pic>
                    <p:nvPicPr>
                      <p:cNvPr id="910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930400"/>
                        <a:ext cx="2659062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2267744" y="2276872"/>
            <a:ext cx="360040" cy="30951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99592" y="2586390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Current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density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9816" y="2852936"/>
            <a:ext cx="155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Conductance</a:t>
            </a:r>
            <a:b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</a:b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(per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unit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area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)</a:t>
            </a:r>
            <a:endParaRPr lang="de-DE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5004048" y="2276872"/>
            <a:ext cx="648072" cy="72008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655271" y="2924944"/>
            <a:ext cx="2365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Equilibrium potential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for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ion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type </a:t>
            </a:r>
            <a:endParaRPr lang="de-DE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906691" y="1412776"/>
            <a:ext cx="1481733" cy="1808584"/>
            <a:chOff x="6906691" y="1412776"/>
            <a:chExt cx="1481733" cy="1808584"/>
          </a:xfrm>
        </p:grpSpPr>
        <p:sp>
          <p:nvSpPr>
            <p:cNvPr id="15" name="Rechteck 14"/>
            <p:cNvSpPr/>
            <p:nvPr/>
          </p:nvSpPr>
          <p:spPr bwMode="auto">
            <a:xfrm rot="5400000">
              <a:off x="7437220" y="1988840"/>
              <a:ext cx="492535" cy="21602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6" name="Gerade Verbindung 15"/>
            <p:cNvCxnSpPr>
              <a:endCxn id="15" idx="1"/>
            </p:cNvCxnSpPr>
            <p:nvPr/>
          </p:nvCxnSpPr>
          <p:spPr bwMode="auto">
            <a:xfrm rot="5400000">
              <a:off x="7483809" y="1649233"/>
              <a:ext cx="401029" cy="16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17"/>
            <p:cNvCxnSpPr/>
            <p:nvPr/>
          </p:nvCxnSpPr>
          <p:spPr bwMode="auto">
            <a:xfrm flipH="1">
              <a:off x="7680484" y="2343703"/>
              <a:ext cx="907" cy="3666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Ellipse 18"/>
            <p:cNvSpPr/>
            <p:nvPr/>
          </p:nvSpPr>
          <p:spPr bwMode="auto">
            <a:xfrm rot="5400000">
              <a:off x="7649774" y="3132987"/>
              <a:ext cx="54726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 rot="5400000">
              <a:off x="7656124" y="1404135"/>
              <a:ext cx="54726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 bwMode="auto">
            <a:xfrm flipH="1">
              <a:off x="7679382" y="2774322"/>
              <a:ext cx="907" cy="3666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uppieren 55"/>
            <p:cNvGrpSpPr/>
            <p:nvPr/>
          </p:nvGrpSpPr>
          <p:grpSpPr>
            <a:xfrm flipV="1">
              <a:off x="7495450" y="2708920"/>
              <a:ext cx="366646" cy="72915"/>
              <a:chOff x="7510292" y="2708920"/>
              <a:chExt cx="366646" cy="72915"/>
            </a:xfrm>
          </p:grpSpPr>
          <p:cxnSp>
            <p:nvCxnSpPr>
              <p:cNvPr id="25" name="Gerade Verbindung 24"/>
              <p:cNvCxnSpPr/>
              <p:nvPr/>
            </p:nvCxnSpPr>
            <p:spPr bwMode="auto">
              <a:xfrm rot="5400000" flipH="1">
                <a:off x="7693161" y="2598059"/>
                <a:ext cx="907" cy="3666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/>
            </p:nvCxnSpPr>
            <p:spPr bwMode="auto">
              <a:xfrm flipH="1" flipV="1">
                <a:off x="7572635" y="2708920"/>
                <a:ext cx="249928" cy="90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0" name="Gerade Verbindung mit Pfeil 29"/>
            <p:cNvCxnSpPr/>
            <p:nvPr/>
          </p:nvCxnSpPr>
          <p:spPr bwMode="auto">
            <a:xfrm>
              <a:off x="8007523" y="256490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graphicFrame>
          <p:nvGraphicFramePr>
            <p:cNvPr id="910340" name="Object 4"/>
            <p:cNvGraphicFramePr>
              <a:graphicFrameLocks noChangeAspect="1"/>
            </p:cNvGraphicFramePr>
            <p:nvPr/>
          </p:nvGraphicFramePr>
          <p:xfrm>
            <a:off x="8079531" y="2636912"/>
            <a:ext cx="308893" cy="307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4" imgW="215619" imgH="215619" progId="Equation.3">
                    <p:embed/>
                  </p:oleObj>
                </mc:Choice>
                <mc:Fallback>
                  <p:oleObj name="Formel" r:id="rId4" imgW="215619" imgH="215619" progId="Equation.3">
                    <p:embed/>
                    <p:pic>
                      <p:nvPicPr>
                        <p:cNvPr id="9103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9531" y="2636912"/>
                          <a:ext cx="308893" cy="307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Gerade Verbindung mit Pfeil 30"/>
            <p:cNvCxnSpPr/>
            <p:nvPr/>
          </p:nvCxnSpPr>
          <p:spPr bwMode="auto">
            <a:xfrm>
              <a:off x="7359451" y="1412776"/>
              <a:ext cx="0" cy="18085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4" name="Rechteck 33"/>
            <p:cNvSpPr/>
            <p:nvPr/>
          </p:nvSpPr>
          <p:spPr>
            <a:xfrm>
              <a:off x="6906691" y="2132856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7768128" y="1988840"/>
              <a:ext cx="5629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 </a:t>
              </a:r>
              <a:r>
                <a:rPr lang="en-US" b="0" i="1" dirty="0" err="1">
                  <a:latin typeface="Times New Roman" pitchFamily="18" charset="0"/>
                </a:rPr>
                <a:t>g</a:t>
              </a:r>
              <a:r>
                <a:rPr lang="en-US" b="0" baseline="-25000" dirty="0" err="1">
                  <a:latin typeface="Times New Roman" pitchFamily="18" charset="0"/>
                </a:rPr>
                <a:t>A</a:t>
              </a:r>
              <a:endParaRPr lang="de-DE" baseline="-25000" dirty="0"/>
            </a:p>
          </p:txBody>
        </p:sp>
      </p:grpSp>
      <p:sp>
        <p:nvSpPr>
          <p:cNvPr id="58" name="Line 17"/>
          <p:cNvSpPr>
            <a:spLocks noChangeShapeType="1"/>
          </p:cNvSpPr>
          <p:nvPr/>
        </p:nvSpPr>
        <p:spPr bwMode="auto">
          <a:xfrm flipV="1">
            <a:off x="3347864" y="2374758"/>
            <a:ext cx="144016" cy="47817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cxnSp>
        <p:nvCxnSpPr>
          <p:cNvPr id="82" name="Gerade Verbindung mit Pfeil 81"/>
          <p:cNvCxnSpPr/>
          <p:nvPr/>
        </p:nvCxnSpPr>
        <p:spPr bwMode="auto">
          <a:xfrm>
            <a:off x="7676728" y="1484784"/>
            <a:ext cx="20609" cy="2894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aphicFrame>
        <p:nvGraphicFramePr>
          <p:cNvPr id="86" name="Object 4"/>
          <p:cNvGraphicFramePr>
            <a:graphicFrameLocks noChangeAspect="1"/>
          </p:cNvGraphicFramePr>
          <p:nvPr/>
        </p:nvGraphicFramePr>
        <p:xfrm>
          <a:off x="7829550" y="1412875"/>
          <a:ext cx="273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90440" imgH="215640" progId="Equation.3">
                  <p:embed/>
                </p:oleObj>
              </mc:Choice>
              <mc:Fallback>
                <p:oleObj name="Formel" r:id="rId6" imgW="190440" imgH="215640" progId="Equation.3">
                  <p:embed/>
                  <p:pic>
                    <p:nvPicPr>
                      <p:cNvPr id="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1412875"/>
                        <a:ext cx="273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AB5FF5F-3663-4EE0-B72E-0A7E8D15E798}"/>
              </a:ext>
            </a:extLst>
          </p:cNvPr>
          <p:cNvGrpSpPr/>
          <p:nvPr/>
        </p:nvGrpSpPr>
        <p:grpSpPr>
          <a:xfrm>
            <a:off x="899592" y="4501759"/>
            <a:ext cx="3085067" cy="2311617"/>
            <a:chOff x="837781" y="4209512"/>
            <a:chExt cx="3085067" cy="2311617"/>
          </a:xfrm>
        </p:grpSpPr>
        <p:sp>
          <p:nvSpPr>
            <p:cNvPr id="36" name="Rechteck 35"/>
            <p:cNvSpPr/>
            <p:nvPr/>
          </p:nvSpPr>
          <p:spPr bwMode="auto">
            <a:xfrm rot="5400000">
              <a:off x="2250452" y="5110736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7" name="Gerade Verbindung 36"/>
            <p:cNvCxnSpPr>
              <a:endCxn id="36" idx="1"/>
            </p:cNvCxnSpPr>
            <p:nvPr/>
          </p:nvCxnSpPr>
          <p:spPr bwMode="auto">
            <a:xfrm rot="5400000">
              <a:off x="2289363" y="4821405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/>
            <p:cNvCxnSpPr/>
            <p:nvPr/>
          </p:nvCxnSpPr>
          <p:spPr bwMode="auto">
            <a:xfrm flipH="1">
              <a:off x="2453997" y="5402014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/>
            <p:cNvCxnSpPr/>
            <p:nvPr/>
          </p:nvCxnSpPr>
          <p:spPr bwMode="auto">
            <a:xfrm flipH="1">
              <a:off x="2453131" y="5762057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uppieren 59"/>
            <p:cNvGrpSpPr/>
            <p:nvPr/>
          </p:nvGrpSpPr>
          <p:grpSpPr>
            <a:xfrm flipV="1">
              <a:off x="2320247" y="5707374"/>
              <a:ext cx="288138" cy="60965"/>
              <a:chOff x="3030130" y="6139422"/>
              <a:chExt cx="288138" cy="60965"/>
            </a:xfrm>
          </p:grpSpPr>
          <p:cxnSp>
            <p:nvCxnSpPr>
              <p:cNvPr id="42" name="Gerade Verbindung 41"/>
              <p:cNvCxnSpPr/>
              <p:nvPr/>
            </p:nvCxnSpPr>
            <p:spPr bwMode="auto">
              <a:xfrm rot="5400000" flipH="1">
                <a:off x="3173820" y="6055939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/>
            </p:nvCxnSpPr>
            <p:spPr bwMode="auto">
              <a:xfrm flipH="1" flipV="1">
                <a:off x="3079124" y="6139422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6" name="Gerade Verbindung mit Pfeil 45"/>
            <p:cNvCxnSpPr/>
            <p:nvPr/>
          </p:nvCxnSpPr>
          <p:spPr bwMode="auto">
            <a:xfrm>
              <a:off x="1193593" y="4623660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47" name="Rechteck 46"/>
            <p:cNvSpPr/>
            <p:nvPr/>
          </p:nvSpPr>
          <p:spPr>
            <a:xfrm>
              <a:off x="837781" y="5225723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0344" name="Object 8"/>
                <p:cNvSpPr txBox="1"/>
                <p:nvPr/>
              </p:nvSpPr>
              <p:spPr bwMode="auto">
                <a:xfrm>
                  <a:off x="2628900" y="5559425"/>
                  <a:ext cx="531813" cy="433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de-DE" sz="1800" b="0" dirty="0"/>
                </a:p>
              </p:txBody>
            </p:sp>
          </mc:Choice>
          <mc:Fallback xmlns="">
            <p:sp>
              <p:nvSpPr>
                <p:cNvPr id="91034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8900" y="5559425"/>
                  <a:ext cx="531813" cy="433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Gerade Verbindung 69"/>
            <p:cNvCxnSpPr/>
            <p:nvPr/>
          </p:nvCxnSpPr>
          <p:spPr bwMode="auto">
            <a:xfrm>
              <a:off x="1619385" y="5415749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/>
            <p:cNvCxnSpPr/>
            <p:nvPr/>
          </p:nvCxnSpPr>
          <p:spPr bwMode="auto">
            <a:xfrm flipH="1">
              <a:off x="1615131" y="4623660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Ellipse 68"/>
            <p:cNvSpPr/>
            <p:nvPr/>
          </p:nvSpPr>
          <p:spPr bwMode="auto">
            <a:xfrm rot="5400000">
              <a:off x="2421957" y="4581128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>
              <a:off x="1413845" y="5343740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1413845" y="5426381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 flipH="1" flipV="1">
              <a:off x="1629869" y="4623660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 flipH="1" flipV="1">
              <a:off x="1629869" y="6049082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Ellipse 78"/>
            <p:cNvSpPr/>
            <p:nvPr/>
          </p:nvSpPr>
          <p:spPr bwMode="auto">
            <a:xfrm rot="5400000">
              <a:off x="2421957" y="6012064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1828641" y="5216976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2421957" y="4209512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2447764" y="6182575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cxnSp>
          <p:nvCxnSpPr>
            <p:cNvPr id="85" name="Gerade Verbindung mit Pfeil 84"/>
            <p:cNvCxnSpPr/>
            <p:nvPr/>
          </p:nvCxnSpPr>
          <p:spPr bwMode="auto">
            <a:xfrm>
              <a:off x="3070029" y="5488757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89B82A9-7D38-4B45-AB95-9FC398D6039F}"/>
                </a:ext>
              </a:extLst>
            </p:cNvPr>
            <p:cNvSpPr txBox="1"/>
            <p:nvPr/>
          </p:nvSpPr>
          <p:spPr>
            <a:xfrm>
              <a:off x="2292721" y="4896613"/>
              <a:ext cx="10141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1" dirty="0" err="1">
                  <a:latin typeface="Times New Roman" panose="02020603050405020304" pitchFamily="18" charset="0"/>
                </a:rPr>
                <a:t>g</a:t>
              </a:r>
              <a:r>
                <a:rPr lang="en-US" b="0" baseline="-25000" dirty="0" err="1">
                  <a:latin typeface="Times New Roman" panose="02020603050405020304" pitchFamily="18" charset="0"/>
                </a:rPr>
                <a:t>A</a:t>
              </a:r>
              <a:endParaRPr lang="de-DE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B774F09-98F5-4CB6-8580-A661A8D6A45D}"/>
              </a:ext>
            </a:extLst>
          </p:cNvPr>
          <p:cNvGrpSpPr/>
          <p:nvPr/>
        </p:nvGrpSpPr>
        <p:grpSpPr>
          <a:xfrm>
            <a:off x="4788024" y="4653136"/>
            <a:ext cx="4283968" cy="2132856"/>
            <a:chOff x="4788024" y="4653136"/>
            <a:chExt cx="4283968" cy="213285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39ADBA3-E196-4B47-9892-84406AFBE1D8}"/>
                </a:ext>
              </a:extLst>
            </p:cNvPr>
            <p:cNvSpPr/>
            <p:nvPr/>
          </p:nvSpPr>
          <p:spPr bwMode="auto">
            <a:xfrm>
              <a:off x="7884368" y="6525344"/>
              <a:ext cx="1187624" cy="26064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C8ED3079-5A5A-453D-8CEC-718E85A3ED91}"/>
                </a:ext>
              </a:extLst>
            </p:cNvPr>
            <p:cNvSpPr/>
            <p:nvPr/>
          </p:nvSpPr>
          <p:spPr>
            <a:xfrm>
              <a:off x="4806048" y="4709462"/>
              <a:ext cx="2934304" cy="2031325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>
                  <a:latin typeface="Arial" charset="0"/>
                  <a:cs typeface="Arial" charset="0"/>
                </a:rPr>
                <a:t>Remark: </a:t>
              </a:r>
              <a:r>
                <a:rPr lang="en-US" sz="1400" b="0" dirty="0">
                  <a:latin typeface="Arial" charset="0"/>
                  <a:cs typeface="Arial" charset="0"/>
                </a:rPr>
                <a:t>We use here a </a:t>
              </a:r>
              <a:r>
                <a:rPr lang="en-US" sz="1400" b="0" dirty="0" err="1">
                  <a:latin typeface="Arial" charset="0"/>
                  <a:cs typeface="Arial" charset="0"/>
                </a:rPr>
                <a:t>syste</a:t>
              </a:r>
              <a:r>
                <a:rPr lang="en-US" sz="1400" b="0" dirty="0">
                  <a:latin typeface="Arial" charset="0"/>
                  <a:cs typeface="Arial" charset="0"/>
                </a:rPr>
                <a:t>-</a:t>
              </a:r>
              <a:br>
                <a:rPr lang="en-US" sz="1400" b="0" dirty="0">
                  <a:latin typeface="Arial" charset="0"/>
                  <a:cs typeface="Arial" charset="0"/>
                </a:rPr>
              </a:br>
              <a:r>
                <a:rPr lang="en-US" sz="1400" b="0" dirty="0" err="1">
                  <a:latin typeface="Arial" charset="0"/>
                  <a:cs typeface="Arial" charset="0"/>
                </a:rPr>
                <a:t>matic</a:t>
              </a:r>
              <a:r>
                <a:rPr lang="en-US" sz="1400" b="0" dirty="0">
                  <a:latin typeface="Arial" charset="0"/>
                  <a:cs typeface="Arial" charset="0"/>
                </a:rPr>
                <a:t> convention from </a:t>
              </a:r>
              <a:r>
                <a:rPr lang="en-US" sz="1400" b="0" dirty="0" err="1">
                  <a:latin typeface="Arial" charset="0"/>
                  <a:cs typeface="Arial" charset="0"/>
                </a:rPr>
                <a:t>enginee</a:t>
              </a:r>
              <a:r>
                <a:rPr lang="en-US" sz="1400" b="0" dirty="0">
                  <a:latin typeface="Arial" charset="0"/>
                  <a:cs typeface="Arial" charset="0"/>
                </a:rPr>
                <a:t>-ring to define the direction of potential differences along voltage sources; in the literature sometimes this is inconsistent because some authors indicate the sign of </a:t>
              </a:r>
              <a:r>
                <a:rPr lang="en-US" sz="1400" b="0" i="1" dirty="0">
                  <a:latin typeface="Times New Roman" pitchFamily="18" charset="0"/>
                </a:rPr>
                <a:t>E</a:t>
              </a:r>
              <a:r>
                <a:rPr lang="en-US" sz="1400" b="0" baseline="-25000" dirty="0">
                  <a:latin typeface="Times New Roman" pitchFamily="18" charset="0"/>
                </a:rPr>
                <a:t>A</a:t>
              </a:r>
              <a:r>
                <a:rPr lang="en-US" sz="1400" b="0" dirty="0">
                  <a:latin typeface="Arial" charset="0"/>
                  <a:cs typeface="Arial" charset="0"/>
                </a:rPr>
                <a:t> by the orientation of the voltage source / battery symbol.  </a:t>
              </a:r>
              <a:endParaRPr lang="de-DE" sz="1400" dirty="0"/>
            </a:p>
          </p:txBody>
        </p:sp>
        <p:cxnSp>
          <p:nvCxnSpPr>
            <p:cNvPr id="98" name="Gerade Verbindung 70">
              <a:extLst>
                <a:ext uri="{FF2B5EF4-FFF2-40B4-BE49-F238E27FC236}">
                  <a16:creationId xmlns:a16="http://schemas.microsoft.com/office/drawing/2014/main" id="{7F6DEC15-1B6B-47B7-B286-B30FEA511674}"/>
                </a:ext>
              </a:extLst>
            </p:cNvPr>
            <p:cNvCxnSpPr/>
            <p:nvPr/>
          </p:nvCxnSpPr>
          <p:spPr bwMode="auto">
            <a:xfrm flipH="1">
              <a:off x="7853378" y="5431663"/>
              <a:ext cx="907" cy="3666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B897A30-68C7-4309-A951-5C309289A014}"/>
                </a:ext>
              </a:extLst>
            </p:cNvPr>
            <p:cNvSpPr/>
            <p:nvPr/>
          </p:nvSpPr>
          <p:spPr bwMode="auto">
            <a:xfrm rot="5400000">
              <a:off x="7822668" y="6220947"/>
              <a:ext cx="54726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2EFBE7E-3B36-49B2-AAFD-BA965D36F81E}"/>
                </a:ext>
              </a:extLst>
            </p:cNvPr>
            <p:cNvSpPr/>
            <p:nvPr/>
          </p:nvSpPr>
          <p:spPr bwMode="auto">
            <a:xfrm rot="5400000">
              <a:off x="7829018" y="5354781"/>
              <a:ext cx="54726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01" name="Gerade Verbindung 73">
              <a:extLst>
                <a:ext uri="{FF2B5EF4-FFF2-40B4-BE49-F238E27FC236}">
                  <a16:creationId xmlns:a16="http://schemas.microsoft.com/office/drawing/2014/main" id="{8617B530-2E78-4BD1-B610-C4C5DDABE5F7}"/>
                </a:ext>
              </a:extLst>
            </p:cNvPr>
            <p:cNvCxnSpPr/>
            <p:nvPr/>
          </p:nvCxnSpPr>
          <p:spPr bwMode="auto">
            <a:xfrm flipH="1">
              <a:off x="7852276" y="5862282"/>
              <a:ext cx="907" cy="3666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2" name="Gruppieren 55">
              <a:extLst>
                <a:ext uri="{FF2B5EF4-FFF2-40B4-BE49-F238E27FC236}">
                  <a16:creationId xmlns:a16="http://schemas.microsoft.com/office/drawing/2014/main" id="{1EE6D781-7111-46F1-AF70-2E0EBF59F99A}"/>
                </a:ext>
              </a:extLst>
            </p:cNvPr>
            <p:cNvGrpSpPr/>
            <p:nvPr/>
          </p:nvGrpSpPr>
          <p:grpSpPr>
            <a:xfrm flipV="1">
              <a:off x="7668344" y="5796880"/>
              <a:ext cx="366646" cy="72915"/>
              <a:chOff x="7510292" y="2708920"/>
              <a:chExt cx="366646" cy="72915"/>
            </a:xfrm>
          </p:grpSpPr>
          <p:cxnSp>
            <p:nvCxnSpPr>
              <p:cNvPr id="109" name="Gerade Verbindung 87">
                <a:extLst>
                  <a:ext uri="{FF2B5EF4-FFF2-40B4-BE49-F238E27FC236}">
                    <a16:creationId xmlns:a16="http://schemas.microsoft.com/office/drawing/2014/main" id="{9801F7B3-66C1-4D13-BF6D-23D883B80F0F}"/>
                  </a:ext>
                </a:extLst>
              </p:cNvPr>
              <p:cNvCxnSpPr/>
              <p:nvPr/>
            </p:nvCxnSpPr>
            <p:spPr bwMode="auto">
              <a:xfrm rot="5400000" flipH="1">
                <a:off x="7693161" y="2598059"/>
                <a:ext cx="907" cy="3666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Gerade Verbindung 88">
                <a:extLst>
                  <a:ext uri="{FF2B5EF4-FFF2-40B4-BE49-F238E27FC236}">
                    <a16:creationId xmlns:a16="http://schemas.microsoft.com/office/drawing/2014/main" id="{8CAC6005-DE9B-4749-BEB4-54DB7EDB76AE}"/>
                  </a:ext>
                </a:extLst>
              </p:cNvPr>
              <p:cNvCxnSpPr/>
              <p:nvPr/>
            </p:nvCxnSpPr>
            <p:spPr bwMode="auto">
              <a:xfrm flipH="1" flipV="1">
                <a:off x="7572635" y="2708920"/>
                <a:ext cx="249928" cy="90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69E3E985-B154-429E-87B6-C11489C559E6}"/>
                </a:ext>
              </a:extLst>
            </p:cNvPr>
            <p:cNvCxnSpPr/>
            <p:nvPr/>
          </p:nvCxnSpPr>
          <p:spPr bwMode="auto">
            <a:xfrm>
              <a:off x="8180417" y="565286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graphicFrame>
          <p:nvGraphicFramePr>
            <p:cNvPr id="104" name="Object 4">
              <a:extLst>
                <a:ext uri="{FF2B5EF4-FFF2-40B4-BE49-F238E27FC236}">
                  <a16:creationId xmlns:a16="http://schemas.microsoft.com/office/drawing/2014/main" id="{4D7F83F0-B144-4BC0-86E8-5773EE78E8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68344" y="4979040"/>
            <a:ext cx="887164" cy="250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0" imgW="761760" imgH="215640" progId="Equation.3">
                    <p:embed/>
                  </p:oleObj>
                </mc:Choice>
                <mc:Fallback>
                  <p:oleObj name="Formel" r:id="rId10" imgW="761760" imgH="215640" progId="Equation.3">
                    <p:embed/>
                    <p:pic>
                      <p:nvPicPr>
                        <p:cNvPr id="104" name="Object 4">
                          <a:extLst>
                            <a:ext uri="{FF2B5EF4-FFF2-40B4-BE49-F238E27FC236}">
                              <a16:creationId xmlns:a16="http://schemas.microsoft.com/office/drawing/2014/main" id="{4D7F83F0-B144-4BC0-86E8-5773EE78E8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8344" y="4979040"/>
                          <a:ext cx="887164" cy="250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60">
              <a:extLst>
                <a:ext uri="{FF2B5EF4-FFF2-40B4-BE49-F238E27FC236}">
                  <a16:creationId xmlns:a16="http://schemas.microsoft.com/office/drawing/2014/main" id="{B24923DE-B17E-480A-8688-B42267165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44408" y="5770463"/>
            <a:ext cx="25082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2" imgW="215640" imgH="215640" progId="Equation.3">
                    <p:embed/>
                  </p:oleObj>
                </mc:Choice>
                <mc:Fallback>
                  <p:oleObj name="Formel" r:id="rId12" imgW="215640" imgH="215640" progId="Equation.3">
                    <p:embed/>
                    <p:pic>
                      <p:nvPicPr>
                        <p:cNvPr id="105" name="Object 60">
                          <a:extLst>
                            <a:ext uri="{FF2B5EF4-FFF2-40B4-BE49-F238E27FC236}">
                              <a16:creationId xmlns:a16="http://schemas.microsoft.com/office/drawing/2014/main" id="{B24923DE-B17E-480A-8688-B422671655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4408" y="5770463"/>
                          <a:ext cx="250825" cy="25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B245FB43-A634-427A-93D5-3E976A99BAFD}"/>
                </a:ext>
              </a:extLst>
            </p:cNvPr>
            <p:cNvSpPr/>
            <p:nvPr/>
          </p:nvSpPr>
          <p:spPr>
            <a:xfrm>
              <a:off x="7832832" y="5260991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Times New Roman" pitchFamily="18" charset="0"/>
                </a:rPr>
                <a:t>1</a:t>
              </a:r>
              <a:endParaRPr lang="de-DE" sz="1400" dirty="0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97FAC9D1-CFEE-4E79-A1C3-A2F5982ACD98}"/>
                </a:ext>
              </a:extLst>
            </p:cNvPr>
            <p:cNvSpPr/>
            <p:nvPr/>
          </p:nvSpPr>
          <p:spPr>
            <a:xfrm>
              <a:off x="7839606" y="6145559"/>
              <a:ext cx="274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Times New Roman" pitchFamily="18" charset="0"/>
                </a:rPr>
                <a:t>2</a:t>
              </a:r>
              <a:endParaRPr lang="de-DE" sz="1400" dirty="0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4885C86-36D0-4A96-85B8-FBCFBA521FA7}"/>
                </a:ext>
              </a:extLst>
            </p:cNvPr>
            <p:cNvSpPr/>
            <p:nvPr/>
          </p:nvSpPr>
          <p:spPr bwMode="auto">
            <a:xfrm>
              <a:off x="4788024" y="4653136"/>
              <a:ext cx="3888432" cy="20882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867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Equivalent </a:t>
            </a:r>
            <a:r>
              <a:rPr lang="en-US" sz="3600" dirty="0" err="1"/>
              <a:t>approximative</a:t>
            </a:r>
            <a:r>
              <a:rPr lang="en-US" sz="3600" dirty="0"/>
              <a:t> electrical circuit for patch of membrane</a:t>
            </a:r>
            <a:endParaRPr lang="en-U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395288" y="1340768"/>
                <a:ext cx="8569200" cy="338437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61950" indent="-361950" algn="l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</a:pPr>
                <a:r>
                  <a:rPr lang="en-US" b="0" dirty="0">
                    <a:latin typeface="Arial" charset="0"/>
                    <a:cs typeface="Arial" charset="0"/>
                  </a:rPr>
                  <a:t>Example: for the two ion types K</a:t>
                </a:r>
                <a:r>
                  <a:rPr lang="en-US" b="0" baseline="30000" dirty="0">
                    <a:latin typeface="Arial" charset="0"/>
                    <a:cs typeface="Arial" charset="0"/>
                  </a:rPr>
                  <a:t>+</a:t>
                </a:r>
                <a:r>
                  <a:rPr lang="en-US" b="0" dirty="0">
                    <a:latin typeface="Arial" charset="0"/>
                    <a:cs typeface="Arial" charset="0"/>
                  </a:rPr>
                  <a:t> and Na</a:t>
                </a:r>
                <a:r>
                  <a:rPr lang="en-US" b="0" baseline="30000" dirty="0">
                    <a:latin typeface="Arial" charset="0"/>
                    <a:cs typeface="Arial" charset="0"/>
                  </a:rPr>
                  <a:t>+</a:t>
                </a:r>
                <a:r>
                  <a:rPr lang="en-US" b="0" dirty="0">
                    <a:latin typeface="Arial" charset="0"/>
                    <a:cs typeface="Arial" charset="0"/>
                  </a:rPr>
                  <a:t>:</a:t>
                </a: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br>
                  <a:rPr lang="en-US" b="0" dirty="0">
                    <a:latin typeface="Arial" charset="0"/>
                    <a:cs typeface="Arial" charset="0"/>
                  </a:rPr>
                </a:br>
                <a:endParaRPr lang="en-US" b="0" dirty="0">
                  <a:latin typeface="Arial" charset="0"/>
                  <a:cs typeface="Arial" charset="0"/>
                </a:endParaRPr>
              </a:p>
              <a:p>
                <a:pPr marL="361950" indent="-361950" algn="l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</a:pPr>
                <a:r>
                  <a:rPr lang="en-US" b="0" dirty="0">
                    <a:latin typeface="Arial" charset="0"/>
                    <a:cs typeface="Arial" charset="0"/>
                  </a:rPr>
                  <a:t>Assume from now 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b="0" dirty="0">
                    <a:latin typeface="Arial" charset="0"/>
                    <a:cs typeface="Arial" charset="0"/>
                  </a:rPr>
                  <a:t> specifies a normal conductance (not per area): </a:t>
                </a:r>
              </a:p>
            </p:txBody>
          </p:sp>
        </mc:Choice>
        <mc:Fallback xmlns="">
          <p:sp>
            <p:nvSpPr>
              <p:cNvPr id="1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340768"/>
                <a:ext cx="8569200" cy="3384376"/>
              </a:xfrm>
              <a:prstGeom prst="rect">
                <a:avLst/>
              </a:prstGeom>
              <a:blipFill>
                <a:blip r:embed="rId2"/>
                <a:stretch>
                  <a:fillRect l="-996" t="-1261" b="-17297"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pieren 60"/>
          <p:cNvGrpSpPr/>
          <p:nvPr/>
        </p:nvGrpSpPr>
        <p:grpSpPr>
          <a:xfrm>
            <a:off x="1547664" y="1988840"/>
            <a:ext cx="4067373" cy="1944216"/>
            <a:chOff x="1547664" y="4869160"/>
            <a:chExt cx="4067373" cy="1944216"/>
          </a:xfrm>
        </p:grpSpPr>
        <p:sp>
          <p:nvSpPr>
            <p:cNvPr id="36" name="Rechteck 35"/>
            <p:cNvSpPr/>
            <p:nvPr/>
          </p:nvSpPr>
          <p:spPr bwMode="auto">
            <a:xfrm rot="5400000">
              <a:off x="2960335" y="5542784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7" name="Gerade Verbindung 36"/>
            <p:cNvCxnSpPr>
              <a:endCxn id="36" idx="1"/>
            </p:cNvCxnSpPr>
            <p:nvPr/>
          </p:nvCxnSpPr>
          <p:spPr bwMode="auto">
            <a:xfrm rot="5400000">
              <a:off x="2999246" y="5253453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/>
            <p:cNvCxnSpPr/>
            <p:nvPr/>
          </p:nvCxnSpPr>
          <p:spPr bwMode="auto">
            <a:xfrm flipH="1">
              <a:off x="3163880" y="5834062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/>
            <p:cNvCxnSpPr/>
            <p:nvPr/>
          </p:nvCxnSpPr>
          <p:spPr bwMode="auto">
            <a:xfrm flipH="1">
              <a:off x="3163014" y="6194105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uppieren 59"/>
            <p:cNvGrpSpPr/>
            <p:nvPr/>
          </p:nvGrpSpPr>
          <p:grpSpPr>
            <a:xfrm flipV="1">
              <a:off x="3030130" y="6139422"/>
              <a:ext cx="288138" cy="60965"/>
              <a:chOff x="3030130" y="6139422"/>
              <a:chExt cx="288138" cy="60965"/>
            </a:xfrm>
          </p:grpSpPr>
          <p:cxnSp>
            <p:nvCxnSpPr>
              <p:cNvPr id="42" name="Gerade Verbindung 41"/>
              <p:cNvCxnSpPr/>
              <p:nvPr/>
            </p:nvCxnSpPr>
            <p:spPr bwMode="auto">
              <a:xfrm rot="5400000" flipH="1">
                <a:off x="3173820" y="6055939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/>
            </p:nvCxnSpPr>
            <p:spPr bwMode="auto">
              <a:xfrm flipH="1" flipV="1">
                <a:off x="3079124" y="6139422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3275856" y="5415748"/>
            <a:ext cx="512087" cy="433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3" imgW="304668" imgH="241195" progId="Equation.3">
                    <p:embed/>
                  </p:oleObj>
                </mc:Choice>
                <mc:Fallback>
                  <p:oleObj name="Formel" r:id="rId3" imgW="304668" imgH="241195" progId="Equation.3">
                    <p:embed/>
                    <p:pic>
                      <p:nvPicPr>
                        <p:cNvPr id="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5415748"/>
                          <a:ext cx="512087" cy="433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Gerade Verbindung mit Pfeil 45"/>
            <p:cNvCxnSpPr/>
            <p:nvPr/>
          </p:nvCxnSpPr>
          <p:spPr bwMode="auto">
            <a:xfrm>
              <a:off x="1903476" y="5055708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47" name="Rechteck 46"/>
            <p:cNvSpPr/>
            <p:nvPr/>
          </p:nvSpPr>
          <p:spPr>
            <a:xfrm>
              <a:off x="1547664" y="5657771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sp>
          <p:nvSpPr>
            <p:cNvPr id="50" name="Rechteck 49"/>
            <p:cNvSpPr/>
            <p:nvPr/>
          </p:nvSpPr>
          <p:spPr bwMode="auto">
            <a:xfrm rot="5400000">
              <a:off x="3926141" y="5548625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1" name="Gerade Verbindung 50"/>
            <p:cNvCxnSpPr>
              <a:endCxn id="50" idx="1"/>
            </p:cNvCxnSpPr>
            <p:nvPr/>
          </p:nvCxnSpPr>
          <p:spPr bwMode="auto">
            <a:xfrm rot="5400000">
              <a:off x="3965052" y="5259294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4129686" y="5839903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4128820" y="619994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uppieren 58"/>
            <p:cNvGrpSpPr/>
            <p:nvPr/>
          </p:nvGrpSpPr>
          <p:grpSpPr>
            <a:xfrm flipV="1">
              <a:off x="3995936" y="6145263"/>
              <a:ext cx="288138" cy="60965"/>
              <a:chOff x="3995936" y="6246747"/>
              <a:chExt cx="288138" cy="60965"/>
            </a:xfrm>
          </p:grpSpPr>
          <p:cxnSp>
            <p:nvCxnSpPr>
              <p:cNvPr id="54" name="Gerade Verbindung 53"/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rade Verbindung 54"/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910344" name="Object 8"/>
            <p:cNvGraphicFramePr>
              <a:graphicFrameLocks noChangeAspect="1"/>
            </p:cNvGraphicFramePr>
            <p:nvPr/>
          </p:nvGraphicFramePr>
          <p:xfrm>
            <a:off x="3338513" y="5991812"/>
            <a:ext cx="531812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5" imgW="317225" imgH="241091" progId="Equation.3">
                    <p:embed/>
                  </p:oleObj>
                </mc:Choice>
                <mc:Fallback>
                  <p:oleObj name="Formel" r:id="rId5" imgW="317225" imgH="241091" progId="Equation.3">
                    <p:embed/>
                    <p:pic>
                      <p:nvPicPr>
                        <p:cNvPr id="9103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513" y="5991812"/>
                          <a:ext cx="531812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5" name="Object 9"/>
            <p:cNvGraphicFramePr>
              <a:graphicFrameLocks noChangeAspect="1"/>
            </p:cNvGraphicFramePr>
            <p:nvPr/>
          </p:nvGraphicFramePr>
          <p:xfrm>
            <a:off x="4387850" y="5991341"/>
            <a:ext cx="468313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7" imgW="279279" imgH="241195" progId="Equation.3">
                    <p:embed/>
                  </p:oleObj>
                </mc:Choice>
                <mc:Fallback>
                  <p:oleObj name="Formel" r:id="rId7" imgW="279279" imgH="241195" progId="Equation.3">
                    <p:embed/>
                    <p:pic>
                      <p:nvPicPr>
                        <p:cNvPr id="910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5991341"/>
                          <a:ext cx="468313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6" name="Object 10"/>
            <p:cNvGraphicFramePr>
              <a:graphicFrameLocks noChangeAspect="1"/>
            </p:cNvGraphicFramePr>
            <p:nvPr/>
          </p:nvGraphicFramePr>
          <p:xfrm>
            <a:off x="4400550" y="5486516"/>
            <a:ext cx="4476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9" imgW="266469" imgH="241091" progId="Equation.3">
                    <p:embed/>
                  </p:oleObj>
                </mc:Choice>
                <mc:Fallback>
                  <p:oleObj name="Formel" r:id="rId9" imgW="266469" imgH="241091" progId="Equation.3">
                    <p:embed/>
                    <p:pic>
                      <p:nvPicPr>
                        <p:cNvPr id="9103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550" y="5486516"/>
                          <a:ext cx="4476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Gerade Verbindung 69"/>
            <p:cNvCxnSpPr/>
            <p:nvPr/>
          </p:nvCxnSpPr>
          <p:spPr bwMode="auto">
            <a:xfrm>
              <a:off x="2329268" y="5847797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/>
            <p:cNvCxnSpPr/>
            <p:nvPr/>
          </p:nvCxnSpPr>
          <p:spPr bwMode="auto">
            <a:xfrm flipH="1">
              <a:off x="2325014" y="5055708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Ellipse 68"/>
            <p:cNvSpPr/>
            <p:nvPr/>
          </p:nvSpPr>
          <p:spPr bwMode="auto">
            <a:xfrm rot="5400000">
              <a:off x="3131840" y="501317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>
              <a:off x="2123728" y="5775788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2123728" y="5858429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 flipH="1" flipV="1">
              <a:off x="2339752" y="5055708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 flipH="1" flipV="1">
              <a:off x="2339752" y="6481130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Ellipse 78"/>
            <p:cNvSpPr/>
            <p:nvPr/>
          </p:nvSpPr>
          <p:spPr bwMode="auto">
            <a:xfrm rot="5400000">
              <a:off x="3131840" y="6444112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538524" y="5649024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4183030" y="4869160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4139953" y="6474822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</p:grpSp>
      <p:cxnSp>
        <p:nvCxnSpPr>
          <p:cNvPr id="85" name="Gerade Verbindung mit Pfeil 84"/>
          <p:cNvCxnSpPr/>
          <p:nvPr/>
        </p:nvCxnSpPr>
        <p:spPr bwMode="auto">
          <a:xfrm>
            <a:off x="4382210" y="3073121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7" name="Gerade Verbindung mit Pfeil 86"/>
          <p:cNvCxnSpPr/>
          <p:nvPr/>
        </p:nvCxnSpPr>
        <p:spPr bwMode="auto">
          <a:xfrm>
            <a:off x="3347864" y="302541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91EBFD40-7535-02FF-8663-09364C360CDC}"/>
                  </a:ext>
                </a:extLst>
              </p:cNvPr>
              <p:cNvSpPr txBox="1"/>
              <p:nvPr/>
            </p:nvSpPr>
            <p:spPr bwMode="auto">
              <a:xfrm>
                <a:off x="1128713" y="5286375"/>
                <a:ext cx="2659062" cy="508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91EBFD40-7535-02FF-8663-09364C36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8713" y="5286375"/>
                <a:ext cx="2659062" cy="50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35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69648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>
                <a:latin typeface="Arial" charset="0"/>
                <a:cs typeface="Arial" charset="0"/>
              </a:rPr>
              <a:t>Analysis of simplified circuit: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stationary state (d/dt = 0): Capacitor irrelevant: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736890" y="4581128"/>
            <a:ext cx="4915230" cy="1944216"/>
            <a:chOff x="699807" y="4869160"/>
            <a:chExt cx="4915230" cy="1944216"/>
          </a:xfrm>
        </p:grpSpPr>
        <p:sp>
          <p:nvSpPr>
            <p:cNvPr id="36" name="Rechteck 35"/>
            <p:cNvSpPr/>
            <p:nvPr/>
          </p:nvSpPr>
          <p:spPr bwMode="auto">
            <a:xfrm rot="5400000">
              <a:off x="2960335" y="5542784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7" name="Gerade Verbindung 36"/>
            <p:cNvCxnSpPr>
              <a:endCxn id="36" idx="1"/>
            </p:cNvCxnSpPr>
            <p:nvPr/>
          </p:nvCxnSpPr>
          <p:spPr bwMode="auto">
            <a:xfrm rot="5400000">
              <a:off x="2999246" y="5253453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/>
            <p:cNvCxnSpPr/>
            <p:nvPr/>
          </p:nvCxnSpPr>
          <p:spPr bwMode="auto">
            <a:xfrm flipH="1">
              <a:off x="3163880" y="5834062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/>
            <p:cNvCxnSpPr/>
            <p:nvPr/>
          </p:nvCxnSpPr>
          <p:spPr bwMode="auto">
            <a:xfrm flipH="1">
              <a:off x="3163014" y="6194105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uppieren 59"/>
            <p:cNvGrpSpPr/>
            <p:nvPr/>
          </p:nvGrpSpPr>
          <p:grpSpPr>
            <a:xfrm flipV="1">
              <a:off x="3030130" y="6139422"/>
              <a:ext cx="288138" cy="60965"/>
              <a:chOff x="3030130" y="6139422"/>
              <a:chExt cx="288138" cy="60965"/>
            </a:xfrm>
          </p:grpSpPr>
          <p:cxnSp>
            <p:nvCxnSpPr>
              <p:cNvPr id="42" name="Gerade Verbindung 41"/>
              <p:cNvCxnSpPr/>
              <p:nvPr/>
            </p:nvCxnSpPr>
            <p:spPr bwMode="auto">
              <a:xfrm rot="5400000" flipH="1">
                <a:off x="3173820" y="6055939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/>
            </p:nvCxnSpPr>
            <p:spPr bwMode="auto">
              <a:xfrm flipH="1" flipV="1">
                <a:off x="3079124" y="6139422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3275856" y="5415748"/>
            <a:ext cx="512087" cy="433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2" imgW="304668" imgH="241195" progId="Equation.3">
                    <p:embed/>
                  </p:oleObj>
                </mc:Choice>
                <mc:Fallback>
                  <p:oleObj name="Formel" r:id="rId2" imgW="304668" imgH="241195" progId="Equation.3">
                    <p:embed/>
                    <p:pic>
                      <p:nvPicPr>
                        <p:cNvPr id="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5415748"/>
                          <a:ext cx="512087" cy="433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Gerade Verbindung mit Pfeil 45"/>
            <p:cNvCxnSpPr/>
            <p:nvPr/>
          </p:nvCxnSpPr>
          <p:spPr bwMode="auto">
            <a:xfrm>
              <a:off x="1903476" y="5055708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47" name="Rechteck 46"/>
            <p:cNvSpPr/>
            <p:nvPr/>
          </p:nvSpPr>
          <p:spPr>
            <a:xfrm>
              <a:off x="699807" y="5657771"/>
              <a:ext cx="11403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V= </a:t>
              </a:r>
              <a:r>
                <a:rPr lang="en-US" b="0" i="1" dirty="0" err="1">
                  <a:latin typeface="Times New Roman" pitchFamily="18" charset="0"/>
                </a:rPr>
                <a:t>E</a:t>
              </a:r>
              <a:r>
                <a:rPr lang="en-US" b="0" baseline="-25000" dirty="0" err="1">
                  <a:latin typeface="Times New Roman" pitchFamily="18" charset="0"/>
                </a:rPr>
                <a:t>m</a:t>
              </a:r>
              <a:endParaRPr lang="de-DE" baseline="-25000" dirty="0"/>
            </a:p>
          </p:txBody>
        </p:sp>
        <p:sp>
          <p:nvSpPr>
            <p:cNvPr id="50" name="Rechteck 49"/>
            <p:cNvSpPr/>
            <p:nvPr/>
          </p:nvSpPr>
          <p:spPr bwMode="auto">
            <a:xfrm rot="5400000">
              <a:off x="3926141" y="5548625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1" name="Gerade Verbindung 50"/>
            <p:cNvCxnSpPr>
              <a:endCxn id="50" idx="1"/>
            </p:cNvCxnSpPr>
            <p:nvPr/>
          </p:nvCxnSpPr>
          <p:spPr bwMode="auto">
            <a:xfrm rot="5400000">
              <a:off x="3965052" y="5259294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4129686" y="5839903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4128820" y="619994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uppieren 58"/>
            <p:cNvGrpSpPr/>
            <p:nvPr/>
          </p:nvGrpSpPr>
          <p:grpSpPr>
            <a:xfrm flipV="1">
              <a:off x="3995936" y="6145263"/>
              <a:ext cx="288138" cy="60965"/>
              <a:chOff x="3995936" y="6246747"/>
              <a:chExt cx="288138" cy="60965"/>
            </a:xfrm>
          </p:grpSpPr>
          <p:cxnSp>
            <p:nvCxnSpPr>
              <p:cNvPr id="54" name="Gerade Verbindung 53"/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rade Verbindung 54"/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910344" name="Object 8"/>
            <p:cNvGraphicFramePr>
              <a:graphicFrameLocks noChangeAspect="1"/>
            </p:cNvGraphicFramePr>
            <p:nvPr/>
          </p:nvGraphicFramePr>
          <p:xfrm>
            <a:off x="3338513" y="5991812"/>
            <a:ext cx="531812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4" imgW="317225" imgH="241091" progId="Equation.3">
                    <p:embed/>
                  </p:oleObj>
                </mc:Choice>
                <mc:Fallback>
                  <p:oleObj name="Formel" r:id="rId4" imgW="317225" imgH="241091" progId="Equation.3">
                    <p:embed/>
                    <p:pic>
                      <p:nvPicPr>
                        <p:cNvPr id="9103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513" y="5991812"/>
                          <a:ext cx="531812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5" name="Object 9"/>
            <p:cNvGraphicFramePr>
              <a:graphicFrameLocks noChangeAspect="1"/>
            </p:cNvGraphicFramePr>
            <p:nvPr/>
          </p:nvGraphicFramePr>
          <p:xfrm>
            <a:off x="4387850" y="5991341"/>
            <a:ext cx="468313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6" imgW="279279" imgH="241195" progId="Equation.3">
                    <p:embed/>
                  </p:oleObj>
                </mc:Choice>
                <mc:Fallback>
                  <p:oleObj name="Formel" r:id="rId6" imgW="279279" imgH="241195" progId="Equation.3">
                    <p:embed/>
                    <p:pic>
                      <p:nvPicPr>
                        <p:cNvPr id="910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5991341"/>
                          <a:ext cx="468313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6" name="Object 10"/>
            <p:cNvGraphicFramePr>
              <a:graphicFrameLocks noChangeAspect="1"/>
            </p:cNvGraphicFramePr>
            <p:nvPr/>
          </p:nvGraphicFramePr>
          <p:xfrm>
            <a:off x="4400550" y="5486516"/>
            <a:ext cx="4476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8" imgW="266469" imgH="241091" progId="Equation.3">
                    <p:embed/>
                  </p:oleObj>
                </mc:Choice>
                <mc:Fallback>
                  <p:oleObj name="Formel" r:id="rId8" imgW="266469" imgH="241091" progId="Equation.3">
                    <p:embed/>
                    <p:pic>
                      <p:nvPicPr>
                        <p:cNvPr id="9103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550" y="5486516"/>
                          <a:ext cx="4476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Gerade Verbindung 69"/>
            <p:cNvCxnSpPr/>
            <p:nvPr/>
          </p:nvCxnSpPr>
          <p:spPr bwMode="auto">
            <a:xfrm>
              <a:off x="2329268" y="5847797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/>
            <p:cNvCxnSpPr/>
            <p:nvPr/>
          </p:nvCxnSpPr>
          <p:spPr bwMode="auto">
            <a:xfrm flipH="1">
              <a:off x="2325014" y="5055708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Ellipse 68"/>
            <p:cNvSpPr/>
            <p:nvPr/>
          </p:nvSpPr>
          <p:spPr bwMode="auto">
            <a:xfrm rot="5400000">
              <a:off x="3131840" y="501317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>
              <a:off x="2123728" y="5775788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2123728" y="5858429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 flipH="1" flipV="1">
              <a:off x="2339752" y="5055708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 flipH="1" flipV="1">
              <a:off x="2339752" y="6481130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Ellipse 78"/>
            <p:cNvSpPr/>
            <p:nvPr/>
          </p:nvSpPr>
          <p:spPr bwMode="auto">
            <a:xfrm rot="5400000">
              <a:off x="3131840" y="6444112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538524" y="5649024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4183030" y="4869160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4139953" y="6474822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</p:grpSp>
      <p:cxnSp>
        <p:nvCxnSpPr>
          <p:cNvPr id="85" name="Gerade Verbindung mit Pfeil 84"/>
          <p:cNvCxnSpPr/>
          <p:nvPr/>
        </p:nvCxnSpPr>
        <p:spPr bwMode="auto">
          <a:xfrm>
            <a:off x="4419293" y="5665409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7" name="Gerade Verbindung mit Pfeil 86"/>
          <p:cNvCxnSpPr/>
          <p:nvPr/>
        </p:nvCxnSpPr>
        <p:spPr bwMode="auto">
          <a:xfrm>
            <a:off x="3384947" y="5617704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3437527" y="4849505"/>
            <a:ext cx="549697" cy="339684"/>
          </a:xfrm>
          <a:custGeom>
            <a:avLst/>
            <a:gdLst>
              <a:gd name="connsiteX0" fmla="*/ 19027 w 549697"/>
              <a:gd name="connsiteY0" fmla="*/ 328395 h 339684"/>
              <a:gd name="connsiteX1" fmla="*/ 7738 w 549697"/>
              <a:gd name="connsiteY1" fmla="*/ 147773 h 339684"/>
              <a:gd name="connsiteX2" fmla="*/ 120627 w 549697"/>
              <a:gd name="connsiteY2" fmla="*/ 23595 h 339684"/>
              <a:gd name="connsiteX3" fmla="*/ 470583 w 549697"/>
              <a:gd name="connsiteY3" fmla="*/ 12307 h 339684"/>
              <a:gd name="connsiteX4" fmla="*/ 538316 w 549697"/>
              <a:gd name="connsiteY4" fmla="*/ 159062 h 339684"/>
              <a:gd name="connsiteX5" fmla="*/ 549605 w 549697"/>
              <a:gd name="connsiteY5" fmla="*/ 339684 h 339684"/>
              <a:gd name="connsiteX6" fmla="*/ 549605 w 549697"/>
              <a:gd name="connsiteY6" fmla="*/ 339684 h 33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97" h="339684">
                <a:moveTo>
                  <a:pt x="19027" y="328395"/>
                </a:moveTo>
                <a:cubicBezTo>
                  <a:pt x="4916" y="263484"/>
                  <a:pt x="-9195" y="198573"/>
                  <a:pt x="7738" y="147773"/>
                </a:cubicBezTo>
                <a:cubicBezTo>
                  <a:pt x="24671" y="96973"/>
                  <a:pt x="43486" y="46173"/>
                  <a:pt x="120627" y="23595"/>
                </a:cubicBezTo>
                <a:cubicBezTo>
                  <a:pt x="197768" y="1017"/>
                  <a:pt x="400968" y="-10271"/>
                  <a:pt x="470583" y="12307"/>
                </a:cubicBezTo>
                <a:cubicBezTo>
                  <a:pt x="540198" y="34885"/>
                  <a:pt x="525146" y="104499"/>
                  <a:pt x="538316" y="159062"/>
                </a:cubicBezTo>
                <a:cubicBezTo>
                  <a:pt x="551486" y="213625"/>
                  <a:pt x="549605" y="339684"/>
                  <a:pt x="549605" y="339684"/>
                </a:cubicBezTo>
                <a:lnTo>
                  <a:pt x="549605" y="339684"/>
                </a:ln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523970" y="4886250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solidFill>
                  <a:srgbClr val="00B050"/>
                </a:solidFill>
                <a:latin typeface="Arial" charset="0"/>
                <a:cs typeface="Arial" charset="0"/>
              </a:rPr>
              <a:t>I</a:t>
            </a:r>
            <a:r>
              <a:rPr lang="en-US" b="0" baseline="-25000" dirty="0">
                <a:solidFill>
                  <a:srgbClr val="00B050"/>
                </a:solidFill>
                <a:latin typeface="Arial" charset="0"/>
                <a:cs typeface="Arial" charset="0"/>
              </a:rPr>
              <a:t>1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2160811" y="4581128"/>
            <a:ext cx="804647" cy="1944216"/>
          </a:xfrm>
          <a:prstGeom prst="rect">
            <a:avLst/>
          </a:prstGeom>
          <a:solidFill>
            <a:schemeClr val="bg1">
              <a:alpha val="78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</a:t>
            </a:r>
            <a:endParaRPr lang="en-US" sz="3600" i="1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AA6B2A6-E141-4653-ACD9-32F8DD901D7B}"/>
              </a:ext>
            </a:extLst>
          </p:cNvPr>
          <p:cNvSpPr txBox="1"/>
          <p:nvPr/>
        </p:nvSpPr>
        <p:spPr>
          <a:xfrm>
            <a:off x="445187" y="2246651"/>
            <a:ext cx="262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Arial" charset="0"/>
                <a:cs typeface="Arial" charset="0"/>
              </a:rPr>
              <a:t>Auxiliary current:</a:t>
            </a: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8">
                <a:extLst>
                  <a:ext uri="{FF2B5EF4-FFF2-40B4-BE49-F238E27FC236}">
                    <a16:creationId xmlns:a16="http://schemas.microsoft.com/office/drawing/2014/main" id="{13922F11-7DC5-41F8-A66D-816E9D2A6966}"/>
                  </a:ext>
                </a:extLst>
              </p:cNvPr>
              <p:cNvSpPr txBox="1"/>
              <p:nvPr/>
            </p:nvSpPr>
            <p:spPr bwMode="auto">
              <a:xfrm>
                <a:off x="2629716" y="2065477"/>
                <a:ext cx="6088745" cy="23622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(1/</m:t>
                          </m:r>
                          <m:sSub>
                            <m:sSub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)+(1/</m:t>
                          </m:r>
                          <m:sSub>
                            <m:sSub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 ⇒</m:t>
                      </m:r>
                    </m:oMath>
                    <m:oMath xmlns:m="http://schemas.openxmlformats.org/officeDocument/2006/math"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e-DE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sSup>
                                <m:sSupPr>
                                  <m:ctrlP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de-DE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de-DE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 =</m:t>
                    </m:r>
                    <m:f>
                      <m:fPr>
                        <m:ctrlP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de-DE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dirty="0">
                                            <a:latin typeface="Cambria Math" panose="02040503050406030204" pitchFamily="18" charset="0"/>
                                          </a:rPr>
                                          <m:t>Na</m:t>
                                        </m:r>
                                      </m:e>
                                      <m:sup>
                                        <m:r>
                                          <a:rPr lang="de-DE" b="0" i="1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de-DE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2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p>
                                        <m:r>
                                          <a:rPr lang="de-DE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de-DE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b="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b="0" dirty="0">
                                    <a:latin typeface="Cambria Math" panose="02040503050406030204" pitchFamily="18" charset="0"/>
                                  </a:rPr>
                                  <m:t>Na</m:t>
                                </m:r>
                              </m:e>
                              <m:sup>
                                <m:r>
                                  <a:rPr lang="de-DE" b="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1+(</m:t>
                        </m:r>
                        <m:sSub>
                          <m:sSubPr>
                            <m:ctrlPr>
                              <a:rPr lang="de-DE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b="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b="0" dirty="0">
                                    <a:latin typeface="Cambria Math" panose="02040503050406030204" pitchFamily="18" charset="0"/>
                                  </a:rPr>
                                  <m:t>Na</m:t>
                                </m:r>
                              </m:e>
                              <m:sup>
                                <m:r>
                                  <a:rPr lang="de-DE" b="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b="0" dirty="0">
                                    <a:latin typeface="Cambria Math" panose="02040503050406030204" pitchFamily="18" charset="0"/>
                                  </a:rPr>
                                  <m:t>Na</m:t>
                                </m:r>
                              </m:e>
                              <m:sup>
                                <m: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sz="2000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b="0" dirty="0">
                                    <a:latin typeface="Cambria Math" panose="02040503050406030204" pitchFamily="18" charset="0"/>
                                  </a:rPr>
                                  <m:t>Na</m:t>
                                </m:r>
                              </m:e>
                              <m:sup>
                                <m: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de-DE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de-D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b="0" dirty="0">
                                    <a:latin typeface="Cambria Math" panose="02040503050406030204" pitchFamily="18" charset="0"/>
                                  </a:rPr>
                                  <m:t>Na</m:t>
                                </m:r>
                              </m:e>
                              <m:sup>
                                <m:r>
                                  <a:rPr lang="de-DE" sz="2000" b="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de-DE" b="0" i="1" dirty="0"/>
              </a:p>
            </p:txBody>
          </p:sp>
        </mc:Choice>
        <mc:Fallback xmlns="">
          <p:sp>
            <p:nvSpPr>
              <p:cNvPr id="48" name="Object 8">
                <a:extLst>
                  <a:ext uri="{FF2B5EF4-FFF2-40B4-BE49-F238E27FC236}">
                    <a16:creationId xmlns:a16="http://schemas.microsoft.com/office/drawing/2014/main" id="{13922F11-7DC5-41F8-A66D-816E9D2A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9716" y="2065477"/>
                <a:ext cx="6088745" cy="23622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17">
            <a:extLst>
              <a:ext uri="{FF2B5EF4-FFF2-40B4-BE49-F238E27FC236}">
                <a16:creationId xmlns:a16="http://schemas.microsoft.com/office/drawing/2014/main" id="{44314D95-3647-4C47-91B3-48ACCF7C6C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325" y="4151840"/>
            <a:ext cx="235083" cy="4117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8A2EF9B-5C4E-4F56-ABF3-83EF56FD1B0A}"/>
              </a:ext>
            </a:extLst>
          </p:cNvPr>
          <p:cNvSpPr/>
          <p:nvPr/>
        </p:nvSpPr>
        <p:spPr>
          <a:xfrm>
            <a:off x="6759082" y="4563603"/>
            <a:ext cx="2365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Equivalent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eqilibrium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voltage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0363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69648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>
                <a:latin typeface="Arial" charset="0"/>
                <a:cs typeface="Arial" charset="0"/>
              </a:rPr>
              <a:t>Analysis of simplified circuit </a:t>
            </a:r>
            <a:r>
              <a:rPr lang="en-US" b="0" dirty="0">
                <a:latin typeface="Arial" charset="0"/>
                <a:cs typeface="Arial" charset="0"/>
              </a:rPr>
              <a:t>(</a:t>
            </a:r>
            <a:r>
              <a:rPr lang="en-US" b="0" dirty="0" err="1">
                <a:latin typeface="Arial" charset="0"/>
                <a:cs typeface="Arial" charset="0"/>
              </a:rPr>
              <a:t>ctd</a:t>
            </a:r>
            <a:r>
              <a:rPr lang="en-US" b="0" dirty="0">
                <a:latin typeface="Arial" charset="0"/>
                <a:cs typeface="Arial" charset="0"/>
              </a:rPr>
              <a:t>.):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</p:txBody>
      </p:sp>
      <p:graphicFrame>
        <p:nvGraphicFramePr>
          <p:cNvPr id="94" name="Object 8"/>
          <p:cNvGraphicFramePr>
            <a:graphicFrameLocks noChangeAspect="1"/>
          </p:cNvGraphicFramePr>
          <p:nvPr/>
        </p:nvGraphicFramePr>
        <p:xfrm>
          <a:off x="3099210" y="2005058"/>
          <a:ext cx="3186112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752480" imgH="711000" progId="Equation.3">
                  <p:embed/>
                </p:oleObj>
              </mc:Choice>
              <mc:Fallback>
                <p:oleObj name="Formel" r:id="rId2" imgW="1752480" imgH="711000" progId="Equation.3">
                  <p:embed/>
                  <p:pic>
                    <p:nvPicPr>
                      <p:cNvPr id="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210" y="2005058"/>
                        <a:ext cx="3186112" cy="12906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727205" y="4549532"/>
            <a:ext cx="4391011" cy="1944216"/>
            <a:chOff x="1261109" y="4869160"/>
            <a:chExt cx="4391011" cy="1944216"/>
          </a:xfrm>
        </p:grpSpPr>
        <p:sp>
          <p:nvSpPr>
            <p:cNvPr id="36" name="Rechteck 35"/>
            <p:cNvSpPr/>
            <p:nvPr/>
          </p:nvSpPr>
          <p:spPr bwMode="auto">
            <a:xfrm rot="5400000">
              <a:off x="2997418" y="5542784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7" name="Gerade Verbindung 36"/>
            <p:cNvCxnSpPr>
              <a:endCxn id="36" idx="1"/>
            </p:cNvCxnSpPr>
            <p:nvPr/>
          </p:nvCxnSpPr>
          <p:spPr bwMode="auto">
            <a:xfrm rot="5400000">
              <a:off x="3036329" y="5253453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/>
            <p:cNvCxnSpPr/>
            <p:nvPr/>
          </p:nvCxnSpPr>
          <p:spPr bwMode="auto">
            <a:xfrm flipH="1">
              <a:off x="3200963" y="5834062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/>
            <p:cNvCxnSpPr/>
            <p:nvPr/>
          </p:nvCxnSpPr>
          <p:spPr bwMode="auto">
            <a:xfrm flipH="1">
              <a:off x="3200097" y="6194105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0" name="Gruppieren 59"/>
            <p:cNvGrpSpPr/>
            <p:nvPr/>
          </p:nvGrpSpPr>
          <p:grpSpPr>
            <a:xfrm flipV="1">
              <a:off x="3067213" y="6139422"/>
              <a:ext cx="288138" cy="60965"/>
              <a:chOff x="3030130" y="6139422"/>
              <a:chExt cx="288138" cy="60965"/>
            </a:xfrm>
          </p:grpSpPr>
          <p:cxnSp>
            <p:nvCxnSpPr>
              <p:cNvPr id="42" name="Gerade Verbindung 41"/>
              <p:cNvCxnSpPr/>
              <p:nvPr/>
            </p:nvCxnSpPr>
            <p:spPr bwMode="auto">
              <a:xfrm rot="5400000" flipH="1">
                <a:off x="3173820" y="6055939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/>
            </p:nvCxnSpPr>
            <p:spPr bwMode="auto">
              <a:xfrm flipH="1" flipV="1">
                <a:off x="3079124" y="6139422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3312939" y="5415748"/>
            <a:ext cx="512087" cy="433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4" imgW="304668" imgH="241195" progId="Equation.3">
                    <p:embed/>
                  </p:oleObj>
                </mc:Choice>
                <mc:Fallback>
                  <p:oleObj name="Formel" r:id="rId4" imgW="304668" imgH="241195" progId="Equation.3">
                    <p:embed/>
                    <p:pic>
                      <p:nvPicPr>
                        <p:cNvPr id="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939" y="5415748"/>
                          <a:ext cx="512087" cy="433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hteck 49"/>
            <p:cNvSpPr/>
            <p:nvPr/>
          </p:nvSpPr>
          <p:spPr bwMode="auto">
            <a:xfrm rot="5400000">
              <a:off x="3963224" y="5548625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1" name="Gerade Verbindung 50"/>
            <p:cNvCxnSpPr>
              <a:endCxn id="50" idx="1"/>
            </p:cNvCxnSpPr>
            <p:nvPr/>
          </p:nvCxnSpPr>
          <p:spPr bwMode="auto">
            <a:xfrm rot="5400000">
              <a:off x="4002135" y="5259294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4166769" y="5839903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4165903" y="619994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uppieren 58"/>
            <p:cNvGrpSpPr/>
            <p:nvPr/>
          </p:nvGrpSpPr>
          <p:grpSpPr>
            <a:xfrm flipV="1">
              <a:off x="4033019" y="6145263"/>
              <a:ext cx="288138" cy="60965"/>
              <a:chOff x="3995936" y="6246747"/>
              <a:chExt cx="288138" cy="60965"/>
            </a:xfrm>
          </p:grpSpPr>
          <p:cxnSp>
            <p:nvCxnSpPr>
              <p:cNvPr id="54" name="Gerade Verbindung 53"/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rade Verbindung 54"/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910344" name="Object 8"/>
            <p:cNvGraphicFramePr>
              <a:graphicFrameLocks noChangeAspect="1"/>
            </p:cNvGraphicFramePr>
            <p:nvPr/>
          </p:nvGraphicFramePr>
          <p:xfrm>
            <a:off x="3375596" y="5991812"/>
            <a:ext cx="531812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6" imgW="317225" imgH="241091" progId="Equation.3">
                    <p:embed/>
                  </p:oleObj>
                </mc:Choice>
                <mc:Fallback>
                  <p:oleObj name="Formel" r:id="rId6" imgW="317225" imgH="241091" progId="Equation.3">
                    <p:embed/>
                    <p:pic>
                      <p:nvPicPr>
                        <p:cNvPr id="9103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596" y="5991812"/>
                          <a:ext cx="531812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5" name="Object 9"/>
            <p:cNvGraphicFramePr>
              <a:graphicFrameLocks noChangeAspect="1"/>
            </p:cNvGraphicFramePr>
            <p:nvPr/>
          </p:nvGraphicFramePr>
          <p:xfrm>
            <a:off x="4424933" y="5991341"/>
            <a:ext cx="468313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8" imgW="279279" imgH="241195" progId="Equation.3">
                    <p:embed/>
                  </p:oleObj>
                </mc:Choice>
                <mc:Fallback>
                  <p:oleObj name="Formel" r:id="rId8" imgW="279279" imgH="241195" progId="Equation.3">
                    <p:embed/>
                    <p:pic>
                      <p:nvPicPr>
                        <p:cNvPr id="910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933" y="5991341"/>
                          <a:ext cx="468313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0346" name="Object 10"/>
            <p:cNvGraphicFramePr>
              <a:graphicFrameLocks noChangeAspect="1"/>
            </p:cNvGraphicFramePr>
            <p:nvPr/>
          </p:nvGraphicFramePr>
          <p:xfrm>
            <a:off x="4437633" y="5486516"/>
            <a:ext cx="4476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0" imgW="266469" imgH="241091" progId="Equation.3">
                    <p:embed/>
                  </p:oleObj>
                </mc:Choice>
                <mc:Fallback>
                  <p:oleObj name="Formel" r:id="rId10" imgW="266469" imgH="241091" progId="Equation.3">
                    <p:embed/>
                    <p:pic>
                      <p:nvPicPr>
                        <p:cNvPr id="9103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633" y="5486516"/>
                          <a:ext cx="4476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Gerade Verbindung 69"/>
            <p:cNvCxnSpPr/>
            <p:nvPr/>
          </p:nvCxnSpPr>
          <p:spPr bwMode="auto">
            <a:xfrm>
              <a:off x="2366351" y="5847797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/>
            <p:cNvCxnSpPr/>
            <p:nvPr/>
          </p:nvCxnSpPr>
          <p:spPr bwMode="auto">
            <a:xfrm flipH="1">
              <a:off x="2362097" y="5055708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Ellipse 68"/>
            <p:cNvSpPr/>
            <p:nvPr/>
          </p:nvSpPr>
          <p:spPr bwMode="auto">
            <a:xfrm rot="5400000">
              <a:off x="3168923" y="501317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>
              <a:off x="2160811" y="5775788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2160811" y="5858429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 flipH="1" flipV="1">
              <a:off x="2376835" y="5055708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 flipH="1" flipV="1">
              <a:off x="2376835" y="6481130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Ellipse 78"/>
            <p:cNvSpPr/>
            <p:nvPr/>
          </p:nvSpPr>
          <p:spPr bwMode="auto">
            <a:xfrm rot="5400000">
              <a:off x="3168923" y="6444112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575607" y="5649024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4220113" y="4869160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4177036" y="6474822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cxnSp>
          <p:nvCxnSpPr>
            <p:cNvPr id="85" name="Gerade Verbindung mit Pfeil 84"/>
            <p:cNvCxnSpPr/>
            <p:nvPr/>
          </p:nvCxnSpPr>
          <p:spPr bwMode="auto">
            <a:xfrm>
              <a:off x="4419293" y="59534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87" name="Gerade Verbindung mit Pfeil 86"/>
            <p:cNvCxnSpPr/>
            <p:nvPr/>
          </p:nvCxnSpPr>
          <p:spPr bwMode="auto">
            <a:xfrm>
              <a:off x="3384947" y="59057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" name="Rechteck 2"/>
            <p:cNvSpPr/>
            <p:nvPr/>
          </p:nvSpPr>
          <p:spPr>
            <a:xfrm>
              <a:off x="1261109" y="5530164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</a:t>
              </a:r>
              <a:r>
                <a:rPr lang="en-US" b="0" baseline="-250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2160811" y="4869160"/>
              <a:ext cx="804647" cy="194421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2" name="Gerader Verbinder 11"/>
            <p:cNvCxnSpPr/>
            <p:nvPr/>
          </p:nvCxnSpPr>
          <p:spPr bwMode="auto">
            <a:xfrm flipH="1" flipV="1">
              <a:off x="1740828" y="5055708"/>
              <a:ext cx="134578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r Verbinder 55"/>
            <p:cNvCxnSpPr/>
            <p:nvPr/>
          </p:nvCxnSpPr>
          <p:spPr bwMode="auto">
            <a:xfrm flipH="1" flipV="1">
              <a:off x="1729286" y="6480126"/>
              <a:ext cx="134578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1746278" y="5055271"/>
              <a:ext cx="11511" cy="14248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mit Pfeil 14"/>
            <p:cNvCxnSpPr/>
            <p:nvPr/>
          </p:nvCxnSpPr>
          <p:spPr bwMode="auto">
            <a:xfrm>
              <a:off x="1753521" y="5627668"/>
              <a:ext cx="0" cy="34705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II</a:t>
            </a:r>
            <a:endParaRPr lang="en-US" sz="3600" i="1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5787589-9EDF-4521-A1AA-5D69DC77AE77}"/>
              </a:ext>
            </a:extLst>
          </p:cNvPr>
          <p:cNvSpPr/>
          <p:nvPr/>
        </p:nvSpPr>
        <p:spPr>
          <a:xfrm>
            <a:off x="2899512" y="3588737"/>
            <a:ext cx="2365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Equivalent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membrane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resistance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528357A-8C26-41BA-AD41-2A272E052D8A}"/>
              </a:ext>
            </a:extLst>
          </p:cNvPr>
          <p:cNvSpPr txBox="1"/>
          <p:nvPr/>
        </p:nvSpPr>
        <p:spPr>
          <a:xfrm>
            <a:off x="705695" y="1986045"/>
            <a:ext cx="262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Arial" charset="0"/>
                <a:cs typeface="Arial" charset="0"/>
              </a:rPr>
              <a:t>Shortcut current:</a:t>
            </a:r>
            <a:endParaRPr lang="de-DE" sz="1800" dirty="0"/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4C9F96F4-5704-46DC-93D4-D9711D0BC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6075" y="3008684"/>
            <a:ext cx="245804" cy="5694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3312269-FB48-41FC-9110-8073B997EAF2}"/>
              </a:ext>
            </a:extLst>
          </p:cNvPr>
          <p:cNvGrpSpPr/>
          <p:nvPr/>
        </p:nvGrpSpPr>
        <p:grpSpPr>
          <a:xfrm>
            <a:off x="5264513" y="3887367"/>
            <a:ext cx="3483951" cy="2472475"/>
            <a:chOff x="5264513" y="3887367"/>
            <a:chExt cx="3483951" cy="2472475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F1DFAF4-B3BB-4B53-926A-6C47014BE694}"/>
                </a:ext>
              </a:extLst>
            </p:cNvPr>
            <p:cNvSpPr/>
            <p:nvPr/>
          </p:nvSpPr>
          <p:spPr>
            <a:xfrm>
              <a:off x="5264513" y="3887367"/>
              <a:ext cx="32564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err="1">
                  <a:latin typeface="Arial" charset="0"/>
                  <a:sym typeface="Symbol" pitchFamily="18" charset="2"/>
                </a:rPr>
                <a:t>Equivalent</a:t>
              </a:r>
              <a:r>
                <a:rPr lang="de-DE" sz="16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600" dirty="0" err="1">
                  <a:latin typeface="Arial" charset="0"/>
                  <a:sym typeface="Symbol" pitchFamily="18" charset="2"/>
                </a:rPr>
                <a:t>simplified</a:t>
              </a:r>
              <a:r>
                <a:rPr lang="de-DE" sz="16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600" dirty="0" err="1">
                  <a:latin typeface="Arial" charset="0"/>
                  <a:sym typeface="Symbol" pitchFamily="18" charset="2"/>
                </a:rPr>
                <a:t>circuit</a:t>
              </a:r>
              <a:br>
                <a:rPr lang="de-DE" sz="1600" dirty="0">
                  <a:latin typeface="Arial" charset="0"/>
                  <a:sym typeface="Symbol" pitchFamily="18" charset="2"/>
                </a:rPr>
              </a:br>
              <a:r>
                <a:rPr lang="de-DE" sz="1600" dirty="0">
                  <a:latin typeface="Arial" charset="0"/>
                  <a:sym typeface="Symbol" pitchFamily="18" charset="2"/>
                </a:rPr>
                <a:t>(</a:t>
              </a:r>
              <a:r>
                <a:rPr lang="de-DE" sz="1600" dirty="0" err="1">
                  <a:latin typeface="Arial" charset="0"/>
                  <a:sym typeface="Symbol" pitchFamily="18" charset="2"/>
                </a:rPr>
                <a:t>Thévenin</a:t>
              </a:r>
              <a:r>
                <a:rPr lang="de-DE" sz="16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600" dirty="0" err="1">
                  <a:latin typeface="Arial" charset="0"/>
                  <a:sym typeface="Symbol" pitchFamily="18" charset="2"/>
                </a:rPr>
                <a:t>theorem</a:t>
              </a:r>
              <a:r>
                <a:rPr lang="de-DE" sz="1600" dirty="0">
                  <a:latin typeface="Arial" charset="0"/>
                  <a:sym typeface="Symbol" pitchFamily="18" charset="2"/>
                </a:rPr>
                <a:t>)</a:t>
              </a:r>
              <a:endParaRPr lang="de-DE" dirty="0"/>
            </a:p>
          </p:txBody>
        </p:sp>
        <p:graphicFrame>
          <p:nvGraphicFramePr>
            <p:cNvPr id="61" name="Object 4">
              <a:extLst>
                <a:ext uri="{FF2B5EF4-FFF2-40B4-BE49-F238E27FC236}">
                  <a16:creationId xmlns:a16="http://schemas.microsoft.com/office/drawing/2014/main" id="{7C76182A-51EF-4D35-9520-4B9AA1A88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2993" y="5066035"/>
            <a:ext cx="36353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2" imgW="215806" imgH="228501" progId="Equation.3">
                    <p:embed/>
                  </p:oleObj>
                </mc:Choice>
                <mc:Fallback>
                  <p:oleObj name="Formel" r:id="rId12" imgW="215806" imgH="228501" progId="Equation.3">
                    <p:embed/>
                    <p:pic>
                      <p:nvPicPr>
                        <p:cNvPr id="61" name="Object 4">
                          <a:extLst>
                            <a:ext uri="{FF2B5EF4-FFF2-40B4-BE49-F238E27FC236}">
                              <a16:creationId xmlns:a16="http://schemas.microsoft.com/office/drawing/2014/main" id="{7C76182A-51EF-4D35-9520-4B9AA1A88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993" y="5066035"/>
                          <a:ext cx="36353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34E5159-62C6-4D79-86FC-1963531CA8AD}"/>
                </a:ext>
              </a:extLst>
            </p:cNvPr>
            <p:cNvSpPr/>
            <p:nvPr/>
          </p:nvSpPr>
          <p:spPr bwMode="auto">
            <a:xfrm rot="5400000">
              <a:off x="7093125" y="5188585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63" name="Gerade Verbindung 50">
              <a:extLst>
                <a:ext uri="{FF2B5EF4-FFF2-40B4-BE49-F238E27FC236}">
                  <a16:creationId xmlns:a16="http://schemas.microsoft.com/office/drawing/2014/main" id="{F213AA0A-F518-4574-95E3-49D3E638BF4F}"/>
                </a:ext>
              </a:extLst>
            </p:cNvPr>
            <p:cNvCxnSpPr>
              <a:endCxn id="62" idx="1"/>
            </p:cNvCxnSpPr>
            <p:nvPr/>
          </p:nvCxnSpPr>
          <p:spPr bwMode="auto">
            <a:xfrm rot="5400000">
              <a:off x="7132036" y="4899254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 Verbindung 51">
              <a:extLst>
                <a:ext uri="{FF2B5EF4-FFF2-40B4-BE49-F238E27FC236}">
                  <a16:creationId xmlns:a16="http://schemas.microsoft.com/office/drawing/2014/main" id="{8F018301-609F-45EE-9989-84211366C00F}"/>
                </a:ext>
              </a:extLst>
            </p:cNvPr>
            <p:cNvCxnSpPr/>
            <p:nvPr/>
          </p:nvCxnSpPr>
          <p:spPr bwMode="auto">
            <a:xfrm flipH="1">
              <a:off x="7296670" y="5479863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Gerade Verbindung 52">
              <a:extLst>
                <a:ext uri="{FF2B5EF4-FFF2-40B4-BE49-F238E27FC236}">
                  <a16:creationId xmlns:a16="http://schemas.microsoft.com/office/drawing/2014/main" id="{BBB30C8F-8764-416B-BA4B-8F6CBFE790B4}"/>
                </a:ext>
              </a:extLst>
            </p:cNvPr>
            <p:cNvCxnSpPr/>
            <p:nvPr/>
          </p:nvCxnSpPr>
          <p:spPr bwMode="auto">
            <a:xfrm flipH="1">
              <a:off x="7295804" y="583990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1" name="Gruppieren 58">
              <a:extLst>
                <a:ext uri="{FF2B5EF4-FFF2-40B4-BE49-F238E27FC236}">
                  <a16:creationId xmlns:a16="http://schemas.microsoft.com/office/drawing/2014/main" id="{1173CB0D-2341-46E1-8E3E-4240B4F349F3}"/>
                </a:ext>
              </a:extLst>
            </p:cNvPr>
            <p:cNvGrpSpPr/>
            <p:nvPr/>
          </p:nvGrpSpPr>
          <p:grpSpPr>
            <a:xfrm flipV="1">
              <a:off x="7162920" y="5785223"/>
              <a:ext cx="288138" cy="60965"/>
              <a:chOff x="3995936" y="6246747"/>
              <a:chExt cx="288138" cy="60965"/>
            </a:xfrm>
          </p:grpSpPr>
          <p:cxnSp>
            <p:nvCxnSpPr>
              <p:cNvPr id="72" name="Gerade Verbindung 53">
                <a:extLst>
                  <a:ext uri="{FF2B5EF4-FFF2-40B4-BE49-F238E27FC236}">
                    <a16:creationId xmlns:a16="http://schemas.microsoft.com/office/drawing/2014/main" id="{16CF93AC-FE61-4CDE-A3CC-0118F2BFC14F}"/>
                  </a:ext>
                </a:extLst>
              </p:cNvPr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Gerade Verbindung 54">
                <a:extLst>
                  <a:ext uri="{FF2B5EF4-FFF2-40B4-BE49-F238E27FC236}">
                    <a16:creationId xmlns:a16="http://schemas.microsoft.com/office/drawing/2014/main" id="{7F449F72-189D-4426-B16E-37F538E1FF3C}"/>
                  </a:ext>
                </a:extLst>
              </p:cNvPr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74" name="Object 8">
              <a:extLst>
                <a:ext uri="{FF2B5EF4-FFF2-40B4-BE49-F238E27FC236}">
                  <a16:creationId xmlns:a16="http://schemas.microsoft.com/office/drawing/2014/main" id="{8FB7D1F8-0D1F-44DF-8269-135AB378FB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6018" y="5653410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4" imgW="215619" imgH="215619" progId="Equation.3">
                    <p:embed/>
                  </p:oleObj>
                </mc:Choice>
                <mc:Fallback>
                  <p:oleObj name="Formel" r:id="rId14" imgW="215619" imgH="215619" progId="Equation.3">
                    <p:embed/>
                    <p:pic>
                      <p:nvPicPr>
                        <p:cNvPr id="74" name="Object 8">
                          <a:extLst>
                            <a:ext uri="{FF2B5EF4-FFF2-40B4-BE49-F238E27FC236}">
                              <a16:creationId xmlns:a16="http://schemas.microsoft.com/office/drawing/2014/main" id="{8FB7D1F8-0D1F-44DF-8269-135AB378FB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6018" y="5653410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Gerade Verbindung 74">
              <a:extLst>
                <a:ext uri="{FF2B5EF4-FFF2-40B4-BE49-F238E27FC236}">
                  <a16:creationId xmlns:a16="http://schemas.microsoft.com/office/drawing/2014/main" id="{12F4014D-E06D-4663-AD4E-15F28ECA037F}"/>
                </a:ext>
              </a:extLst>
            </p:cNvPr>
            <p:cNvCxnSpPr/>
            <p:nvPr/>
          </p:nvCxnSpPr>
          <p:spPr bwMode="auto">
            <a:xfrm flipH="1" flipV="1">
              <a:off x="6442946" y="4695668"/>
              <a:ext cx="857425" cy="266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Gerade Verbindung 77">
              <a:extLst>
                <a:ext uri="{FF2B5EF4-FFF2-40B4-BE49-F238E27FC236}">
                  <a16:creationId xmlns:a16="http://schemas.microsoft.com/office/drawing/2014/main" id="{BF7F98D9-531B-49DF-8FAE-95C12538E60E}"/>
                </a:ext>
              </a:extLst>
            </p:cNvPr>
            <p:cNvCxnSpPr/>
            <p:nvPr/>
          </p:nvCxnSpPr>
          <p:spPr bwMode="auto">
            <a:xfrm flipH="1" flipV="1">
              <a:off x="6442946" y="6121090"/>
              <a:ext cx="868058" cy="47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8023F46-BD04-4658-AF23-52279BF77093}"/>
                </a:ext>
              </a:extLst>
            </p:cNvPr>
            <p:cNvSpPr/>
            <p:nvPr/>
          </p:nvSpPr>
          <p:spPr>
            <a:xfrm>
              <a:off x="7268697" y="4509120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DEA56D2F-C72F-4CDF-A500-FAC24A414775}"/>
                </a:ext>
              </a:extLst>
            </p:cNvPr>
            <p:cNvSpPr/>
            <p:nvPr/>
          </p:nvSpPr>
          <p:spPr>
            <a:xfrm>
              <a:off x="7273380" y="6021288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462553CE-FFE1-4E06-AC1C-1B55A963BF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3332" y="4797514"/>
              <a:ext cx="0" cy="1222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80930B2-D31E-409F-9974-D9F744DFBBFD}"/>
                </a:ext>
              </a:extLst>
            </p:cNvPr>
            <p:cNvSpPr txBox="1"/>
            <p:nvPr/>
          </p:nvSpPr>
          <p:spPr>
            <a:xfrm>
              <a:off x="5693684" y="5217237"/>
              <a:ext cx="11338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BDD4DF02-A76E-424B-973A-279806586601}"/>
                </a:ext>
              </a:extLst>
            </p:cNvPr>
            <p:cNvSpPr/>
            <p:nvPr/>
          </p:nvSpPr>
          <p:spPr>
            <a:xfrm>
              <a:off x="5338783" y="515920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</a:t>
              </a:r>
              <a:r>
                <a:rPr lang="en-US" b="0" baseline="-250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078165C7-B6DC-4596-8745-F899772B78F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18502" y="4684746"/>
              <a:ext cx="624444" cy="98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443C6386-A5EA-4FB8-892E-4B4799018A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06960" y="6109164"/>
              <a:ext cx="63598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B248F26E-7BF1-49CE-B2BC-B52808D82ED0}"/>
                </a:ext>
              </a:extLst>
            </p:cNvPr>
            <p:cNvCxnSpPr/>
            <p:nvPr/>
          </p:nvCxnSpPr>
          <p:spPr bwMode="auto">
            <a:xfrm>
              <a:off x="5823952" y="4684309"/>
              <a:ext cx="11511" cy="14248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22A93CEB-18CA-41F0-AF83-5AC10D141867}"/>
                </a:ext>
              </a:extLst>
            </p:cNvPr>
            <p:cNvCxnSpPr/>
            <p:nvPr/>
          </p:nvCxnSpPr>
          <p:spPr bwMode="auto">
            <a:xfrm>
              <a:off x="5831195" y="5256706"/>
              <a:ext cx="0" cy="34705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968D8EF-F503-4B25-9235-172C7A98F066}"/>
                </a:ext>
              </a:extLst>
            </p:cNvPr>
            <p:cNvSpPr/>
            <p:nvPr/>
          </p:nvSpPr>
          <p:spPr bwMode="auto">
            <a:xfrm>
              <a:off x="6392220" y="4625066"/>
              <a:ext cx="140416" cy="1547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14054D4-FED9-4D72-A6C7-13600A880801}"/>
                </a:ext>
              </a:extLst>
            </p:cNvPr>
            <p:cNvSpPr/>
            <p:nvPr/>
          </p:nvSpPr>
          <p:spPr bwMode="auto">
            <a:xfrm>
              <a:off x="6392982" y="6041750"/>
              <a:ext cx="140416" cy="1547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4095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Overview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1187450" y="1844674"/>
            <a:ext cx="6337300" cy="2160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</a:rPr>
              <a:t>Derivation of simplified circuit models</a:t>
            </a:r>
          </a:p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</a:rPr>
              <a:t>Behavior of simplified circuit model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III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Total circuit: Linear ohmic network with capacitor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(here e.g. 2 ion types.)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>
                <a:latin typeface="Arial" charset="0"/>
                <a:cs typeface="Arial" charset="0"/>
              </a:rPr>
              <a:t>Equilibrium potential </a:t>
            </a:r>
            <a:r>
              <a:rPr lang="en-US" b="0" dirty="0">
                <a:latin typeface="Arial" charset="0"/>
                <a:cs typeface="Arial" charset="0"/>
              </a:rPr>
              <a:t>(assume: output current = 0).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br>
              <a:rPr lang="en-US" b="0" dirty="0">
                <a:latin typeface="Arial" charset="0"/>
                <a:cs typeface="Arial" charset="0"/>
              </a:rPr>
            </a:br>
            <a:endParaRPr lang="en-US" sz="10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The effective </a:t>
            </a:r>
            <a:r>
              <a:rPr lang="en-US" dirty="0">
                <a:latin typeface="Arial" charset="0"/>
                <a:cs typeface="Arial" charset="0"/>
              </a:rPr>
              <a:t>output resistance </a:t>
            </a:r>
            <a:r>
              <a:rPr lang="en-US" b="0" dirty="0">
                <a:latin typeface="Arial" charset="0"/>
                <a:cs typeface="Arial" charset="0"/>
              </a:rPr>
              <a:t>is: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sz="1800" b="0" dirty="0">
                <a:latin typeface="Arial" charset="0"/>
                <a:cs typeface="Arial" charset="0"/>
              </a:rPr>
              <a:t>(Trick: Shortcut ideal voltage sources.)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Linearity implies that we can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replace the non-capacitive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parts of the circuit by a single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voltage source and a resistor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(</a:t>
            </a:r>
            <a:r>
              <a:rPr lang="en-US" b="0" dirty="0" err="1">
                <a:latin typeface="Arial" charset="0"/>
                <a:cs typeface="Arial" charset="0"/>
              </a:rPr>
              <a:t>Thévenin</a:t>
            </a:r>
            <a:r>
              <a:rPr lang="en-US" b="0" dirty="0">
                <a:latin typeface="Arial" charset="0"/>
                <a:cs typeface="Arial" charset="0"/>
              </a:rPr>
              <a:t> theorem).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A81F089-35D7-4108-A484-798EB20C4770}"/>
              </a:ext>
            </a:extLst>
          </p:cNvPr>
          <p:cNvGrpSpPr/>
          <p:nvPr/>
        </p:nvGrpSpPr>
        <p:grpSpPr>
          <a:xfrm>
            <a:off x="5290818" y="4509120"/>
            <a:ext cx="3097606" cy="1850722"/>
            <a:chOff x="4932040" y="4869160"/>
            <a:chExt cx="3097606" cy="1850722"/>
          </a:xfrm>
        </p:grpSpPr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6734175" y="5426075"/>
            <a:ext cx="36353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2" imgW="215806" imgH="228501" progId="Equation.3">
                    <p:embed/>
                  </p:oleObj>
                </mc:Choice>
                <mc:Fallback>
                  <p:oleObj name="Formel" r:id="rId2" imgW="215806" imgH="228501" progId="Equation.3">
                    <p:embed/>
                    <p:pic>
                      <p:nvPicPr>
                        <p:cNvPr id="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4175" y="5426075"/>
                          <a:ext cx="36353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Gerade Verbindung mit Pfeil 45"/>
            <p:cNvCxnSpPr/>
            <p:nvPr/>
          </p:nvCxnSpPr>
          <p:spPr bwMode="auto">
            <a:xfrm>
              <a:off x="5287852" y="5055708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47" name="Rechteck 46"/>
            <p:cNvSpPr/>
            <p:nvPr/>
          </p:nvSpPr>
          <p:spPr>
            <a:xfrm>
              <a:off x="4932040" y="5657771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sp>
          <p:nvSpPr>
            <p:cNvPr id="50" name="Rechteck 49"/>
            <p:cNvSpPr/>
            <p:nvPr/>
          </p:nvSpPr>
          <p:spPr bwMode="auto">
            <a:xfrm rot="5400000">
              <a:off x="6374307" y="5548625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1" name="Gerade Verbindung 50"/>
            <p:cNvCxnSpPr>
              <a:endCxn id="50" idx="1"/>
            </p:cNvCxnSpPr>
            <p:nvPr/>
          </p:nvCxnSpPr>
          <p:spPr bwMode="auto">
            <a:xfrm rot="5400000">
              <a:off x="6413218" y="5259294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H="1">
              <a:off x="6577852" y="5839903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H="1">
              <a:off x="6576986" y="619994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uppieren 58"/>
            <p:cNvGrpSpPr/>
            <p:nvPr/>
          </p:nvGrpSpPr>
          <p:grpSpPr>
            <a:xfrm flipV="1">
              <a:off x="6444102" y="6145263"/>
              <a:ext cx="288138" cy="60965"/>
              <a:chOff x="3995936" y="6246747"/>
              <a:chExt cx="288138" cy="60965"/>
            </a:xfrm>
          </p:grpSpPr>
          <p:cxnSp>
            <p:nvCxnSpPr>
              <p:cNvPr id="54" name="Gerade Verbindung 53"/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rade Verbindung 54"/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910344" name="Object 8"/>
            <p:cNvGraphicFramePr>
              <a:graphicFrameLocks noChangeAspect="1"/>
            </p:cNvGraphicFramePr>
            <p:nvPr/>
          </p:nvGraphicFramePr>
          <p:xfrm>
            <a:off x="6807200" y="6013450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4" imgW="215619" imgH="215619" progId="Equation.3">
                    <p:embed/>
                  </p:oleObj>
                </mc:Choice>
                <mc:Fallback>
                  <p:oleObj name="Formel" r:id="rId4" imgW="215619" imgH="215619" progId="Equation.3">
                    <p:embed/>
                    <p:pic>
                      <p:nvPicPr>
                        <p:cNvPr id="9103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7200" y="6013450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Gerade Verbindung 69"/>
            <p:cNvCxnSpPr/>
            <p:nvPr/>
          </p:nvCxnSpPr>
          <p:spPr bwMode="auto">
            <a:xfrm>
              <a:off x="5713644" y="5847797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/>
            <p:cNvCxnSpPr/>
            <p:nvPr/>
          </p:nvCxnSpPr>
          <p:spPr bwMode="auto">
            <a:xfrm flipH="1">
              <a:off x="5709390" y="5055708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rade Verbindung 65"/>
            <p:cNvCxnSpPr/>
            <p:nvPr/>
          </p:nvCxnSpPr>
          <p:spPr bwMode="auto">
            <a:xfrm>
              <a:off x="5508104" y="5775788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rade Verbindung 66"/>
            <p:cNvCxnSpPr/>
            <p:nvPr/>
          </p:nvCxnSpPr>
          <p:spPr bwMode="auto">
            <a:xfrm>
              <a:off x="5508104" y="5858429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 flipH="1" flipV="1">
              <a:off x="5724128" y="5055708"/>
              <a:ext cx="857425" cy="266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Gerade Verbindung 77"/>
            <p:cNvCxnSpPr/>
            <p:nvPr/>
          </p:nvCxnSpPr>
          <p:spPr bwMode="auto">
            <a:xfrm flipH="1" flipV="1">
              <a:off x="5724128" y="6481130"/>
              <a:ext cx="868058" cy="47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Rechteck 79"/>
            <p:cNvSpPr/>
            <p:nvPr/>
          </p:nvSpPr>
          <p:spPr>
            <a:xfrm>
              <a:off x="5922900" y="5649024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549879" y="4869160"/>
              <a:ext cx="14077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Intracellular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6554562" y="6381328"/>
              <a:ext cx="1475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err="1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Extracellular</a:t>
              </a:r>
              <a:r>
                <a:rPr lang="de-DE" sz="1600" dirty="0">
                  <a:solidFill>
                    <a:srgbClr val="3333CC"/>
                  </a:solidFill>
                  <a:latin typeface="Arial" charset="0"/>
                  <a:sym typeface="Symbol" pitchFamily="18" charset="2"/>
                </a:rPr>
                <a:t> </a:t>
              </a:r>
              <a:endParaRPr lang="de-DE" dirty="0"/>
            </a:p>
          </p:txBody>
        </p:sp>
      </p:grpSp>
      <p:graphicFrame>
        <p:nvGraphicFramePr>
          <p:cNvPr id="911368" name="Object 8"/>
          <p:cNvGraphicFramePr>
            <a:graphicFrameLocks noChangeAspect="1"/>
          </p:cNvGraphicFramePr>
          <p:nvPr/>
        </p:nvGraphicFramePr>
        <p:xfrm>
          <a:off x="1259632" y="2594806"/>
          <a:ext cx="28178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548728" imgH="482391" progId="Equation.3">
                  <p:embed/>
                </p:oleObj>
              </mc:Choice>
              <mc:Fallback>
                <p:oleObj name="Formel" r:id="rId6" imgW="1548728" imgH="482391" progId="Equation.3">
                  <p:embed/>
                  <p:pic>
                    <p:nvPicPr>
                      <p:cNvPr id="911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94806"/>
                        <a:ext cx="2817813" cy="876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9" name="Object 9"/>
          <p:cNvGraphicFramePr>
            <a:graphicFrameLocks noChangeAspect="1"/>
          </p:cNvGraphicFramePr>
          <p:nvPr/>
        </p:nvGraphicFramePr>
        <p:xfrm>
          <a:off x="5796136" y="3462833"/>
          <a:ext cx="18938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8" imgW="1041400" imgH="457200" progId="Equation.3">
                  <p:embed/>
                </p:oleObj>
              </mc:Choice>
              <mc:Fallback>
                <p:oleObj name="Formel" r:id="rId8" imgW="1041400" imgH="457200" progId="Equation.3">
                  <p:embed/>
                  <p:pic>
                    <p:nvPicPr>
                      <p:cNvPr id="911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462833"/>
                        <a:ext cx="1893888" cy="8302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090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IV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88108" y="1369056"/>
            <a:ext cx="8569200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To investigate dynamic behavior we assume external input current </a:t>
            </a:r>
            <a:r>
              <a:rPr lang="en-US" b="0" i="1" dirty="0" err="1">
                <a:latin typeface="Times New Roman" pitchFamily="18" charset="0"/>
              </a:rPr>
              <a:t>I</a:t>
            </a:r>
            <a:r>
              <a:rPr lang="en-US" b="0" baseline="-25000" dirty="0" err="1">
                <a:latin typeface="Times New Roman" pitchFamily="18" charset="0"/>
              </a:rPr>
              <a:t>e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</a:t>
            </a:r>
            <a:r>
              <a:rPr lang="en-US" b="0" dirty="0">
                <a:latin typeface="Arial" charset="0"/>
                <a:cs typeface="Arial" charset="0"/>
              </a:rPr>
              <a:t>; for example step function: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Times New Roman" pitchFamily="18" charset="0"/>
            </a:endParaRPr>
          </a:p>
        </p:txBody>
      </p:sp>
      <p:graphicFrame>
        <p:nvGraphicFramePr>
          <p:cNvPr id="911369" name="Object 9"/>
          <p:cNvGraphicFramePr>
            <a:graphicFrameLocks noChangeAspect="1"/>
          </p:cNvGraphicFramePr>
          <p:nvPr/>
        </p:nvGraphicFramePr>
        <p:xfrm>
          <a:off x="971600" y="2132856"/>
          <a:ext cx="2639764" cy="7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688367" imgH="482391" progId="Equation.3">
                  <p:embed/>
                </p:oleObj>
              </mc:Choice>
              <mc:Fallback>
                <p:oleObj name="Formel" r:id="rId2" imgW="1688367" imgH="482391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2639764" cy="753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Gerade Verbindung 44"/>
          <p:cNvCxnSpPr/>
          <p:nvPr/>
        </p:nvCxnSpPr>
        <p:spPr bwMode="auto">
          <a:xfrm>
            <a:off x="4572000" y="2132856"/>
            <a:ext cx="0" cy="8640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 flipH="1">
            <a:off x="3707904" y="285293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4572000" y="2348880"/>
            <a:ext cx="1008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3707904" y="2852936"/>
            <a:ext cx="8640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12452" name="Object 68"/>
          <p:cNvGraphicFramePr>
            <a:graphicFrameLocks noChangeAspect="1"/>
          </p:cNvGraphicFramePr>
          <p:nvPr/>
        </p:nvGraphicFramePr>
        <p:xfrm>
          <a:off x="4355976" y="2226345"/>
          <a:ext cx="192773" cy="26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64880" imgH="228600" progId="Equation.3">
                  <p:embed/>
                </p:oleObj>
              </mc:Choice>
              <mc:Fallback>
                <p:oleObj name="Formel" r:id="rId4" imgW="164880" imgH="228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226345"/>
                        <a:ext cx="192773" cy="26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hteck 62"/>
          <p:cNvSpPr/>
          <p:nvPr/>
        </p:nvSpPr>
        <p:spPr>
          <a:xfrm>
            <a:off x="5561777" y="2708920"/>
            <a:ext cx="234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1" dirty="0">
                <a:latin typeface="Times New Roman" pitchFamily="18" charset="0"/>
              </a:rPr>
              <a:t>t</a:t>
            </a:r>
            <a:endParaRPr lang="de-DE" sz="1400" i="1" dirty="0">
              <a:latin typeface="Times New Roman" pitchFamily="18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220072" y="2041103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1" dirty="0" err="1">
                <a:latin typeface="Times New Roman" pitchFamily="18" charset="0"/>
              </a:rPr>
              <a:t>I</a:t>
            </a:r>
            <a:r>
              <a:rPr lang="en-US" sz="1400" b="0" baseline="-25000" dirty="0" err="1">
                <a:latin typeface="Times New Roman" pitchFamily="18" charset="0"/>
              </a:rPr>
              <a:t>e</a:t>
            </a:r>
            <a:r>
              <a:rPr lang="en-US" sz="1400" b="0" dirty="0">
                <a:latin typeface="Times New Roman" pitchFamily="18" charset="0"/>
              </a:rPr>
              <a:t>(</a:t>
            </a:r>
            <a:r>
              <a:rPr lang="en-US" sz="1400" b="0" i="1" dirty="0">
                <a:latin typeface="Times New Roman" pitchFamily="18" charset="0"/>
              </a:rPr>
              <a:t>t</a:t>
            </a:r>
            <a:r>
              <a:rPr lang="en-US" sz="1400" b="0" dirty="0">
                <a:latin typeface="Times New Roman" pitchFamily="18" charset="0"/>
              </a:rPr>
              <a:t>)</a:t>
            </a:r>
            <a:endParaRPr lang="de-DE" sz="1400" dirty="0">
              <a:latin typeface="Times New Roman" pitchFamily="18" charset="0"/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5863660" y="2348880"/>
            <a:ext cx="3224778" cy="2016224"/>
            <a:chOff x="5863660" y="2348880"/>
            <a:chExt cx="3224778" cy="2016224"/>
          </a:xfrm>
        </p:grpSpPr>
        <p:sp>
          <p:nvSpPr>
            <p:cNvPr id="27" name="Rechteck 26"/>
            <p:cNvSpPr/>
            <p:nvPr/>
          </p:nvSpPr>
          <p:spPr bwMode="auto">
            <a:xfrm rot="5400000">
              <a:off x="7164468" y="3238528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28" name="Gerade Verbindung 27"/>
            <p:cNvCxnSpPr>
              <a:endCxn id="27" idx="1"/>
            </p:cNvCxnSpPr>
            <p:nvPr/>
          </p:nvCxnSpPr>
          <p:spPr bwMode="auto">
            <a:xfrm rot="5400000">
              <a:off x="7203379" y="2949197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/>
            <p:cNvCxnSpPr/>
            <p:nvPr/>
          </p:nvCxnSpPr>
          <p:spPr bwMode="auto">
            <a:xfrm flipH="1">
              <a:off x="7368013" y="352980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/>
            <p:cNvCxnSpPr/>
            <p:nvPr/>
          </p:nvCxnSpPr>
          <p:spPr bwMode="auto">
            <a:xfrm flipH="1">
              <a:off x="7367147" y="3889849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uppieren 46"/>
            <p:cNvGrpSpPr/>
            <p:nvPr/>
          </p:nvGrpSpPr>
          <p:grpSpPr>
            <a:xfrm flipV="1">
              <a:off x="7225637" y="3835166"/>
              <a:ext cx="288138" cy="60965"/>
              <a:chOff x="7225637" y="3835166"/>
              <a:chExt cx="288138" cy="60965"/>
            </a:xfrm>
          </p:grpSpPr>
          <p:cxnSp>
            <p:nvCxnSpPr>
              <p:cNvPr id="31" name="Gerade Verbindung 30"/>
              <p:cNvCxnSpPr/>
              <p:nvPr/>
            </p:nvCxnSpPr>
            <p:spPr bwMode="auto">
              <a:xfrm rot="5400000" flipH="1">
                <a:off x="7369327" y="3751683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/>
            </p:nvCxnSpPr>
            <p:spPr bwMode="auto">
              <a:xfrm flipH="1" flipV="1">
                <a:off x="7274631" y="3835166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7522418" y="3185666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6" imgW="215619" imgH="215619" progId="Equation.3">
                    <p:embed/>
                  </p:oleObj>
                </mc:Choice>
                <mc:Fallback>
                  <p:oleObj name="Formel" r:id="rId6" imgW="215619" imgH="215619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2418" y="3185666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Gerade Verbindung mit Pfeil 33"/>
            <p:cNvCxnSpPr/>
            <p:nvPr/>
          </p:nvCxnSpPr>
          <p:spPr bwMode="auto">
            <a:xfrm>
              <a:off x="6228184" y="2852936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5" name="Rechteck 34"/>
            <p:cNvSpPr/>
            <p:nvPr/>
          </p:nvSpPr>
          <p:spPr>
            <a:xfrm>
              <a:off x="5863660" y="3475047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cxnSp>
          <p:nvCxnSpPr>
            <p:cNvPr id="38" name="Gerade Verbindung 37"/>
            <p:cNvCxnSpPr>
              <a:endCxn id="69" idx="0"/>
            </p:cNvCxnSpPr>
            <p:nvPr/>
          </p:nvCxnSpPr>
          <p:spPr bwMode="auto">
            <a:xfrm flipH="1">
              <a:off x="8320521" y="2780928"/>
              <a:ext cx="14012" cy="4639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/>
            <p:cNvCxnSpPr/>
            <p:nvPr/>
          </p:nvCxnSpPr>
          <p:spPr bwMode="auto">
            <a:xfrm flipH="1">
              <a:off x="8332954" y="3827721"/>
              <a:ext cx="2972" cy="3745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7524006" y="3688135"/>
            <a:ext cx="36036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8" imgW="215619" imgH="215619" progId="Equation.3">
                    <p:embed/>
                  </p:oleObj>
                </mc:Choice>
                <mc:Fallback>
                  <p:oleObj name="Formel" r:id="rId8" imgW="215619" imgH="215619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006" y="3688135"/>
                          <a:ext cx="360362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8532813" y="2873375"/>
            <a:ext cx="5556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0" imgW="330120" imgH="228600" progId="Equation.3">
                    <p:embed/>
                  </p:oleObj>
                </mc:Choice>
                <mc:Fallback>
                  <p:oleObj name="Formel" r:id="rId10" imgW="330120" imgH="22860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2813" y="2873375"/>
                          <a:ext cx="5556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Gerade Verbindung 43"/>
            <p:cNvCxnSpPr/>
            <p:nvPr/>
          </p:nvCxnSpPr>
          <p:spPr bwMode="auto">
            <a:xfrm>
              <a:off x="6533401" y="3543541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 flipH="1">
              <a:off x="6529147" y="2751452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Ellipse 48"/>
            <p:cNvSpPr/>
            <p:nvPr/>
          </p:nvSpPr>
          <p:spPr bwMode="auto">
            <a:xfrm rot="5400000">
              <a:off x="7335973" y="2708920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 bwMode="auto">
            <a:xfrm>
              <a:off x="6327861" y="3471532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/>
          </p:nvCxnSpPr>
          <p:spPr bwMode="auto">
            <a:xfrm>
              <a:off x="6327861" y="3554173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 flipH="1" flipV="1">
              <a:off x="6543885" y="2751452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Gerade Verbindung 58"/>
            <p:cNvCxnSpPr/>
            <p:nvPr/>
          </p:nvCxnSpPr>
          <p:spPr bwMode="auto">
            <a:xfrm flipH="1" flipV="1">
              <a:off x="6543885" y="4176874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Ellipse 59"/>
            <p:cNvSpPr/>
            <p:nvPr/>
          </p:nvSpPr>
          <p:spPr bwMode="auto">
            <a:xfrm rot="5400000">
              <a:off x="7335973" y="413985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742657" y="3344768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69" name="Ellipse 68"/>
            <p:cNvSpPr/>
            <p:nvPr/>
          </p:nvSpPr>
          <p:spPr bwMode="auto">
            <a:xfrm>
              <a:off x="8140501" y="3244875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71" name="Ellipse 70"/>
            <p:cNvSpPr/>
            <p:nvPr/>
          </p:nvSpPr>
          <p:spPr bwMode="auto">
            <a:xfrm>
              <a:off x="8140501" y="3460899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81" name="Gerade Verbindung mit Pfeil 80"/>
            <p:cNvCxnSpPr/>
            <p:nvPr/>
          </p:nvCxnSpPr>
          <p:spPr bwMode="auto">
            <a:xfrm flipV="1">
              <a:off x="8316416" y="292494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5" name="Rechteck 64"/>
            <p:cNvSpPr/>
            <p:nvPr/>
          </p:nvSpPr>
          <p:spPr>
            <a:xfrm>
              <a:off x="6247736" y="2348880"/>
              <a:ext cx="2561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latin typeface="Arial" charset="0"/>
                  <a:sym typeface="Symbol" pitchFamily="18" charset="2"/>
                </a:rPr>
                <a:t>Circuit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with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external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current</a:t>
              </a:r>
              <a:endParaRPr lang="de-DE" sz="1400" dirty="0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IV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88108" y="1369056"/>
            <a:ext cx="8569200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To investigate dynamic behavior we assume external input current </a:t>
            </a:r>
            <a:r>
              <a:rPr lang="en-US" b="0" i="1" dirty="0" err="1">
                <a:latin typeface="Times New Roman" pitchFamily="18" charset="0"/>
              </a:rPr>
              <a:t>I</a:t>
            </a:r>
            <a:r>
              <a:rPr lang="en-US" b="0" baseline="-25000" dirty="0" err="1">
                <a:latin typeface="Times New Roman" pitchFamily="18" charset="0"/>
              </a:rPr>
              <a:t>e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</a:t>
            </a:r>
            <a:r>
              <a:rPr lang="en-US" b="0" dirty="0">
                <a:latin typeface="Arial" charset="0"/>
                <a:cs typeface="Arial" charset="0"/>
              </a:rPr>
              <a:t>; for example step function: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Times New Roman" pitchFamily="18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Derive corresponding differential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equation using </a:t>
            </a:r>
            <a:r>
              <a:rPr lang="en-US" b="0" dirty="0" err="1">
                <a:latin typeface="Arial" charset="0"/>
                <a:cs typeface="Arial" charset="0"/>
              </a:rPr>
              <a:t>Kirchoff’s</a:t>
            </a:r>
            <a:r>
              <a:rPr lang="en-US" b="0" dirty="0">
                <a:latin typeface="Arial" charset="0"/>
                <a:cs typeface="Arial" charset="0"/>
              </a:rPr>
              <a:t> 1st law:</a:t>
            </a:r>
          </a:p>
        </p:txBody>
      </p:sp>
      <p:graphicFrame>
        <p:nvGraphicFramePr>
          <p:cNvPr id="911369" name="Object 9"/>
          <p:cNvGraphicFramePr>
            <a:graphicFrameLocks noChangeAspect="1"/>
          </p:cNvGraphicFramePr>
          <p:nvPr/>
        </p:nvGraphicFramePr>
        <p:xfrm>
          <a:off x="971600" y="2132856"/>
          <a:ext cx="2639764" cy="7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688367" imgH="482391" progId="Equation.3">
                  <p:embed/>
                </p:oleObj>
              </mc:Choice>
              <mc:Fallback>
                <p:oleObj name="Formel" r:id="rId2" imgW="1688367" imgH="482391" progId="Equation.3">
                  <p:embed/>
                  <p:pic>
                    <p:nvPicPr>
                      <p:cNvPr id="911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2639764" cy="753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Gerade Verbindung 44"/>
          <p:cNvCxnSpPr/>
          <p:nvPr/>
        </p:nvCxnSpPr>
        <p:spPr bwMode="auto">
          <a:xfrm>
            <a:off x="4572000" y="2132856"/>
            <a:ext cx="0" cy="8640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 flipH="1">
            <a:off x="3707904" y="285293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4572000" y="2348880"/>
            <a:ext cx="1008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3707904" y="2852936"/>
            <a:ext cx="8640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12452" name="Object 68"/>
          <p:cNvGraphicFramePr>
            <a:graphicFrameLocks noChangeAspect="1"/>
          </p:cNvGraphicFramePr>
          <p:nvPr/>
        </p:nvGraphicFramePr>
        <p:xfrm>
          <a:off x="4355976" y="2226345"/>
          <a:ext cx="192773" cy="26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64880" imgH="228600" progId="Equation.3">
                  <p:embed/>
                </p:oleObj>
              </mc:Choice>
              <mc:Fallback>
                <p:oleObj name="Formel" r:id="rId4" imgW="164880" imgH="228600" progId="Equation.3">
                  <p:embed/>
                  <p:pic>
                    <p:nvPicPr>
                      <p:cNvPr id="91245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226345"/>
                        <a:ext cx="192773" cy="26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hteck 62"/>
          <p:cNvSpPr/>
          <p:nvPr/>
        </p:nvSpPr>
        <p:spPr>
          <a:xfrm>
            <a:off x="5561777" y="2708920"/>
            <a:ext cx="234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1" dirty="0">
                <a:latin typeface="Times New Roman" pitchFamily="18" charset="0"/>
              </a:rPr>
              <a:t>t</a:t>
            </a:r>
            <a:endParaRPr lang="de-DE" sz="1400" i="1" dirty="0">
              <a:latin typeface="Times New Roman" pitchFamily="18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220072" y="2041103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1" dirty="0" err="1">
                <a:latin typeface="Times New Roman" pitchFamily="18" charset="0"/>
              </a:rPr>
              <a:t>I</a:t>
            </a:r>
            <a:r>
              <a:rPr lang="en-US" sz="1400" b="0" baseline="-25000" dirty="0" err="1">
                <a:latin typeface="Times New Roman" pitchFamily="18" charset="0"/>
              </a:rPr>
              <a:t>e</a:t>
            </a:r>
            <a:r>
              <a:rPr lang="en-US" sz="1400" b="0" dirty="0">
                <a:latin typeface="Times New Roman" pitchFamily="18" charset="0"/>
              </a:rPr>
              <a:t>(</a:t>
            </a:r>
            <a:r>
              <a:rPr lang="en-US" sz="1400" b="0" i="1" dirty="0">
                <a:latin typeface="Times New Roman" pitchFamily="18" charset="0"/>
              </a:rPr>
              <a:t>t</a:t>
            </a:r>
            <a:r>
              <a:rPr lang="en-US" sz="1400" b="0" dirty="0">
                <a:latin typeface="Times New Roman" pitchFamily="18" charset="0"/>
              </a:rPr>
              <a:t>)</a:t>
            </a:r>
            <a:endParaRPr lang="de-DE" sz="1400" dirty="0">
              <a:latin typeface="Times New Roman" pitchFamily="18" charset="0"/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5863660" y="2348880"/>
            <a:ext cx="3224778" cy="2016224"/>
            <a:chOff x="5863660" y="2348880"/>
            <a:chExt cx="3224778" cy="2016224"/>
          </a:xfrm>
        </p:grpSpPr>
        <p:sp>
          <p:nvSpPr>
            <p:cNvPr id="27" name="Rechteck 26"/>
            <p:cNvSpPr/>
            <p:nvPr/>
          </p:nvSpPr>
          <p:spPr bwMode="auto">
            <a:xfrm rot="5400000">
              <a:off x="7164468" y="3238528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28" name="Gerade Verbindung 27"/>
            <p:cNvCxnSpPr>
              <a:endCxn id="27" idx="1"/>
            </p:cNvCxnSpPr>
            <p:nvPr/>
          </p:nvCxnSpPr>
          <p:spPr bwMode="auto">
            <a:xfrm rot="5400000">
              <a:off x="7203379" y="2949197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/>
            <p:cNvCxnSpPr/>
            <p:nvPr/>
          </p:nvCxnSpPr>
          <p:spPr bwMode="auto">
            <a:xfrm flipH="1">
              <a:off x="7368013" y="352980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/>
            <p:cNvCxnSpPr/>
            <p:nvPr/>
          </p:nvCxnSpPr>
          <p:spPr bwMode="auto">
            <a:xfrm flipH="1">
              <a:off x="7367147" y="3889849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uppieren 46"/>
            <p:cNvGrpSpPr/>
            <p:nvPr/>
          </p:nvGrpSpPr>
          <p:grpSpPr>
            <a:xfrm flipV="1">
              <a:off x="7225637" y="3835166"/>
              <a:ext cx="288138" cy="60965"/>
              <a:chOff x="7225637" y="3835166"/>
              <a:chExt cx="288138" cy="60965"/>
            </a:xfrm>
          </p:grpSpPr>
          <p:cxnSp>
            <p:nvCxnSpPr>
              <p:cNvPr id="31" name="Gerade Verbindung 30"/>
              <p:cNvCxnSpPr/>
              <p:nvPr/>
            </p:nvCxnSpPr>
            <p:spPr bwMode="auto">
              <a:xfrm rot="5400000" flipH="1">
                <a:off x="7369327" y="3751683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/>
            </p:nvCxnSpPr>
            <p:spPr bwMode="auto">
              <a:xfrm flipH="1" flipV="1">
                <a:off x="7274631" y="3835166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7522418" y="3185666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6" imgW="215619" imgH="215619" progId="Equation.3">
                    <p:embed/>
                  </p:oleObj>
                </mc:Choice>
                <mc:Fallback>
                  <p:oleObj name="Formel" r:id="rId6" imgW="215619" imgH="215619" progId="Equation.3">
                    <p:embed/>
                    <p:pic>
                      <p:nvPicPr>
                        <p:cNvPr id="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2418" y="3185666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Gerade Verbindung mit Pfeil 33"/>
            <p:cNvCxnSpPr/>
            <p:nvPr/>
          </p:nvCxnSpPr>
          <p:spPr bwMode="auto">
            <a:xfrm>
              <a:off x="6228184" y="2852936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5" name="Rechteck 34"/>
            <p:cNvSpPr/>
            <p:nvPr/>
          </p:nvSpPr>
          <p:spPr>
            <a:xfrm>
              <a:off x="5863660" y="3475047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cxnSp>
          <p:nvCxnSpPr>
            <p:cNvPr id="38" name="Gerade Verbindung 37"/>
            <p:cNvCxnSpPr>
              <a:endCxn id="69" idx="0"/>
            </p:cNvCxnSpPr>
            <p:nvPr/>
          </p:nvCxnSpPr>
          <p:spPr bwMode="auto">
            <a:xfrm flipH="1">
              <a:off x="8320521" y="2780928"/>
              <a:ext cx="14012" cy="4639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/>
            <p:cNvCxnSpPr/>
            <p:nvPr/>
          </p:nvCxnSpPr>
          <p:spPr bwMode="auto">
            <a:xfrm flipH="1">
              <a:off x="8332954" y="3827721"/>
              <a:ext cx="2972" cy="3745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7524006" y="3688135"/>
            <a:ext cx="36036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8" imgW="215619" imgH="215619" progId="Equation.3">
                    <p:embed/>
                  </p:oleObj>
                </mc:Choice>
                <mc:Fallback>
                  <p:oleObj name="Formel" r:id="rId8" imgW="215619" imgH="215619" progId="Equation.3">
                    <p:embed/>
                    <p:pic>
                      <p:nvPicPr>
                        <p:cNvPr id="4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006" y="3688135"/>
                          <a:ext cx="360362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8532813" y="2873375"/>
            <a:ext cx="5556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0" imgW="330120" imgH="228600" progId="Equation.3">
                    <p:embed/>
                  </p:oleObj>
                </mc:Choice>
                <mc:Fallback>
                  <p:oleObj name="Formel" r:id="rId10" imgW="330120" imgH="228600" progId="Equation.3">
                    <p:embed/>
                    <p:pic>
                      <p:nvPicPr>
                        <p:cNvPr id="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2813" y="2873375"/>
                          <a:ext cx="5556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Gerade Verbindung 43"/>
            <p:cNvCxnSpPr/>
            <p:nvPr/>
          </p:nvCxnSpPr>
          <p:spPr bwMode="auto">
            <a:xfrm>
              <a:off x="6533401" y="3543541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 flipH="1">
              <a:off x="6529147" y="2751452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Ellipse 48"/>
            <p:cNvSpPr/>
            <p:nvPr/>
          </p:nvSpPr>
          <p:spPr bwMode="auto">
            <a:xfrm rot="5400000">
              <a:off x="7335973" y="2708920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 bwMode="auto">
            <a:xfrm>
              <a:off x="6327861" y="3471532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/>
          </p:nvCxnSpPr>
          <p:spPr bwMode="auto">
            <a:xfrm>
              <a:off x="6327861" y="3554173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 flipH="1" flipV="1">
              <a:off x="6543885" y="2751452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Gerade Verbindung 58"/>
            <p:cNvCxnSpPr/>
            <p:nvPr/>
          </p:nvCxnSpPr>
          <p:spPr bwMode="auto">
            <a:xfrm flipH="1" flipV="1">
              <a:off x="6543885" y="4176874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Ellipse 59"/>
            <p:cNvSpPr/>
            <p:nvPr/>
          </p:nvSpPr>
          <p:spPr bwMode="auto">
            <a:xfrm rot="5400000">
              <a:off x="7335973" y="413985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742657" y="3344768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69" name="Ellipse 68"/>
            <p:cNvSpPr/>
            <p:nvPr/>
          </p:nvSpPr>
          <p:spPr bwMode="auto">
            <a:xfrm>
              <a:off x="8140501" y="3244875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71" name="Ellipse 70"/>
            <p:cNvSpPr/>
            <p:nvPr/>
          </p:nvSpPr>
          <p:spPr bwMode="auto">
            <a:xfrm>
              <a:off x="8140501" y="3460899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81" name="Gerade Verbindung mit Pfeil 80"/>
            <p:cNvCxnSpPr/>
            <p:nvPr/>
          </p:nvCxnSpPr>
          <p:spPr bwMode="auto">
            <a:xfrm flipV="1">
              <a:off x="8316416" y="292494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5" name="Rechteck 64"/>
            <p:cNvSpPr/>
            <p:nvPr/>
          </p:nvSpPr>
          <p:spPr>
            <a:xfrm>
              <a:off x="6247736" y="2348880"/>
              <a:ext cx="2561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latin typeface="Arial" charset="0"/>
                  <a:sym typeface="Symbol" pitchFamily="18" charset="2"/>
                </a:rPr>
                <a:t>Circuit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with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external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current</a:t>
              </a:r>
              <a:endParaRPr lang="de-DE" sz="1400" dirty="0"/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C4102934-31F9-4523-BA5F-A9325E8ED6C2}"/>
              </a:ext>
            </a:extLst>
          </p:cNvPr>
          <p:cNvSpPr/>
          <p:nvPr/>
        </p:nvSpPr>
        <p:spPr bwMode="auto">
          <a:xfrm>
            <a:off x="7018222" y="2494307"/>
            <a:ext cx="699057" cy="566937"/>
          </a:xfrm>
          <a:prstGeom prst="ellipse">
            <a:avLst/>
          </a:prstGeom>
          <a:noFill/>
          <a:ln w="38100" cap="flat" cmpd="sng" algn="ctr">
            <a:solidFill>
              <a:srgbClr val="FF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123874-BD40-4294-9DA0-B8501662A8A4}"/>
              </a:ext>
            </a:extLst>
          </p:cNvPr>
          <p:cNvCxnSpPr/>
          <p:nvPr/>
        </p:nvCxnSpPr>
        <p:spPr bwMode="auto">
          <a:xfrm>
            <a:off x="6543885" y="2976354"/>
            <a:ext cx="0" cy="3470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864633B-EA67-49A5-8FBD-7974F76EC3C2}"/>
              </a:ext>
            </a:extLst>
          </p:cNvPr>
          <p:cNvCxnSpPr/>
          <p:nvPr/>
        </p:nvCxnSpPr>
        <p:spPr bwMode="auto">
          <a:xfrm>
            <a:off x="7367147" y="2805446"/>
            <a:ext cx="0" cy="3470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10">
                <a:extLst>
                  <a:ext uri="{FF2B5EF4-FFF2-40B4-BE49-F238E27FC236}">
                    <a16:creationId xmlns:a16="http://schemas.microsoft.com/office/drawing/2014/main" id="{48ADAAFF-39C4-46C8-9053-4C4A49E3AF67}"/>
                  </a:ext>
                </a:extLst>
              </p:cNvPr>
              <p:cNvSpPr txBox="1"/>
              <p:nvPr/>
            </p:nvSpPr>
            <p:spPr bwMode="auto">
              <a:xfrm>
                <a:off x="6590108" y="2963526"/>
                <a:ext cx="555625" cy="411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Object 10">
                <a:extLst>
                  <a:ext uri="{FF2B5EF4-FFF2-40B4-BE49-F238E27FC236}">
                    <a16:creationId xmlns:a16="http://schemas.microsoft.com/office/drawing/2014/main" id="{48ADAAFF-39C4-46C8-9053-4C4A49E3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0108" y="2963526"/>
                <a:ext cx="555625" cy="411163"/>
              </a:xfrm>
              <a:prstGeom prst="rect">
                <a:avLst/>
              </a:prstGeom>
              <a:blipFill>
                <a:blip r:embed="rId13"/>
                <a:stretch>
                  <a:fillRect r="-28571"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10">
                <a:extLst>
                  <a:ext uri="{FF2B5EF4-FFF2-40B4-BE49-F238E27FC236}">
                    <a16:creationId xmlns:a16="http://schemas.microsoft.com/office/drawing/2014/main" id="{FF30E015-98DC-4A84-B32A-33EB067605CB}"/>
                  </a:ext>
                </a:extLst>
              </p:cNvPr>
              <p:cNvSpPr txBox="1"/>
              <p:nvPr/>
            </p:nvSpPr>
            <p:spPr bwMode="auto">
              <a:xfrm>
                <a:off x="7360735" y="2741829"/>
                <a:ext cx="555625" cy="411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Object 10">
                <a:extLst>
                  <a:ext uri="{FF2B5EF4-FFF2-40B4-BE49-F238E27FC236}">
                    <a16:creationId xmlns:a16="http://schemas.microsoft.com/office/drawing/2014/main" id="{FF30E015-98DC-4A84-B32A-33EB0676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735" y="2741829"/>
                <a:ext cx="555625" cy="411163"/>
              </a:xfrm>
              <a:prstGeom prst="rect">
                <a:avLst/>
              </a:prstGeom>
              <a:blipFill>
                <a:blip r:embed="rId14"/>
                <a:stretch>
                  <a:fillRect r="-23913" b="-74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9">
                <a:extLst>
                  <a:ext uri="{FF2B5EF4-FFF2-40B4-BE49-F238E27FC236}">
                    <a16:creationId xmlns:a16="http://schemas.microsoft.com/office/drawing/2014/main" id="{916F242A-DA31-48BA-8497-9205C67770F5}"/>
                  </a:ext>
                </a:extLst>
              </p:cNvPr>
              <p:cNvSpPr txBox="1"/>
              <p:nvPr/>
            </p:nvSpPr>
            <p:spPr bwMode="auto">
              <a:xfrm>
                <a:off x="938603" y="3835165"/>
                <a:ext cx="3600574" cy="1280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6" name="Object 9">
                <a:extLst>
                  <a:ext uri="{FF2B5EF4-FFF2-40B4-BE49-F238E27FC236}">
                    <a16:creationId xmlns:a16="http://schemas.microsoft.com/office/drawing/2014/main" id="{916F242A-DA31-48BA-8497-9205C6777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603" y="3835165"/>
                <a:ext cx="3600574" cy="1280046"/>
              </a:xfrm>
              <a:prstGeom prst="rect">
                <a:avLst/>
              </a:prstGeom>
              <a:blipFill>
                <a:blip r:embed="rId15"/>
                <a:stretch>
                  <a:fillRect l="-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" name="Object 11">
            <a:extLst>
              <a:ext uri="{FF2B5EF4-FFF2-40B4-BE49-F238E27FC236}">
                <a16:creationId xmlns:a16="http://schemas.microsoft.com/office/drawing/2014/main" id="{E9FA556D-CBED-4ACF-B9BE-848D69092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255" y="5354442"/>
          <a:ext cx="2952328" cy="81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6" imgW="1562100" imgH="431800" progId="Equation.3">
                  <p:embed/>
                </p:oleObj>
              </mc:Choice>
              <mc:Fallback>
                <p:oleObj name="Formel" r:id="rId16" imgW="1562100" imgH="431800" progId="Equation.3">
                  <p:embed/>
                  <p:pic>
                    <p:nvPicPr>
                      <p:cNvPr id="67" name="Object 11">
                        <a:extLst>
                          <a:ext uri="{FF2B5EF4-FFF2-40B4-BE49-F238E27FC236}">
                            <a16:creationId xmlns:a16="http://schemas.microsoft.com/office/drawing/2014/main" id="{E9FA556D-CBED-4ACF-B9BE-848D690927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255" y="5354442"/>
                        <a:ext cx="2952328" cy="81003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7868858-9631-433C-9131-03BB7F19C975}"/>
              </a:ext>
            </a:extLst>
          </p:cNvPr>
          <p:cNvSpPr/>
          <p:nvPr/>
        </p:nvSpPr>
        <p:spPr bwMode="auto">
          <a:xfrm>
            <a:off x="1408626" y="5517110"/>
            <a:ext cx="504056" cy="432048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143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 descr="Sterratt at all_2.14.jpg"/>
          <p:cNvPicPr>
            <a:picLocks noChangeAspect="1"/>
          </p:cNvPicPr>
          <p:nvPr/>
        </p:nvPicPr>
        <p:blipFill>
          <a:blip r:embed="rId2" cstate="print"/>
          <a:srcRect l="45674" t="18103" r="776" b="7841"/>
          <a:stretch>
            <a:fillRect/>
          </a:stretch>
        </p:blipFill>
        <p:spPr>
          <a:xfrm>
            <a:off x="5863660" y="4378021"/>
            <a:ext cx="3244844" cy="2147323"/>
          </a:xfrm>
          <a:prstGeom prst="rect">
            <a:avLst/>
          </a:prstGeom>
        </p:spPr>
      </p:pic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Behavior of the basic circuit IV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33843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Solution for initial condition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dirty="0">
                <a:latin typeface="Times New Roman" pitchFamily="18" charset="0"/>
              </a:rPr>
              <a:t>(0) = </a:t>
            </a:r>
            <a:r>
              <a:rPr lang="en-US" b="0" i="1" dirty="0" err="1">
                <a:latin typeface="Times New Roman" pitchFamily="18" charset="0"/>
              </a:rPr>
              <a:t>E</a:t>
            </a:r>
            <a:r>
              <a:rPr lang="en-US" b="0" baseline="-25000" dirty="0" err="1">
                <a:latin typeface="Times New Roman" pitchFamily="18" charset="0"/>
              </a:rPr>
              <a:t>m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endParaRPr lang="en-US" b="0" dirty="0">
              <a:latin typeface="Arial" charset="0"/>
              <a:cs typeface="Arial" charset="0"/>
            </a:endParaRPr>
          </a:p>
        </p:txBody>
      </p:sp>
      <p:graphicFrame>
        <p:nvGraphicFramePr>
          <p:cNvPr id="911368" name="Object 8"/>
          <p:cNvGraphicFramePr>
            <a:graphicFrameLocks noChangeAspect="1"/>
          </p:cNvGraphicFramePr>
          <p:nvPr/>
        </p:nvGraphicFramePr>
        <p:xfrm>
          <a:off x="973829" y="2091971"/>
          <a:ext cx="4343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298600" imgH="482400" progId="Equation.3">
                  <p:embed/>
                </p:oleObj>
              </mc:Choice>
              <mc:Fallback>
                <p:oleObj name="Formel" r:id="rId3" imgW="2298600" imgH="482400" progId="Equation.3">
                  <p:embed/>
                  <p:pic>
                    <p:nvPicPr>
                      <p:cNvPr id="911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829" y="2091971"/>
                        <a:ext cx="4343400" cy="8937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4" name="Object 10"/>
          <p:cNvGraphicFramePr>
            <a:graphicFrameLocks noChangeAspect="1"/>
          </p:cNvGraphicFramePr>
          <p:nvPr/>
        </p:nvGraphicFramePr>
        <p:xfrm>
          <a:off x="1351086" y="3429000"/>
          <a:ext cx="20558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130300" imgH="228600" progId="Equation.3">
                  <p:embed/>
                </p:oleObj>
              </mc:Choice>
              <mc:Fallback>
                <p:oleObj name="Formel" r:id="rId5" imgW="1130300" imgH="228600" progId="Equation.3">
                  <p:embed/>
                  <p:pic>
                    <p:nvPicPr>
                      <p:cNvPr id="91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086" y="3429000"/>
                        <a:ext cx="20558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hteck 85"/>
          <p:cNvSpPr/>
          <p:nvPr/>
        </p:nvSpPr>
        <p:spPr>
          <a:xfrm>
            <a:off x="3636728" y="3255222"/>
            <a:ext cx="173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>
                <a:solidFill>
                  <a:srgbClr val="3333CC"/>
                </a:solidFill>
                <a:latin typeface="Symbol" pitchFamily="18" charset="2"/>
                <a:sym typeface="Symbol" pitchFamily="18" charset="2"/>
              </a:rPr>
              <a:t>t: 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Time </a:t>
            </a:r>
            <a:b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</a:b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          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constant</a:t>
            </a:r>
            <a:endParaRPr lang="de-DE" dirty="0"/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 flipH="1" flipV="1">
            <a:off x="4160668" y="2842386"/>
            <a:ext cx="1" cy="44259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8" name="Geschweifte Klammer rechts 87"/>
          <p:cNvSpPr/>
          <p:nvPr/>
        </p:nvSpPr>
        <p:spPr bwMode="auto">
          <a:xfrm rot="5400000">
            <a:off x="4088660" y="2590359"/>
            <a:ext cx="144016" cy="360040"/>
          </a:xfrm>
          <a:prstGeom prst="rightBrac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783556" y="4077072"/>
            <a:ext cx="3185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latin typeface="Arial" charset="0"/>
                <a:sym typeface="Symbol" pitchFamily="18" charset="2"/>
              </a:rPr>
              <a:t>Response </a:t>
            </a:r>
            <a:r>
              <a:rPr lang="de-DE" sz="1400" dirty="0" err="1">
                <a:latin typeface="Arial" charset="0"/>
                <a:sym typeface="Symbol" pitchFamily="18" charset="2"/>
              </a:rPr>
              <a:t>to</a:t>
            </a:r>
            <a:r>
              <a:rPr lang="de-DE" sz="1400" dirty="0">
                <a:latin typeface="Arial" charset="0"/>
                <a:sym typeface="Symbol" pitchFamily="18" charset="2"/>
              </a:rPr>
              <a:t> </a:t>
            </a:r>
            <a:r>
              <a:rPr lang="de-DE" sz="1400" dirty="0" err="1">
                <a:latin typeface="Arial" charset="0"/>
                <a:sym typeface="Symbol" pitchFamily="18" charset="2"/>
              </a:rPr>
              <a:t>rectang</a:t>
            </a:r>
            <a:r>
              <a:rPr lang="de-DE" sz="1400" dirty="0">
                <a:latin typeface="Arial" charset="0"/>
                <a:sym typeface="Symbol" pitchFamily="18" charset="2"/>
              </a:rPr>
              <a:t>. </a:t>
            </a:r>
            <a:r>
              <a:rPr lang="de-DE" sz="1400" dirty="0" err="1">
                <a:latin typeface="Arial" charset="0"/>
                <a:sym typeface="Symbol" pitchFamily="18" charset="2"/>
              </a:rPr>
              <a:t>current</a:t>
            </a:r>
            <a:r>
              <a:rPr lang="de-DE" sz="1400" dirty="0">
                <a:latin typeface="Arial" charset="0"/>
                <a:sym typeface="Symbol" pitchFamily="18" charset="2"/>
              </a:rPr>
              <a:t> pulse</a:t>
            </a:r>
            <a:endParaRPr lang="de-DE" sz="1400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5863660" y="1556792"/>
            <a:ext cx="3224405" cy="2016224"/>
            <a:chOff x="5863660" y="2348880"/>
            <a:chExt cx="3224405" cy="2016224"/>
          </a:xfrm>
        </p:grpSpPr>
        <p:sp>
          <p:nvSpPr>
            <p:cNvPr id="27" name="Rechteck 26"/>
            <p:cNvSpPr/>
            <p:nvPr/>
          </p:nvSpPr>
          <p:spPr bwMode="auto">
            <a:xfrm rot="5400000">
              <a:off x="7164468" y="3238528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28" name="Gerade Verbindung 27"/>
            <p:cNvCxnSpPr>
              <a:endCxn id="27" idx="1"/>
            </p:cNvCxnSpPr>
            <p:nvPr/>
          </p:nvCxnSpPr>
          <p:spPr bwMode="auto">
            <a:xfrm rot="5400000">
              <a:off x="7203379" y="2949197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/>
            <p:cNvCxnSpPr/>
            <p:nvPr/>
          </p:nvCxnSpPr>
          <p:spPr bwMode="auto">
            <a:xfrm flipH="1">
              <a:off x="7368013" y="3529806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/>
            <p:cNvCxnSpPr/>
            <p:nvPr/>
          </p:nvCxnSpPr>
          <p:spPr bwMode="auto">
            <a:xfrm flipH="1">
              <a:off x="7367147" y="3889849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uppieren 46"/>
            <p:cNvGrpSpPr/>
            <p:nvPr/>
          </p:nvGrpSpPr>
          <p:grpSpPr>
            <a:xfrm flipV="1">
              <a:off x="7225637" y="3835166"/>
              <a:ext cx="288138" cy="60965"/>
              <a:chOff x="7225637" y="3835166"/>
              <a:chExt cx="288138" cy="60965"/>
            </a:xfrm>
          </p:grpSpPr>
          <p:cxnSp>
            <p:nvCxnSpPr>
              <p:cNvPr id="31" name="Gerade Verbindung 30"/>
              <p:cNvCxnSpPr/>
              <p:nvPr/>
            </p:nvCxnSpPr>
            <p:spPr bwMode="auto">
              <a:xfrm rot="5400000" flipH="1">
                <a:off x="7369327" y="3751683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/>
            </p:nvCxnSpPr>
            <p:spPr bwMode="auto">
              <a:xfrm flipH="1" flipV="1">
                <a:off x="7274631" y="3835166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7522418" y="3185666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7" imgW="215619" imgH="215619" progId="Equation.3">
                    <p:embed/>
                  </p:oleObj>
                </mc:Choice>
                <mc:Fallback>
                  <p:oleObj name="Formel" r:id="rId7" imgW="215619" imgH="215619" progId="Equation.3">
                    <p:embed/>
                    <p:pic>
                      <p:nvPicPr>
                        <p:cNvPr id="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2418" y="3185666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Gerade Verbindung mit Pfeil 33"/>
            <p:cNvCxnSpPr/>
            <p:nvPr/>
          </p:nvCxnSpPr>
          <p:spPr bwMode="auto">
            <a:xfrm>
              <a:off x="6228184" y="2852936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35" name="Rechteck 34"/>
            <p:cNvSpPr/>
            <p:nvPr/>
          </p:nvSpPr>
          <p:spPr>
            <a:xfrm>
              <a:off x="5863660" y="3475047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cxnSp>
          <p:nvCxnSpPr>
            <p:cNvPr id="38" name="Gerade Verbindung 37"/>
            <p:cNvCxnSpPr>
              <a:endCxn id="69" idx="0"/>
            </p:cNvCxnSpPr>
            <p:nvPr/>
          </p:nvCxnSpPr>
          <p:spPr bwMode="auto">
            <a:xfrm flipH="1">
              <a:off x="8320521" y="2780928"/>
              <a:ext cx="14012" cy="4639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/>
            <p:cNvCxnSpPr/>
            <p:nvPr/>
          </p:nvCxnSpPr>
          <p:spPr bwMode="auto">
            <a:xfrm flipH="1">
              <a:off x="8332954" y="3827721"/>
              <a:ext cx="2972" cy="3745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7524006" y="3688135"/>
            <a:ext cx="36036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9" imgW="215619" imgH="215619" progId="Equation.3">
                    <p:embed/>
                  </p:oleObj>
                </mc:Choice>
                <mc:Fallback>
                  <p:oleObj name="Formel" r:id="rId9" imgW="215619" imgH="215619" progId="Equation.3">
                    <p:embed/>
                    <p:pic>
                      <p:nvPicPr>
                        <p:cNvPr id="4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006" y="3688135"/>
                          <a:ext cx="360362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8532440" y="2873821"/>
            <a:ext cx="5556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1" imgW="330120" imgH="228600" progId="Equation.3">
                    <p:embed/>
                  </p:oleObj>
                </mc:Choice>
                <mc:Fallback>
                  <p:oleObj name="Formel" r:id="rId11" imgW="330120" imgH="228600" progId="Equation.3">
                    <p:embed/>
                    <p:pic>
                      <p:nvPicPr>
                        <p:cNvPr id="4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2440" y="2873821"/>
                          <a:ext cx="5556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Gerade Verbindung 43"/>
            <p:cNvCxnSpPr/>
            <p:nvPr/>
          </p:nvCxnSpPr>
          <p:spPr bwMode="auto">
            <a:xfrm>
              <a:off x="6533401" y="3543541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 Verbindung 47"/>
            <p:cNvCxnSpPr/>
            <p:nvPr/>
          </p:nvCxnSpPr>
          <p:spPr bwMode="auto">
            <a:xfrm flipH="1">
              <a:off x="6529147" y="2751452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Ellipse 48"/>
            <p:cNvSpPr/>
            <p:nvPr/>
          </p:nvSpPr>
          <p:spPr bwMode="auto">
            <a:xfrm rot="5400000">
              <a:off x="7335973" y="2708920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 bwMode="auto">
            <a:xfrm>
              <a:off x="6327861" y="3471532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/>
          </p:nvCxnSpPr>
          <p:spPr bwMode="auto">
            <a:xfrm>
              <a:off x="6327861" y="3554173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/>
          </p:nvCxnSpPr>
          <p:spPr bwMode="auto">
            <a:xfrm flipH="1" flipV="1">
              <a:off x="6543885" y="2751452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Gerade Verbindung 58"/>
            <p:cNvCxnSpPr/>
            <p:nvPr/>
          </p:nvCxnSpPr>
          <p:spPr bwMode="auto">
            <a:xfrm flipH="1" flipV="1">
              <a:off x="6543885" y="4176874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Ellipse 59"/>
            <p:cNvSpPr/>
            <p:nvPr/>
          </p:nvSpPr>
          <p:spPr bwMode="auto">
            <a:xfrm rot="5400000">
              <a:off x="7335973" y="4139856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742657" y="3344768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sp>
          <p:nvSpPr>
            <p:cNvPr id="69" name="Ellipse 68"/>
            <p:cNvSpPr/>
            <p:nvPr/>
          </p:nvSpPr>
          <p:spPr bwMode="auto">
            <a:xfrm>
              <a:off x="8140501" y="3244875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71" name="Ellipse 70"/>
            <p:cNvSpPr/>
            <p:nvPr/>
          </p:nvSpPr>
          <p:spPr bwMode="auto">
            <a:xfrm>
              <a:off x="8140501" y="3460899"/>
              <a:ext cx="360040" cy="36004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81" name="Gerade Verbindung mit Pfeil 80"/>
            <p:cNvCxnSpPr/>
            <p:nvPr/>
          </p:nvCxnSpPr>
          <p:spPr bwMode="auto">
            <a:xfrm flipV="1">
              <a:off x="8316416" y="292494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65" name="Rechteck 64"/>
            <p:cNvSpPr/>
            <p:nvPr/>
          </p:nvSpPr>
          <p:spPr>
            <a:xfrm>
              <a:off x="6247736" y="2348880"/>
              <a:ext cx="2561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latin typeface="Arial" charset="0"/>
                  <a:sym typeface="Symbol" pitchFamily="18" charset="2"/>
                </a:rPr>
                <a:t>Circuit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with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external</a:t>
              </a:r>
              <a:r>
                <a:rPr lang="de-DE" sz="14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400" dirty="0" err="1">
                  <a:latin typeface="Arial" charset="0"/>
                  <a:sym typeface="Symbol" pitchFamily="18" charset="2"/>
                </a:rPr>
                <a:t>current</a:t>
              </a:r>
              <a:endParaRPr lang="de-DE" sz="14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85CE212-80E7-4609-852C-A70F5541B7D7}"/>
              </a:ext>
            </a:extLst>
          </p:cNvPr>
          <p:cNvGrpSpPr/>
          <p:nvPr/>
        </p:nvGrpSpPr>
        <p:grpSpPr>
          <a:xfrm>
            <a:off x="467454" y="4407593"/>
            <a:ext cx="4966317" cy="2212194"/>
            <a:chOff x="503026" y="3956290"/>
            <a:chExt cx="4966317" cy="2212194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B75E8D4-D8C2-44EB-8915-430475A1B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83768" y="4168825"/>
              <a:ext cx="0" cy="19669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AD6382F-055E-416B-B7D3-7917D28290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5235338"/>
              <a:ext cx="4161857" cy="3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71E9D5-5770-4C1D-97F7-E72C1E8F159C}"/>
                </a:ext>
              </a:extLst>
            </p:cNvPr>
            <p:cNvCxnSpPr/>
            <p:nvPr/>
          </p:nvCxnSpPr>
          <p:spPr bwMode="auto">
            <a:xfrm>
              <a:off x="899591" y="5804602"/>
              <a:ext cx="416185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8581F648-58B0-4293-94E4-85346D055683}"/>
                </a:ext>
              </a:extLst>
            </p:cNvPr>
            <p:cNvSpPr/>
            <p:nvPr/>
          </p:nvSpPr>
          <p:spPr bwMode="auto">
            <a:xfrm>
              <a:off x="2504209" y="4888730"/>
              <a:ext cx="2557239" cy="919788"/>
            </a:xfrm>
            <a:custGeom>
              <a:avLst/>
              <a:gdLst>
                <a:gd name="connsiteX0" fmla="*/ 0 w 2867891"/>
                <a:gd name="connsiteY0" fmla="*/ 919788 h 919788"/>
                <a:gd name="connsiteX1" fmla="*/ 51955 w 2867891"/>
                <a:gd name="connsiteY1" fmla="*/ 670406 h 919788"/>
                <a:gd name="connsiteX2" fmla="*/ 176646 w 2867891"/>
                <a:gd name="connsiteY2" fmla="*/ 379461 h 919788"/>
                <a:gd name="connsiteX3" fmla="*/ 415636 w 2867891"/>
                <a:gd name="connsiteY3" fmla="*/ 171643 h 919788"/>
                <a:gd name="connsiteX4" fmla="*/ 602673 w 2867891"/>
                <a:gd name="connsiteY4" fmla="*/ 78125 h 919788"/>
                <a:gd name="connsiteX5" fmla="*/ 987136 w 2867891"/>
                <a:gd name="connsiteY5" fmla="*/ 5388 h 919788"/>
                <a:gd name="connsiteX6" fmla="*/ 1257300 w 2867891"/>
                <a:gd name="connsiteY6" fmla="*/ 5388 h 919788"/>
                <a:gd name="connsiteX7" fmla="*/ 1724891 w 2867891"/>
                <a:gd name="connsiteY7" fmla="*/ 26170 h 919788"/>
                <a:gd name="connsiteX8" fmla="*/ 2867891 w 2867891"/>
                <a:gd name="connsiteY8" fmla="*/ 46952 h 91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891" h="919788">
                  <a:moveTo>
                    <a:pt x="0" y="919788"/>
                  </a:moveTo>
                  <a:cubicBezTo>
                    <a:pt x="11257" y="840124"/>
                    <a:pt x="22514" y="760460"/>
                    <a:pt x="51955" y="670406"/>
                  </a:cubicBezTo>
                  <a:cubicBezTo>
                    <a:pt x="81396" y="580352"/>
                    <a:pt x="116033" y="462588"/>
                    <a:pt x="176646" y="379461"/>
                  </a:cubicBezTo>
                  <a:cubicBezTo>
                    <a:pt x="237260" y="296334"/>
                    <a:pt x="344631" y="221866"/>
                    <a:pt x="415636" y="171643"/>
                  </a:cubicBezTo>
                  <a:cubicBezTo>
                    <a:pt x="486641" y="121420"/>
                    <a:pt x="507423" y="105834"/>
                    <a:pt x="602673" y="78125"/>
                  </a:cubicBezTo>
                  <a:cubicBezTo>
                    <a:pt x="697923" y="50416"/>
                    <a:pt x="878032" y="17511"/>
                    <a:pt x="987136" y="5388"/>
                  </a:cubicBezTo>
                  <a:cubicBezTo>
                    <a:pt x="1096240" y="-6735"/>
                    <a:pt x="1257300" y="5388"/>
                    <a:pt x="1257300" y="5388"/>
                  </a:cubicBezTo>
                  <a:cubicBezTo>
                    <a:pt x="1380259" y="8852"/>
                    <a:pt x="1724891" y="26170"/>
                    <a:pt x="1724891" y="26170"/>
                  </a:cubicBezTo>
                  <a:lnTo>
                    <a:pt x="2867891" y="46952"/>
                  </a:ln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72FFADC-2ECB-49F4-BDC7-8E097075FCB0}"/>
                </a:ext>
              </a:extLst>
            </p:cNvPr>
            <p:cNvCxnSpPr/>
            <p:nvPr/>
          </p:nvCxnSpPr>
          <p:spPr bwMode="auto">
            <a:xfrm>
              <a:off x="899591" y="5804602"/>
              <a:ext cx="160461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0221B3C-AFEF-4F37-BBED-FF53C70613D0}"/>
                </a:ext>
              </a:extLst>
            </p:cNvPr>
            <p:cNvSpPr txBox="1"/>
            <p:nvPr/>
          </p:nvSpPr>
          <p:spPr>
            <a:xfrm>
              <a:off x="503026" y="5768374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1" dirty="0" err="1">
                  <a:latin typeface="Times New Roman" pitchFamily="18" charset="0"/>
                </a:rPr>
                <a:t>E</a:t>
              </a:r>
              <a:r>
                <a:rPr lang="en-US" sz="2000" b="0" baseline="-25000" dirty="0" err="1">
                  <a:latin typeface="Times New Roman" pitchFamily="18" charset="0"/>
                </a:rPr>
                <a:t>m</a:t>
              </a:r>
              <a:endParaRPr lang="de-DE" sz="20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109B21D-A25F-461B-9400-6128A39392DD}"/>
                </a:ext>
              </a:extLst>
            </p:cNvPr>
            <p:cNvSpPr txBox="1"/>
            <p:nvPr/>
          </p:nvSpPr>
          <p:spPr>
            <a:xfrm>
              <a:off x="4622953" y="5206386"/>
              <a:ext cx="8463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F4A6B187-7DD5-4237-8457-8E75B205C8AE}"/>
                </a:ext>
              </a:extLst>
            </p:cNvPr>
            <p:cNvSpPr txBox="1"/>
            <p:nvPr/>
          </p:nvSpPr>
          <p:spPr>
            <a:xfrm>
              <a:off x="1608244" y="3956290"/>
              <a:ext cx="9223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r>
                <a:rPr lang="en-US" b="0" dirty="0">
                  <a:latin typeface="Times New Roman" pitchFamily="18" charset="0"/>
                </a:rPr>
                <a:t>(</a:t>
              </a:r>
              <a:r>
                <a:rPr lang="en-US" b="0" i="1" dirty="0">
                  <a:latin typeface="Times New Roman" pitchFamily="18" charset="0"/>
                </a:rPr>
                <a:t>t</a:t>
              </a:r>
              <a:r>
                <a:rPr lang="en-US" b="0" dirty="0">
                  <a:latin typeface="Times New Roman" pitchFamily="18" charset="0"/>
                </a:rPr>
                <a:t>)</a:t>
              </a:r>
              <a:endParaRPr lang="de-DE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DC1467E5-0BDA-4FB8-803A-4C55DB7DB73E}"/>
                </a:ext>
              </a:extLst>
            </p:cNvPr>
            <p:cNvSpPr txBox="1"/>
            <p:nvPr/>
          </p:nvSpPr>
          <p:spPr>
            <a:xfrm>
              <a:off x="1866693" y="5133183"/>
              <a:ext cx="9223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latin typeface="Times New Roman" pitchFamily="18" charset="0"/>
                </a:rPr>
                <a:t>0</a:t>
              </a:r>
              <a:endParaRPr lang="de-DE" dirty="0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21CA05B-0E9C-4EBE-AC11-1DF5CC2311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2445" y="4912523"/>
              <a:ext cx="4168346" cy="2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18253831-8A45-4B2B-849F-615AA73F6419}"/>
                </a:ext>
              </a:extLst>
            </p:cNvPr>
            <p:cNvSpPr txBox="1"/>
            <p:nvPr/>
          </p:nvSpPr>
          <p:spPr>
            <a:xfrm>
              <a:off x="1655244" y="4471347"/>
              <a:ext cx="1077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1" dirty="0">
                  <a:latin typeface="Times New Roman" pitchFamily="18" charset="0"/>
                </a:rPr>
                <a:t>V</a:t>
              </a:r>
              <a:r>
                <a:rPr lang="en-US" sz="2000" b="0" dirty="0">
                  <a:latin typeface="Times New Roman" pitchFamily="18" charset="0"/>
                </a:rPr>
                <a:t>(</a:t>
              </a:r>
              <a:r>
                <a:rPr lang="en-US" sz="2000" b="0" dirty="0">
                  <a:latin typeface="Times New Roman" pitchFamily="18" charset="0"/>
                  <a:sym typeface="Symbol" panose="05050102010706020507" pitchFamily="18" charset="2"/>
                </a:rPr>
                <a:t>)</a:t>
              </a:r>
              <a:r>
                <a:rPr lang="en-US" sz="2000" b="0" i="1" dirty="0">
                  <a:latin typeface="Times New Roman" pitchFamily="18" charset="0"/>
                </a:rPr>
                <a:t> 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3720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5112568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Effect of synaptic input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569200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Activation of chemical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synapse leads to short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postsynaptic voltage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pulse (EPSP, IPSP).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Measurement of </a:t>
            </a:r>
            <a:r>
              <a:rPr lang="en-US" b="0" dirty="0" err="1">
                <a:latin typeface="Arial" charset="0"/>
                <a:cs typeface="Arial" charset="0"/>
              </a:rPr>
              <a:t>induc</a:t>
            </a:r>
            <a:r>
              <a:rPr lang="en-US" b="0" dirty="0">
                <a:latin typeface="Arial" charset="0"/>
                <a:cs typeface="Arial" charset="0"/>
              </a:rPr>
              <a:t>-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 err="1">
                <a:latin typeface="Arial" charset="0"/>
                <a:cs typeface="Arial" charset="0"/>
              </a:rPr>
              <a:t>ed</a:t>
            </a:r>
            <a:r>
              <a:rPr lang="en-US" b="0" dirty="0">
                <a:latin typeface="Arial" charset="0"/>
                <a:cs typeface="Arial" charset="0"/>
              </a:rPr>
              <a:t> dynamic </a:t>
            </a:r>
            <a:r>
              <a:rPr lang="en-US" b="0" dirty="0" err="1">
                <a:latin typeface="Arial" charset="0"/>
                <a:cs typeface="Arial" charset="0"/>
              </a:rPr>
              <a:t>postsyn</a:t>
            </a:r>
            <a:r>
              <a:rPr lang="en-US" b="0" dirty="0">
                <a:latin typeface="Arial" charset="0"/>
                <a:cs typeface="Arial" charset="0"/>
              </a:rPr>
              <a:t>-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 err="1">
                <a:latin typeface="Arial" charset="0"/>
                <a:cs typeface="Arial" charset="0"/>
              </a:rPr>
              <a:t>aptic</a:t>
            </a:r>
            <a:r>
              <a:rPr lang="en-US" b="0" dirty="0">
                <a:latin typeface="Arial" charset="0"/>
                <a:cs typeface="Arial" charset="0"/>
              </a:rPr>
              <a:t> currents by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Voltage clamp</a:t>
            </a:r>
            <a:r>
              <a:rPr lang="en-US" b="0" dirty="0">
                <a:latin typeface="Arial" charset="0"/>
                <a:cs typeface="Arial" charset="0"/>
              </a:rPr>
              <a:t>: </a:t>
            </a:r>
            <a:r>
              <a:rPr lang="en-US" b="0" dirty="0" err="1">
                <a:latin typeface="Arial" charset="0"/>
                <a:cs typeface="Arial" charset="0"/>
              </a:rPr>
              <a:t>mem</a:t>
            </a:r>
            <a:r>
              <a:rPr lang="en-US" b="0" dirty="0">
                <a:latin typeface="Arial" charset="0"/>
                <a:cs typeface="Arial" charset="0"/>
              </a:rPr>
              <a:t>-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 err="1">
                <a:latin typeface="Arial" charset="0"/>
                <a:cs typeface="Arial" charset="0"/>
              </a:rPr>
              <a:t>brane</a:t>
            </a:r>
            <a:r>
              <a:rPr lang="en-US" b="0" dirty="0">
                <a:latin typeface="Arial" charset="0"/>
                <a:cs typeface="Arial" charset="0"/>
              </a:rPr>
              <a:t> voltage kept constant through feedback loop.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Peak amplitude of postsynaptic current is a linear function of the membrane potential V.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Model: Voltage source with time-dependent conductance.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Source voltage </a:t>
            </a:r>
            <a:r>
              <a:rPr lang="en-US" b="0" i="1" dirty="0" err="1">
                <a:latin typeface="Times New Roman" pitchFamily="18" charset="0"/>
              </a:rPr>
              <a:t>E</a:t>
            </a:r>
            <a:r>
              <a:rPr lang="en-US" b="0" baseline="-25000" dirty="0" err="1">
                <a:latin typeface="Times New Roman" pitchFamily="18" charset="0"/>
              </a:rPr>
              <a:t>syn</a:t>
            </a:r>
            <a:r>
              <a:rPr lang="en-US" b="0" dirty="0">
                <a:latin typeface="Arial" charset="0"/>
                <a:cs typeface="Arial" charset="0"/>
              </a:rPr>
              <a:t> typically small, e.g. -5 mV.  </a:t>
            </a:r>
          </a:p>
        </p:txBody>
      </p:sp>
      <p:pic>
        <p:nvPicPr>
          <p:cNvPr id="36" name="Grafik 35" descr="Koch_Fig.1.6.jpg"/>
          <p:cNvPicPr>
            <a:picLocks noChangeAspect="1"/>
          </p:cNvPicPr>
          <p:nvPr/>
        </p:nvPicPr>
        <p:blipFill>
          <a:blip r:embed="rId2" cstate="print"/>
          <a:srcRect l="4085" t="18278"/>
          <a:stretch>
            <a:fillRect/>
          </a:stretch>
        </p:blipFill>
        <p:spPr>
          <a:xfrm>
            <a:off x="3923928" y="1700808"/>
            <a:ext cx="5220071" cy="2575644"/>
          </a:xfrm>
          <a:prstGeom prst="rect">
            <a:avLst/>
          </a:prstGeom>
        </p:spPr>
      </p:pic>
      <p:sp>
        <p:nvSpPr>
          <p:cNvPr id="37" name="Rechteck 36"/>
          <p:cNvSpPr/>
          <p:nvPr/>
        </p:nvSpPr>
        <p:spPr>
          <a:xfrm>
            <a:off x="6084168" y="3933056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0" dirty="0">
                <a:latin typeface="+mn-lt"/>
              </a:rPr>
              <a:t>(Brown &amp; Johnston,1983)</a:t>
            </a:r>
          </a:p>
        </p:txBody>
      </p:sp>
      <p:sp>
        <p:nvSpPr>
          <p:cNvPr id="6" name="Rechteck 5"/>
          <p:cNvSpPr/>
          <p:nvPr/>
        </p:nvSpPr>
        <p:spPr>
          <a:xfrm>
            <a:off x="3779912" y="3717032"/>
            <a:ext cx="963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>
                <a:latin typeface="+mn-lt"/>
              </a:rPr>
              <a:t>Membrane </a:t>
            </a:r>
            <a:r>
              <a:rPr lang="de-DE" sz="1000" b="0" dirty="0" err="1">
                <a:latin typeface="+mn-lt"/>
              </a:rPr>
              <a:t>voltage</a:t>
            </a:r>
            <a:endParaRPr lang="de-DE" sz="1000" b="0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27984" y="1628800"/>
            <a:ext cx="963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 err="1">
                <a:latin typeface="+mn-lt"/>
              </a:rPr>
              <a:t>Postsynaptic</a:t>
            </a:r>
            <a:r>
              <a:rPr lang="de-DE" sz="1000" b="0" dirty="0">
                <a:latin typeface="+mn-lt"/>
              </a:rPr>
              <a:t> pulse</a:t>
            </a:r>
          </a:p>
        </p:txBody>
      </p:sp>
      <p:sp>
        <p:nvSpPr>
          <p:cNvPr id="8" name="Rechteck 7"/>
          <p:cNvSpPr/>
          <p:nvPr/>
        </p:nvSpPr>
        <p:spPr>
          <a:xfrm>
            <a:off x="4427984" y="2060848"/>
            <a:ext cx="1215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Transmitter </a:t>
            </a:r>
            <a:r>
              <a:rPr lang="de-DE" sz="1000" b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blocked</a:t>
            </a:r>
            <a:endParaRPr lang="de-DE" sz="1000" b="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de-DE" sz="1000" b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pharmacologically</a:t>
            </a:r>
            <a:endParaRPr lang="de-DE" sz="1000" b="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38933" y="1340768"/>
            <a:ext cx="3826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err="1">
                <a:latin typeface="Arial" charset="0"/>
                <a:sym typeface="Symbol" pitchFamily="18" charset="2"/>
              </a:rPr>
              <a:t>Postsynaptic</a:t>
            </a:r>
            <a:r>
              <a:rPr lang="de-DE" sz="1800" dirty="0">
                <a:latin typeface="Arial" charset="0"/>
                <a:sym typeface="Symbol" pitchFamily="18" charset="2"/>
              </a:rPr>
              <a:t> </a:t>
            </a:r>
            <a:r>
              <a:rPr lang="de-DE" sz="1800" dirty="0" err="1">
                <a:latin typeface="Arial" charset="0"/>
                <a:sym typeface="Symbol" pitchFamily="18" charset="2"/>
              </a:rPr>
              <a:t>voltage</a:t>
            </a:r>
            <a:r>
              <a:rPr lang="de-DE" sz="1800" dirty="0">
                <a:latin typeface="Arial" charset="0"/>
                <a:sym typeface="Symbol" pitchFamily="18" charset="2"/>
              </a:rPr>
              <a:t> </a:t>
            </a:r>
            <a:r>
              <a:rPr lang="de-DE" sz="1800" dirty="0" err="1">
                <a:latin typeface="Arial" charset="0"/>
                <a:sym typeface="Symbol" pitchFamily="18" charset="2"/>
              </a:rPr>
              <a:t>and</a:t>
            </a:r>
            <a:r>
              <a:rPr lang="de-DE" sz="1800" dirty="0">
                <a:latin typeface="Arial" charset="0"/>
                <a:sym typeface="Symbol" pitchFamily="18" charset="2"/>
              </a:rPr>
              <a:t> </a:t>
            </a:r>
            <a:r>
              <a:rPr lang="de-DE" sz="1800" dirty="0" err="1">
                <a:latin typeface="Arial" charset="0"/>
                <a:sym typeface="Symbol" pitchFamily="18" charset="2"/>
              </a:rPr>
              <a:t>current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563440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Equivalent circuit with synaptic input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340768"/>
            <a:ext cx="8137152" cy="33843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Model for the postsynaptic current: 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The time course of </a:t>
            </a:r>
            <a:r>
              <a:rPr lang="en-US" b="0" i="1" dirty="0" err="1">
                <a:latin typeface="Times New Roman" pitchFamily="18" charset="0"/>
              </a:rPr>
              <a:t>g</a:t>
            </a:r>
            <a:r>
              <a:rPr lang="en-US" b="0" baseline="-25000" dirty="0" err="1">
                <a:latin typeface="Times New Roman" pitchFamily="18" charset="0"/>
              </a:rPr>
              <a:t>syn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</a:t>
            </a:r>
            <a:r>
              <a:rPr lang="en-US" b="0" dirty="0">
                <a:latin typeface="Arial" charset="0"/>
                <a:cs typeface="Arial" charset="0"/>
              </a:rPr>
              <a:t> can be modeled, e.g. by an </a:t>
            </a:r>
            <a:r>
              <a:rPr lang="en-US" dirty="0">
                <a:latin typeface="Arial" charset="0"/>
                <a:cs typeface="Arial" charset="0"/>
              </a:rPr>
              <a:t>alpha function</a:t>
            </a:r>
            <a:r>
              <a:rPr lang="en-US" b="0" dirty="0">
                <a:latin typeface="Arial" charset="0"/>
                <a:cs typeface="Arial" charset="0"/>
              </a:rPr>
              <a:t>: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sz="14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Equivalent circuit described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by the differential equation: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sz="10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Same circuit can be replicated if different types of synaptic channels have to be considered. </a:t>
            </a:r>
          </a:p>
        </p:txBody>
      </p:sp>
      <p:graphicFrame>
        <p:nvGraphicFramePr>
          <p:cNvPr id="914434" name="Object 2"/>
          <p:cNvGraphicFramePr>
            <a:graphicFrameLocks noChangeAspect="1"/>
          </p:cNvGraphicFramePr>
          <p:nvPr/>
        </p:nvGraphicFramePr>
        <p:xfrm>
          <a:off x="1289050" y="1773238"/>
          <a:ext cx="3684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524000" imgH="241300" progId="Equation.3">
                  <p:embed/>
                </p:oleObj>
              </mc:Choice>
              <mc:Fallback>
                <p:oleObj name="Formel" r:id="rId2" imgW="1524000" imgH="241300" progId="Equation.3">
                  <p:embed/>
                  <p:pic>
                    <p:nvPicPr>
                      <p:cNvPr id="914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773238"/>
                        <a:ext cx="3684588" cy="581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5" name="Object 3"/>
          <p:cNvGraphicFramePr>
            <a:graphicFrameLocks noChangeAspect="1"/>
          </p:cNvGraphicFramePr>
          <p:nvPr/>
        </p:nvGraphicFramePr>
        <p:xfrm>
          <a:off x="3038525" y="2924944"/>
          <a:ext cx="25415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396394" imgH="266584" progId="Equation.3">
                  <p:embed/>
                </p:oleObj>
              </mc:Choice>
              <mc:Fallback>
                <p:oleObj name="Formel" r:id="rId4" imgW="1396394" imgH="266584" progId="Equation.3">
                  <p:embed/>
                  <p:pic>
                    <p:nvPicPr>
                      <p:cNvPr id="914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25" y="2924944"/>
                        <a:ext cx="25415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6" name="Object 4"/>
          <p:cNvGraphicFramePr>
            <a:graphicFrameLocks noChangeAspect="1"/>
          </p:cNvGraphicFramePr>
          <p:nvPr/>
        </p:nvGraphicFramePr>
        <p:xfrm>
          <a:off x="825103" y="4563591"/>
          <a:ext cx="4899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2590800" imgH="431800" progId="Equation.3">
                  <p:embed/>
                </p:oleObj>
              </mc:Choice>
              <mc:Fallback>
                <p:oleObj name="Formel" r:id="rId6" imgW="2590800" imgH="431800" progId="Equation.3">
                  <p:embed/>
                  <p:pic>
                    <p:nvPicPr>
                      <p:cNvPr id="914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03" y="4563591"/>
                        <a:ext cx="4899025" cy="8096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uppieren 43"/>
          <p:cNvGrpSpPr/>
          <p:nvPr/>
        </p:nvGrpSpPr>
        <p:grpSpPr>
          <a:xfrm>
            <a:off x="5830983" y="3645024"/>
            <a:ext cx="3164483" cy="1554700"/>
            <a:chOff x="5727997" y="3501008"/>
            <a:chExt cx="3164483" cy="1554700"/>
          </a:xfrm>
        </p:grpSpPr>
        <p:sp>
          <p:nvSpPr>
            <p:cNvPr id="10" name="Rechteck 9"/>
            <p:cNvSpPr/>
            <p:nvPr/>
          </p:nvSpPr>
          <p:spPr bwMode="auto">
            <a:xfrm rot="5400000">
              <a:off x="7140668" y="4030616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1" name="Gerade Verbindung 10"/>
            <p:cNvCxnSpPr>
              <a:endCxn id="10" idx="1"/>
            </p:cNvCxnSpPr>
            <p:nvPr/>
          </p:nvCxnSpPr>
          <p:spPr bwMode="auto">
            <a:xfrm rot="5400000">
              <a:off x="7179579" y="3741285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Gerade Verbindung 11"/>
            <p:cNvCxnSpPr/>
            <p:nvPr/>
          </p:nvCxnSpPr>
          <p:spPr bwMode="auto">
            <a:xfrm flipH="1">
              <a:off x="7344213" y="4321894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flipH="1">
              <a:off x="7343347" y="4681937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uppieren 40"/>
            <p:cNvGrpSpPr/>
            <p:nvPr/>
          </p:nvGrpSpPr>
          <p:grpSpPr>
            <a:xfrm flipV="1">
              <a:off x="7193211" y="4627254"/>
              <a:ext cx="288138" cy="60965"/>
              <a:chOff x="7210463" y="4627254"/>
              <a:chExt cx="288138" cy="60965"/>
            </a:xfrm>
          </p:grpSpPr>
          <p:cxnSp>
            <p:nvCxnSpPr>
              <p:cNvPr id="14" name="Gerade Verbindung 13"/>
              <p:cNvCxnSpPr/>
              <p:nvPr/>
            </p:nvCxnSpPr>
            <p:spPr bwMode="auto">
              <a:xfrm rot="5400000" flipH="1">
                <a:off x="7354153" y="4543771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 Verbindung 14"/>
              <p:cNvCxnSpPr/>
              <p:nvPr/>
            </p:nvCxnSpPr>
            <p:spPr bwMode="auto">
              <a:xfrm flipH="1" flipV="1">
                <a:off x="7259457" y="4627254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7442902" y="3988727"/>
            <a:ext cx="653335" cy="389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8" imgW="431613" imgH="241195" progId="Equation.3">
                    <p:embed/>
                  </p:oleObj>
                </mc:Choice>
                <mc:Fallback>
                  <p:oleObj name="Formel" r:id="rId8" imgW="431613" imgH="241195" progId="Equation.3">
                    <p:embed/>
                    <p:pic>
                      <p:nvPicPr>
                        <p:cNvPr id="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2902" y="3988727"/>
                          <a:ext cx="653335" cy="389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Gerade Verbindung mit Pfeil 17"/>
            <p:cNvCxnSpPr/>
            <p:nvPr/>
          </p:nvCxnSpPr>
          <p:spPr bwMode="auto">
            <a:xfrm>
              <a:off x="6083809" y="3543540"/>
              <a:ext cx="0" cy="15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19" name="Rechteck 18"/>
            <p:cNvSpPr/>
            <p:nvPr/>
          </p:nvSpPr>
          <p:spPr>
            <a:xfrm>
              <a:off x="5727997" y="4145603"/>
              <a:ext cx="292516" cy="386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V</a:t>
              </a:r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 bwMode="auto">
            <a:xfrm rot="5400000">
              <a:off x="8106474" y="4036457"/>
              <a:ext cx="411811" cy="16976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21" name="Gerade Verbindung 20"/>
            <p:cNvCxnSpPr>
              <a:endCxn id="20" idx="1"/>
            </p:cNvCxnSpPr>
            <p:nvPr/>
          </p:nvCxnSpPr>
          <p:spPr bwMode="auto">
            <a:xfrm rot="5400000">
              <a:off x="8145385" y="3747126"/>
              <a:ext cx="335303" cy="13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Gerade Verbindung 21"/>
            <p:cNvCxnSpPr/>
            <p:nvPr/>
          </p:nvCxnSpPr>
          <p:spPr bwMode="auto">
            <a:xfrm flipH="1">
              <a:off x="8310019" y="4327735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 Verbindung 22"/>
            <p:cNvCxnSpPr/>
            <p:nvPr/>
          </p:nvCxnSpPr>
          <p:spPr bwMode="auto">
            <a:xfrm flipH="1">
              <a:off x="8309153" y="4687778"/>
              <a:ext cx="713" cy="3065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uppieren 58"/>
            <p:cNvGrpSpPr/>
            <p:nvPr/>
          </p:nvGrpSpPr>
          <p:grpSpPr>
            <a:xfrm flipV="1">
              <a:off x="8176269" y="4633095"/>
              <a:ext cx="288138" cy="60965"/>
              <a:chOff x="3995936" y="6246747"/>
              <a:chExt cx="288138" cy="60965"/>
            </a:xfrm>
          </p:grpSpPr>
          <p:cxnSp>
            <p:nvCxnSpPr>
              <p:cNvPr id="39" name="Gerade Verbindung 38"/>
              <p:cNvCxnSpPr/>
              <p:nvPr/>
            </p:nvCxnSpPr>
            <p:spPr bwMode="auto">
              <a:xfrm rot="5400000" flipH="1">
                <a:off x="4139626" y="6163264"/>
                <a:ext cx="758" cy="2881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/>
            </p:nvCxnSpPr>
            <p:spPr bwMode="auto">
              <a:xfrm flipH="1" flipV="1">
                <a:off x="4044930" y="6246747"/>
                <a:ext cx="196412" cy="7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7562404" y="4479925"/>
            <a:ext cx="4460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0" imgW="266469" imgH="241091" progId="Equation.3">
                    <p:embed/>
                  </p:oleObj>
                </mc:Choice>
                <mc:Fallback>
                  <p:oleObj name="Formel" r:id="rId10" imgW="266469" imgH="241091" progId="Equation.3">
                    <p:embed/>
                    <p:pic>
                      <p:nvPicPr>
                        <p:cNvPr id="2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404" y="4479925"/>
                          <a:ext cx="446087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9"/>
            <p:cNvGraphicFramePr>
              <a:graphicFrameLocks noChangeAspect="1"/>
            </p:cNvGraphicFramePr>
            <p:nvPr/>
          </p:nvGraphicFramePr>
          <p:xfrm>
            <a:off x="8530530" y="4502150"/>
            <a:ext cx="3619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2" imgW="215619" imgH="215619" progId="Equation.3">
                    <p:embed/>
                  </p:oleObj>
                </mc:Choice>
                <mc:Fallback>
                  <p:oleObj name="Formel" r:id="rId12" imgW="215619" imgH="215619" progId="Equation.3">
                    <p:embed/>
                    <p:pic>
                      <p:nvPicPr>
                        <p:cNvPr id="2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0530" y="4502150"/>
                          <a:ext cx="3619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8530530" y="3933056"/>
            <a:ext cx="361950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14" imgW="215619" imgH="215619" progId="Equation.3">
                    <p:embed/>
                  </p:oleObj>
                </mc:Choice>
                <mc:Fallback>
                  <p:oleObj name="Formel" r:id="rId14" imgW="215619" imgH="215619" progId="Equation.3">
                    <p:embed/>
                    <p:pic>
                      <p:nvPicPr>
                        <p:cNvPr id="2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0530" y="3933056"/>
                          <a:ext cx="361950" cy="38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Gerade Verbindung 27"/>
            <p:cNvCxnSpPr/>
            <p:nvPr/>
          </p:nvCxnSpPr>
          <p:spPr bwMode="auto">
            <a:xfrm>
              <a:off x="6509601" y="4335629"/>
              <a:ext cx="10484" cy="648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/>
            <p:cNvCxnSpPr/>
            <p:nvPr/>
          </p:nvCxnSpPr>
          <p:spPr bwMode="auto">
            <a:xfrm flipH="1">
              <a:off x="6505347" y="3543540"/>
              <a:ext cx="14738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Ellipse 29"/>
            <p:cNvSpPr/>
            <p:nvPr/>
          </p:nvSpPr>
          <p:spPr bwMode="auto">
            <a:xfrm rot="5400000">
              <a:off x="7312173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1" name="Gerade Verbindung 30"/>
            <p:cNvCxnSpPr/>
            <p:nvPr/>
          </p:nvCxnSpPr>
          <p:spPr bwMode="auto">
            <a:xfrm>
              <a:off x="6304061" y="4263620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6304061" y="4346261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Gerade Verbindung 32"/>
            <p:cNvCxnSpPr/>
            <p:nvPr/>
          </p:nvCxnSpPr>
          <p:spPr bwMode="auto">
            <a:xfrm flipH="1" flipV="1">
              <a:off x="6520085" y="3543540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/>
            <p:cNvCxnSpPr/>
            <p:nvPr/>
          </p:nvCxnSpPr>
          <p:spPr bwMode="auto">
            <a:xfrm flipH="1" flipV="1">
              <a:off x="6520085" y="4968962"/>
              <a:ext cx="1821466" cy="147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Ellipse 34"/>
            <p:cNvSpPr/>
            <p:nvPr/>
          </p:nvSpPr>
          <p:spPr bwMode="auto">
            <a:xfrm rot="5400000">
              <a:off x="7312173" y="4931944"/>
              <a:ext cx="72008" cy="72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8857" y="4136856"/>
              <a:ext cx="389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1" dirty="0">
                  <a:latin typeface="Times New Roman" pitchFamily="18" charset="0"/>
                </a:rPr>
                <a:t>C</a:t>
              </a:r>
              <a:endParaRPr lang="de-DE" dirty="0"/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7092280" y="3933056"/>
              <a:ext cx="504056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48629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Saturation and effective time constant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784"/>
            <a:ext cx="8137152" cy="53285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Substituting </a:t>
            </a:r>
            <a:r>
              <a:rPr lang="en-US" b="0" i="1" dirty="0">
                <a:latin typeface="Times New Roman" pitchFamily="18" charset="0"/>
              </a:rPr>
              <a:t>V’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 = 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dirty="0">
                <a:latin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t</a:t>
            </a:r>
            <a:r>
              <a:rPr lang="en-US" b="0" dirty="0">
                <a:latin typeface="Times New Roman" pitchFamily="18" charset="0"/>
              </a:rPr>
              <a:t>) - </a:t>
            </a:r>
            <a:r>
              <a:rPr lang="en-US" b="0" i="1" dirty="0" err="1">
                <a:latin typeface="Times New Roman" pitchFamily="18" charset="0"/>
              </a:rPr>
              <a:t>E</a:t>
            </a:r>
            <a:r>
              <a:rPr lang="en-US" b="0" baseline="-25000" dirty="0" err="1">
                <a:latin typeface="Times New Roman" pitchFamily="18" charset="0"/>
              </a:rPr>
              <a:t>m</a:t>
            </a:r>
            <a:r>
              <a:rPr lang="en-US" b="0" dirty="0">
                <a:latin typeface="Arial" charset="0"/>
                <a:cs typeface="Arial" charset="0"/>
              </a:rPr>
              <a:t> follows: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Transformation into standard form: 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sz="1600" b="0" dirty="0">
              <a:latin typeface="Arial" charset="0"/>
              <a:cs typeface="Arial" charset="0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endParaRPr lang="en-US" sz="1600" b="0" dirty="0">
              <a:latin typeface="Arial" charset="0"/>
              <a:cs typeface="Arial" charset="0"/>
            </a:endParaRPr>
          </a:p>
        </p:txBody>
      </p:sp>
      <p:graphicFrame>
        <p:nvGraphicFramePr>
          <p:cNvPr id="914436" name="Object 4"/>
          <p:cNvGraphicFramePr>
            <a:graphicFrameLocks noChangeAspect="1"/>
          </p:cNvGraphicFramePr>
          <p:nvPr/>
        </p:nvGraphicFramePr>
        <p:xfrm>
          <a:off x="1115616" y="1979365"/>
          <a:ext cx="4072576" cy="6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2692400" imgH="431800" progId="Equation.3">
                  <p:embed/>
                </p:oleObj>
              </mc:Choice>
              <mc:Fallback>
                <p:oleObj name="Formel" r:id="rId2" imgW="2692400" imgH="431800" progId="Equation.3">
                  <p:embed/>
                  <p:pic>
                    <p:nvPicPr>
                      <p:cNvPr id="914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79365"/>
                        <a:ext cx="4072576" cy="6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316B7BD6-A218-4F65-8CE9-FFBEFCC0A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3501008"/>
          <a:ext cx="49752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3288960" imgH="1409400" progId="Equation.3">
                  <p:embed/>
                </p:oleObj>
              </mc:Choice>
              <mc:Fallback>
                <p:oleObj name="Formel" r:id="rId4" imgW="3288960" imgH="140940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316B7BD6-A218-4F65-8CE9-FFBEFCC0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01008"/>
                        <a:ext cx="497522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B24050B-F7DF-4456-9C46-47376CB09335}"/>
              </a:ext>
            </a:extLst>
          </p:cNvPr>
          <p:cNvSpPr/>
          <p:nvPr/>
        </p:nvSpPr>
        <p:spPr bwMode="auto">
          <a:xfrm rot="5400000">
            <a:off x="1541781" y="5088156"/>
            <a:ext cx="110093" cy="1250457"/>
          </a:xfrm>
          <a:prstGeom prst="rightBrac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8F73FD3-5505-412E-AA1D-55B9F74280D7}"/>
              </a:ext>
            </a:extLst>
          </p:cNvPr>
          <p:cNvSpPr/>
          <p:nvPr/>
        </p:nvSpPr>
        <p:spPr>
          <a:xfrm>
            <a:off x="1187622" y="5766350"/>
            <a:ext cx="818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 t</a:t>
            </a:r>
            <a:r>
              <a:rPr lang="en-US" sz="1800" b="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’</a:t>
            </a:r>
            <a:endParaRPr lang="de-DE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47C90C24-BB18-4AB8-B95A-20990D3A458A}"/>
              </a:ext>
            </a:extLst>
          </p:cNvPr>
          <p:cNvSpPr/>
          <p:nvPr/>
        </p:nvSpPr>
        <p:spPr bwMode="auto">
          <a:xfrm rot="5400000">
            <a:off x="4034467" y="5179653"/>
            <a:ext cx="144017" cy="1029378"/>
          </a:xfrm>
          <a:prstGeom prst="rightBrac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0BF8B95-5B3E-49AF-ABAA-9A6B8A3A6C88}"/>
              </a:ext>
            </a:extLst>
          </p:cNvPr>
          <p:cNvSpPr/>
          <p:nvPr/>
        </p:nvSpPr>
        <p:spPr>
          <a:xfrm>
            <a:off x="3753591" y="5773126"/>
            <a:ext cx="10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en-US" sz="1800" b="0" baseline="-25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syn</a:t>
            </a:r>
            <a:r>
              <a:rPr lang="en-US" sz="1800" b="0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R</a:t>
            </a:r>
            <a:r>
              <a:rPr lang="en-US" sz="1800" b="0" baseline="-25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eff</a:t>
            </a:r>
            <a:r>
              <a:rPr lang="en-US" sz="1800" b="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 -1</a:t>
            </a:r>
            <a:endParaRPr lang="de-DE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11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Koch_Fig.1.9.jpg"/>
          <p:cNvPicPr>
            <a:picLocks noChangeAspect="1"/>
          </p:cNvPicPr>
          <p:nvPr/>
        </p:nvPicPr>
        <p:blipFill>
          <a:blip r:embed="rId2" cstate="print"/>
          <a:srcRect t="31707"/>
          <a:stretch>
            <a:fillRect/>
          </a:stretch>
        </p:blipFill>
        <p:spPr>
          <a:xfrm>
            <a:off x="5681978" y="1484784"/>
            <a:ext cx="3351000" cy="3888432"/>
          </a:xfrm>
          <a:prstGeom prst="rect">
            <a:avLst/>
          </a:prstGeom>
        </p:spPr>
      </p:pic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913"/>
            <a:ext cx="8449444" cy="1143000"/>
          </a:xfrm>
          <a:noFill/>
          <a:ln/>
        </p:spPr>
        <p:txBody>
          <a:bodyPr lIns="90488" tIns="44450" rIns="90488" bIns="44450" anchor="b"/>
          <a:lstStyle/>
          <a:p>
            <a:pPr algn="ctr"/>
            <a:r>
              <a:rPr lang="en-US" sz="3600" dirty="0"/>
              <a:t>Saturation and effective time constant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784"/>
            <a:ext cx="8137152" cy="45365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>
                <a:latin typeface="Arial" charset="0"/>
                <a:cs typeface="Arial" charset="0"/>
              </a:rPr>
              <a:t>Effective time constant</a:t>
            </a:r>
            <a:r>
              <a:rPr lang="en-US" b="0" dirty="0">
                <a:latin typeface="Arial" charset="0"/>
                <a:cs typeface="Arial" charset="0"/>
              </a:rPr>
              <a:t>: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br>
              <a:rPr lang="en-US" sz="3600" b="0" dirty="0">
                <a:latin typeface="Arial" charset="0"/>
                <a:cs typeface="Arial" charset="0"/>
              </a:rPr>
            </a:br>
            <a:br>
              <a:rPr lang="en-US" sz="1800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  <a:sym typeface="Symbol"/>
              </a:rPr>
              <a:t>  </a:t>
            </a:r>
            <a:r>
              <a:rPr lang="en-US" b="0" dirty="0">
                <a:latin typeface="Arial" charset="0"/>
                <a:cs typeface="Arial" charset="0"/>
              </a:rPr>
              <a:t>Time constant decreases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 for larger input signal.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endParaRPr lang="en-US" b="0" dirty="0">
              <a:latin typeface="Times New Roman" pitchFamily="18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Assuming very slow change of </a:t>
            </a:r>
            <a:r>
              <a:rPr lang="en-US" b="0" i="1" dirty="0" err="1">
                <a:latin typeface="Times New Roman" pitchFamily="18" charset="0"/>
              </a:rPr>
              <a:t>g</a:t>
            </a:r>
            <a:r>
              <a:rPr lang="en-US" b="0" baseline="-25000" dirty="0" err="1">
                <a:latin typeface="Times New Roman" pitchFamily="18" charset="0"/>
              </a:rPr>
              <a:t>syn</a:t>
            </a:r>
            <a:r>
              <a:rPr lang="en-US" b="0" dirty="0">
                <a:latin typeface="Arial" charset="0"/>
                <a:cs typeface="Arial" charset="0"/>
              </a:rPr>
              <a:t>,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this implies for the </a:t>
            </a:r>
            <a:r>
              <a:rPr lang="en-US" dirty="0">
                <a:latin typeface="Arial" charset="0"/>
                <a:cs typeface="Arial" charset="0"/>
              </a:rPr>
              <a:t>stationary activity</a:t>
            </a:r>
            <a:r>
              <a:rPr lang="en-US" b="0" dirty="0">
                <a:latin typeface="Arial" charset="0"/>
                <a:cs typeface="Arial" charset="0"/>
              </a:rPr>
              <a:t>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sz="3600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  <a:sym typeface="Symbol"/>
              </a:rPr>
              <a:t> Saturation for large values of </a:t>
            </a:r>
            <a:r>
              <a:rPr lang="en-US" b="0" i="1" dirty="0" err="1">
                <a:latin typeface="Times New Roman" pitchFamily="18" charset="0"/>
              </a:rPr>
              <a:t>g</a:t>
            </a:r>
            <a:r>
              <a:rPr lang="en-US" b="0" baseline="-25000" dirty="0" err="1">
                <a:latin typeface="Times New Roman" pitchFamily="18" charset="0"/>
              </a:rPr>
              <a:t>syn</a:t>
            </a:r>
            <a:r>
              <a:rPr lang="en-US" b="0" dirty="0">
                <a:latin typeface="Times New Roman" pitchFamily="18" charset="0"/>
              </a:rPr>
              <a:t>.</a:t>
            </a:r>
            <a:endParaRPr lang="en-US" b="0" dirty="0">
              <a:latin typeface="Arial" charset="0"/>
              <a:cs typeface="Arial" charset="0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915466" name="Object 10"/>
          <p:cNvGraphicFramePr>
            <a:graphicFrameLocks noChangeAspect="1"/>
          </p:cNvGraphicFramePr>
          <p:nvPr/>
        </p:nvGraphicFramePr>
        <p:xfrm>
          <a:off x="1250950" y="4724400"/>
          <a:ext cx="2960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955800" imgH="469900" progId="Equation.3">
                  <p:embed/>
                </p:oleObj>
              </mc:Choice>
              <mc:Fallback>
                <p:oleObj name="Formel" r:id="rId3" imgW="1955800" imgH="469900" progId="Equation.3">
                  <p:embed/>
                  <p:pic>
                    <p:nvPicPr>
                      <p:cNvPr id="915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724400"/>
                        <a:ext cx="29606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Geschweifte Klammer rechts 43"/>
          <p:cNvSpPr/>
          <p:nvPr/>
        </p:nvSpPr>
        <p:spPr bwMode="auto">
          <a:xfrm rot="5400000">
            <a:off x="2545142" y="4987314"/>
            <a:ext cx="144017" cy="1029378"/>
          </a:xfrm>
          <a:prstGeom prst="rightBrac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216604" y="5634856"/>
            <a:ext cx="10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en-US" sz="1800" b="0" baseline="-25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syn</a:t>
            </a:r>
            <a:r>
              <a:rPr lang="en-US" sz="1800" b="0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R</a:t>
            </a:r>
            <a:r>
              <a:rPr lang="en-US" sz="1800" b="0" baseline="-25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eff</a:t>
            </a:r>
            <a:r>
              <a:rPr lang="en-US" sz="1800" b="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 -1</a:t>
            </a:r>
            <a:endParaRPr lang="de-DE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5908253" y="3356992"/>
            <a:ext cx="28803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40152" y="1628800"/>
            <a:ext cx="288032" cy="2880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graphicFrame>
        <p:nvGraphicFramePr>
          <p:cNvPr id="915468" name="Object 12"/>
          <p:cNvGraphicFramePr>
            <a:graphicFrameLocks noChangeAspect="1"/>
          </p:cNvGraphicFramePr>
          <p:nvPr/>
        </p:nvGraphicFramePr>
        <p:xfrm>
          <a:off x="6030913" y="4025197"/>
          <a:ext cx="413295" cy="20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406048" imgH="203024" progId="Equation.3">
                  <p:embed/>
                </p:oleObj>
              </mc:Choice>
              <mc:Fallback>
                <p:oleObj name="Formel" r:id="rId5" imgW="406048" imgH="203024" progId="Equation.3">
                  <p:embed/>
                  <p:pic>
                    <p:nvPicPr>
                      <p:cNvPr id="915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4025197"/>
                        <a:ext cx="413295" cy="2045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7" name="Object 11"/>
          <p:cNvGraphicFramePr>
            <a:graphicFrameLocks noChangeAspect="1"/>
          </p:cNvGraphicFramePr>
          <p:nvPr/>
        </p:nvGraphicFramePr>
        <p:xfrm>
          <a:off x="979102" y="1948539"/>
          <a:ext cx="3228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133600" imgH="444500" progId="Equation.3">
                  <p:embed/>
                </p:oleObj>
              </mc:Choice>
              <mc:Fallback>
                <p:oleObj name="Formel" r:id="rId7" imgW="2133600" imgH="444500" progId="Equation.3">
                  <p:embed/>
                  <p:pic>
                    <p:nvPicPr>
                      <p:cNvPr id="915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02" y="1948539"/>
                        <a:ext cx="32289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3806961" y="2107710"/>
            <a:ext cx="504056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21132" y="1951880"/>
            <a:ext cx="2208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Time </a:t>
            </a:r>
            <a:r>
              <a:rPr lang="de-DE" sz="14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constant</a:t>
            </a:r>
            <a:r>
              <a:rPr lang="de-DE" sz="14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br>
              <a:rPr lang="de-DE" sz="14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</a:br>
            <a:r>
              <a:rPr lang="de-DE" sz="14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without</a:t>
            </a:r>
            <a:r>
              <a:rPr lang="de-DE" sz="14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4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synapse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10515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400" dirty="0"/>
              <a:t>Things to remember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684213" y="1412776"/>
            <a:ext cx="7962900" cy="38339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lnSpc>
                <a:spcPct val="15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Physical principles of </a:t>
            </a:r>
            <a:r>
              <a:rPr lang="en-US" b="0" dirty="0" err="1">
                <a:latin typeface="Arial" charset="0"/>
                <a:cs typeface="Arial" charset="0"/>
              </a:rPr>
              <a:t>electrodiffusion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 4)</a:t>
            </a:r>
            <a:endParaRPr lang="en-US" b="0" dirty="0">
              <a:latin typeface="Arial" charset="0"/>
              <a:cs typeface="Arial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Equilibrium potential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 4)</a:t>
            </a:r>
            <a:endParaRPr lang="en-US" b="0" dirty="0">
              <a:latin typeface="Arial" charset="0"/>
              <a:cs typeface="Arial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GHK equations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 4)</a:t>
            </a:r>
            <a:endParaRPr lang="en-US" b="0" dirty="0">
              <a:latin typeface="Arial" charset="0"/>
              <a:cs typeface="Arial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Linearized equivalent RC circuits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 4)</a:t>
            </a:r>
            <a:endParaRPr lang="en-US" b="0" dirty="0">
              <a:latin typeface="Arial" charset="0"/>
              <a:cs typeface="Arial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3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Modeling of the effect of synaptic input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 2)</a:t>
            </a:r>
            <a:endParaRPr lang="en-US" b="0" dirty="0">
              <a:latin typeface="Arial" charset="0"/>
              <a:cs typeface="Arial" charset="0"/>
            </a:endParaRPr>
          </a:p>
          <a:p>
            <a:pPr marL="457200" indent="-457200" algn="l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1600" b="0" dirty="0">
                <a:latin typeface="Arial" charset="0"/>
                <a:cs typeface="Arial" charset="0"/>
                <a:sym typeface="Symbol"/>
              </a:rPr>
              <a:t>(Numbers relate to literature on next page.)</a:t>
            </a:r>
            <a:endParaRPr lang="en-US" sz="1600" b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576" y="1844824"/>
            <a:ext cx="7562800" cy="3936975"/>
          </a:xfrm>
          <a:noFill/>
          <a:ln/>
        </p:spPr>
        <p:txBody>
          <a:bodyPr wrap="square" lIns="90488" tIns="44450" rIns="90488" bIns="44450">
            <a:spAutoFit/>
          </a:bodyPr>
          <a:lstStyle/>
          <a:p>
            <a:pPr marL="285750" indent="-285750" algn="l">
              <a:spcBef>
                <a:spcPct val="50000"/>
              </a:spcBef>
              <a:buClr>
                <a:srgbClr val="D989B8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</a:rPr>
              <a:t>1) Dayan P. &amp; Abbott, L.F. (2001 / 2005) </a:t>
            </a:r>
            <a:r>
              <a:rPr lang="en-US" sz="2000" i="1" dirty="0">
                <a:solidFill>
                  <a:srgbClr val="000000"/>
                </a:solidFill>
              </a:rPr>
              <a:t>Theoretical Neuroscience: Computational and Mathematical Modeling of Neural Systems.</a:t>
            </a:r>
            <a:r>
              <a:rPr lang="en-US" sz="2000" dirty="0">
                <a:solidFill>
                  <a:srgbClr val="000000"/>
                </a:solidFill>
              </a:rPr>
              <a:t> MIT Press, Cambridge MA, USA. Chapter  5.</a:t>
            </a:r>
          </a:p>
          <a:p>
            <a:pPr marL="285750" indent="-285750" algn="l">
              <a:spcBef>
                <a:spcPct val="50000"/>
              </a:spcBef>
              <a:buClr>
                <a:srgbClr val="D989B8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</a:rPr>
              <a:t>2) Gerstner, W. &amp; </a:t>
            </a:r>
            <a:r>
              <a:rPr lang="en-US" sz="2000" dirty="0" err="1">
                <a:solidFill>
                  <a:srgbClr val="000000"/>
                </a:solidFill>
              </a:rPr>
              <a:t>Kistler</a:t>
            </a:r>
            <a:r>
              <a:rPr lang="en-US" sz="2000" dirty="0">
                <a:solidFill>
                  <a:srgbClr val="000000"/>
                </a:solidFill>
              </a:rPr>
              <a:t>, W. (2002) </a:t>
            </a:r>
            <a:r>
              <a:rPr lang="en-US" sz="2000" i="1" dirty="0">
                <a:solidFill>
                  <a:srgbClr val="000000"/>
                </a:solidFill>
              </a:rPr>
              <a:t>Spiking Neuron Models - Single Neurons, Populations, Plasticity. </a:t>
            </a:r>
            <a:r>
              <a:rPr lang="en-US" sz="2000" dirty="0">
                <a:solidFill>
                  <a:srgbClr val="000000"/>
                </a:solidFill>
              </a:rPr>
              <a:t>Cambridge University Press, UK. Chapter  2.</a:t>
            </a:r>
          </a:p>
          <a:p>
            <a:pPr marL="285750" indent="-285750" algn="l">
              <a:spcBef>
                <a:spcPct val="50000"/>
              </a:spcBef>
              <a:buClr>
                <a:srgbClr val="D989B8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</a:rPr>
              <a:t>3) Koch, C. (1999) </a:t>
            </a:r>
            <a:r>
              <a:rPr lang="en-US" sz="2000" i="1" dirty="0">
                <a:solidFill>
                  <a:srgbClr val="000000"/>
                </a:solidFill>
              </a:rPr>
              <a:t>Biophysics of Computation</a:t>
            </a:r>
            <a:r>
              <a:rPr lang="en-US" sz="2000" dirty="0">
                <a:solidFill>
                  <a:srgbClr val="000000"/>
                </a:solidFill>
              </a:rPr>
              <a:t>. Oxford University Press, UK. Chapters 2 and 3.</a:t>
            </a:r>
          </a:p>
          <a:p>
            <a:pPr marL="285750" indent="-285750" algn="l">
              <a:spcBef>
                <a:spcPct val="50000"/>
              </a:spcBef>
              <a:buClr>
                <a:srgbClr val="D989B8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</a:rPr>
              <a:t>4) </a:t>
            </a:r>
            <a:r>
              <a:rPr lang="en-US" sz="2000" dirty="0" err="1">
                <a:solidFill>
                  <a:srgbClr val="000000"/>
                </a:solidFill>
              </a:rPr>
              <a:t>Sterratt</a:t>
            </a:r>
            <a:r>
              <a:rPr lang="en-US" sz="2000" dirty="0">
                <a:solidFill>
                  <a:srgbClr val="000000"/>
                </a:solidFill>
              </a:rPr>
              <a:t>, D., Graham, B, </a:t>
            </a:r>
            <a:r>
              <a:rPr lang="en-US" sz="2000" dirty="0" err="1">
                <a:solidFill>
                  <a:srgbClr val="000000"/>
                </a:solidFill>
              </a:rPr>
              <a:t>Gillies</a:t>
            </a:r>
            <a:r>
              <a:rPr lang="en-US" sz="2000" dirty="0">
                <a:solidFill>
                  <a:srgbClr val="000000"/>
                </a:solidFill>
              </a:rPr>
              <a:t>, A., </a:t>
            </a:r>
            <a:r>
              <a:rPr lang="en-US" sz="2000" dirty="0" err="1">
                <a:solidFill>
                  <a:srgbClr val="000000"/>
                </a:solidFill>
              </a:rPr>
              <a:t>Willshaw</a:t>
            </a:r>
            <a:r>
              <a:rPr lang="en-US" sz="2000" dirty="0">
                <a:solidFill>
                  <a:srgbClr val="000000"/>
                </a:solidFill>
              </a:rPr>
              <a:t>, D. (2011) </a:t>
            </a:r>
            <a:r>
              <a:rPr lang="en-US" sz="2000" i="1" dirty="0">
                <a:solidFill>
                  <a:srgbClr val="000000"/>
                </a:solidFill>
              </a:rPr>
              <a:t>Principles of Computational </a:t>
            </a:r>
            <a:r>
              <a:rPr lang="en-US" sz="2000" i="1" dirty="0" err="1">
                <a:solidFill>
                  <a:srgbClr val="000000"/>
                </a:solidFill>
              </a:rPr>
              <a:t>Modelling</a:t>
            </a:r>
            <a:r>
              <a:rPr lang="en-US" sz="2000" i="1" dirty="0">
                <a:solidFill>
                  <a:srgbClr val="000000"/>
                </a:solidFill>
              </a:rPr>
              <a:t> in Neuroscience. </a:t>
            </a:r>
            <a:r>
              <a:rPr lang="en-US" sz="2000" dirty="0">
                <a:solidFill>
                  <a:srgbClr val="000000"/>
                </a:solidFill>
              </a:rPr>
              <a:t>Cambridge University Press, UK. Chapters 2 and 4. </a:t>
            </a:r>
          </a:p>
        </p:txBody>
      </p:sp>
      <p:sp>
        <p:nvSpPr>
          <p:cNvPr id="781315" name="Rectangle 3"/>
          <p:cNvSpPr>
            <a:spLocks noChangeArrowheads="1"/>
          </p:cNvSpPr>
          <p:nvPr/>
        </p:nvSpPr>
        <p:spPr bwMode="auto">
          <a:xfrm>
            <a:off x="766763" y="5915025"/>
            <a:ext cx="352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762000" y="323850"/>
            <a:ext cx="7848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l"/>
            <a:r>
              <a:rPr lang="en-US" sz="3400" b="0" dirty="0">
                <a:solidFill>
                  <a:srgbClr val="CC0000"/>
                </a:solidFill>
                <a:latin typeface="Arial" charset="0"/>
                <a:cs typeface="Arial" charset="0"/>
              </a:rPr>
              <a:t>Literature (for </a:t>
            </a:r>
            <a:r>
              <a:rPr lang="en-US" sz="3400" b="0">
                <a:solidFill>
                  <a:srgbClr val="CC0000"/>
                </a:solidFill>
                <a:latin typeface="Arial" charset="0"/>
                <a:cs typeface="Arial" charset="0"/>
              </a:rPr>
              <a:t>this lecture)</a:t>
            </a:r>
          </a:p>
        </p:txBody>
      </p:sp>
    </p:spTree>
    <p:extLst>
      <p:ext uri="{BB962C8B-B14F-4D97-AF65-F5344CB8AC3E}">
        <p14:creationId xmlns:p14="http://schemas.microsoft.com/office/powerpoint/2010/main" val="761110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Overview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1187450" y="1844674"/>
            <a:ext cx="6337300" cy="2160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</a:rPr>
              <a:t>Derivation of simplified circuit models</a:t>
            </a:r>
          </a:p>
          <a:p>
            <a:pPr marL="457200" indent="-457200" algn="l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Behavior of simplified circuit model</a:t>
            </a:r>
          </a:p>
        </p:txBody>
      </p:sp>
    </p:spTree>
    <p:extLst>
      <p:ext uri="{BB962C8B-B14F-4D97-AF65-F5344CB8AC3E}">
        <p14:creationId xmlns:p14="http://schemas.microsoft.com/office/powerpoint/2010/main" val="3269818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Physical basis of ion movements I</a:t>
            </a:r>
            <a:endParaRPr lang="en-US" sz="3600" i="1" dirty="0"/>
          </a:p>
        </p:txBody>
      </p:sp>
      <p:sp>
        <p:nvSpPr>
          <p:cNvPr id="786435" name="Rectangle 3"/>
          <p:cNvSpPr>
            <a:spLocks noChangeArrowheads="1"/>
          </p:cNvSpPr>
          <p:nvPr/>
        </p:nvSpPr>
        <p:spPr bwMode="auto">
          <a:xfrm>
            <a:off x="395288" y="1484313"/>
            <a:ext cx="813715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Ions move through channels in the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cell membrane by </a:t>
            </a:r>
            <a:r>
              <a:rPr lang="en-US" dirty="0">
                <a:latin typeface="Arial" charset="0"/>
                <a:cs typeface="Arial" charset="0"/>
              </a:rPr>
              <a:t>electro-diffusion</a:t>
            </a:r>
            <a:r>
              <a:rPr lang="en-US" b="0" dirty="0">
                <a:latin typeface="Arial" charset="0"/>
                <a:cs typeface="Arial" charset="0"/>
              </a:rPr>
              <a:t>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a) Force induced by electrical field: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  </a:t>
            </a:r>
            <a:r>
              <a:rPr lang="en-US" b="0" i="1" dirty="0">
                <a:latin typeface="Times New Roman" pitchFamily="18" charset="0"/>
              </a:rPr>
              <a:t>F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b="0" dirty="0">
                <a:latin typeface="Times New Roman" pitchFamily="18" charset="0"/>
              </a:rPr>
              <a:t>=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  <a:r>
              <a:rPr lang="en-US" b="0" i="1" dirty="0">
                <a:latin typeface="Times New Roman" pitchFamily="18" charset="0"/>
              </a:rPr>
              <a:t>q E</a:t>
            </a:r>
            <a:r>
              <a:rPr lang="en-US" b="0" dirty="0">
                <a:latin typeface="Arial" charset="0"/>
                <a:cs typeface="Arial" charset="0"/>
              </a:rPr>
              <a:t>    </a:t>
            </a:r>
            <a:r>
              <a:rPr lang="en-US" b="0" i="1" dirty="0">
                <a:latin typeface="Times New Roman" pitchFamily="18" charset="0"/>
              </a:rPr>
              <a:t>q: </a:t>
            </a:r>
            <a:r>
              <a:rPr lang="en-US" b="0" dirty="0">
                <a:latin typeface="Arial" charset="0"/>
                <a:cs typeface="Arial" charset="0"/>
              </a:rPr>
              <a:t>charge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                 </a:t>
            </a:r>
            <a:r>
              <a:rPr lang="en-US" b="0" i="1" dirty="0">
                <a:latin typeface="Times New Roman" pitchFamily="18" charset="0"/>
              </a:rPr>
              <a:t>E: </a:t>
            </a:r>
            <a:r>
              <a:rPr lang="en-US" b="0" dirty="0">
                <a:latin typeface="Arial" charset="0"/>
                <a:cs typeface="Arial" charset="0"/>
              </a:rPr>
              <a:t>strength of el. Field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voltage: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b) Diffusion along concentration gradient: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Times New Roman" pitchFamily="18" charset="0"/>
              </a:rPr>
              <a:t>      [A]</a:t>
            </a:r>
            <a:r>
              <a:rPr lang="en-US" b="0" dirty="0">
                <a:latin typeface="Arial" charset="0"/>
                <a:cs typeface="Arial" charset="0"/>
              </a:rPr>
              <a:t>: concentration of ion type A 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     </a:t>
            </a:r>
            <a:r>
              <a:rPr lang="en-US" dirty="0">
                <a:latin typeface="Arial" charset="0"/>
                <a:cs typeface="Arial" charset="0"/>
              </a:rPr>
              <a:t>Flux: </a:t>
            </a:r>
          </a:p>
        </p:txBody>
      </p:sp>
      <p:graphicFrame>
        <p:nvGraphicFramePr>
          <p:cNvPr id="839685" name="Object 5"/>
          <p:cNvGraphicFramePr>
            <a:graphicFrameLocks noChangeAspect="1"/>
          </p:cNvGraphicFramePr>
          <p:nvPr/>
        </p:nvGraphicFramePr>
        <p:xfrm>
          <a:off x="2523108" y="3755132"/>
          <a:ext cx="21209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08100" imgH="419100" progId="Equation.3">
                  <p:embed/>
                </p:oleObj>
              </mc:Choice>
              <mc:Fallback>
                <p:oleObj name="Formel" r:id="rId2" imgW="1308100" imgH="419100" progId="Equation.3">
                  <p:embed/>
                  <p:pic>
                    <p:nvPicPr>
                      <p:cNvPr id="839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108" y="3755132"/>
                        <a:ext cx="21209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65" name="Object 5"/>
          <p:cNvGraphicFramePr>
            <a:graphicFrameLocks noChangeAspect="1"/>
          </p:cNvGraphicFramePr>
          <p:nvPr/>
        </p:nvGraphicFramePr>
        <p:xfrm>
          <a:off x="1619672" y="5517232"/>
          <a:ext cx="39131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2412720" imgH="431640" progId="Equation.3">
                  <p:embed/>
                </p:oleObj>
              </mc:Choice>
              <mc:Fallback>
                <p:oleObj name="Formel" r:id="rId4" imgW="2412720" imgH="431640" progId="Equation.3">
                  <p:embed/>
                  <p:pic>
                    <p:nvPicPr>
                      <p:cNvPr id="88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517232"/>
                        <a:ext cx="3913188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66" name="Object 6"/>
          <p:cNvGraphicFramePr>
            <a:graphicFrameLocks noChangeAspect="1"/>
          </p:cNvGraphicFramePr>
          <p:nvPr/>
        </p:nvGraphicFramePr>
        <p:xfrm>
          <a:off x="6595690" y="5095081"/>
          <a:ext cx="19367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193800" imgH="393700" progId="Equation.3">
                  <p:embed/>
                </p:oleObj>
              </mc:Choice>
              <mc:Fallback>
                <p:oleObj name="Formel" r:id="rId6" imgW="1193800" imgH="393700" progId="Equation.3">
                  <p:embed/>
                  <p:pic>
                    <p:nvPicPr>
                      <p:cNvPr id="885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690" y="5095081"/>
                        <a:ext cx="1936750" cy="6381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19367" y="4653136"/>
            <a:ext cx="147829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 err="1">
                <a:latin typeface="Arial" charset="0"/>
                <a:cs typeface="Arial" charset="0"/>
              </a:rPr>
              <a:t>Fick‘s</a:t>
            </a:r>
            <a:r>
              <a:rPr lang="de-DE" sz="2000" dirty="0">
                <a:latin typeface="Arial" charset="0"/>
                <a:cs typeface="Arial" charset="0"/>
              </a:rPr>
              <a:t> </a:t>
            </a:r>
            <a:r>
              <a:rPr lang="de-DE" sz="2000" dirty="0" err="1">
                <a:latin typeface="Arial" charset="0"/>
                <a:cs typeface="Arial" charset="0"/>
              </a:rPr>
              <a:t>law</a:t>
            </a:r>
            <a:r>
              <a:rPr lang="de-DE" sz="2000" dirty="0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08602"/>
            <a:ext cx="2979041" cy="2400636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 bwMode="auto">
          <a:xfrm>
            <a:off x="6744639" y="357301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660232" y="3501008"/>
            <a:ext cx="36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Arial" charset="0"/>
                <a:cs typeface="Arial" charset="0"/>
              </a:rPr>
              <a:t>+</a:t>
            </a:r>
            <a:endParaRPr lang="de-DE" dirty="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7434379" y="5517232"/>
            <a:ext cx="216024" cy="288032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977316" y="5805264"/>
            <a:ext cx="1986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Diffusion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constant</a:t>
            </a:r>
            <a:endParaRPr lang="de-DE" dirty="0"/>
          </a:p>
        </p:txBody>
      </p:sp>
      <p:pic>
        <p:nvPicPr>
          <p:cNvPr id="885776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76" y="2924944"/>
            <a:ext cx="3518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5534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Equivalent current density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813715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Ion movement (flux) induces equivalent electric current.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>
                <a:latin typeface="Arial" charset="0"/>
                <a:cs typeface="Arial" charset="0"/>
              </a:rPr>
              <a:t>Current density </a:t>
            </a:r>
            <a:r>
              <a:rPr lang="en-US" b="0" dirty="0">
                <a:latin typeface="Arial" charset="0"/>
                <a:cs typeface="Arial" charset="0"/>
              </a:rPr>
              <a:t>(current / area):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</a:pP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Total current density given by sum over </a:t>
            </a:r>
            <a:r>
              <a:rPr lang="en-US" dirty="0">
                <a:latin typeface="Arial" charset="0"/>
                <a:cs typeface="Arial" charset="0"/>
              </a:rPr>
              <a:t>all ion types </a:t>
            </a:r>
            <a:r>
              <a:rPr lang="en-US" b="0" dirty="0">
                <a:latin typeface="Arial" charset="0"/>
                <a:cs typeface="Arial" charset="0"/>
              </a:rPr>
              <a:t>that can cross the  membrane, e.g.: </a:t>
            </a:r>
          </a:p>
        </p:txBody>
      </p:sp>
      <p:graphicFrame>
        <p:nvGraphicFramePr>
          <p:cNvPr id="887812" name="Object 4"/>
          <p:cNvGraphicFramePr>
            <a:graphicFrameLocks noChangeAspect="1"/>
          </p:cNvGraphicFramePr>
          <p:nvPr/>
        </p:nvGraphicFramePr>
        <p:xfrm>
          <a:off x="2170113" y="3077716"/>
          <a:ext cx="1947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838080" imgH="215640" progId="Equation.3">
                  <p:embed/>
                </p:oleObj>
              </mc:Choice>
              <mc:Fallback>
                <p:oleObj name="Formel" r:id="rId2" imgW="838080" imgH="215640" progId="Equation.3">
                  <p:embed/>
                  <p:pic>
                    <p:nvPicPr>
                      <p:cNvPr id="887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077716"/>
                        <a:ext cx="1947862" cy="495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794584" y="2921460"/>
            <a:ext cx="216024" cy="21602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958943" y="2367930"/>
            <a:ext cx="2627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Faraday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constant</a:t>
            </a:r>
            <a:b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</a:br>
            <a:r>
              <a:rPr lang="de-DE" sz="1600" b="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(</a:t>
            </a:r>
            <a:r>
              <a:rPr lang="de-DE" sz="1600" b="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charge</a:t>
            </a:r>
            <a:r>
              <a:rPr lang="de-DE" sz="1600" b="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b="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of</a:t>
            </a:r>
            <a:r>
              <a:rPr lang="de-DE" sz="1600" b="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1 </a:t>
            </a:r>
            <a:r>
              <a:rPr lang="de-DE" sz="1600" b="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mol</a:t>
            </a:r>
            <a:r>
              <a:rPr lang="de-DE" sz="1600" b="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b="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electrons</a:t>
            </a:r>
            <a:r>
              <a:rPr lang="de-DE" sz="1600" b="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)</a:t>
            </a:r>
            <a:endParaRPr lang="de-DE" b="0" dirty="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3280284" y="2615426"/>
            <a:ext cx="715652" cy="61206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424300" y="2348880"/>
            <a:ext cx="2491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Signed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valency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of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ion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A</a:t>
            </a:r>
            <a:endParaRPr lang="de-DE" dirty="0"/>
          </a:p>
        </p:txBody>
      </p:sp>
      <p:graphicFrame>
        <p:nvGraphicFramePr>
          <p:cNvPr id="887813" name="Object 5"/>
          <p:cNvGraphicFramePr>
            <a:graphicFrameLocks noChangeAspect="1"/>
          </p:cNvGraphicFramePr>
          <p:nvPr/>
        </p:nvGraphicFramePr>
        <p:xfrm>
          <a:off x="2155825" y="4437112"/>
          <a:ext cx="3017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295280" imgH="241200" progId="Equation.3">
                  <p:embed/>
                </p:oleObj>
              </mc:Choice>
              <mc:Fallback>
                <p:oleObj name="Formel" r:id="rId4" imgW="1295280" imgH="241200" progId="Equation.3">
                  <p:embed/>
                  <p:pic>
                    <p:nvPicPr>
                      <p:cNvPr id="887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437112"/>
                        <a:ext cx="3017838" cy="558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A397CFEA-09D1-9DBA-61B0-92A42C2F5588}"/>
                  </a:ext>
                </a:extLst>
              </p:cNvPr>
              <p:cNvSpPr txBox="1"/>
              <p:nvPr/>
            </p:nvSpPr>
            <p:spPr bwMode="auto">
              <a:xfrm>
                <a:off x="4307510" y="2984549"/>
                <a:ext cx="648494" cy="70008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de-DE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A397CFEA-09D1-9DBA-61B0-92A42C2F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510" y="2984549"/>
                <a:ext cx="648494" cy="700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0692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Dayan_5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540000">
            <a:off x="5084644" y="553517"/>
            <a:ext cx="4046079" cy="1556792"/>
          </a:xfrm>
          <a:prstGeom prst="rect">
            <a:avLst/>
          </a:prstGeom>
        </p:spPr>
      </p:pic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Longitudinal current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2276872"/>
            <a:ext cx="8425184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Current flowing along axon or cell compartment.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Assumption: constant concentration of ions along the compartment. </a:t>
            </a:r>
            <a:r>
              <a:rPr lang="en-US" b="0" dirty="0">
                <a:latin typeface="Arial" charset="0"/>
                <a:cs typeface="Arial" charset="0"/>
                <a:sym typeface="Symbol"/>
              </a:rPr>
              <a:t>           ; no diffusion current. </a:t>
            </a: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sz="900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Homogeneous electrical field with strength </a:t>
            </a:r>
            <a:r>
              <a:rPr lang="en-US" b="0" i="1" dirty="0">
                <a:latin typeface="Times New Roman" pitchFamily="18" charset="0"/>
              </a:rPr>
              <a:t>E</a:t>
            </a:r>
            <a:r>
              <a:rPr lang="en-US" b="0" dirty="0">
                <a:latin typeface="Arial" charset="0"/>
                <a:cs typeface="Arial" charset="0"/>
              </a:rPr>
              <a:t> = </a:t>
            </a:r>
            <a:r>
              <a:rPr lang="en-US" b="0" dirty="0">
                <a:latin typeface="Symbol" pitchFamily="18" charset="2"/>
                <a:cs typeface="Arial" charset="0"/>
              </a:rPr>
              <a:t>(</a:t>
            </a:r>
            <a:r>
              <a:rPr lang="en-US" b="0" i="1" dirty="0">
                <a:latin typeface="Times New Roman" pitchFamily="18" charset="0"/>
              </a:rPr>
              <a:t>V</a:t>
            </a:r>
            <a:r>
              <a:rPr lang="en-US" b="0" i="1" baseline="-25000" dirty="0">
                <a:latin typeface="Times New Roman" pitchFamily="18" charset="0"/>
              </a:rPr>
              <a:t>2</a:t>
            </a:r>
            <a:r>
              <a:rPr lang="en-US" b="0" i="1" dirty="0"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b="0" i="1" dirty="0">
                <a:latin typeface="Times New Roman" pitchFamily="18" charset="0"/>
              </a:rPr>
              <a:t> V</a:t>
            </a:r>
            <a:r>
              <a:rPr lang="en-US" b="0" i="1" baseline="-25000" dirty="0">
                <a:latin typeface="Times New Roman" pitchFamily="18" charset="0"/>
              </a:rPr>
              <a:t>1</a:t>
            </a:r>
            <a:r>
              <a:rPr lang="en-US" b="0" dirty="0">
                <a:latin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b="0" i="1" dirty="0">
                <a:latin typeface="Times New Roman" pitchFamily="18" charset="0"/>
              </a:rPr>
              <a:t> / L</a:t>
            </a:r>
            <a:r>
              <a:rPr lang="en-US" b="0" dirty="0">
                <a:latin typeface="Arial" charset="0"/>
                <a:cs typeface="Arial" charset="0"/>
              </a:rPr>
              <a:t>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This implies the longitudinal current density: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</p:txBody>
      </p:sp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3131840" y="3046825"/>
          <a:ext cx="9477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583947" imgH="393529" progId="Equation.3">
                  <p:embed/>
                </p:oleObj>
              </mc:Choice>
              <mc:Fallback>
                <p:oleObj name="Formel" r:id="rId3" imgW="583947" imgH="393529" progId="Equation.3">
                  <p:embed/>
                  <p:pic>
                    <p:nvPicPr>
                      <p:cNvPr id="893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46825"/>
                        <a:ext cx="9477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1875060" y="4594200"/>
          <a:ext cx="49291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3238200" imgH="419040" progId="Equation.3">
                  <p:embed/>
                </p:oleObj>
              </mc:Choice>
              <mc:Fallback>
                <p:oleObj name="Formel" r:id="rId5" imgW="3238200" imgH="419040" progId="Equation.3">
                  <p:embed/>
                  <p:pic>
                    <p:nvPicPr>
                      <p:cNvPr id="8939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060" y="4594200"/>
                        <a:ext cx="49291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7046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Longitudinal current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844824"/>
            <a:ext cx="813715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This implies the total current: 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This is </a:t>
            </a:r>
            <a:r>
              <a:rPr lang="en-US" dirty="0">
                <a:latin typeface="Arial" charset="0"/>
                <a:cs typeface="Arial" charset="0"/>
              </a:rPr>
              <a:t>Ohm’s law</a:t>
            </a:r>
            <a:r>
              <a:rPr lang="en-US" b="0" dirty="0">
                <a:latin typeface="Arial" charset="0"/>
                <a:cs typeface="Arial" charset="0"/>
              </a:rPr>
              <a:t>; compartment behaves like a simple resistor. </a:t>
            </a:r>
          </a:p>
        </p:txBody>
      </p:sp>
      <p:graphicFrame>
        <p:nvGraphicFramePr>
          <p:cNvPr id="893958" name="Object 6"/>
          <p:cNvGraphicFramePr>
            <a:graphicFrameLocks noChangeAspect="1"/>
          </p:cNvGraphicFramePr>
          <p:nvPr/>
        </p:nvGraphicFramePr>
        <p:xfrm>
          <a:off x="2101875" y="2481113"/>
          <a:ext cx="5948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3898800" imgH="457200" progId="Equation.3">
                  <p:embed/>
                </p:oleObj>
              </mc:Choice>
              <mc:Fallback>
                <p:oleObj name="Formel" r:id="rId2" imgW="3898800" imgH="457200" progId="Equation.3">
                  <p:embed/>
                  <p:pic>
                    <p:nvPicPr>
                      <p:cNvPr id="893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75" y="2481113"/>
                        <a:ext cx="5948362" cy="685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6706193" y="2367557"/>
            <a:ext cx="0" cy="576064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216583" y="2101011"/>
            <a:ext cx="2367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Intracellular</a:t>
            </a:r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 </a:t>
            </a:r>
            <a:r>
              <a:rPr lang="de-DE" sz="1600" dirty="0" err="1">
                <a:solidFill>
                  <a:srgbClr val="3333CC"/>
                </a:solidFill>
                <a:latin typeface="Arial" charset="0"/>
                <a:sym typeface="Symbol" pitchFamily="18" charset="2"/>
              </a:rPr>
              <a:t>resistivity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1410259" y="289309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3333CC"/>
                </a:solidFill>
                <a:latin typeface="Arial" charset="0"/>
                <a:sym typeface="Symbol" pitchFamily="18" charset="2"/>
              </a:rPr>
              <a:t>Area</a:t>
            </a:r>
            <a:endParaRPr lang="de-DE" dirty="0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V="1">
            <a:off x="1986323" y="3014513"/>
            <a:ext cx="727670" cy="1116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3" name="Geschweifte Klammer rechts 32"/>
          <p:cNvSpPr/>
          <p:nvPr/>
        </p:nvSpPr>
        <p:spPr bwMode="auto">
          <a:xfrm rot="5400000">
            <a:off x="2778411" y="2799605"/>
            <a:ext cx="144016" cy="288032"/>
          </a:xfrm>
          <a:prstGeom prst="rightBrac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ream Orphans" pitchFamily="2" charset="0"/>
              <a:cs typeface="Times New Roman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9246310-AC66-4B40-990F-B41EFC08725B}"/>
              </a:ext>
            </a:extLst>
          </p:cNvPr>
          <p:cNvGrpSpPr/>
          <p:nvPr/>
        </p:nvGrpSpPr>
        <p:grpSpPr>
          <a:xfrm>
            <a:off x="3794599" y="3930664"/>
            <a:ext cx="2562914" cy="962891"/>
            <a:chOff x="3828178" y="3786906"/>
            <a:chExt cx="2562914" cy="962891"/>
          </a:xfrm>
        </p:grpSpPr>
        <p:sp>
          <p:nvSpPr>
            <p:cNvPr id="14" name="Rechteck 13"/>
            <p:cNvSpPr/>
            <p:nvPr/>
          </p:nvSpPr>
          <p:spPr bwMode="auto">
            <a:xfrm>
              <a:off x="4764282" y="4149080"/>
              <a:ext cx="648072" cy="21602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16" name="Gerade Verbindung 15"/>
            <p:cNvCxnSpPr>
              <a:endCxn id="14" idx="1"/>
            </p:cNvCxnSpPr>
            <p:nvPr/>
          </p:nvCxnSpPr>
          <p:spPr bwMode="auto">
            <a:xfrm>
              <a:off x="4236612" y="4255418"/>
              <a:ext cx="527670" cy="16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 Verbindung 25"/>
            <p:cNvCxnSpPr/>
            <p:nvPr/>
          </p:nvCxnSpPr>
          <p:spPr bwMode="auto">
            <a:xfrm>
              <a:off x="5413123" y="4259188"/>
              <a:ext cx="527670" cy="16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Ellipse 26"/>
            <p:cNvSpPr/>
            <p:nvPr/>
          </p:nvSpPr>
          <p:spPr bwMode="auto">
            <a:xfrm>
              <a:off x="5916410" y="4227438"/>
              <a:ext cx="72008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4188218" y="4221088"/>
              <a:ext cx="72008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graphicFrame>
          <p:nvGraphicFramePr>
            <p:cNvPr id="893959" name="Object 7"/>
            <p:cNvGraphicFramePr>
              <a:graphicFrameLocks noChangeAspect="1"/>
            </p:cNvGraphicFramePr>
            <p:nvPr/>
          </p:nvGraphicFramePr>
          <p:xfrm>
            <a:off x="5072219" y="3786906"/>
            <a:ext cx="257373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4" imgW="203024" imgH="215713" progId="Equation.3">
                    <p:embed/>
                  </p:oleObj>
                </mc:Choice>
                <mc:Fallback>
                  <p:oleObj name="Formel" r:id="rId4" imgW="203024" imgH="215713" progId="Equation.3">
                    <p:embed/>
                    <p:pic>
                      <p:nvPicPr>
                        <p:cNvPr id="8939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219" y="3786906"/>
                          <a:ext cx="257373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hteck 21"/>
            <p:cNvSpPr/>
            <p:nvPr/>
          </p:nvSpPr>
          <p:spPr>
            <a:xfrm>
              <a:off x="5988418" y="4211796"/>
              <a:ext cx="4026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i="1" dirty="0">
                  <a:latin typeface="Times New Roman" pitchFamily="18" charset="0"/>
                </a:rPr>
                <a:t>V</a:t>
              </a:r>
              <a:r>
                <a:rPr lang="en-US" sz="1800" b="0" baseline="-25000" dirty="0">
                  <a:latin typeface="Times New Roman" pitchFamily="18" charset="0"/>
                </a:rPr>
                <a:t>2</a:t>
              </a:r>
              <a:endParaRPr lang="de-DE" sz="1800" b="0" baseline="-250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828178" y="4221088"/>
              <a:ext cx="4026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i="1" dirty="0">
                  <a:latin typeface="Times New Roman" pitchFamily="18" charset="0"/>
                </a:rPr>
                <a:t>V</a:t>
              </a:r>
              <a:r>
                <a:rPr lang="en-US" sz="1800" b="0" baseline="-25000" dirty="0">
                  <a:latin typeface="Times New Roman" pitchFamily="18" charset="0"/>
                </a:rPr>
                <a:t>1</a:t>
              </a:r>
              <a:endParaRPr lang="de-DE" sz="1800" b="0" baseline="-25000" dirty="0"/>
            </a:p>
          </p:txBody>
        </p:sp>
        <p:cxnSp>
          <p:nvCxnSpPr>
            <p:cNvPr id="24" name="Gerade Verbindung mit Pfeil 23"/>
            <p:cNvCxnSpPr/>
            <p:nvPr/>
          </p:nvCxnSpPr>
          <p:spPr bwMode="auto">
            <a:xfrm flipH="1" flipV="1">
              <a:off x="4833032" y="4562971"/>
              <a:ext cx="507314" cy="44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5340346" y="4437112"/>
            <a:ext cx="257373" cy="312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Formel" r:id="rId6" imgW="177480" imgH="215640" progId="Equation.3">
                    <p:embed/>
                  </p:oleObj>
                </mc:Choice>
                <mc:Fallback>
                  <p:oleObj name="Formel" r:id="rId6" imgW="177480" imgH="215640" progId="Equation.3">
                    <p:embed/>
                    <p:pic>
                      <p:nvPicPr>
                        <p:cNvPr id="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346" y="4437112"/>
                          <a:ext cx="257373" cy="312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">
                <a:extLst>
                  <a:ext uri="{FF2B5EF4-FFF2-40B4-BE49-F238E27FC236}">
                    <a16:creationId xmlns:a16="http://schemas.microsoft.com/office/drawing/2014/main" id="{091D6C8E-A413-4751-9686-9C5217F84C3A}"/>
                  </a:ext>
                </a:extLst>
              </p:cNvPr>
              <p:cNvSpPr txBox="1"/>
              <p:nvPr/>
            </p:nvSpPr>
            <p:spPr bwMode="auto">
              <a:xfrm>
                <a:off x="2239702" y="5668270"/>
                <a:ext cx="983618" cy="80168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5" name="Object 3">
                <a:extLst>
                  <a:ext uri="{FF2B5EF4-FFF2-40B4-BE49-F238E27FC236}">
                    <a16:creationId xmlns:a16="http://schemas.microsoft.com/office/drawing/2014/main" id="{091D6C8E-A413-4751-9686-9C5217F8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702" y="5668270"/>
                <a:ext cx="983618" cy="801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2C8589B-8000-4281-BD39-9A13FC5C0068}"/>
              </a:ext>
            </a:extLst>
          </p:cNvPr>
          <p:cNvGrpSpPr/>
          <p:nvPr/>
        </p:nvGrpSpPr>
        <p:grpSpPr>
          <a:xfrm>
            <a:off x="3779912" y="5283345"/>
            <a:ext cx="2562914" cy="1592382"/>
            <a:chOff x="3779912" y="4922834"/>
            <a:chExt cx="2562914" cy="1592382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7D32918-E5BD-44D5-A8D8-1316FFF84BFA}"/>
                </a:ext>
              </a:extLst>
            </p:cNvPr>
            <p:cNvSpPr/>
            <p:nvPr/>
          </p:nvSpPr>
          <p:spPr bwMode="auto">
            <a:xfrm>
              <a:off x="4716016" y="5564587"/>
              <a:ext cx="648072" cy="21602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cxnSp>
          <p:nvCxnSpPr>
            <p:cNvPr id="38" name="Gerade Verbindung 15">
              <a:extLst>
                <a:ext uri="{FF2B5EF4-FFF2-40B4-BE49-F238E27FC236}">
                  <a16:creationId xmlns:a16="http://schemas.microsoft.com/office/drawing/2014/main" id="{52D4D293-E9A7-4C74-855C-803C8137A829}"/>
                </a:ext>
              </a:extLst>
            </p:cNvPr>
            <p:cNvCxnSpPr>
              <a:endCxn id="37" idx="1"/>
            </p:cNvCxnSpPr>
            <p:nvPr/>
          </p:nvCxnSpPr>
          <p:spPr bwMode="auto">
            <a:xfrm>
              <a:off x="4188346" y="5670925"/>
              <a:ext cx="527670" cy="16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25">
              <a:extLst>
                <a:ext uri="{FF2B5EF4-FFF2-40B4-BE49-F238E27FC236}">
                  <a16:creationId xmlns:a16="http://schemas.microsoft.com/office/drawing/2014/main" id="{D96D4A3D-A1DE-4F39-B1BB-15A877B4F9F9}"/>
                </a:ext>
              </a:extLst>
            </p:cNvPr>
            <p:cNvCxnSpPr/>
            <p:nvPr/>
          </p:nvCxnSpPr>
          <p:spPr bwMode="auto">
            <a:xfrm>
              <a:off x="5364857" y="5674695"/>
              <a:ext cx="527670" cy="16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3912464-BA20-4EFF-B14B-C919C3EBAA19}"/>
                </a:ext>
              </a:extLst>
            </p:cNvPr>
            <p:cNvSpPr/>
            <p:nvPr/>
          </p:nvSpPr>
          <p:spPr bwMode="auto">
            <a:xfrm>
              <a:off x="5868144" y="5642945"/>
              <a:ext cx="72008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E1C5A16-83AF-4FC0-9598-39F3D7B537C8}"/>
                </a:ext>
              </a:extLst>
            </p:cNvPr>
            <p:cNvSpPr/>
            <p:nvPr/>
          </p:nvSpPr>
          <p:spPr bwMode="auto">
            <a:xfrm>
              <a:off x="4139952" y="5636595"/>
              <a:ext cx="72008" cy="720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eam Orphans" pitchFamily="2" charset="0"/>
                <a:cs typeface="Times New Roman" pitchFamily="18" charset="0"/>
              </a:endParaRPr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67133919-6B23-45D8-A2E2-F75E09015F97}"/>
                </a:ext>
              </a:extLst>
            </p:cNvPr>
            <p:cNvSpPr txBox="1"/>
            <p:nvPr/>
          </p:nvSpPr>
          <p:spPr bwMode="auto">
            <a:xfrm>
              <a:off x="4712946" y="6005927"/>
              <a:ext cx="648071" cy="509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/>
            <a:p>
              <a:r>
                <a:rPr lang="de-DE" b="0" i="1" dirty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D798909-F107-495E-A65D-18C77C073E12}"/>
                </a:ext>
              </a:extLst>
            </p:cNvPr>
            <p:cNvSpPr/>
            <p:nvPr/>
          </p:nvSpPr>
          <p:spPr>
            <a:xfrm>
              <a:off x="5940152" y="5627303"/>
              <a:ext cx="4026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i="1" dirty="0">
                  <a:latin typeface="Times New Roman" pitchFamily="18" charset="0"/>
                </a:rPr>
                <a:t>V</a:t>
              </a:r>
              <a:r>
                <a:rPr lang="en-US" sz="1800" b="0" baseline="-25000" dirty="0">
                  <a:latin typeface="Times New Roman" pitchFamily="18" charset="0"/>
                </a:rPr>
                <a:t>2</a:t>
              </a:r>
              <a:endParaRPr lang="de-DE" sz="1800" b="0" baseline="-25000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2401673-99A0-42B7-9971-3A66146C3BB1}"/>
                </a:ext>
              </a:extLst>
            </p:cNvPr>
            <p:cNvSpPr/>
            <p:nvPr/>
          </p:nvSpPr>
          <p:spPr>
            <a:xfrm>
              <a:off x="3779912" y="5636595"/>
              <a:ext cx="4026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0" i="1" dirty="0">
                  <a:latin typeface="Times New Roman" pitchFamily="18" charset="0"/>
                </a:rPr>
                <a:t>V</a:t>
              </a:r>
              <a:r>
                <a:rPr lang="en-US" sz="1800" b="0" baseline="-25000" dirty="0">
                  <a:latin typeface="Times New Roman" pitchFamily="18" charset="0"/>
                </a:rPr>
                <a:t>1</a:t>
              </a:r>
              <a:endParaRPr lang="de-DE" sz="1800" b="0" baseline="-25000" dirty="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F083E28-5083-4FB6-AD66-97C9BF703E23}"/>
                </a:ext>
              </a:extLst>
            </p:cNvPr>
            <p:cNvCxnSpPr/>
            <p:nvPr/>
          </p:nvCxnSpPr>
          <p:spPr bwMode="auto">
            <a:xfrm flipH="1" flipV="1">
              <a:off x="4784766" y="5978478"/>
              <a:ext cx="507314" cy="44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5BF7DD01-3EB9-4D7B-840B-34A6BECCD70A}"/>
                </a:ext>
              </a:extLst>
            </p:cNvPr>
            <p:cNvSpPr txBox="1"/>
            <p:nvPr/>
          </p:nvSpPr>
          <p:spPr bwMode="auto">
            <a:xfrm>
              <a:off x="4483954" y="4922834"/>
              <a:ext cx="1199398" cy="509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 fontScale="85000" lnSpcReduction="10000"/>
            </a:bodyPr>
            <a:lstStyle/>
            <a:p>
              <a:r>
                <a:rPr lang="de-DE" b="0" i="1" dirty="0">
                  <a:latin typeface="Times New Roman" panose="02020603050405020304" pitchFamily="18" charset="0"/>
                </a:rPr>
                <a:t>V=V</a:t>
              </a:r>
              <a:r>
                <a:rPr lang="de-DE" b="0" baseline="-25000" dirty="0">
                  <a:latin typeface="Times New Roman" panose="02020603050405020304" pitchFamily="18" charset="0"/>
                </a:rPr>
                <a:t>2</a:t>
              </a:r>
              <a:r>
                <a:rPr lang="de-DE" b="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de-DE" b="0" i="1" dirty="0">
                  <a:latin typeface="Times New Roman" panose="02020603050405020304" pitchFamily="18" charset="0"/>
                </a:rPr>
                <a:t>V</a:t>
              </a:r>
              <a:r>
                <a:rPr lang="de-DE" b="0" baseline="-25000" dirty="0">
                  <a:latin typeface="Times New Roman" panose="02020603050405020304" pitchFamily="18" charset="0"/>
                </a:rPr>
                <a:t>1</a:t>
              </a:r>
              <a:endParaRPr lang="de-DE" b="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917A3B25-3836-4835-BF03-411ABC73438D}"/>
              </a:ext>
            </a:extLst>
          </p:cNvPr>
          <p:cNvSpPr txBox="1"/>
          <p:nvPr/>
        </p:nvSpPr>
        <p:spPr>
          <a:xfrm>
            <a:off x="0" y="50077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latin typeface="Arial" charset="0"/>
                <a:cs typeface="Arial" charset="0"/>
              </a:rPr>
              <a:t>Remember: </a:t>
            </a:r>
            <a:r>
              <a:rPr lang="en-US" b="0" dirty="0">
                <a:latin typeface="Arial" charset="0"/>
                <a:cs typeface="Arial" charset="0"/>
              </a:rPr>
              <a:t>Ohm’s law: </a:t>
            </a:r>
            <a:endParaRPr lang="de-DE" dirty="0"/>
          </a:p>
        </p:txBody>
      </p:sp>
      <p:pic>
        <p:nvPicPr>
          <p:cNvPr id="49" name="Grafik 48" descr="Dayan_5.2.jpg">
            <a:extLst>
              <a:ext uri="{FF2B5EF4-FFF2-40B4-BE49-F238E27FC236}">
                <a16:creationId xmlns:a16="http://schemas.microsoft.com/office/drawing/2014/main" id="{C16584A8-4FFB-4786-9A17-15285FE751B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1540000">
            <a:off x="5084644" y="553517"/>
            <a:ext cx="4046079" cy="1556792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0063D23-DE3C-474D-B0ED-09EDE6E9FF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79446" y="5741127"/>
            <a:ext cx="984694" cy="87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D44AB93-BD1D-17A3-6D4A-1D69B2869C39}"/>
              </a:ext>
            </a:extLst>
          </p:cNvPr>
          <p:cNvSpPr txBox="1"/>
          <p:nvPr/>
        </p:nvSpPr>
        <p:spPr>
          <a:xfrm>
            <a:off x="5237191" y="6021866"/>
            <a:ext cx="562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latin typeface="Times New Roman" pitchFamily="18" charset="0"/>
              </a:rPr>
              <a:t>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1564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Resting membrane potential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813715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dirty="0" err="1">
                <a:latin typeface="Arial" charset="0"/>
                <a:cs typeface="Arial" charset="0"/>
              </a:rPr>
              <a:t>Semipermeable</a:t>
            </a:r>
            <a:r>
              <a:rPr lang="en-US" b="0" dirty="0">
                <a:latin typeface="Arial" charset="0"/>
                <a:cs typeface="Arial" charset="0"/>
              </a:rPr>
              <a:t> membrane; K</a:t>
            </a:r>
            <a:r>
              <a:rPr lang="en-US" b="0" baseline="30000" dirty="0">
                <a:latin typeface="Arial" charset="0"/>
                <a:cs typeface="Arial" charset="0"/>
              </a:rPr>
              <a:t>+</a:t>
            </a:r>
            <a:r>
              <a:rPr lang="en-US" b="0" dirty="0">
                <a:latin typeface="Arial" charset="0"/>
                <a:cs typeface="Arial" charset="0"/>
              </a:rPr>
              <a:t> can pass;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other ions A</a:t>
            </a:r>
            <a:r>
              <a:rPr lang="en-US" b="0" baseline="30000" dirty="0">
                <a:latin typeface="Arial" charset="0"/>
                <a:cs typeface="Arial" charset="0"/>
              </a:rPr>
              <a:t>-</a:t>
            </a:r>
            <a:r>
              <a:rPr lang="en-US" b="0" dirty="0">
                <a:latin typeface="Arial" charset="0"/>
                <a:cs typeface="Arial" charset="0"/>
              </a:rPr>
              <a:t> not.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K</a:t>
            </a:r>
            <a:r>
              <a:rPr lang="en-US" b="0" baseline="30000" dirty="0">
                <a:latin typeface="Arial" charset="0"/>
                <a:cs typeface="Arial" charset="0"/>
              </a:rPr>
              <a:t>+</a:t>
            </a:r>
            <a:r>
              <a:rPr lang="en-US" b="0" dirty="0">
                <a:latin typeface="Arial" charset="0"/>
                <a:cs typeface="Arial" charset="0"/>
              </a:rPr>
              <a:t> diffuses along concentration gradient. 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This induces an electrical charge that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creates a field that counteracts the diffusion.</a:t>
            </a:r>
            <a:br>
              <a:rPr lang="en-US" b="0" dirty="0">
                <a:latin typeface="Arial" charset="0"/>
                <a:cs typeface="Arial" charset="0"/>
              </a:rPr>
            </a:br>
            <a:endParaRPr lang="en-US" b="0" dirty="0">
              <a:latin typeface="Arial" charset="0"/>
              <a:cs typeface="Arial" charset="0"/>
            </a:endParaRP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Stationary equilibrium state without effective 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ion flow (diffusion movement = drift </a:t>
            </a:r>
            <a:r>
              <a:rPr lang="en-US" b="0" dirty="0" err="1">
                <a:latin typeface="Arial" charset="0"/>
                <a:cs typeface="Arial" charset="0"/>
              </a:rPr>
              <a:t>mov</a:t>
            </a:r>
            <a:r>
              <a:rPr lang="en-US" b="0" dirty="0">
                <a:latin typeface="Arial" charset="0"/>
                <a:cs typeface="Arial" charset="0"/>
              </a:rPr>
              <a:t>.)</a:t>
            </a: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Nernst (equilibrium) potential</a:t>
            </a:r>
            <a:r>
              <a:rPr lang="en-US" b="0" dirty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894980" name="Object 4"/>
          <p:cNvGraphicFramePr>
            <a:graphicFrameLocks noChangeAspect="1"/>
          </p:cNvGraphicFramePr>
          <p:nvPr/>
        </p:nvGraphicFramePr>
        <p:xfrm>
          <a:off x="1471613" y="5200516"/>
          <a:ext cx="214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20480" imgH="482400" progId="Equation.3">
                  <p:embed/>
                </p:oleObj>
              </mc:Choice>
              <mc:Fallback>
                <p:oleObj name="Formel" r:id="rId2" imgW="1320480" imgH="482400" progId="Equation.3">
                  <p:embed/>
                  <p:pic>
                    <p:nvPicPr>
                      <p:cNvPr id="894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200516"/>
                        <a:ext cx="2143125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426763" y="6053226"/>
            <a:ext cx="213712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000" dirty="0">
                <a:latin typeface="Arial" charset="0"/>
                <a:cs typeface="Arial" charset="0"/>
              </a:rPr>
              <a:t>Nernst </a:t>
            </a:r>
            <a:r>
              <a:rPr lang="de-DE" sz="2000" dirty="0" err="1">
                <a:latin typeface="Arial" charset="0"/>
                <a:cs typeface="Arial" charset="0"/>
              </a:rPr>
              <a:t>equation</a:t>
            </a:r>
            <a:endParaRPr lang="de-DE" sz="2000" dirty="0">
              <a:latin typeface="Arial" charset="0"/>
              <a:cs typeface="Arial" charset="0"/>
            </a:endParaRPr>
          </a:p>
        </p:txBody>
      </p:sp>
      <p:pic>
        <p:nvPicPr>
          <p:cNvPr id="89498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96752"/>
            <a:ext cx="18002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498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83" y="3861048"/>
            <a:ext cx="1656184" cy="2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7560332" y="6093296"/>
            <a:ext cx="864096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7872191" y="6135687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itchFamily="18" charset="0"/>
              </a:rPr>
              <a:t>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957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305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Membrane capacity</a:t>
            </a:r>
            <a:endParaRPr lang="en-US" sz="3600" i="1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288" y="1484313"/>
            <a:ext cx="8137152" cy="338484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Membrane is an insulator and thus behaves like a charged </a:t>
            </a:r>
            <a:r>
              <a:rPr lang="en-US" dirty="0">
                <a:latin typeface="Arial" charset="0"/>
                <a:cs typeface="Arial" charset="0"/>
              </a:rPr>
              <a:t>capacitor</a:t>
            </a:r>
            <a:r>
              <a:rPr lang="en-US" b="0" dirty="0">
                <a:latin typeface="Arial" charset="0"/>
                <a:cs typeface="Arial" charset="0"/>
              </a:rPr>
              <a:t> (ca. 1 </a:t>
            </a:r>
            <a:r>
              <a:rPr lang="en-US" b="0" dirty="0">
                <a:latin typeface="Symbol" pitchFamily="18" charset="2"/>
              </a:rPr>
              <a:t>m</a:t>
            </a:r>
            <a:r>
              <a:rPr lang="en-US" b="0" dirty="0">
                <a:latin typeface="Times New Roman" pitchFamily="18" charset="0"/>
              </a:rPr>
              <a:t>F /cm</a:t>
            </a:r>
            <a:r>
              <a:rPr lang="en-US" b="0" baseline="30000" dirty="0">
                <a:latin typeface="Times New Roman" pitchFamily="18" charset="0"/>
              </a:rPr>
              <a:t>2</a:t>
            </a:r>
            <a:r>
              <a:rPr lang="en-US" b="0" dirty="0">
                <a:latin typeface="Arial" charset="0"/>
                <a:cs typeface="Arial" charset="0"/>
              </a:rPr>
              <a:t>).</a:t>
            </a:r>
          </a:p>
          <a:p>
            <a:pPr marL="361950" indent="-3619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b="0" dirty="0">
                <a:latin typeface="Arial" charset="0"/>
                <a:cs typeface="Arial" charset="0"/>
              </a:rPr>
              <a:t>Voltage changes induce current flow:</a:t>
            </a: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br>
              <a:rPr lang="en-US" b="0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896003" name="Object 3"/>
          <p:cNvGraphicFramePr>
            <a:graphicFrameLocks noChangeAspect="1"/>
          </p:cNvGraphicFramePr>
          <p:nvPr/>
        </p:nvGraphicFramePr>
        <p:xfrm>
          <a:off x="2413635" y="3164952"/>
          <a:ext cx="1296169" cy="80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634725" imgH="393529" progId="Equation.3">
                  <p:embed/>
                </p:oleObj>
              </mc:Choice>
              <mc:Fallback>
                <p:oleObj name="Formel" r:id="rId2" imgW="634725" imgH="393529" progId="Equation.3">
                  <p:embed/>
                  <p:pic>
                    <p:nvPicPr>
                      <p:cNvPr id="896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35" y="3164952"/>
                        <a:ext cx="1296169" cy="80286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833889" y="3510443"/>
          <a:ext cx="610319" cy="71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52202" imgH="177569" progId="Equation.3">
                  <p:embed/>
                </p:oleObj>
              </mc:Choice>
              <mc:Fallback>
                <p:oleObj name="Formel" r:id="rId4" imgW="152202" imgH="177569" progId="Equation.3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889" y="3510443"/>
                        <a:ext cx="610319" cy="710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uppieren 23"/>
          <p:cNvGrpSpPr/>
          <p:nvPr/>
        </p:nvGrpSpPr>
        <p:grpSpPr>
          <a:xfrm>
            <a:off x="5270814" y="3212976"/>
            <a:ext cx="432048" cy="1223367"/>
            <a:chOff x="5270814" y="3212976"/>
            <a:chExt cx="432048" cy="1223367"/>
          </a:xfrm>
        </p:grpSpPr>
        <p:grpSp>
          <p:nvGrpSpPr>
            <p:cNvPr id="20" name="Gruppieren 19"/>
            <p:cNvGrpSpPr/>
            <p:nvPr/>
          </p:nvGrpSpPr>
          <p:grpSpPr>
            <a:xfrm rot="5400000">
              <a:off x="5184452" y="4112692"/>
              <a:ext cx="575295" cy="72008"/>
              <a:chOff x="6300961" y="6315670"/>
              <a:chExt cx="575295" cy="72008"/>
            </a:xfrm>
          </p:grpSpPr>
          <p:cxnSp>
            <p:nvCxnSpPr>
              <p:cNvPr id="14" name="Gerade Verbindung 13"/>
              <p:cNvCxnSpPr/>
              <p:nvPr/>
            </p:nvCxnSpPr>
            <p:spPr bwMode="auto">
              <a:xfrm>
                <a:off x="6300961" y="6347420"/>
                <a:ext cx="527670" cy="16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Ellipse 14"/>
              <p:cNvSpPr/>
              <p:nvPr/>
            </p:nvSpPr>
            <p:spPr bwMode="auto">
              <a:xfrm>
                <a:off x="6804248" y="6315670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Dream Orphans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 rot="5400000">
              <a:off x="5184068" y="3465004"/>
              <a:ext cx="576064" cy="72008"/>
              <a:chOff x="5076056" y="6309320"/>
              <a:chExt cx="576064" cy="72008"/>
            </a:xfrm>
          </p:grpSpPr>
          <p:cxnSp>
            <p:nvCxnSpPr>
              <p:cNvPr id="12" name="Gerade Verbindung 11"/>
              <p:cNvCxnSpPr/>
              <p:nvPr/>
            </p:nvCxnSpPr>
            <p:spPr bwMode="auto">
              <a:xfrm>
                <a:off x="5124450" y="6343650"/>
                <a:ext cx="527670" cy="16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Ellipse 15"/>
              <p:cNvSpPr/>
              <p:nvPr/>
            </p:nvSpPr>
            <p:spPr bwMode="auto">
              <a:xfrm>
                <a:off x="5076056" y="6309320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Dream Orphans" pitchFamily="2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2" name="Gerade Verbindung 21"/>
            <p:cNvCxnSpPr/>
            <p:nvPr/>
          </p:nvCxnSpPr>
          <p:spPr bwMode="auto">
            <a:xfrm>
              <a:off x="5270814" y="3789040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 Verbindung 22"/>
            <p:cNvCxnSpPr/>
            <p:nvPr/>
          </p:nvCxnSpPr>
          <p:spPr bwMode="auto">
            <a:xfrm>
              <a:off x="5270814" y="3871681"/>
              <a:ext cx="43204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Gerade Verbindung mit Pfeil 24"/>
          <p:cNvCxnSpPr/>
          <p:nvPr/>
        </p:nvCxnSpPr>
        <p:spPr bwMode="auto">
          <a:xfrm>
            <a:off x="5004048" y="3140968"/>
            <a:ext cx="0" cy="129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6" name="Gerade Verbindung mit Pfeil 25"/>
          <p:cNvCxnSpPr/>
          <p:nvPr/>
        </p:nvCxnSpPr>
        <p:spPr bwMode="auto">
          <a:xfrm flipH="1">
            <a:off x="5478454" y="3293368"/>
            <a:ext cx="8384" cy="2796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aphicFrame>
        <p:nvGraphicFramePr>
          <p:cNvPr id="896005" name="Object 5"/>
          <p:cNvGraphicFramePr>
            <a:graphicFrameLocks noChangeAspect="1"/>
          </p:cNvGraphicFramePr>
          <p:nvPr/>
        </p:nvGraphicFramePr>
        <p:xfrm>
          <a:off x="4381748" y="3806750"/>
          <a:ext cx="622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304536" imgH="203024" progId="Equation.3">
                  <p:embed/>
                </p:oleObj>
              </mc:Choice>
              <mc:Fallback>
                <p:oleObj name="Formel" r:id="rId6" imgW="304536" imgH="203024" progId="Equation.3">
                  <p:embed/>
                  <p:pic>
                    <p:nvPicPr>
                      <p:cNvPr id="89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748" y="3806750"/>
                        <a:ext cx="6223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06" name="Object 6"/>
          <p:cNvGraphicFramePr>
            <a:graphicFrameLocks noChangeAspect="1"/>
          </p:cNvGraphicFramePr>
          <p:nvPr/>
        </p:nvGraphicFramePr>
        <p:xfrm>
          <a:off x="5703888" y="3159125"/>
          <a:ext cx="5699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8" imgW="279279" imgH="203112" progId="Equation.3">
                  <p:embed/>
                </p:oleObj>
              </mc:Choice>
              <mc:Fallback>
                <p:oleObj name="Formel" r:id="rId8" imgW="279279" imgH="203112" progId="Equation.3">
                  <p:embed/>
                  <p:pic>
                    <p:nvPicPr>
                      <p:cNvPr id="89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159125"/>
                        <a:ext cx="5699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5987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True"/>
  <p:tag name="DEFAULTDISPLAYSOURCE" val="\documentclass{slides}\pagestyle{empty}&#10;\begin{document}&#10;&#10;&#10;gelle&#10;\end{document}&#10;"/>
  <p:tag name="TEX2PS" val="latex $(base).tex; dvips -D $(res) -E -o $(base).ps $(base).dvi"/>
  <p:tag name="TEX2PSBATCH" val="latex --interaction=nonstopmode $(base).tex; dvips -D $(res) -E -o $(base).ps $(base).dvi"/>
  <p:tag name="DEFAULTFONTSIZE" val="10"/>
  <p:tag name="DEFAULTWIDTH" val="324"/>
  <p:tag name="DEFAULTHEIGHT" val="370"/>
  <p:tag name="DEFAULTMAGNIFICATION" val="2"/>
</p:tagLst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ream Orphans" pitchFamily="2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ream Orphans" pitchFamily="2" charset="0"/>
            <a:cs typeface="Times New Roman" pitchFamily="18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1711</Words>
  <Application>Microsoft Office PowerPoint</Application>
  <PresentationFormat>Bildschirmpräsentation (4:3)</PresentationFormat>
  <Paragraphs>228</Paragraphs>
  <Slides>29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Arial</vt:lpstr>
      <vt:lpstr>Cambria Math</vt:lpstr>
      <vt:lpstr>Dream Orphans</vt:lpstr>
      <vt:lpstr>Monotype Sorts</vt:lpstr>
      <vt:lpstr>Symbol</vt:lpstr>
      <vt:lpstr>Times New Roman</vt:lpstr>
      <vt:lpstr>Wingdings</vt:lpstr>
      <vt:lpstr>computer-bunny.blue</vt:lpstr>
      <vt:lpstr>Equation</vt:lpstr>
      <vt:lpstr>Formel</vt:lpstr>
      <vt:lpstr>Dynamics of Neural Systems Single Compartment Models </vt:lpstr>
      <vt:lpstr>Overview</vt:lpstr>
      <vt:lpstr>Overview</vt:lpstr>
      <vt:lpstr>Physical basis of ion movements I</vt:lpstr>
      <vt:lpstr>Equivalent current density</vt:lpstr>
      <vt:lpstr>Longitudinal current</vt:lpstr>
      <vt:lpstr>Longitudinal current</vt:lpstr>
      <vt:lpstr>Resting membrane potential</vt:lpstr>
      <vt:lpstr>Membrane capacity</vt:lpstr>
      <vt:lpstr>Permeability for multiple ion types</vt:lpstr>
      <vt:lpstr>Goldman-Hodgkin-Katz current equation</vt:lpstr>
      <vt:lpstr>Simple approximations of the GHK             current equation   </vt:lpstr>
      <vt:lpstr>Simple approximations of the GHK             current equation   </vt:lpstr>
      <vt:lpstr>Goldman-Hodgkin-Katz voltage equation</vt:lpstr>
      <vt:lpstr>Overview</vt:lpstr>
      <vt:lpstr>Equivalent approximative electrical circuit for patch of membrane</vt:lpstr>
      <vt:lpstr>Equivalent approximative electrical circuit for patch of membrane</vt:lpstr>
      <vt:lpstr>Behavior of the basic circuit I</vt:lpstr>
      <vt:lpstr>Behavior of the basic circuit II</vt:lpstr>
      <vt:lpstr>Behavior of the basic circuit III</vt:lpstr>
      <vt:lpstr>Behavior of the basic circuit IV</vt:lpstr>
      <vt:lpstr>Behavior of the basic circuit IV</vt:lpstr>
      <vt:lpstr>Behavior of the basic circuit IV</vt:lpstr>
      <vt:lpstr>Effect of synaptic input</vt:lpstr>
      <vt:lpstr>Equivalent circuit with synaptic input</vt:lpstr>
      <vt:lpstr>Saturation and effective time constant</vt:lpstr>
      <vt:lpstr>Saturation and effective time constant</vt:lpstr>
      <vt:lpstr>Things to remember</vt:lpstr>
      <vt:lpstr>PowerPoint-Präsentation</vt:lpstr>
    </vt:vector>
  </TitlesOfParts>
  <Company>ARL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Martin giese</dc:creator>
  <cp:lastModifiedBy>Martin Giese</cp:lastModifiedBy>
  <cp:revision>2031</cp:revision>
  <cp:lastPrinted>2019-10-31T07:45:22Z</cp:lastPrinted>
  <dcterms:created xsi:type="dcterms:W3CDTF">1998-11-02T19:17:54Z</dcterms:created>
  <dcterms:modified xsi:type="dcterms:W3CDTF">2024-11-02T16:14:08Z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G:\public_html\lectures</vt:lpwstr>
  </property>
</Properties>
</file>