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985B-BEE0-4E39-A514-DDE7DA3E5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14B15D-E64F-44DD-9622-D669B023A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0662E-3F35-45E1-BCBE-170A08E0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F3CFC-2297-4A2F-9530-13991033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87487-C713-4DD7-A1FA-41641E9A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0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DCDD7-08BC-4650-8B52-07FF9F8A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1F12D-DFEA-4AEA-8733-82EC4A8B4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AB50E-31E3-40A3-A672-C6CD3BC4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22A3E-AEF6-46A4-B205-A295BCD5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405C7-489E-4029-BB3A-BB312777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82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3522A2-4493-4856-820B-69F04BCD5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EA7C60-0B1D-40D3-9DBD-0AF43AE6C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2C84C9-9235-4952-9A2B-36305DF4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69B04-1116-4581-A260-BF6AC10B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911A1-E197-49C0-B0A9-0C54873F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9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46F65-B74D-4CB8-8C91-C3F1F995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11C49-6B22-4E99-AFF8-980D2703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D9609-BD9F-456F-A2F5-A7D3159B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81797-1BC1-4B70-BFB8-D0FB3228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5F90D-FEE9-433B-9ED3-6A0BD2F2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31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6C207-E951-43AB-908F-2D72C4DF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72E152-8177-4453-ACA7-FF1F154D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8EC14-A7DA-4E09-AAAA-C736BDFD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6E196E-CD33-4D5C-B3F5-DBE3847D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04019-DD09-4714-990D-AB1626AA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DEB66-B701-4158-86D2-4F1A0ED3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F623C-28B9-4517-BF23-BCFC38003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4744F7-4644-45CB-A292-94EDC969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05EE6E-6C15-4D7C-98E3-CC905901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492D6-40ED-4CE6-BE14-2E9B2B83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1DAD36-ECB3-4409-B7A8-5419FECF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0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C3EA0-BC88-4213-B54A-559C734A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441AD-1142-49C8-B6E3-81C8E01C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233CEA-EE34-48B0-82BB-5C1C0346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AD60D1-5838-43EB-8DF9-454A73EF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4FD8B3-59EA-4D05-941E-956A72C56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6585F-52D0-40A1-91F2-867C863B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897A2C-D8C5-484F-B5C0-3CAE50CC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1D147C-9DAD-4CD9-B355-52137CF0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52830-D5B0-4508-9AD0-412230BD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036C7F-A695-4E60-AF53-67DCB71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3D7192-4B79-4BA5-BAF1-4C5A5294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7C6000-D435-40F7-AD1A-EAD392EC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311CE-26F5-4E1D-B1DC-4B77725A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ECA226-017C-4F1B-AA83-A473F0E2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1E1C17-FE66-4DEB-8A75-31B2ED08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2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4CCB-38C5-4A3B-B8BB-C1F1066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BBCD6-29EF-4EE1-AD63-FDCAFA02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165989-33FC-4ED6-B168-14759EF2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F71FC-5990-4840-BB26-E91F7529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FBB9E6-9ED3-400E-8439-D736696D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5589E5-B408-452F-9248-A326DB77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EA270-51CD-4C82-A842-1855A68F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1670DA-73D8-4D00-B1E9-B5D17625D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304863-26E7-4F8B-9741-45ADB317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EDBA9-E09D-4281-993A-E69385E4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7CE3ED-E5E4-4953-89AA-B7D1F7BF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53177F-2784-465B-B01D-257DA80E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25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5889ED-EAFE-45C0-9F34-C737B74C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CD98F7-83AD-48A5-BA5E-13FD5AD0A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F734A-FF41-49A8-BED3-E30407CC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86BA-2A2E-4BA8-AEC5-7132CCC6C088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F2F1F-D622-4ECA-811C-0F845CF44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D5CB7-182D-41C3-8D28-19C37C97A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97F1-DBE8-4835-9886-F2ECEB575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b="1" dirty="0"/>
              <a:t>Pylone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12"/>
            <a:ext cx="9144000" cy="1279187"/>
          </a:xfrm>
        </p:spPr>
        <p:txBody>
          <a:bodyPr>
            <a:normAutofit/>
          </a:bodyPr>
          <a:lstStyle/>
          <a:p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 :</a:t>
            </a:r>
          </a:p>
          <a:p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rétention est une notion nécessaire inhérente au jeu mobile pour rentabiliser les revenus en gardant sa base de joueurs.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095005A-DE97-4C8E-9C01-94B8FADB6A36}"/>
              </a:ext>
            </a:extLst>
          </p:cNvPr>
          <p:cNvSpPr txBox="1">
            <a:spLocks/>
          </p:cNvSpPr>
          <p:nvPr/>
        </p:nvSpPr>
        <p:spPr>
          <a:xfrm>
            <a:off x="2775626" y="5257799"/>
            <a:ext cx="9144000" cy="127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Conçu par Prob Bastien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GD – Mastère, années 2020/2021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063B9D-2B0E-4C45-9BA9-1B854A2081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560" y="171890"/>
            <a:ext cx="1170940" cy="981075"/>
          </a:xfrm>
          <a:prstGeom prst="rect">
            <a:avLst/>
          </a:prstGeom>
        </p:spPr>
      </p:pic>
      <p:pic>
        <p:nvPicPr>
          <p:cNvPr id="7" name="Image 6" descr="Une image contenant ver&#10;&#10;Description générée automatiquement">
            <a:extLst>
              <a:ext uri="{FF2B5EF4-FFF2-40B4-BE49-F238E27FC236}">
                <a16:creationId xmlns:a16="http://schemas.microsoft.com/office/drawing/2014/main" id="{BFEC572B-45BF-452D-A26A-2866B4B431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99" y="3253463"/>
            <a:ext cx="3668402" cy="512999"/>
          </a:xfrm>
          <a:prstGeom prst="rect">
            <a:avLst/>
          </a:prstGeom>
        </p:spPr>
      </p:pic>
      <p:pic>
        <p:nvPicPr>
          <p:cNvPr id="8" name="Image 7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DD83E278-C325-4C8B-A879-44E12D09845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39471">
            <a:off x="3245363" y="2692757"/>
            <a:ext cx="467360" cy="419100"/>
          </a:xfrm>
          <a:prstGeom prst="rect">
            <a:avLst/>
          </a:prstGeom>
        </p:spPr>
      </p:pic>
      <p:pic>
        <p:nvPicPr>
          <p:cNvPr id="9" name="Image 8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8795FAF-1879-46CB-A8A9-0258891728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441568" y="2672437"/>
            <a:ext cx="46736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2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639" y="405352"/>
            <a:ext cx="9922347" cy="584462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Flowchart pensée pour être émergente et modulable par le joueur.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E5FE45-A9FB-4267-8EB1-92DED93AF09C}"/>
              </a:ext>
            </a:extLst>
          </p:cNvPr>
          <p:cNvSpPr txBox="1"/>
          <p:nvPr/>
        </p:nvSpPr>
        <p:spPr>
          <a:xfrm>
            <a:off x="1263191" y="4433244"/>
            <a:ext cx="6353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Conséquences :</a:t>
            </a:r>
          </a:p>
          <a:p>
            <a:endParaRPr lang="fr-FR" dirty="0"/>
          </a:p>
          <a:p>
            <a:r>
              <a:rPr lang="fr-FR" dirty="0"/>
              <a:t>-&gt; Implication du joueur dans la difficulté du jeu.</a:t>
            </a:r>
          </a:p>
          <a:p>
            <a:r>
              <a:rPr lang="fr-FR" dirty="0"/>
              <a:t>-&gt; Aucun niveau n’est impossible, car simplifiable à l’infini.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E3AD06-DE04-4DD7-9BCA-2CD9FDF10AF9}"/>
              </a:ext>
            </a:extLst>
          </p:cNvPr>
          <p:cNvSpPr txBox="1"/>
          <p:nvPr/>
        </p:nvSpPr>
        <p:spPr>
          <a:xfrm>
            <a:off x="1263191" y="1660689"/>
            <a:ext cx="9719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Fonctionnement :</a:t>
            </a:r>
          </a:p>
          <a:p>
            <a:endParaRPr lang="fr-FR" dirty="0"/>
          </a:p>
          <a:p>
            <a:r>
              <a:rPr lang="fr-FR" dirty="0"/>
              <a:t>-&gt; Conception de la flowchart par combinaison de pylône et d’ennemis avec note de difficulté (pour 48 cas référencés).</a:t>
            </a:r>
          </a:p>
          <a:p>
            <a:r>
              <a:rPr lang="fr-FR" dirty="0"/>
              <a:t>-&gt; Difficulté légèrement élevée de base.</a:t>
            </a:r>
          </a:p>
          <a:p>
            <a:r>
              <a:rPr lang="fr-FR" dirty="0"/>
              <a:t>-&gt; Joueur peut placer à tout moment un pylône en </a:t>
            </a:r>
          </a:p>
          <a:p>
            <a:r>
              <a:rPr lang="fr-FR" dirty="0"/>
              <a:t>sacrifiant une particule.</a:t>
            </a:r>
          </a:p>
          <a:p>
            <a:r>
              <a:rPr lang="fr-FR" dirty="0"/>
              <a:t>-&gt; Permet de simplifier la difficulté des parties suivantes.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C80E9A-950E-4008-A048-BE697EA1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30" y="2845290"/>
            <a:ext cx="5184025" cy="38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639" y="405352"/>
            <a:ext cx="9922347" cy="584462"/>
          </a:xfrm>
        </p:spPr>
        <p:txBody>
          <a:bodyPr>
            <a:normAutofit fontScale="92500"/>
          </a:bodyPr>
          <a:lstStyle/>
          <a:p>
            <a:pPr algn="l"/>
            <a:r>
              <a:rPr lang="fr-FR" b="1" dirty="0"/>
              <a:t>Ré-usabilité des niveaux en soulignant la sensation d’accomplissement du joueur.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E5FE45-A9FB-4267-8EB1-92DED93AF09C}"/>
              </a:ext>
            </a:extLst>
          </p:cNvPr>
          <p:cNvSpPr txBox="1"/>
          <p:nvPr/>
        </p:nvSpPr>
        <p:spPr>
          <a:xfrm>
            <a:off x="1263190" y="3429000"/>
            <a:ext cx="9313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Conséquences :</a:t>
            </a:r>
          </a:p>
          <a:p>
            <a:endParaRPr lang="fr-FR" dirty="0"/>
          </a:p>
          <a:p>
            <a:r>
              <a:rPr lang="fr-FR" dirty="0"/>
              <a:t>-&gt; Le joueur ressent que la difficulté est plus abordable, et ce grâce à ses efforts.</a:t>
            </a:r>
          </a:p>
          <a:p>
            <a:r>
              <a:rPr lang="fr-FR" dirty="0"/>
              <a:t>-&gt; Les niveaux sont tous réutilisables, donc économie de ressources lors de la conception du jeu.</a:t>
            </a:r>
          </a:p>
          <a:p>
            <a:r>
              <a:rPr lang="fr-FR" dirty="0"/>
              <a:t>-&gt; Niveaux rejouables à l’infini pour apporter toujours plus de particules.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E3AD06-DE04-4DD7-9BCA-2CD9FDF10AF9}"/>
              </a:ext>
            </a:extLst>
          </p:cNvPr>
          <p:cNvSpPr txBox="1"/>
          <p:nvPr/>
        </p:nvSpPr>
        <p:spPr>
          <a:xfrm>
            <a:off x="1263191" y="1660689"/>
            <a:ext cx="9719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Fonctionnement :</a:t>
            </a:r>
          </a:p>
          <a:p>
            <a:endParaRPr lang="fr-FR" dirty="0"/>
          </a:p>
          <a:p>
            <a:r>
              <a:rPr lang="fr-FR" dirty="0"/>
              <a:t>-&gt; Le joueur voit ses modifications passées sur les niveaux qu’il rejoue.</a:t>
            </a:r>
          </a:p>
          <a:p>
            <a:r>
              <a:rPr lang="fr-FR" dirty="0"/>
              <a:t>-&gt; Besoin de rejouer les niveaux pour amener des particules aux niveaux supérieures.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3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07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CONCLUSION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E0CF5EE-53F8-420D-9ECD-35F650163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124"/>
            <a:ext cx="9144000" cy="1655762"/>
          </a:xfrm>
        </p:spPr>
        <p:txBody>
          <a:bodyPr/>
          <a:lstStyle/>
          <a:p>
            <a:r>
              <a:rPr lang="fr-FR" dirty="0"/>
              <a:t>Rétention optimisée en impliquant le joueur, abaissant la difficulté au fur et à mesure selon les actions du joueur, et en laissant une durée de jeu infinie avec les mêmes niveaux, mais modifiés par le joueur.</a:t>
            </a:r>
          </a:p>
        </p:txBody>
      </p:sp>
    </p:spTree>
    <p:extLst>
      <p:ext uri="{BB962C8B-B14F-4D97-AF65-F5344CB8AC3E}">
        <p14:creationId xmlns:p14="http://schemas.microsoft.com/office/powerpoint/2010/main" val="382201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07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Concept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263" y="2121731"/>
            <a:ext cx="5557737" cy="4833546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écaniques simples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ebondir sur son échec pour progresser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Parties rapides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45s ),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compréhensives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(inputs et feedbacks clairs),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amusantes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(feedbacks sonores et visuels juicy) et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cible basé sur les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joueurs casual mobile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42F20D-9930-4757-9584-FEAFD6E9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4" y="434207"/>
            <a:ext cx="4237794" cy="62687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4373E3-D52F-4A23-A4CE-8C8FDCC18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74" y="5350614"/>
            <a:ext cx="944984" cy="1073179"/>
          </a:xfrm>
          <a:prstGeom prst="rect">
            <a:avLst/>
          </a:prstGeom>
        </p:spPr>
      </p:pic>
      <p:pic>
        <p:nvPicPr>
          <p:cNvPr id="8" name="Image 7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F44501B6-4445-4FD9-B614-E4E5176FF5E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16" y="224657"/>
            <a:ext cx="467360" cy="419100"/>
          </a:xfrm>
          <a:prstGeom prst="rect">
            <a:avLst/>
          </a:prstGeom>
        </p:spPr>
      </p:pic>
      <p:pic>
        <p:nvPicPr>
          <p:cNvPr id="9" name="Image 8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A7573A87-91D5-4DFB-AFE0-2C19719394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78" y="200527"/>
            <a:ext cx="467360" cy="419100"/>
          </a:xfrm>
          <a:prstGeom prst="rect">
            <a:avLst/>
          </a:prstGeom>
        </p:spPr>
      </p:pic>
      <p:pic>
        <p:nvPicPr>
          <p:cNvPr id="10" name="Image 9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EDD5B314-E86A-4960-B760-79940376E4F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13448" y="6459362"/>
            <a:ext cx="467360" cy="419100"/>
          </a:xfrm>
          <a:prstGeom prst="rect">
            <a:avLst/>
          </a:prstGeom>
        </p:spPr>
      </p:pic>
      <p:pic>
        <p:nvPicPr>
          <p:cNvPr id="11" name="Image 10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A11B9410-7EF7-4469-A73F-B4F57FF9BAB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4345" y="6438900"/>
            <a:ext cx="46736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07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But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909" y="1678671"/>
            <a:ext cx="5557737" cy="483354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iriger des particules électriques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jusqu’au bout du niveau.</a:t>
            </a:r>
          </a:p>
          <a:p>
            <a:pPr marL="285750" indent="-285750">
              <a:buFontTx/>
              <a:buChar char="-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sélectionner un pylône pour éviter obstacles. </a:t>
            </a:r>
          </a:p>
          <a:p>
            <a:pPr marL="285750" indent="-285750">
              <a:buFontTx/>
              <a:buChar char="-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acrifier une particule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d’énergie pour c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réer un nouveau pylône.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le joueur meurt : créée un nouveau pylône à l’endroit de sa mort. 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5B1D01-811C-4F92-95A7-0757D3042E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93" y="918898"/>
            <a:ext cx="3305175" cy="535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8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07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Objectifs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909" y="1678671"/>
            <a:ext cx="5557737" cy="4833546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janvier 2021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Partage des documents de design : Game Concept, Game Design Document, Level Design Document (comprenant plusieurs flowcharts). </a:t>
            </a:r>
          </a:p>
          <a:p>
            <a:pPr marL="342900" lvl="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 février 2021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Partage du prototype du core gameplay sous forme d’exécutable Android.</a:t>
            </a:r>
          </a:p>
          <a:p>
            <a:pPr marL="342900" lvl="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mars 2021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Partage du prototype avec les graphismes, les feedbacks  et les sons implémentés.</a:t>
            </a:r>
          </a:p>
          <a:p>
            <a:pPr marL="342900" lvl="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avril 2021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Partage du prototype avec les 4 niveaux implémentés ainsi que léger polish.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mai 2021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Partage du jeu dans sa finition ainsi que le mémoire.</a:t>
            </a:r>
          </a:p>
          <a:p>
            <a:pPr algn="l"/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FC9378E-6F8D-4894-A809-49AEC9EA1149}"/>
              </a:ext>
            </a:extLst>
          </p:cNvPr>
          <p:cNvSpPr txBox="1">
            <a:spLocks/>
          </p:cNvSpPr>
          <p:nvPr/>
        </p:nvSpPr>
        <p:spPr>
          <a:xfrm>
            <a:off x="7368619" y="1797637"/>
            <a:ext cx="2925452" cy="111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fr-FR" dirty="0"/>
              <a:t>+ jeu exécutable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CC5545-33B1-4879-9101-FB25FC9F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36" y="2891672"/>
            <a:ext cx="3314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3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07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Réponse à la problématique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5D9193C-2995-4ABF-8A1A-B5D434D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750"/>
            <a:ext cx="9144000" cy="1913141"/>
          </a:xfrm>
        </p:spPr>
        <p:txBody>
          <a:bodyPr>
            <a:normAutofit/>
          </a:bodyPr>
          <a:lstStyle/>
          <a:p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 :</a:t>
            </a:r>
          </a:p>
          <a:p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rétention est une notion nécessaire inhérente au jeu mobile pour rentabiliser les revenus en gardant sa base de joueurs.</a:t>
            </a:r>
          </a:p>
          <a:p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centrale de recherche :</a:t>
            </a:r>
          </a:p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optimiser la rétention sur une expérience ludique pour mobile 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9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07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Réponse à la problématique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909" y="2290713"/>
            <a:ext cx="9922347" cy="4221504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3 axes d’approches : </a:t>
            </a:r>
          </a:p>
          <a:p>
            <a:pPr algn="l"/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Apport d’une aide après l’échec pour aider le joueur à rebondir.</a:t>
            </a:r>
          </a:p>
          <a:p>
            <a:pPr marL="342900" indent="-342900" algn="l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07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Réponse à la problématique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909" y="2290713"/>
            <a:ext cx="9922347" cy="4221504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3 axes d’approches : </a:t>
            </a:r>
          </a:p>
          <a:p>
            <a:pPr algn="l"/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Apport d’une aide après l’échec pour aider le joueur à rebondir.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Flowchart pensée pour être émergente et modulable par le joueur.</a:t>
            </a:r>
          </a:p>
        </p:txBody>
      </p:sp>
    </p:spTree>
    <p:extLst>
      <p:ext uri="{BB962C8B-B14F-4D97-AF65-F5344CB8AC3E}">
        <p14:creationId xmlns:p14="http://schemas.microsoft.com/office/powerpoint/2010/main" val="21286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A6E43-F2A1-4CC8-B5C3-E9CBB10A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07"/>
            <a:ext cx="9144000" cy="8666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Réponse à la problématique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909" y="2290713"/>
            <a:ext cx="9922347" cy="4221504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3 axes d’approches : </a:t>
            </a:r>
          </a:p>
          <a:p>
            <a:pPr algn="l"/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Apport d’une aide après l’échec pour aider le joueur à rebondir.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Flowchart pensée pour être émergente et modulable par le joueur.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Ré-usabilité des niveaux en soulignant la sensation d’accomplissement du joueur.</a:t>
            </a:r>
          </a:p>
        </p:txBody>
      </p:sp>
    </p:spTree>
    <p:extLst>
      <p:ext uri="{BB962C8B-B14F-4D97-AF65-F5344CB8AC3E}">
        <p14:creationId xmlns:p14="http://schemas.microsoft.com/office/powerpoint/2010/main" val="154206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D442E2-3B52-4DD4-99E9-890EFBF7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639" y="405352"/>
            <a:ext cx="9922347" cy="584462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Apport d’une aide après l’échec pour aider le joueur à rebondir.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E5FE45-A9FB-4267-8EB1-92DED93AF09C}"/>
              </a:ext>
            </a:extLst>
          </p:cNvPr>
          <p:cNvSpPr txBox="1"/>
          <p:nvPr/>
        </p:nvSpPr>
        <p:spPr>
          <a:xfrm>
            <a:off x="1263192" y="3254894"/>
            <a:ext cx="635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Conséquences :</a:t>
            </a:r>
          </a:p>
          <a:p>
            <a:endParaRPr lang="fr-FR" dirty="0"/>
          </a:p>
          <a:p>
            <a:r>
              <a:rPr lang="fr-FR" dirty="0"/>
              <a:t>-&gt; Intensifie la volonté de recommencer le même niveau.</a:t>
            </a:r>
          </a:p>
          <a:p>
            <a:r>
              <a:rPr lang="fr-FR" dirty="0"/>
              <a:t>-&gt; Diminue de peu la difficulté du même niveau.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E3AD06-DE04-4DD7-9BCA-2CD9FDF10AF9}"/>
              </a:ext>
            </a:extLst>
          </p:cNvPr>
          <p:cNvSpPr txBox="1"/>
          <p:nvPr/>
        </p:nvSpPr>
        <p:spPr>
          <a:xfrm>
            <a:off x="1263191" y="1660689"/>
            <a:ext cx="9719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Fonctionnement :</a:t>
            </a:r>
          </a:p>
          <a:p>
            <a:endParaRPr lang="fr-FR" dirty="0"/>
          </a:p>
          <a:p>
            <a:r>
              <a:rPr lang="fr-FR" dirty="0"/>
              <a:t>-&gt; Joueur meurt et perd le niveau : création d’un pylône à la position de sa mort.</a:t>
            </a:r>
          </a:p>
          <a:p>
            <a:r>
              <a:rPr lang="fr-FR" dirty="0"/>
              <a:t>-&gt; Ce pylône reste indéfiniment.</a:t>
            </a:r>
          </a:p>
          <a:p>
            <a:r>
              <a:rPr lang="fr-FR" dirty="0"/>
              <a:t>-&gt; Permet au joueur d’utiliser ce pylône dans ses parties ultérieures pour favoriser son ascension.</a:t>
            </a:r>
          </a:p>
        </p:txBody>
      </p:sp>
    </p:spTree>
    <p:extLst>
      <p:ext uri="{BB962C8B-B14F-4D97-AF65-F5344CB8AC3E}">
        <p14:creationId xmlns:p14="http://schemas.microsoft.com/office/powerpoint/2010/main" val="981810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648</Words>
  <Application>Microsoft Office PowerPoint</Application>
  <PresentationFormat>Grand écran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Pylone</vt:lpstr>
      <vt:lpstr>Concept</vt:lpstr>
      <vt:lpstr>But</vt:lpstr>
      <vt:lpstr>Objectifs</vt:lpstr>
      <vt:lpstr>Réponse à la problématique</vt:lpstr>
      <vt:lpstr>Réponse à la problématique</vt:lpstr>
      <vt:lpstr>Réponse à la problématique</vt:lpstr>
      <vt:lpstr>Réponse à la problématique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Pylone</dc:title>
  <dc:creator>Bastien Prob</dc:creator>
  <cp:lastModifiedBy>Bastien Prob</cp:lastModifiedBy>
  <cp:revision>27</cp:revision>
  <dcterms:created xsi:type="dcterms:W3CDTF">2020-12-14T17:35:17Z</dcterms:created>
  <dcterms:modified xsi:type="dcterms:W3CDTF">2021-06-06T09:29:38Z</dcterms:modified>
</cp:coreProperties>
</file>