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DF65-4D87-46F1-AA66-84F7E9D6F2D8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5E1CA-14AC-41DC-B56D-40B0F3CEE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LL uses in real/</a:t>
            </a:r>
            <a:r>
              <a:rPr lang="en-US" dirty="0" err="1" smtClean="0"/>
              <a:t>sim</a:t>
            </a:r>
            <a:r>
              <a:rPr lang="en-US" dirty="0" smtClean="0"/>
              <a:t> robots to teach</a:t>
            </a:r>
            <a:r>
              <a:rPr lang="en-US" baseline="0" dirty="0" smtClean="0"/>
              <a:t> them complex tasks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Walking, variations of soccer, solve logic problems, train NPCs in videogames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err="1" smtClean="0"/>
              <a:t>Robocup</a:t>
            </a:r>
            <a:r>
              <a:rPr lang="en-US" baseline="0" dirty="0" smtClean="0"/>
              <a:t> accomplishments</a:t>
            </a:r>
          </a:p>
          <a:p>
            <a:endParaRPr lang="en-US" dirty="0" smtClean="0"/>
          </a:p>
          <a:p>
            <a:r>
              <a:rPr lang="en-US" dirty="0" smtClean="0"/>
              <a:t>http://www.smh.com.au/news/technology/robo-pups-ready-for-battle/2007/05/11/1178390515090.html</a:t>
            </a:r>
          </a:p>
          <a:p>
            <a:r>
              <a:rPr lang="en-US" dirty="0" smtClean="0"/>
              <a:t>http://heraldk.ca/2007/02/14/robocup-soccer/</a:t>
            </a:r>
          </a:p>
          <a:p>
            <a:r>
              <a:rPr lang="en-US" dirty="0" smtClean="0"/>
              <a:t>http://www.telegraph.co.uk/technology/picture-galleries/5734786/Robots-warm-up-for-the-Robocup-Football-World-Cup-2009.html</a:t>
            </a:r>
          </a:p>
          <a:p>
            <a:r>
              <a:rPr lang="en-US" dirty="0" smtClean="0"/>
              <a:t>http://www.omgubuntu.co.uk/2011/01/lca2011-robots-running-on-linux-compete-in-robocup/</a:t>
            </a:r>
          </a:p>
          <a:p>
            <a:r>
              <a:rPr lang="en-US" dirty="0" smtClean="0"/>
              <a:t>http://kn2c.ir/blog/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4A161-F949-462F-A09B-3A057569AA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AB9D4-FBF1-4A77-AB1F-D7055A304981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1B52A-F1C6-48DB-89DF-98B0535FF56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FF03B-D702-42A4-BE12-0D93D0B37A73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7AE1C-DA32-41A4-981F-ED7486E2E32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F8877-CB3A-4B7B-94FD-0623B65674A5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2C1BF-FD79-4DFA-A870-61F1A29CAE2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78988-F26D-4B86-B72B-C4A9390D8E8D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4BDEE-3A51-406D-A833-CA1A248A56F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C17AF-DCE1-4CC8-9BCD-36F63DED4860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B5C90-EBC2-417D-9C06-900A43659DE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8346-8C4C-449E-9EC0-75E4EBFB2AEB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ADA03-EB7E-4341-B87A-57A58E7DF70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6A391-376A-4BA4-AA60-C8849B2D930B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198C-780A-421A-8CB8-19971149DD5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C995-4A07-4CF0-9973-DCCB77267118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A033-A3A4-4C1D-A530-08F0C6D000F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AF7E-2502-4CF1-8894-52DCCC1431FC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0FE7-49EA-4F5B-9BCD-58EA8ECEF71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FD524-B230-4818-B200-C3137C70A8D2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5A945-0CF8-4285-8297-73AC0B4546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D98E-3E0C-4887-9E5C-CB439F8AE8EA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F4B-1FD3-4C25-A5D0-4066EAA160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2D22FB-0FFC-41FB-B281-8D3818553A33}" type="datetimeFigureOut">
              <a:rPr lang="fr-FR"/>
              <a:pPr>
                <a:defRPr/>
              </a:pPr>
              <a:t>27/02/2014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3FF9B6-9E82-4071-B4A6-9FC503253F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012825"/>
          </a:xfrm>
        </p:spPr>
        <p:txBody>
          <a:bodyPr/>
          <a:lstStyle/>
          <a:p>
            <a:r>
              <a:rPr lang="en-US" sz="4000" dirty="0" smtClean="0">
                <a:solidFill>
                  <a:srgbClr val="FFC000"/>
                </a:solidFill>
              </a:rPr>
              <a:t>The Stability-Plasticity Dilemma:</a:t>
            </a:r>
            <a:endParaRPr lang="fr-CA" sz="3800" dirty="0" smtClean="0">
              <a:solidFill>
                <a:srgbClr val="FFC000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614363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A Demonstration of an Imbalance in Layered Learning</a:t>
            </a:r>
            <a:endParaRPr lang="fr-CA" sz="26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242" y="5257800"/>
            <a:ext cx="469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Sean </a:t>
            </a:r>
            <a:r>
              <a:rPr lang="en-US" dirty="0" err="1" smtClean="0">
                <a:solidFill>
                  <a:schemeClr val="bg1"/>
                </a:solidFill>
              </a:rPr>
              <a:t>Mondesire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of Engineering &amp; Computer Science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University of Central Florida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Layered vs. Monolithic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836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239000" cy="1143000"/>
          </a:xfrm>
        </p:spPr>
        <p:txBody>
          <a:bodyPr/>
          <a:lstStyle/>
          <a:p>
            <a:r>
              <a:rPr lang="en-US" dirty="0" smtClean="0"/>
              <a:t>Causes of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648200" cy="2286000"/>
          </a:xfrm>
        </p:spPr>
        <p:txBody>
          <a:bodyPr/>
          <a:lstStyle/>
          <a:p>
            <a:r>
              <a:rPr lang="en-US" sz="2800" dirty="0" smtClean="0"/>
              <a:t>Layer Transitions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Criteria </a:t>
            </a:r>
            <a:r>
              <a:rPr lang="en-US" dirty="0" smtClean="0"/>
              <a:t>Change</a:t>
            </a:r>
          </a:p>
          <a:p>
            <a:r>
              <a:rPr lang="en-US" sz="2800" dirty="0" smtClean="0"/>
              <a:t>Greedy Algorithms</a:t>
            </a:r>
          </a:p>
          <a:p>
            <a:pPr lvl="1"/>
            <a:r>
              <a:rPr lang="en-US" dirty="0" smtClean="0"/>
              <a:t>No retention incentive</a:t>
            </a:r>
          </a:p>
          <a:p>
            <a:endParaRPr lang="en-US" sz="2800" dirty="0"/>
          </a:p>
        </p:txBody>
      </p:sp>
      <p:sp>
        <p:nvSpPr>
          <p:cNvPr id="4" name="Flowchart: Process 3"/>
          <p:cNvSpPr/>
          <p:nvPr/>
        </p:nvSpPr>
        <p:spPr>
          <a:xfrm>
            <a:off x="3733800" y="4114800"/>
            <a:ext cx="1152128" cy="2376264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49824" y="4186808"/>
          <a:ext cx="72008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1143000" y="4114800"/>
            <a:ext cx="1152128" cy="2376264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7016" y="4186808"/>
          <a:ext cx="784087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4087"/>
              </a:tblGrid>
              <a:tr h="364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(S, A)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Flowchart: Process 7"/>
          <p:cNvSpPr/>
          <p:nvPr/>
        </p:nvSpPr>
        <p:spPr>
          <a:xfrm>
            <a:off x="6705600" y="4114800"/>
            <a:ext cx="1008112" cy="2382228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49616" y="4192772"/>
          <a:ext cx="72008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000" y="365937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Refuel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3657600"/>
            <a:ext cx="310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Take-off and Survey</a:t>
            </a:r>
            <a:endParaRPr lang="en-US" sz="2400" b="1" baseline="-250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3657600"/>
            <a:ext cx="192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UAV Survey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953000" y="9906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Conflicting Subtasks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driven out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800" dirty="0" smtClean="0">
                <a:latin typeface="+mn-lt"/>
              </a:rPr>
              <a:t>Local Optima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14600" y="4800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257800" y="4800600"/>
            <a:ext cx="9906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Conclusion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r>
              <a:rPr lang="en-US" dirty="0" smtClean="0"/>
              <a:t>Demonstrated there is a problem</a:t>
            </a:r>
          </a:p>
          <a:p>
            <a:pPr lvl="1"/>
            <a:r>
              <a:rPr lang="en-US" dirty="0" smtClean="0"/>
              <a:t>Preference for Plasticity</a:t>
            </a:r>
            <a:endParaRPr lang="en-US" dirty="0" smtClean="0"/>
          </a:p>
          <a:p>
            <a:r>
              <a:rPr lang="en-US" dirty="0" smtClean="0"/>
              <a:t>Identified negative affects</a:t>
            </a:r>
          </a:p>
          <a:p>
            <a:pPr lvl="1"/>
            <a:r>
              <a:rPr lang="en-US" dirty="0" smtClean="0"/>
              <a:t>Negative Forgetting</a:t>
            </a:r>
          </a:p>
          <a:p>
            <a:pPr lvl="1"/>
            <a:r>
              <a:rPr lang="en-US" dirty="0" smtClean="0"/>
              <a:t>Performance Drops</a:t>
            </a:r>
          </a:p>
          <a:p>
            <a:pPr lvl="1"/>
            <a:r>
              <a:rPr lang="en-US" sz="2500" dirty="0" smtClean="0"/>
              <a:t>Unnecessary Re-Learning Time</a:t>
            </a:r>
          </a:p>
          <a:p>
            <a:r>
              <a:rPr lang="en-US" dirty="0" smtClean="0"/>
              <a:t>Pinpointed causes</a:t>
            </a:r>
          </a:p>
          <a:p>
            <a:pPr lvl="1"/>
            <a:r>
              <a:rPr lang="en-US" dirty="0" smtClean="0"/>
              <a:t>Layer Transitions</a:t>
            </a:r>
            <a:endParaRPr lang="en-US" dirty="0" smtClean="0"/>
          </a:p>
        </p:txBody>
      </p:sp>
      <p:pic>
        <p:nvPicPr>
          <p:cNvPr id="8194" name="Picture 2" descr="http://pressauger.com/wp-content/uploads/GoPro-Quadcop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667000"/>
            <a:ext cx="2667000" cy="1771054"/>
          </a:xfrm>
          <a:prstGeom prst="rect">
            <a:avLst/>
          </a:prstGeom>
          <a:noFill/>
        </p:spPr>
      </p:pic>
      <p:pic>
        <p:nvPicPr>
          <p:cNvPr id="8196" name="Picture 4" descr="http://cdn8.modelairplanenews.com/wp-content/uploads/2012/02/Capture.jpg?baf7b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648200"/>
            <a:ext cx="3415053" cy="180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Future </a:t>
            </a:r>
            <a:r>
              <a:rPr lang="fr-CA" dirty="0" err="1" smtClean="0">
                <a:solidFill>
                  <a:schemeClr val="bg1"/>
                </a:solidFill>
              </a:rPr>
              <a:t>Research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524000"/>
            <a:ext cx="5486400" cy="4500562"/>
          </a:xfrm>
        </p:spPr>
        <p:txBody>
          <a:bodyPr/>
          <a:lstStyle/>
          <a:p>
            <a:r>
              <a:rPr lang="fr-CA" sz="2800" dirty="0" err="1" smtClean="0">
                <a:solidFill>
                  <a:schemeClr val="bg1"/>
                </a:solidFill>
              </a:rPr>
              <a:t>Rehearsal</a:t>
            </a:r>
            <a:r>
              <a:rPr lang="fr-CA" sz="2800" dirty="0" smtClean="0">
                <a:solidFill>
                  <a:schemeClr val="bg1"/>
                </a:solidFill>
              </a:rPr>
              <a:t> Techniques</a:t>
            </a:r>
          </a:p>
          <a:p>
            <a:pPr lvl="1"/>
            <a:r>
              <a:rPr lang="fr-CA" dirty="0" smtClean="0">
                <a:solidFill>
                  <a:schemeClr val="bg1"/>
                </a:solidFill>
              </a:rPr>
              <a:t>Layer </a:t>
            </a:r>
            <a:r>
              <a:rPr lang="fr-CA" dirty="0" err="1" smtClean="0">
                <a:solidFill>
                  <a:schemeClr val="bg1"/>
                </a:solidFill>
              </a:rPr>
              <a:t>Repetition</a:t>
            </a:r>
            <a:endParaRPr lang="fr-CA" dirty="0" smtClean="0">
              <a:solidFill>
                <a:schemeClr val="bg1"/>
              </a:solidFill>
            </a:endParaRPr>
          </a:p>
          <a:p>
            <a:r>
              <a:rPr lang="fr-CA" sz="2800" dirty="0" smtClean="0">
                <a:solidFill>
                  <a:schemeClr val="bg1"/>
                </a:solidFill>
              </a:rPr>
              <a:t>Concurrent </a:t>
            </a:r>
            <a:r>
              <a:rPr lang="fr-CA" sz="2800" dirty="0" err="1" smtClean="0">
                <a:solidFill>
                  <a:schemeClr val="bg1"/>
                </a:solidFill>
              </a:rPr>
              <a:t>Layered</a:t>
            </a:r>
            <a:r>
              <a:rPr lang="fr-CA" sz="2800" dirty="0" smtClean="0">
                <a:solidFill>
                  <a:schemeClr val="bg1"/>
                </a:solidFill>
              </a:rPr>
              <a:t> Learning</a:t>
            </a:r>
          </a:p>
          <a:p>
            <a:pPr lvl="1"/>
            <a:r>
              <a:rPr lang="fr-CA" dirty="0" smtClean="0">
                <a:solidFill>
                  <a:schemeClr val="bg1"/>
                </a:solidFill>
              </a:rPr>
              <a:t>Learning 2+ </a:t>
            </a:r>
            <a:r>
              <a:rPr lang="fr-CA" dirty="0" err="1" smtClean="0">
                <a:solidFill>
                  <a:schemeClr val="bg1"/>
                </a:solidFill>
              </a:rPr>
              <a:t>Subtasks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at</a:t>
            </a:r>
            <a:r>
              <a:rPr lang="fr-CA" dirty="0" smtClean="0">
                <a:solidFill>
                  <a:schemeClr val="bg1"/>
                </a:solidFill>
              </a:rPr>
              <a:t> once</a:t>
            </a:r>
          </a:p>
          <a:p>
            <a:r>
              <a:rPr lang="fr-CA" sz="2800" dirty="0" err="1" smtClean="0">
                <a:solidFill>
                  <a:schemeClr val="bg1"/>
                </a:solidFill>
              </a:rPr>
              <a:t>Complementary</a:t>
            </a:r>
            <a:r>
              <a:rPr lang="fr-CA" sz="2800" dirty="0" smtClean="0">
                <a:solidFill>
                  <a:schemeClr val="bg1"/>
                </a:solidFill>
              </a:rPr>
              <a:t> Learning System</a:t>
            </a:r>
          </a:p>
          <a:p>
            <a:pPr lvl="1"/>
            <a:r>
              <a:rPr lang="fr-CA" dirty="0" smtClean="0">
                <a:solidFill>
                  <a:schemeClr val="bg1"/>
                </a:solidFill>
              </a:rPr>
              <a:t>Short/Long-</a:t>
            </a:r>
            <a:r>
              <a:rPr lang="fr-CA" dirty="0" err="1" smtClean="0">
                <a:solidFill>
                  <a:schemeClr val="bg1"/>
                </a:solidFill>
              </a:rPr>
              <a:t>term</a:t>
            </a:r>
            <a:r>
              <a:rPr lang="fr-CA" dirty="0" smtClean="0">
                <a:solidFill>
                  <a:schemeClr val="bg1"/>
                </a:solidFill>
              </a:rPr>
              <a:t> Memory</a:t>
            </a:r>
          </a:p>
          <a:p>
            <a:pPr lvl="1"/>
            <a:r>
              <a:rPr lang="fr-CA" dirty="0" smtClean="0">
                <a:solidFill>
                  <a:schemeClr val="bg1"/>
                </a:solidFill>
              </a:rPr>
              <a:t>25% </a:t>
            </a:r>
            <a:r>
              <a:rPr lang="fr-CA" dirty="0" err="1" smtClean="0">
                <a:solidFill>
                  <a:schemeClr val="bg1"/>
                </a:solidFill>
              </a:rPr>
              <a:t>Improvement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86200"/>
            <a:ext cx="307515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371600"/>
            <a:ext cx="31149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53238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u="sng" dirty="0" smtClean="0">
                <a:solidFill>
                  <a:srgbClr val="FFC000"/>
                </a:solidFill>
              </a:rPr>
              <a:t>Layered</a:t>
            </a:r>
            <a:r>
              <a:rPr lang="fr-FR" sz="4800" b="1" u="sng" dirty="0" smtClean="0">
                <a:solidFill>
                  <a:srgbClr val="FFC000"/>
                </a:solidFill>
              </a:rPr>
              <a:t> </a:t>
            </a:r>
            <a:r>
              <a:rPr lang="fr-FR" sz="4800" b="1" u="sng" dirty="0" smtClean="0">
                <a:solidFill>
                  <a:srgbClr val="FFC000"/>
                </a:solidFill>
              </a:rPr>
              <a:t>Learning</a:t>
            </a:r>
            <a:endParaRPr lang="fr-FR" sz="4800" b="1" u="sng" dirty="0">
              <a:solidFill>
                <a:srgbClr val="FFC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52400"/>
            <a:ext cx="3276600" cy="206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838200"/>
            <a:ext cx="5086672" cy="315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http://cdn.arstechnica.net/wp-content/uploads/2013/03/microdrones-flying-legally-in-Czech-Republic-640x32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038600"/>
            <a:ext cx="4953000" cy="2530674"/>
          </a:xfrm>
          <a:prstGeom prst="rect">
            <a:avLst/>
          </a:prstGeom>
          <a:noFill/>
        </p:spPr>
      </p:pic>
      <p:pic>
        <p:nvPicPr>
          <p:cNvPr id="18436" name="Picture 4" descr="http://static1.wikia.nocookie.net/__cb20131204143546/pacman/images/0/0b/Pac-Man_(MAME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2286000"/>
            <a:ext cx="3276600" cy="43536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/>
              <a:t>Goal &amp; Contributions</a:t>
            </a:r>
            <a:endParaRPr lang="fr-CA" sz="4000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fr-CA" dirty="0" smtClean="0"/>
              <a:t>Goals</a:t>
            </a:r>
          </a:p>
          <a:p>
            <a:pPr lvl="1"/>
            <a:r>
              <a:rPr lang="en-US" dirty="0" smtClean="0"/>
              <a:t>Demonstrate Imbalance</a:t>
            </a:r>
          </a:p>
          <a:p>
            <a:pPr lvl="1"/>
            <a:r>
              <a:rPr lang="en-US" dirty="0" smtClean="0"/>
              <a:t>Analyze negative effects</a:t>
            </a:r>
          </a:p>
          <a:p>
            <a:pPr lvl="1"/>
            <a:r>
              <a:rPr lang="en-US" dirty="0" smtClean="0"/>
              <a:t>Identify causes </a:t>
            </a:r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pPr lvl="1"/>
            <a:r>
              <a:rPr lang="en-US" dirty="0" smtClean="0"/>
              <a:t>First study of forgetting </a:t>
            </a:r>
            <a:endParaRPr lang="en-US" dirty="0" smtClean="0"/>
          </a:p>
          <a:p>
            <a:pPr lvl="1"/>
            <a:r>
              <a:rPr lang="en-US" dirty="0" smtClean="0"/>
              <a:t>Bring attention to </a:t>
            </a:r>
            <a:r>
              <a:rPr lang="en-US" dirty="0" err="1" smtClean="0"/>
              <a:t>Practioners</a:t>
            </a:r>
            <a:endParaRPr lang="en-US" dirty="0" smtClean="0"/>
          </a:p>
          <a:p>
            <a:pPr lvl="1"/>
            <a:r>
              <a:rPr lang="en-US" dirty="0" smtClean="0"/>
              <a:t>Awareness to similar approaches</a:t>
            </a:r>
            <a:endParaRPr lang="en-US" dirty="0" smtClean="0"/>
          </a:p>
          <a:p>
            <a:endParaRPr lang="fr-CA" dirty="0" smtClean="0"/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47800"/>
            <a:ext cx="2133600" cy="134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AutoShape 2" descr="data:image/jpeg;base64,/9j/4AAQSkZJRgABAQAAAQABAAD/2wCEAAkGBhQSEBUUEhQVFRUWGBgXGRgYGBwZHBgXFhcYGBwUFBccHSYeGBkkGhUUHy8gJCcpLCwsGB4xNTAqNSYrLCkBCQoKDgwOGg8PGiwkHyQsLCwsLCwsLCwsLCwsLCwsLCwpLCwsLCwpLCwpLCwsLCwsLCwsLCwsLCwsKSwsLCwsLP/AABEIAMIBAwMBIgACEQEDEQH/xAAcAAABBQEBAQAAAAAAAAAAAAAGAAIDBAUBBwj/xABMEAACAAMFBAUIBQkHAgcAAAABAgADEQQFEiExBkFRYRMicYGRBzKSobHB0fAjQlJT0hQVJFRicoKT4RYXQ0RjorLC8TNkc4PT4uP/xAAaAQADAQEBAQAAAAAAAAAAAAAAAQIDBAUG/8QAKREAAgIBBAEDAwUBAAAAAAAAAAECESEDEjFRQQQTYRQikQUygaHxcf/aAAwDAQACEQMRAD8AIBdz/et4L8ImW7G++f8A2/CHi8l+xN9AxKl5D7ub6H9Y7WYka3U330z1fCHi6D99N8R8IlF5f6U70B+KJBeP+jO9EfiiLGTCVlA/tXL+ksZ/8yo8UeCcDLh2++BvaaaHFkYfrMs6jSj594oaa5xLYy70cSSrvd/NUnuirel5dFLxJQuTRd9DvNOOYp213Rc2S2kdlZJxBYEUPI7jx0MTKdFJWVrNshLa0T55xlpuHEp6oXowBSmTV7eMSzrikUpg7wTX25xobQXqQuNNVFGA+snxGvjGBZr+BIOo9sZbrL4Ktv2cK5yjj34frU5D63tjFgye9elNahQo0rSnIc4zrRc4tBJlkCZQnDpjI3V0BPHTjTWJYAbtCP0Wb+77xFnyZ2AzLNMImOlJmi0z6ozNRGFe+0kp5cyVSYr0K0ZaUYHMHPIgiCPyXWspZpg6OY/0mqAGnVGtSIaEFBud/v5v+34Q03TM+/meCfCLhvX/AEJ/oD8UN/O3+jP9AfiigKhuub9+3oJ8IYbtm/fn0Fi6b2H3U7+X/WGm9V+xN/lmEMpG7533w/lj4w38in/ep/L/AKxdN7p9mb/Lb4QQ2Owp0QcglmXEAcqVFRUce2AATtlwzppl5gAKuJ9AaFiQo1Ooi/J2XlKoZw7V7h3AfGLTW8NWrgHnX27oqG/Cqlagg+ojeIbYikmwErG7yS6M9CVriBYZVpqPGBXarZ2cqohphZ+uwP1VzoBTLMCDCXtF0ZxVGVDnBJc81HkkzUUs+ZDAHq7gQfHv5RNjPJ7Tkh7DF+6JjiUMMosOOIDOgyoYueUCRL6bo7MgQUGOmhxV0Gg09cTXLNRZIBdAanIsAdeFYQFc2mZvkP3FT74SWgkgGU68zSg7aGNXpkOjr6Q+McoDoQe+CxlFpUQvJjTaVETyYAMl5UQTJcakyTFWZKgAzTLhRbMqFCGGF37RyJzhEY4mqQCpFaZnPSNlSOI8Y8Tl37a20Ff/AG4mF5237J/liOmU74RgkeqbQbQpZUBoZjsaKq55jUsRXCOcdu7aETExGWyNoQxQZ78PWqRXfSPL7fbbYCqhT5or1FzYjEd26tP4YjFtt3A+gnwjPdIqkHm2O0JlJLRg56RhjEkBqSq9YFyQKmgXcKMYyr72kM5JWCTOXo5qTqFZY6qGhoi9YHrClcs+GcCky1W1hTPIj6qa6iuXYY0Ek253nGWrsMIwEKp+shoMvs18IVyCgmtN6flKiaJcyWqMy0cUJyBDdmY8Io2C0YA7DWqg7tSacjkDpE+yhnr0sq3o6K6jBMZQAjjjhprlrw5w29JSJ9GhBoasVFAW0y7B7TEyGSG+id8YsyZLM1hLmYW+sBmATxG6JTKipKu2WkxpgBxv52eWXAbozFZpyLLaKjDMTI51BzFDlvpnQ15Rv3KzI5LsuIfVU1pXee6MOxWmhjtisnRNMcOzlyzGo83E2LCOQyh2NGtP2GsNqnTJ0xWDs9WpMwgkqpLAbsz4gxtXFcEiyIySDRWOI4nxZ0plHmtuvC2GY3R1CV6uUs5DKueeevfFf8427j/tl/CKtjPYUnoTQMKj5y490PoOI8Y8Xa8rbiB30I82XvofdEv54tvyqQZCz2LCI4Ujx78923gPQWI22otY1p/LgyFnsfRxWS+QS3IkR5L/AGvtX7PoH4wW3VbC6B9zivfvHcawZCzpttnnznSW7o6jEVDbjvpnTUZc4pzLoVMVJszrEsatXM7+WQGUTmzSkdnSWquwozDVgNAfAeEV3ckwmIq2O1SBOKYsUxc6Ma05+seMEEq+mEYsm60EwzAgDsKFt5HD1DwjSs1nxGgBJ5CsIClet7ypR6a0hihITq5kEioOoyyMXLDf13TFGCbJ7H6p78dDE1/3E/5OgWyi0EuWZWKjCFFFIB1OZ0gOtV9iX9HNsYSn1GyoOSlNIdD4DZ0sZFa2enHEntrD7Ld8nJ5SodaMtCOBoRlHn03aCQ/n2RT24T/0wVbDXsk3HLlyzLSWoIWtQMTHzRu3wDsITKhjS4uskRMkAzPmSoqTZUazy4rzJUAGSZUKL5s54QoKKPLrvl2mZOlylmANNIVa5DPjlkILx5NLyP8AmJQ/jb/44yfJ7dUy03hLmL5kgh3PjRRxJPsMe4LHZOMU8HNFusnldv8AJzbnZ3FolhalqYnqKDMDqdsc/utt9Km1yqa+c+nHzI9Sm5VOoIzHd5wG/nEVoNbNkfORVB5vRPa0ZUijy47NTbAFtFpmLPVh1JQL0xEA1mZCoA3V14jKDLZrarpgUmSTKmYeoDUKw/ZB0PzTfBPPuRJzy3mAESySqnQsaUY8cNPGnCMnayxBU6YZMhqAOA1jObKQ5bYhU4jnoFp7eUBe01zGWGtElqBaF5RBIauhT7sjMncfbPMvOrYho2ffvEal12vpGbGahsjXOpzibGB8u81w4jl5uv7SK/sYQ6TeMpzQMte2DY7CyWruG4ClMhT2ACKs3ybSF61aDicoHQqMZLvwFMeJelbCtRlVVLHQVAoCa5xJ+SK9UmNMwk5BD0YP8QGI+kOyCNrPLcBZs6Y1N5HvpWLq3XKMgotGX38eTQYHQHW7yby3lgyp8+S5FQGfGpHMGjDtr3RRTyQWoiotw9F/xRvWe8GXU55oSf2ct+mXsgk2cteNXHAg+NfhAmB51N8kNqBX9NU1NPNfLqsa6/s074cfI9a/11PB/jHqk/N0HMt6Kke11iaGFHkZ8j9s/XU8HjI2i2AtNkldJMtctqmgUY6seVRuGce5UjxrbG/RPvCkw0lSpgl04IGAc04kgnwjXSjveSJvaiXYvyePNwzbXNbo28yWpwlx9p2pVV7MzxG8raxuAwsNlkpJUkGbNJ65GRKCpYiopXlrE9933LRglnNceFVO4BqAuOVDly7ciM2fFICg4UAAHYBSM284KSweeXneKyUDz1wjFhYp1lBIqDxoaHdUZcYrveNnlEmoBajHI51AodOFINJuztmeofC+LIhhVcs9NNYkm7ESZhqygk74KVBR55O2lViFlhnZjhVVBJZjooHGD2wYZKhCQrAdYne2+tOdYuWLZqzWU41ljGAaNlUZHThwgStt51rU5mFSoAme+waADrVploe7jA/tjf8AYpiCVaOscsk1Vt5Vx5vdURk2m3MEopoz5V4Ly7c/kxJZbilzpLSyBiIJDbw2417Ymxm1dGyNiwI6SQwYAguWc58QxIjA8nkoflNsoKANQU3DpJmQ8IOLmsRlSJUs6qoB7d/rMBfk1FZlrbi6+tppg8DDRliNliywiMrAUVmSIZkuLbLEbJAI8qv2/pqWmaomTAA5AAcgADcBCjJ2hf8AS53/AKje2FGtkht5GXwtaENKkK2tdCR749UUx5Z5M7lnybQ8x0YS2l0qVw1OJSAF36HOPTkeNbwRRYDRRSy4lUKCB0iUIqKoHU4iBwFcznRQYltDZCuhYA9nPkTQd8TTZ2FTzy+PzziW6yBZe2hRloBQV9p574Gr5tmNSIiva9iMlGLOlAQDpqK6xhzb2Rg3WoV1DZEb/ZHK3ZYJ3lbHlMRLAIrnXMdlO+NO5bdMBUuc66aADkIHrptTNOm41qsx64xXCpI6q1NK1yHhG/IWkVRAeWS/BvMZFq2nMyfhwtgpk31R+z20GsC1uvPCMKnM68h8YZctrdmAcU63HdCKsOp09UUFujWunSMxJ50ReqOdYrfnYyGFVJqVqFOIMrmgmKd6ivaIpXniLBhWlFGW7CSd3GsctyGXJlfaBcAcA4ZgviFhjM20Wv6WYM6Y2I7akeBgx2TnKksliBizJOQAFdeGpgGCmtTrv7Y27EhmSXlDV1KivEjL10gXJNhNeO1VmUV6ZSUOLq1PIioFM1LDwiraPKTd6VxWgVG7CxPgBHm987O2ySrl5RCgGr1BUDiWByGcANqu9lzLKa6UNfHnHRqQhH9rsmEpPlHvP95MmZnZgHXSrVXPhhpppA3Y7mF6W9HZZctelYTAit10lGpLEtTEQpFQN4gP2Rs7dET+0fYI9G8mdAZzb1M0D+JwCfARmntyi3nkt7W2QdIXUAbxTdTQd0bovJHs6UDdIA1QSFVRLOFpjk5BcQIB1PcYyb1m4mpFOSGeRMO/HLJGtQiYgOwM+LuhJgaU2eVQPVSp0ZGxKacCIfcW1onS6nEN4xChIrvHh4xkY2/J3B35jtAGffSBU3o6zclNAPOrryiWOw5ve+iQaHOAy8LUozbEAdwFfA7ouJacYqIq2qTXKJsTJZcgl6nsHIRvWRApBHeIz7EVaWrKagqCDxBEPW0UqIQBnImVUH5ygE8lYqtpPF09jn3wVXNasUljw+H9IGPJQv6POPF19Sf1ivBQbEQww8wwwDIyIbhh5iKbPCivCAZ4Xfb1tM399vbHYgvF6zXPFj7YUWQe/SZkXJbR45Kua2H/ADU7ud/xRYXZy1n/ADE8/wAT/ijamQ2j2ICooRUH5pFG2TCq0JrTTjTdXnu7qx5euyFpOs+b3s1O8loObpueckiXKxymwrQkswNak60auvKM58DjkyLVa6uYxNpbV9HhBoWrnlULvpXSunjGzfFkMibSaCmLMNqjfuuMu40Mec7T3r0swgBlAJA/aA0PZr4xztN8GuntUrmrXRVe3silFbq4q0OZqKEMW414cINLqtBnSFmHIsCD+8CVJHeK98ecR6HsA3SWSYh1SYSOxlB9oaNKwRJW7SKsyznMEUI9fZFq6kKtiIpSNYy4idIlkGjJvGJZswTWlKSAOkUsSQAFoamp5GMyXZydAYzbTZfyq0NIchUljKpAq4pVjX94ADkYV0aQi5X8KzdvWSonPgIKkkqVIIpyIyi1crhZiYiFFRUk0AANaknSM+z7MPJkASmUnEThY7iBmrAU13fGNW59lpkxwZ7IEFCUWrYqEGjEimHLMb4tolIJLztNlnynlTZ0oo4wsBNVajhUNWAW8tgLvmyk6K0SpMxVCk9IrKxWoxsMWTHWo14RjX9s3Z5dpmoqzmIYnDLlswAbrAAjKlCIx7RdiSz1pE5a5qZv0YplXXXPhDGb9muZbGvRidLnVOLFLNVFcsOpz6vri3sNasE60UHnY9xrk5PZSBuxAAdQZHPLFQ7si2Z0pWg0gv2a2StCKs9cX0nSHAGw1R2IUVxCh0avAgcYbEaVtailjqfZFa4rx6sxa9YENTkVAH/H1iJLdck1VJmzSlPq4ukPYa5eBMDE+3JJtKFmC0lsCTUBsTJlQVzoCe4RAMJrVbtYFLTKIbQ03HlBHa7smDVfWIpYCNYQihZK4gcwBv8AdE1szkzWOQVG8SpA9fuiywivfsr9CmAA5iuXAEGp4DT2QuWBc2ZnS2sspUYMVloHA+q2GpU84nt8qjVivsTss4lI8sD6REZqk00qCfEwWzNkJ7jrGWO9vhDKoxbtvmVJkzBNmIhYHCGIGIhT5vHMjxjH8nV9yJFmdZ06XLYzKgMwBpgUV7Kgxb2t2Lwy8TsrdGjkUrkaV/6RAvs9sstok9IwHnEZ13AfGH4DJ6K22Nj/AFmT6Qhh2wsf6zK9KBD+wacF9cL+wycBBgrIVzNr7JTK0SvSEUrRtVZcJ/SJVaH64gfmbDy/sj1/GK1p2JlqpamgJ37hXjDVCyBs8EsTzMKL1lsRZcWeZP8AyMKBsgLrkuexdK1ntQlLPVgq4Jk0BwVDVFTQHMZeqNi9tlZUiS82zGb0qAMq9M1GwkEqQTnUVyrGE9zI1rE/Ugg78yB5x5/CN6025UQlyqD7TtT2x0XjgRqXJfbWmyB5ssS5jkrhz3mgahzG80PCILPeDA0roaeEYcy8ZloollLS5XWLTmBBOg/RwaVNCRiIFK9kTWGSEAWWhVEAWuLGCTX629uNMsx2RlPI1gNpRS0yjKnKHVtx9oOoPMR5j5SdmmkzF6MVUr1TvyPWU8xUdxj0a6F3xa2r2ea1WYhADMTrKKitRqveK99I59S9to6tDbvW/h4/J4At3zTK0627jSv/AHgl2DnNJc9KSA9FAprUmjnlUFe88IdPlBC+PSXXHxyNMPIliByryixcNiNpmtMZ1RZbYMSDEGoAVEoGlaZanQ76xzaepqTykerr6Hp4UpSfH+fyFVpsWeRHiI7ZrqbUqfCNL81BgWEw55gFBQcqhqwOTLe0qcZZJR9RQ5MBvQ7+zIx2M8GqCyy2Gm6MK0WWZZrf0iqszpEdygycICoOH7TDIgbxlrE9h2kmDJmJ7Y0LHeUp2oWQzKkbsYBoKCuY3RLVmsJ7b+VRDNnK6hpeaN1lI/3LTcQRWmubcDBDdNldQMVFPDU99DSASy21xbFUhyjdZwyqvm165CkjEaAYgF0GsErbXYXJ1Y/VG7t4CNXVGfk071ktLOKlVO8ceYjzO9vprdOVrOCHQoswk9RkQGqZ0FcS5098eiWfafGcE+XhDDI56HjXUc90B152WelrZUw65EtWobQ4cqGnPcYSYzDuy6WmPJs8lDULhOdcPXcszncM6100pHsDno0oo80BVpuAFPdEVy3WtnldY1YirsaDE3uAzyitbL5l4ThYHsIMDYAjfl54moa60HM65evwMYM3Z57VbpMsmi4WL5VAAOS13EkU7/Fu0F7y0tQZ2NMLMAFJoWIGLIfvfJjbtN8pZpSTXRw1ooqYlKNhSrAkMKgVNd1cuMIQXW+7ycqGBu32DCcyo7SPZrFe8L/dx5xp2xgWa9VmWgScSrridjkKfVHFu31wm7EbAkrXzq9gMW7ikGYZnTIHksejWUdHCNnMcjPNgQF5GutI1ZbyrJhmdGHr1OsSw62pw1w7taRAu1Vns6/QSmquIKC1aUJ83KuZrqd8Az0GyS5aSwJaqqgCgUAACmQoNMoxb52iEo4Tvyrw59kB9h2yYTMxQE+05gwr7tfST8JNQwVl/dORHiD4w7GVb3tzTJNpc+aJcwdpKkUEQbCiliXm7n1090WNoJoFinKq0+jIAHuER7H9WxywcicRz5sYXgDaZojasOMMYQiiNq8IoXq1JMzL6jewxomKV6LWS4NKFSPHKGgBK4LJWzoaalv+bQoIbksqpIRQMgD6yT74USyaB4XLMXz1tDDj0oUe0RcsbWSV1mszYh9aZSZ4Mzn1CNOVaUrm6KeNGLekaj1mLJt1mzDNMY8SJh8KZeEdTZluj2V7Xb5kwoURVDCnWoTmRRhqB2HjuOcasuYolhMz1dwqTxYgVzr64wbwWWyEJMcVBFACCK8CQKeMCY2Yf9Yb1+4mI3oN8ez2efMEtFlpllUnf/3yMcs88g1qaxmWi2VMtuK08M/+qLEmdEGhY2j2bS2ICpVJrYSzEZOqkrRqakVJ55DsG7dsc0mWEluGwAstBhxEljUZ5E5DuEFCW7DhNdDkONToONffGNt/a3s8xCB1GBoeBBqR6we+I2qL3I1lqylBQbwh2y1intYZj9Kpdy5k510FBmRmC6nuMedXjdlqJE6cXxClCd1TkAd2Z38YJtndo7VZ5KSjJxgKFVsS0oNDrUZaikRpecyYWlzh1iKtwBybLvpFPkyvBDLtNACcsgT8Iiaw/k9rs0/pMSliG0XNhUVpqDQ656Q1ZJrQ7ozr0tQnHotVBGnEcDCSEmegX1essKplkHGCQBmRmM6Vy1Nd2Vd0Q2K8fydApzZjjLroRqBmAa1JFeUBtotmBMMhKEYalm64B7ak5njviaReswqFdac6gjw1g3JEuaXLDO89opc+WAKrMVgQtK1BrXPWnz2U5V+S1mpMmDE0lSozAqScsRP2aNlxMCj2sg9WpPExUeQczUkmhNTllXQUy1idyQnqxXLDebfU63TGRaiWgqwHDnxihaLGwUzJecsGldA3EL9ojl3xm3deTyWxymKMRmabtSM+yLtpvmbM6018WEZaeAHaYLRW9NHLNIDT5bFA5WhAO/Ca07IVovpp1t/SJZAljqhhVcT/AGdfq1z/AGorWS1TZrBEUVO8Vy/arXKmsUrZLYnITC5PV6pYk7tAdecXF7lgmM1LgnMw5g5EVHdupFe69jmmVmtShqFzI61aBgQciCI0rxu1kKiYKPhBYcCdQYrTrWaLLxYVaq4vs1Jz7q1hFhleVwSks1nlmYy9CynFl1yqMDUU3k1jBtcmWrYgwJ+I1NYybxOMVmW1nCZqBTOmgJz30B0jPu+8Sz0IBPCm8Z09sDBsnts8gq1CK5+z4xt2CY82dLP1UltU7qkgAV45ExSv6QHRG0z4cq09UVJN4TUFFcgcBSM5TSMpaqi8hTeo+ib53iFdqUlKOXvgWm3jNYULt6o6l5TgKCY1IXuoX1MegwzjtTAcb0nfeN4wz85zfvH8TB7qD6mPQaYYq3gn0ZzgTNvmfeP6RhhnsdXY/wARhe6ug+pXQWWaV1F7IUCHSN9o+JhQe78D+pXRpgwjEIeOg1htnmskpDoYecLHEiN+wgzZIANGXSvEbjyIyiRLPajkejlD7VcZ7hkPGMOy21pZquVeMdn31PY0xADlGqng9DS1o7aYXWIyLP8ASTGLuPrOa0P7C6DuFYGvKFtR06ylwEIGx1oakAUqABpmfCH3fdqvLxzCzNiIzOVABuHbGul/BUEubLWag0BGg5RRupKSsBLHfGIhFacSTlkwA5cABG7c91TVlzZkwMc1AZt4IO/jUDxEb8i9bChxLZaNDb52oxyGogRBQkAVJowgsHVGCo6wMJ9j7POcss8yQdUIqOwEEZdsPdaGO1gYI0p9z2eTKP0gd8OGo1OVBAsRG5+SVFYyZsqjEcIx1Dl9T4ZFhjgWHGO4oxOQYVhEQ+OVgA2Nl7YZbuVAJwjUc4IFvyYa0ITkgC+yMjZayVDtxIHhmfaIuWuRhaOyCexHoaH7TOvUVod8csmy7WuQcJAKzFOZpkFNQPERy1vWJbBaWlqSjEGu7s9cBsYd47O21XKS7OCoyFQTpyApGts9sRMlOtotZRADiMvecqBabo0f7RWmlMZ8Ihlu8xquxbtgsMFXaNapipQYhl3GB3KDO+rHWzNl5tD4H4EwKJZWPmox7FJ90c2pycXqF9xXpHCBF4XPOIykzf5bfCHrs1aTpZ538tvhGdMwSZmkQ2kbC7KWs/5ab6Jh67GWw6WeYO2g9pitr6K2y6MMmOVghGwds+5PpJ+KHf3fWz7sDtdfjBsl0PZLoGi0KCP+7218Jf8AMEKHsl0X7cuiwux1rP8Agn0k/FEy7C2w/wCHT+NfjGN+f7Qf8eb/ADG+MMe9Jp1mzPTb4xu3Aj7PkIP7BWv7semvxjo2Atf2UHa490DhvCYdXf0m+MMFoP2m8TEXEn7On+QqXyd2reZI/jPuWJP7uZ++bJ9JvwwJGafmphpY9vxg3R6C4df2GiXX0KCWSGIJqV0JJ3ctIozbDVotta0VVWo6qhfAUjsm1priEbs9KKSVFP8ANERtIwg7vjy5xrtecoausZd+T0mKFlMGYkabqZ1J3UiHjISwrM1zE1kl4mitaqaB895pv5ZxUMxtzHnoPdDYkElpnLLABOZ0AzJ7Bvjsqy2B1DT7S6uR1lRSQvKuA5gUrnSBd7QwGRIrqfrMOBbWnLSK7GMZzrFGGtqK9tBmbJdQ/wAeeexf/wA4YUunTpLSe7/6iA8jfHKxHuLpHPvXSCt5t1DQWpvRHwhy3hdY/wAC0N2t8HgSBjlYPc+EG/4X4DaVf1nyFlQy6apMcUav2WNet2mK147SI3nI6HsJHiKiBEN3RpyZVVDLWnsOhjaGo5Kjp0dS8MsJaVmHqmsaFhlhiV3ihp6ozZdoI3A9oB9saF2W/DML4RipSmShhlruBFNYs3NqVd4ppFiXYgN0Y0zaSaxykqP3psoe14hn7UzwP/CXumS29jwyrQVyG4ZEZjtECM/yh20My4kBBIICDUdtYqytqZ+KtEXtNfUPjGPec4NOZga4usaimZ1pTdWsZTk0sHPrSdWjZbb+2n/G8ET8MQzNtbYf8dx2YR7BGBHS0Ye5Ls5d8uzWO1lr/WJvpRC+0VpIztE702+MZnshteMG6XYW+y496zTrNmHtdvjEL2tzq7d7E+2IMcLFCthkfUwogL/NYUAzSVqwi3HtiqZp3x2p1rGzIosdJHcfCIK0/rHa0ESKietIlsaM8xQmtcqcs6xU6T1wXbIWBTZ5sxjhJqgPAAA5cyT6hFQjbL04bpUYdpDYjjzPE7++EkrkDF+chNBhJBrRqHSmtdCNPGK6LGzO6hjWhwKDCByRfwxas1Fl1HnNWp4AHQd4qe7hDQlRFK6rWCGU8a9zf19sK80JumkSzbPWIWWgz0i9NPCM68MSoGG5xXsoR7aQy0R2yZ5u7X3cIrYiN8SWmQzUIqTw+ffEc+wzEGJlYDjqPEZRz6kc2cetB7mzhaF0ldIqNOyjgnRntMdpe/7wzPfHFRyK4WpxoY7KVnIVQSx0AzPgIRUtOUatciDZ5wS7PSa2diSAoJrU0yoM/GsZ0rZaeRnhXkWr/wAQYdbpDSrOJehOTUOWZOY7xHVoRalbNtLTknbLvQ50jvRUNREqyxrWGzLeqaxodhWm2Tr145wjK4xItqxkkg5KrjL6pxaejCatK4Gp/D+KESVUsuJuAizfFxVs5mywfo8my85ftDs9nZFqxSEYjESBUMCOzTwMX595LLSZLVgyFTrmRUEEV9/wrE7UxOKayABenz7I4W4GIRM4Q8NWOWjz6O1jhMNLwxXhjJPCGmESYYTAAoUMqYUUWXFfhDzz+eUQIeekLHw+eyNCCStecdaYYiDc44IQEgm576xq3de+BDL5+NRpGPX5pBBsps507CZMOGSrAa5udcI4DSrc/Coc4NNO92C7LvYzagjwinNQGYwJ80LlXIE4jmOyka1suwyZrKK4K9U8jurxjFWWhnzStDRlrvo2AA+r3xtR2Itoq4Ww4a4GJpSvLT+KObFrLMqcHYdYoKEZEAMaHvI+REVtZsDCWpZm6pwipANczvprAzPSdZyAwmSiRUA1Wo48CIm6ZnN1JMKbddE2Xmil1O5KN6oj/NlonYFwCWtat0jAE0GQABqM6HTdA9J2mmrqQ3aKHxEa9l2pRqYqofEeIh2ilJBdcmyQU4pr4yRovmjsGp7Y31utFFABTeKfNYBX2nKKCjA58Yhm+UGagqWHfT1QzVNFPby5kkTgZfVD5ldwIp5vAHhujLuaUK4moc6DupmYz772ge0zMTHIV766n1COWG3FRQ9vjHLrL7Wkdn6ZHSfq1v48f9DU2hcPnGudacPmsXdj7YotJlkLWaKBqZ1UEgdmuXECAk3nED3sUIYEgg7tY5dGLjNNH1n6hLSnoSU+vwz3aZ0ajMjxqYFb/uqTMqVmYSdQRUE7jrkeyASw7WkEYnNN4NYt2ra6XuLN2D3mPVcj4ZtIlmWe1KoXqTafXRsJI3YlamdOEWrluwtMrPwKBQ4ScVe00Hhvgfm7VufNQDmc4ryr3tM11RGJZiFCqBmSaADvMQ5Iz3o9FvObLmTAitWsqYOGjLkOzET4xlYmw1wivCu/hWnujWsvkrnL0cw2ljOXMj6tTqgOpG6u/hFifsvakzMnEK/UZWy40ND3CsWuC8mHZyWkDFl5wryViAe8AGMC9y6BcmCtUBiKBqZFRBRddyW52eW1npLV2o7nB1TmAoPnHmOfKN62ypP5OJExQVAKkHOh+0DuapNDuiGuhSjaPIS0dV4jtIwOyg1wsRXjQ0r6oasyOdo42i2rRzviqH7IlVzComiasMLf1hxmVyiJn3wkCOM2e7xhQyOwyh8uZEwPP54xVVokBoOcaMTRYVaw0xGjHfp7O2Hq/wA/O6ETwPL8I3Lq2uEiWktkbCpPWGepJqR3xgMsMIrDi6KhLa7R7Jdps9tlfSqJinCy7sx2UiKyeT2yy6gK5UnFhLmleGVCR2mA3Y69AskpiowYmh1oaZjvrG9M25aU+GgIGtY6W7O2DTVhhYrgkS/MlIp4hRU9p3xBtds/LtNjdGADKCyN9lxpTkdCIyLN5RZBGYIPbSMXafyjqyYUIUfOfEnkBEtYLdUeZzZGFmVsipIIrvB9ccCju5R2dNxOXGVSTn7e2OLGDZxMY8mGfklIsggx009cKxbmVDJoIrzpbZUyMaJWOYILLjNp2jME2bplHBJcmrGNIpyjjyqQ91cI3n6rU1FUnZGNKGHYRwjuGHKOcKznbO4IJ/J+Zcu1ibMFejzXhiIIqe6sDdRpyh8p3Q1VqHfwI5iCMknkUZU8n0vYrUswBlII9Y5EbjEs+1KoqxAHMx8+WPbKfKGh7Qd3cQe6phWrbSZM85n7KH21rHQpI6t6Z7Xbb/l4ThYHsjxHbK8nmWmYpYhQcgDlmK1PjElj2qKI1ASTpXICMe02ku5d8yxjOc+jPUnikVVXxhwEdJpDRGJiS9Gd8ICG15w4tCJF0m6ETDC9IYZndDCh5Q8oUR4/msKHTKpkgOUTS90KFFsTHL74ed/zvEKFEGfkaDke/wBkdUa90KFFFFaY5GYJqN+/WLM2exAJYk04mFCjaPB0afBRtU5vtHxMQ2fOpOsKFEz4HPgsKc+8Q5tY5CjnOcSnSOKdIUKGMedYepzEKFA+BPgTfGFPGY7IUKJXglcoifzoS6H53QoUUV4EupiYwoUJikPJhgGXfHYUShDKZiG/EeyOQootHWjnGFCgA5LOnfD2hQob5B8jF0iBzpChQ1yNcirHIUKGW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data:image/jpeg;base64,/9j/4AAQSkZJRgABAQAAAQABAAD/2wCEAAkGBhQSEBUUEhQVFRUWGBgXGRgYGBwZHBgXFhcYGBwUFBccHSYeGBkkGhUUHy8gJCcpLCwsGB4xNTAqNSYrLCkBCQoKDgwOGg8PGiwkHyQsLCwsLCwsLCwsLCwsLCwsLCwpLCwsLCwpLCwpLCwsLCwsLCwsLCwsLCwsKSwsLCwsLP/AABEIAMIBAwMBIgACEQEDEQH/xAAcAAABBQEBAQAAAAAAAAAAAAAGAAIDBAUBBwj/xABMEAACAAMFBAUIBQkHAgcAAAABAgADEQQFEiExBkFRYRMicYGRBzKSobHB0fAjQlJT0hQVJFRicoKT4RYXQ0RjorLC8TNkc4PT4uP/xAAaAQADAQEBAQAAAAAAAAAAAAAAAQIDBAUG/8QAKREAAgIBBAEDAwUBAAAAAAAAAAECESEDEjFRQQQTYRQikQUygaHxcf/aAAwDAQACEQMRAD8AIBdz/et4L8ImW7G++f8A2/CHi8l+xN9AxKl5D7ub6H9Y7WYka3U330z1fCHi6D99N8R8IlF5f6U70B+KJBeP+jO9EfiiLGTCVlA/tXL+ksZ/8yo8UeCcDLh2++BvaaaHFkYfrMs6jSj594oaa5xLYy70cSSrvd/NUnuirel5dFLxJQuTRd9DvNOOYp213Rc2S2kdlZJxBYEUPI7jx0MTKdFJWVrNshLa0T55xlpuHEp6oXowBSmTV7eMSzrikUpg7wTX25xobQXqQuNNVFGA+snxGvjGBZr+BIOo9sZbrL4Ktv2cK5yjj34frU5D63tjFgye9elNahQo0rSnIc4zrRc4tBJlkCZQnDpjI3V0BPHTjTWJYAbtCP0Wb+77xFnyZ2AzLNMImOlJmi0z6ozNRGFe+0kp5cyVSYr0K0ZaUYHMHPIgiCPyXWspZpg6OY/0mqAGnVGtSIaEFBud/v5v+34Q03TM+/meCfCLhvX/AEJ/oD8UN/O3+jP9AfiigKhuub9+3oJ8IYbtm/fn0Fi6b2H3U7+X/WGm9V+xN/lmEMpG7533w/lj4w38in/ep/L/AKxdN7p9mb/Lb4QQ2Owp0QcglmXEAcqVFRUce2AATtlwzppl5gAKuJ9AaFiQo1Ooi/J2XlKoZw7V7h3AfGLTW8NWrgHnX27oqG/Cqlagg+ojeIbYikmwErG7yS6M9CVriBYZVpqPGBXarZ2cqohphZ+uwP1VzoBTLMCDCXtF0ZxVGVDnBJc81HkkzUUs+ZDAHq7gQfHv5RNjPJ7Tkh7DF+6JjiUMMosOOIDOgyoYueUCRL6bo7MgQUGOmhxV0Gg09cTXLNRZIBdAanIsAdeFYQFc2mZvkP3FT74SWgkgGU68zSg7aGNXpkOjr6Q+McoDoQe+CxlFpUQvJjTaVETyYAMl5UQTJcakyTFWZKgAzTLhRbMqFCGGF37RyJzhEY4mqQCpFaZnPSNlSOI8Y8Tl37a20Ff/AG4mF5237J/liOmU74RgkeqbQbQpZUBoZjsaKq55jUsRXCOcdu7aETExGWyNoQxQZ78PWqRXfSPL7fbbYCqhT5or1FzYjEd26tP4YjFtt3A+gnwjPdIqkHm2O0JlJLRg56RhjEkBqSq9YFyQKmgXcKMYyr72kM5JWCTOXo5qTqFZY6qGhoi9YHrClcs+GcCky1W1hTPIj6qa6iuXYY0Ek253nGWrsMIwEKp+shoMvs18IVyCgmtN6flKiaJcyWqMy0cUJyBDdmY8Io2C0YA7DWqg7tSacjkDpE+yhnr0sq3o6K6jBMZQAjjjhprlrw5w29JSJ9GhBoasVFAW0y7B7TEyGSG+id8YsyZLM1hLmYW+sBmATxG6JTKipKu2WkxpgBxv52eWXAbozFZpyLLaKjDMTI51BzFDlvpnQ15Rv3KzI5LsuIfVU1pXee6MOxWmhjtisnRNMcOzlyzGo83E2LCOQyh2NGtP2GsNqnTJ0xWDs9WpMwgkqpLAbsz4gxtXFcEiyIySDRWOI4nxZ0plHmtuvC2GY3R1CV6uUs5DKueeevfFf8427j/tl/CKtjPYUnoTQMKj5y490PoOI8Y8Xa8rbiB30I82XvofdEv54tvyqQZCz2LCI4Ujx78923gPQWI22otY1p/LgyFnsfRxWS+QS3IkR5L/AGvtX7PoH4wW3VbC6B9zivfvHcawZCzpttnnznSW7o6jEVDbjvpnTUZc4pzLoVMVJszrEsatXM7+WQGUTmzSkdnSWquwozDVgNAfAeEV3ckwmIq2O1SBOKYsUxc6Ma05+seMEEq+mEYsm60EwzAgDsKFt5HD1DwjSs1nxGgBJ5CsIClet7ypR6a0hihITq5kEioOoyyMXLDf13TFGCbJ7H6p78dDE1/3E/5OgWyi0EuWZWKjCFFFIB1OZ0gOtV9iX9HNsYSn1GyoOSlNIdD4DZ0sZFa2enHEntrD7Ld8nJ5SodaMtCOBoRlHn03aCQ/n2RT24T/0wVbDXsk3HLlyzLSWoIWtQMTHzRu3wDsITKhjS4uskRMkAzPmSoqTZUazy4rzJUAGSZUKL5s54QoKKPLrvl2mZOlylmANNIVa5DPjlkILx5NLyP8AmJQ/jb/44yfJ7dUy03hLmL5kgh3PjRRxJPsMe4LHZOMU8HNFusnldv8AJzbnZ3FolhalqYnqKDMDqdsc/utt9Km1yqa+c+nHzI9Sm5VOoIzHd5wG/nEVoNbNkfORVB5vRPa0ZUijy47NTbAFtFpmLPVh1JQL0xEA1mZCoA3V14jKDLZrarpgUmSTKmYeoDUKw/ZB0PzTfBPPuRJzy3mAESySqnQsaUY8cNPGnCMnayxBU6YZMhqAOA1jObKQ5bYhU4jnoFp7eUBe01zGWGtElqBaF5RBIauhT7sjMncfbPMvOrYho2ffvEal12vpGbGahsjXOpzibGB8u81w4jl5uv7SK/sYQ6TeMpzQMte2DY7CyWruG4ClMhT2ACKs3ybSF61aDicoHQqMZLvwFMeJelbCtRlVVLHQVAoCa5xJ+SK9UmNMwk5BD0YP8QGI+kOyCNrPLcBZs6Y1N5HvpWLq3XKMgotGX38eTQYHQHW7yby3lgyp8+S5FQGfGpHMGjDtr3RRTyQWoiotw9F/xRvWe8GXU55oSf2ct+mXsgk2cteNXHAg+NfhAmB51N8kNqBX9NU1NPNfLqsa6/s074cfI9a/11PB/jHqk/N0HMt6Kke11iaGFHkZ8j9s/XU8HjI2i2AtNkldJMtctqmgUY6seVRuGce5UjxrbG/RPvCkw0lSpgl04IGAc04kgnwjXSjveSJvaiXYvyePNwzbXNbo28yWpwlx9p2pVV7MzxG8raxuAwsNlkpJUkGbNJ65GRKCpYiopXlrE9933LRglnNceFVO4BqAuOVDly7ciM2fFICg4UAAHYBSM284KSweeXneKyUDz1wjFhYp1lBIqDxoaHdUZcYrveNnlEmoBajHI51AodOFINJuztmeofC+LIhhVcs9NNYkm7ESZhqygk74KVBR55O2lViFlhnZjhVVBJZjooHGD2wYZKhCQrAdYne2+tOdYuWLZqzWU41ljGAaNlUZHThwgStt51rU5mFSoAme+waADrVploe7jA/tjf8AYpiCVaOscsk1Vt5Vx5vdURk2m3MEopoz5V4Ly7c/kxJZbilzpLSyBiIJDbw2417Ymxm1dGyNiwI6SQwYAguWc58QxIjA8nkoflNsoKANQU3DpJmQ8IOLmsRlSJUs6qoB7d/rMBfk1FZlrbi6+tppg8DDRliNliywiMrAUVmSIZkuLbLEbJAI8qv2/pqWmaomTAA5AAcgADcBCjJ2hf8AS53/AKje2FGtkht5GXwtaENKkK2tdCR749UUx5Z5M7lnybQ8x0YS2l0qVw1OJSAF36HOPTkeNbwRRYDRRSy4lUKCB0iUIqKoHU4iBwFcznRQYltDZCuhYA9nPkTQd8TTZ2FTzy+PzziW6yBZe2hRloBQV9p574Gr5tmNSIiva9iMlGLOlAQDpqK6xhzb2Rg3WoV1DZEb/ZHK3ZYJ3lbHlMRLAIrnXMdlO+NO5bdMBUuc66aADkIHrptTNOm41qsx64xXCpI6q1NK1yHhG/IWkVRAeWS/BvMZFq2nMyfhwtgpk31R+z20GsC1uvPCMKnM68h8YZctrdmAcU63HdCKsOp09UUFujWunSMxJ50ReqOdYrfnYyGFVJqVqFOIMrmgmKd6ivaIpXniLBhWlFGW7CSd3GsctyGXJlfaBcAcA4ZgviFhjM20Wv6WYM6Y2I7akeBgx2TnKksliBizJOQAFdeGpgGCmtTrv7Y27EhmSXlDV1KivEjL10gXJNhNeO1VmUV6ZSUOLq1PIioFM1LDwiraPKTd6VxWgVG7CxPgBHm987O2ySrl5RCgGr1BUDiWByGcANqu9lzLKa6UNfHnHRqQhH9rsmEpPlHvP95MmZnZgHXSrVXPhhpppA3Y7mF6W9HZZctelYTAit10lGpLEtTEQpFQN4gP2Rs7dET+0fYI9G8mdAZzb1M0D+JwCfARmntyi3nkt7W2QdIXUAbxTdTQd0bovJHs6UDdIA1QSFVRLOFpjk5BcQIB1PcYyb1m4mpFOSGeRMO/HLJGtQiYgOwM+LuhJgaU2eVQPVSp0ZGxKacCIfcW1onS6nEN4xChIrvHh4xkY2/J3B35jtAGffSBU3o6zclNAPOrryiWOw5ve+iQaHOAy8LUozbEAdwFfA7ouJacYqIq2qTXKJsTJZcgl6nsHIRvWRApBHeIz7EVaWrKagqCDxBEPW0UqIQBnImVUH5ygE8lYqtpPF09jn3wVXNasUljw+H9IGPJQv6POPF19Sf1ivBQbEQww8wwwDIyIbhh5iKbPCivCAZ4Xfb1tM399vbHYgvF6zXPFj7YUWQe/SZkXJbR45Kua2H/ADU7ud/xRYXZy1n/ADE8/wAT/ijamQ2j2ICooRUH5pFG2TCq0JrTTjTdXnu7qx5euyFpOs+b3s1O8loObpueckiXKxymwrQkswNak60auvKM58DjkyLVa6uYxNpbV9HhBoWrnlULvpXSunjGzfFkMibSaCmLMNqjfuuMu40Mec7T3r0swgBlAJA/aA0PZr4xztN8GuntUrmrXRVe3silFbq4q0OZqKEMW414cINLqtBnSFmHIsCD+8CVJHeK98ecR6HsA3SWSYh1SYSOxlB9oaNKwRJW7SKsyznMEUI9fZFq6kKtiIpSNYy4idIlkGjJvGJZswTWlKSAOkUsSQAFoamp5GMyXZydAYzbTZfyq0NIchUljKpAq4pVjX94ADkYV0aQi5X8KzdvWSonPgIKkkqVIIpyIyi1crhZiYiFFRUk0AANaknSM+z7MPJkASmUnEThY7iBmrAU13fGNW59lpkxwZ7IEFCUWrYqEGjEimHLMb4tolIJLztNlnynlTZ0oo4wsBNVajhUNWAW8tgLvmyk6K0SpMxVCk9IrKxWoxsMWTHWo14RjX9s3Z5dpmoqzmIYnDLlswAbrAAjKlCIx7RdiSz1pE5a5qZv0YplXXXPhDGb9muZbGvRidLnVOLFLNVFcsOpz6vri3sNasE60UHnY9xrk5PZSBuxAAdQZHPLFQ7si2Z0pWg0gv2a2StCKs9cX0nSHAGw1R2IUVxCh0avAgcYbEaVtailjqfZFa4rx6sxa9YENTkVAH/H1iJLdck1VJmzSlPq4ukPYa5eBMDE+3JJtKFmC0lsCTUBsTJlQVzoCe4RAMJrVbtYFLTKIbQ03HlBHa7smDVfWIpYCNYQihZK4gcwBv8AdE1szkzWOQVG8SpA9fuiywivfsr9CmAA5iuXAEGp4DT2QuWBc2ZnS2sspUYMVloHA+q2GpU84nt8qjVivsTss4lI8sD6REZqk00qCfEwWzNkJ7jrGWO9vhDKoxbtvmVJkzBNmIhYHCGIGIhT5vHMjxjH8nV9yJFmdZ06XLYzKgMwBpgUV7Kgxb2t2Lwy8TsrdGjkUrkaV/6RAvs9sstok9IwHnEZ13AfGH4DJ6K22Nj/AFmT6Qhh2wsf6zK9KBD+wacF9cL+wycBBgrIVzNr7JTK0SvSEUrRtVZcJ/SJVaH64gfmbDy/sj1/GK1p2JlqpamgJ37hXjDVCyBs8EsTzMKL1lsRZcWeZP8AyMKBsgLrkuexdK1ntQlLPVgq4Jk0BwVDVFTQHMZeqNi9tlZUiS82zGb0qAMq9M1GwkEqQTnUVyrGE9zI1rE/Ugg78yB5x5/CN6025UQlyqD7TtT2x0XjgRqXJfbWmyB5ssS5jkrhz3mgahzG80PCILPeDA0roaeEYcy8ZloollLS5XWLTmBBOg/RwaVNCRiIFK9kTWGSEAWWhVEAWuLGCTX629uNMsx2RlPI1gNpRS0yjKnKHVtx9oOoPMR5j5SdmmkzF6MVUr1TvyPWU8xUdxj0a6F3xa2r2ea1WYhADMTrKKitRqveK99I59S9to6tDbvW/h4/J4At3zTK0627jSv/AHgl2DnNJc9KSA9FAprUmjnlUFe88IdPlBC+PSXXHxyNMPIliByryixcNiNpmtMZ1RZbYMSDEGoAVEoGlaZanQ76xzaepqTykerr6Hp4UpSfH+fyFVpsWeRHiI7ZrqbUqfCNL81BgWEw55gFBQcqhqwOTLe0qcZZJR9RQ5MBvQ7+zIx2M8GqCyy2Gm6MK0WWZZrf0iqszpEdygycICoOH7TDIgbxlrE9h2kmDJmJ7Y0LHeUp2oWQzKkbsYBoKCuY3RLVmsJ7b+VRDNnK6hpeaN1lI/3LTcQRWmubcDBDdNldQMVFPDU99DSASy21xbFUhyjdZwyqvm165CkjEaAYgF0GsErbXYXJ1Y/VG7t4CNXVGfk071ktLOKlVO8ceYjzO9vprdOVrOCHQoswk9RkQGqZ0FcS5098eiWfafGcE+XhDDI56HjXUc90B152WelrZUw65EtWobQ4cqGnPcYSYzDuy6WmPJs8lDULhOdcPXcszncM6100pHsDno0oo80BVpuAFPdEVy3WtnldY1YirsaDE3uAzyitbL5l4ThYHsIMDYAjfl54moa60HM65evwMYM3Z57VbpMsmi4WL5VAAOS13EkU7/Fu0F7y0tQZ2NMLMAFJoWIGLIfvfJjbtN8pZpSTXRw1ooqYlKNhSrAkMKgVNd1cuMIQXW+7ycqGBu32DCcyo7SPZrFe8L/dx5xp2xgWa9VmWgScSrridjkKfVHFu31wm7EbAkrXzq9gMW7ikGYZnTIHksejWUdHCNnMcjPNgQF5GutI1ZbyrJhmdGHr1OsSw62pw1w7taRAu1Vns6/QSmquIKC1aUJ83KuZrqd8Az0GyS5aSwJaqqgCgUAACmQoNMoxb52iEo4Tvyrw59kB9h2yYTMxQE+05gwr7tfST8JNQwVl/dORHiD4w7GVb3tzTJNpc+aJcwdpKkUEQbCiliXm7n1090WNoJoFinKq0+jIAHuER7H9WxywcicRz5sYXgDaZojasOMMYQiiNq8IoXq1JMzL6jewxomKV6LWS4NKFSPHKGgBK4LJWzoaalv+bQoIbksqpIRQMgD6yT74USyaB4XLMXz1tDDj0oUe0RcsbWSV1mszYh9aZSZ4Mzn1CNOVaUrm6KeNGLekaj1mLJt1mzDNMY8SJh8KZeEdTZluj2V7Xb5kwoURVDCnWoTmRRhqB2HjuOcasuYolhMz1dwqTxYgVzr64wbwWWyEJMcVBFACCK8CQKeMCY2Yf9Yb1+4mI3oN8ez2efMEtFlpllUnf/3yMcs88g1qaxmWi2VMtuK08M/+qLEmdEGhY2j2bS2ICpVJrYSzEZOqkrRqakVJ55DsG7dsc0mWEluGwAstBhxEljUZ5E5DuEFCW7DhNdDkONToONffGNt/a3s8xCB1GBoeBBqR6we+I2qL3I1lqylBQbwh2y1intYZj9Kpdy5k510FBmRmC6nuMedXjdlqJE6cXxClCd1TkAd2Z38YJtndo7VZ5KSjJxgKFVsS0oNDrUZaikRpecyYWlzh1iKtwBybLvpFPkyvBDLtNACcsgT8Iiaw/k9rs0/pMSliG0XNhUVpqDQ656Q1ZJrQ7ozr0tQnHotVBGnEcDCSEmegX1essKplkHGCQBmRmM6Vy1Nd2Vd0Q2K8fydApzZjjLroRqBmAa1JFeUBtotmBMMhKEYalm64B7ak5njviaReswqFdac6gjw1g3JEuaXLDO89opc+WAKrMVgQtK1BrXPWnz2U5V+S1mpMmDE0lSozAqScsRP2aNlxMCj2sg9WpPExUeQczUkmhNTllXQUy1idyQnqxXLDebfU63TGRaiWgqwHDnxihaLGwUzJecsGldA3EL9ojl3xm3deTyWxymKMRmabtSM+yLtpvmbM6018WEZaeAHaYLRW9NHLNIDT5bFA5WhAO/Ca07IVovpp1t/SJZAljqhhVcT/AGdfq1z/AGorWS1TZrBEUVO8Vy/arXKmsUrZLYnITC5PV6pYk7tAdecXF7lgmM1LgnMw5g5EVHdupFe69jmmVmtShqFzI61aBgQciCI0rxu1kKiYKPhBYcCdQYrTrWaLLxYVaq4vs1Jz7q1hFhleVwSks1nlmYy9CynFl1yqMDUU3k1jBtcmWrYgwJ+I1NYybxOMVmW1nCZqBTOmgJz30B0jPu+8Sz0IBPCm8Z09sDBsnts8gq1CK5+z4xt2CY82dLP1UltU7qkgAV45ExSv6QHRG0z4cq09UVJN4TUFFcgcBSM5TSMpaqi8hTeo+ib53iFdqUlKOXvgWm3jNYULt6o6l5TgKCY1IXuoX1MegwzjtTAcb0nfeN4wz85zfvH8TB7qD6mPQaYYq3gn0ZzgTNvmfeP6RhhnsdXY/wARhe6ug+pXQWWaV1F7IUCHSN9o+JhQe78D+pXRpgwjEIeOg1htnmskpDoYecLHEiN+wgzZIANGXSvEbjyIyiRLPajkejlD7VcZ7hkPGMOy21pZquVeMdn31PY0xADlGqng9DS1o7aYXWIyLP8ASTGLuPrOa0P7C6DuFYGvKFtR06ylwEIGx1oakAUqABpmfCH3fdqvLxzCzNiIzOVABuHbGul/BUEubLWag0BGg5RRupKSsBLHfGIhFacSTlkwA5cABG7c91TVlzZkwMc1AZt4IO/jUDxEb8i9bChxLZaNDb52oxyGogRBQkAVJowgsHVGCo6wMJ9j7POcss8yQdUIqOwEEZdsPdaGO1gYI0p9z2eTKP0gd8OGo1OVBAsRG5+SVFYyZsqjEcIx1Dl9T4ZFhjgWHGO4oxOQYVhEQ+OVgA2Nl7YZbuVAJwjUc4IFvyYa0ITkgC+yMjZayVDtxIHhmfaIuWuRhaOyCexHoaH7TOvUVod8csmy7WuQcJAKzFOZpkFNQPERy1vWJbBaWlqSjEGu7s9cBsYd47O21XKS7OCoyFQTpyApGts9sRMlOtotZRADiMvecqBabo0f7RWmlMZ8Ihlu8xquxbtgsMFXaNapipQYhl3GB3KDO+rHWzNl5tD4H4EwKJZWPmox7FJ90c2pycXqF9xXpHCBF4XPOIykzf5bfCHrs1aTpZ538tvhGdMwSZmkQ2kbC7KWs/5ab6Jh67GWw6WeYO2g9pitr6K2y6MMmOVghGwds+5PpJ+KHf3fWz7sDtdfjBsl0PZLoGi0KCP+7218Jf8AMEKHsl0X7cuiwux1rP8Agn0k/FEy7C2w/wCHT+NfjGN+f7Qf8eb/ADG+MMe9Jp1mzPTb4xu3Aj7PkIP7BWv7semvxjo2Atf2UHa490DhvCYdXf0m+MMFoP2m8TEXEn7On+QqXyd2reZI/jPuWJP7uZ++bJ9JvwwJGafmphpY9vxg3R6C4df2GiXX0KCWSGIJqV0JJ3ctIozbDVotta0VVWo6qhfAUjsm1priEbs9KKSVFP8ANERtIwg7vjy5xrtecoausZd+T0mKFlMGYkabqZ1J3UiHjISwrM1zE1kl4mitaqaB895pv5ZxUMxtzHnoPdDYkElpnLLABOZ0AzJ7Bvjsqy2B1DT7S6uR1lRSQvKuA5gUrnSBd7QwGRIrqfrMOBbWnLSK7GMZzrFGGtqK9tBmbJdQ/wAeeexf/wA4YUunTpLSe7/6iA8jfHKxHuLpHPvXSCt5t1DQWpvRHwhy3hdY/wAC0N2t8HgSBjlYPc+EG/4X4DaVf1nyFlQy6apMcUav2WNet2mK147SI3nI6HsJHiKiBEN3RpyZVVDLWnsOhjaGo5Kjp0dS8MsJaVmHqmsaFhlhiV3ihp6ozZdoI3A9oB9saF2W/DML4RipSmShhlruBFNYs3NqVd4ppFiXYgN0Y0zaSaxykqP3psoe14hn7UzwP/CXumS29jwyrQVyG4ZEZjtECM/yh20My4kBBIICDUdtYqytqZ+KtEXtNfUPjGPec4NOZga4usaimZ1pTdWsZTk0sHPrSdWjZbb+2n/G8ET8MQzNtbYf8dx2YR7BGBHS0Ye5Ls5d8uzWO1lr/WJvpRC+0VpIztE702+MZnshteMG6XYW+y496zTrNmHtdvjEL2tzq7d7E+2IMcLFCthkfUwogL/NYUAzSVqwi3HtiqZp3x2p1rGzIosdJHcfCIK0/rHa0ESKietIlsaM8xQmtcqcs6xU6T1wXbIWBTZ5sxjhJqgPAAA5cyT6hFQjbL04bpUYdpDYjjzPE7++EkrkDF+chNBhJBrRqHSmtdCNPGK6LGzO6hjWhwKDCByRfwxas1Fl1HnNWp4AHQd4qe7hDQlRFK6rWCGU8a9zf19sK80JumkSzbPWIWWgz0i9NPCM68MSoGG5xXsoR7aQy0R2yZ5u7X3cIrYiN8SWmQzUIqTw+ffEc+wzEGJlYDjqPEZRz6kc2cetB7mzhaF0ldIqNOyjgnRntMdpe/7wzPfHFRyK4WpxoY7KVnIVQSx0AzPgIRUtOUatciDZ5wS7PSa2diSAoJrU0yoM/GsZ0rZaeRnhXkWr/wAQYdbpDSrOJehOTUOWZOY7xHVoRalbNtLTknbLvQ50jvRUNREqyxrWGzLeqaxodhWm2Tr145wjK4xItqxkkg5KrjL6pxaejCatK4Gp/D+KESVUsuJuAizfFxVs5mywfo8my85ftDs9nZFqxSEYjESBUMCOzTwMX595LLSZLVgyFTrmRUEEV9/wrE7UxOKayABenz7I4W4GIRM4Q8NWOWjz6O1jhMNLwxXhjJPCGmESYYTAAoUMqYUUWXFfhDzz+eUQIeekLHw+eyNCCStecdaYYiDc44IQEgm576xq3de+BDL5+NRpGPX5pBBsps507CZMOGSrAa5udcI4DSrc/Coc4NNO92C7LvYzagjwinNQGYwJ80LlXIE4jmOyka1suwyZrKK4K9U8jurxjFWWhnzStDRlrvo2AA+r3xtR2Itoq4Ww4a4GJpSvLT+KObFrLMqcHYdYoKEZEAMaHvI+REVtZsDCWpZm6pwipANczvprAzPSdZyAwmSiRUA1Wo48CIm6ZnN1JMKbddE2Xmil1O5KN6oj/NlonYFwCWtat0jAE0GQABqM6HTdA9J2mmrqQ3aKHxEa9l2pRqYqofEeIh2ilJBdcmyQU4pr4yRovmjsGp7Y31utFFABTeKfNYBX2nKKCjA58Yhm+UGagqWHfT1QzVNFPby5kkTgZfVD5ldwIp5vAHhujLuaUK4moc6DupmYz772ge0zMTHIV766n1COWG3FRQ9vjHLrL7Wkdn6ZHSfq1v48f9DU2hcPnGudacPmsXdj7YotJlkLWaKBqZ1UEgdmuXECAk3nED3sUIYEgg7tY5dGLjNNH1n6hLSnoSU+vwz3aZ0ajMjxqYFb/uqTMqVmYSdQRUE7jrkeyASw7WkEYnNN4NYt2ra6XuLN2D3mPVcj4ZtIlmWe1KoXqTafXRsJI3YlamdOEWrluwtMrPwKBQ4ScVe00Hhvgfm7VufNQDmc4ryr3tM11RGJZiFCqBmSaADvMQ5Iz3o9FvObLmTAitWsqYOGjLkOzET4xlYmw1wivCu/hWnujWsvkrnL0cw2ljOXMj6tTqgOpG6u/hFifsvakzMnEK/UZWy40ND3CsWuC8mHZyWkDFl5wryViAe8AGMC9y6BcmCtUBiKBqZFRBRddyW52eW1npLV2o7nB1TmAoPnHmOfKN62ypP5OJExQVAKkHOh+0DuapNDuiGuhSjaPIS0dV4jtIwOyg1wsRXjQ0r6oasyOdo42i2rRzviqH7IlVzComiasMLf1hxmVyiJn3wkCOM2e7xhQyOwyh8uZEwPP54xVVokBoOcaMTRYVaw0xGjHfp7O2Hq/wA/O6ETwPL8I3Lq2uEiWktkbCpPWGepJqR3xgMsMIrDi6KhLa7R7Jdps9tlfSqJinCy7sx2UiKyeT2yy6gK5UnFhLmleGVCR2mA3Y69AskpiowYmh1oaZjvrG9M25aU+GgIGtY6W7O2DTVhhYrgkS/MlIp4hRU9p3xBtds/LtNjdGADKCyN9lxpTkdCIyLN5RZBGYIPbSMXafyjqyYUIUfOfEnkBEtYLdUeZzZGFmVsipIIrvB9ccCju5R2dNxOXGVSTn7e2OLGDZxMY8mGfklIsggx009cKxbmVDJoIrzpbZUyMaJWOYILLjNp2jME2bplHBJcmrGNIpyjjyqQ91cI3n6rU1FUnZGNKGHYRwjuGHKOcKznbO4IJ/J+Zcu1ibMFejzXhiIIqe6sDdRpyh8p3Q1VqHfwI5iCMknkUZU8n0vYrUswBlII9Y5EbjEs+1KoqxAHMx8+WPbKfKGh7Qd3cQe6phWrbSZM85n7KH21rHQpI6t6Z7Xbb/l4ThYHsjxHbK8nmWmYpYhQcgDlmK1PjElj2qKI1ASTpXICMe02ku5d8yxjOc+jPUnikVVXxhwEdJpDRGJiS9Gd8ICG15w4tCJF0m6ETDC9IYZndDCh5Q8oUR4/msKHTKpkgOUTS90KFFsTHL74ed/zvEKFEGfkaDke/wBkdUa90KFFFFaY5GYJqN+/WLM2exAJYk04mFCjaPB0afBRtU5vtHxMQ2fOpOsKFEz4HPgsKc+8Q5tY5CjnOcSnSOKdIUKGMedYepzEKFA+BPgTfGFPGY7IUKJXglcoifzoS6H53QoUUV4EupiYwoUJikPJhgGXfHYUShDKZiG/EeyOQootHWjnGFCgA5LOnfD2hQob5B8jF0iBzpChQ1yNcirHIUKGW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4" name="Picture 6" descr="http://wcms.inf.ed.ac.uk/ipab/robocup/robocup10.jpg/image_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048000"/>
            <a:ext cx="2147018" cy="1422400"/>
          </a:xfrm>
          <a:prstGeom prst="rect">
            <a:avLst/>
          </a:prstGeom>
          <a:noFill/>
        </p:spPr>
      </p:pic>
      <p:pic>
        <p:nvPicPr>
          <p:cNvPr id="37896" name="Picture 8" descr="http://media.indiatimes.in/media/photogallery/2013/Apr/robocup_1367142673_136714268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724400"/>
            <a:ext cx="2133600" cy="1602021"/>
          </a:xfrm>
          <a:prstGeom prst="rect">
            <a:avLst/>
          </a:prstGeom>
          <a:noFill/>
        </p:spPr>
      </p:pic>
      <p:sp>
        <p:nvSpPr>
          <p:cNvPr id="10" name="Flowchart: Process 9"/>
          <p:cNvSpPr/>
          <p:nvPr/>
        </p:nvSpPr>
        <p:spPr>
          <a:xfrm>
            <a:off x="228600" y="1676400"/>
            <a:ext cx="1944216" cy="4680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4624" y="1892424"/>
          <a:ext cx="1512168" cy="4176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12168"/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State1</a:t>
                      </a:r>
                      <a:endParaRPr lang="en-US" sz="3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State2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State3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State4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 smtClean="0"/>
                        <a:t>StateN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1143000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States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667000" y="1676400"/>
            <a:ext cx="1944216" cy="46805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83024" y="1892424"/>
          <a:ext cx="1512168" cy="4176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12168"/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Action1</a:t>
                      </a:r>
                      <a:endParaRPr lang="en-US" sz="3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Action2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Action3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Action4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 smtClean="0"/>
                        <a:t>ActionN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95600" y="114300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81200" y="2209800"/>
            <a:ext cx="838200" cy="7620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81200" y="2895600"/>
            <a:ext cx="838200" cy="27432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981200" y="2286000"/>
            <a:ext cx="838200" cy="2057400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81200" y="3581400"/>
            <a:ext cx="838200" cy="76200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81200" y="3657600"/>
            <a:ext cx="838200" cy="198120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0" y="381000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Policy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1524000"/>
            <a:ext cx="971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Move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Ball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15200" y="3505200"/>
            <a:ext cx="139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Wind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3913" y="4876800"/>
            <a:ext cx="835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Kick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Ball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152400"/>
            <a:ext cx="3539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Complex Task:</a:t>
            </a:r>
          </a:p>
          <a:p>
            <a:pPr algn="ctr"/>
            <a:r>
              <a:rPr lang="en-US" sz="4000" dirty="0" smtClean="0">
                <a:solidFill>
                  <a:srgbClr val="FFC000"/>
                </a:solidFill>
              </a:rPr>
              <a:t>Shoot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upload.wikimedia.org/wikipedia/commons/thumb/c/c3/Nao_humanoid_robot.jpg/800px-Nao_humanoid_rob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0"/>
            <a:ext cx="10903031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304800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Forgetting</a:t>
            </a:r>
            <a:endParaRPr lang="en-US" sz="48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9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Negative Forgetting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Catastrophic Forgetting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Stability-Plasticity </a:t>
            </a:r>
          </a:p>
          <a:p>
            <a:r>
              <a:rPr lang="en-US" sz="4000" dirty="0" smtClean="0"/>
              <a:t>   Imbalance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Methodology:</a:t>
            </a:r>
            <a:br>
              <a:rPr lang="en-US" dirty="0" smtClean="0"/>
            </a:br>
            <a:r>
              <a:rPr lang="en-US" dirty="0" smtClean="0"/>
              <a:t>Imbalance Demonstration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en-US" dirty="0" smtClean="0"/>
              <a:t>Multi-agent System Experiments </a:t>
            </a:r>
          </a:p>
          <a:p>
            <a:r>
              <a:rPr lang="en-US" dirty="0" smtClean="0"/>
              <a:t>Evolutionary Algorithm and Q-learning</a:t>
            </a:r>
          </a:p>
          <a:p>
            <a:r>
              <a:rPr lang="en-US" dirty="0" smtClean="0"/>
              <a:t>Subtask Performance Changes are caused by Policy Changes</a:t>
            </a:r>
          </a:p>
          <a:p>
            <a:r>
              <a:rPr lang="en-US" dirty="0" smtClean="0"/>
              <a:t>Task Performance Suffers</a:t>
            </a:r>
            <a:endParaRPr lang="en-US" dirty="0" smtClean="0"/>
          </a:p>
        </p:txBody>
      </p:sp>
      <p:pic>
        <p:nvPicPr>
          <p:cNvPr id="4" name="Picture 4" descr="http://cdn8.modelairplanenews.com/wp-content/uploads/2012/02/Capture.jpg?baf7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876800"/>
            <a:ext cx="3415053" cy="1809751"/>
          </a:xfrm>
          <a:prstGeom prst="rect">
            <a:avLst/>
          </a:prstGeom>
          <a:noFill/>
        </p:spPr>
      </p:pic>
      <p:pic>
        <p:nvPicPr>
          <p:cNvPr id="6146" name="Picture 2" descr="http://www.popsci.com.au/technology/robots/an-art-installation-sculpted-by-a-team-of-swarming-autonomous-flying-robots/flyingrobots2011113010000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876800"/>
            <a:ext cx="2362200" cy="1853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UAV Surveying Problem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1752600"/>
            <a:ext cx="5105400" cy="4500562"/>
          </a:xfrm>
        </p:spPr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Quadcopters</a:t>
            </a:r>
            <a:r>
              <a:rPr lang="en-US" dirty="0" smtClean="0"/>
              <a:t> (UAVs)</a:t>
            </a:r>
          </a:p>
          <a:p>
            <a:r>
              <a:rPr lang="en-US" dirty="0" smtClean="0"/>
              <a:t>Navigate to all cells (50x50)</a:t>
            </a:r>
          </a:p>
          <a:p>
            <a:r>
              <a:rPr lang="en-US" dirty="0" smtClean="0"/>
              <a:t>2,000 Time-steps</a:t>
            </a:r>
          </a:p>
          <a:p>
            <a:r>
              <a:rPr lang="en-US" dirty="0" smtClean="0"/>
              <a:t>Limited Fuel</a:t>
            </a:r>
          </a:p>
          <a:p>
            <a:r>
              <a:rPr lang="en-US" dirty="0" smtClean="0"/>
              <a:t>Takeoff, Move, Land, Refuel</a:t>
            </a:r>
          </a:p>
          <a:p>
            <a:r>
              <a:rPr lang="en-US" dirty="0" smtClean="0"/>
              <a:t>Transmit Visited Cells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Refuel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Takeoff &amp; Survey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UAV Surveying Problem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Phreaqo\Documents\School\PhD Research\Dissertation\Layered Learning Survey\Journal 1\images\Simu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19400"/>
            <a:ext cx="3148604" cy="3662363"/>
          </a:xfrm>
          <a:prstGeom prst="rect">
            <a:avLst/>
          </a:prstGeom>
          <a:noFill/>
        </p:spPr>
      </p:pic>
      <p:pic>
        <p:nvPicPr>
          <p:cNvPr id="1028" name="Picture 4" descr="http://www.3ders.org/images/quadcopter-3d-printed-pl1q_vampire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219200"/>
            <a:ext cx="2023197" cy="151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 Changes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447800"/>
            <a:ext cx="9144001" cy="427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Policy Changes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524000"/>
            <a:ext cx="9372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457201" y="1600200"/>
            <a:ext cx="124859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7201" y="4038600"/>
            <a:ext cx="124859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352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5257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1465</TotalTime>
  <Words>277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138</vt:lpstr>
      <vt:lpstr>The Stability-Plasticity Dilemma:</vt:lpstr>
      <vt:lpstr>Slide 2</vt:lpstr>
      <vt:lpstr>Goal &amp; Contributions</vt:lpstr>
      <vt:lpstr>Slide 4</vt:lpstr>
      <vt:lpstr>Slide 5</vt:lpstr>
      <vt:lpstr>Methodology: Imbalance Demonstration</vt:lpstr>
      <vt:lpstr>UAV Surveying Problem</vt:lpstr>
      <vt:lpstr>Performance Changes</vt:lpstr>
      <vt:lpstr>Policy Changes</vt:lpstr>
      <vt:lpstr>Layered vs. Monolithic Learning</vt:lpstr>
      <vt:lpstr>Causes of Imbalance</vt:lpstr>
      <vt:lpstr>Conclusion</vt:lpstr>
      <vt:lpstr>Future Research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Phreaqo</dc:creator>
  <cp:lastModifiedBy>Phreaqo</cp:lastModifiedBy>
  <cp:revision>53</cp:revision>
  <dcterms:created xsi:type="dcterms:W3CDTF">2014-02-27T06:09:53Z</dcterms:created>
  <dcterms:modified xsi:type="dcterms:W3CDTF">2014-02-28T07:07:15Z</dcterms:modified>
</cp:coreProperties>
</file>