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65" r:id="rId4"/>
    <p:sldId id="266" r:id="rId5"/>
    <p:sldId id="272" r:id="rId6"/>
    <p:sldId id="267" r:id="rId7"/>
    <p:sldId id="269" r:id="rId8"/>
    <p:sldId id="268" r:id="rId9"/>
    <p:sldId id="270" r:id="rId10"/>
    <p:sldId id="271" r:id="rId11"/>
    <p:sldId id="262" r:id="rId12"/>
    <p:sldId id="263" r:id="rId13"/>
    <p:sldId id="273" r:id="rId14"/>
    <p:sldId id="264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0AD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2"/>
  </p:normalViewPr>
  <p:slideViewPr>
    <p:cSldViewPr snapToGrid="0" snapToObjects="1">
      <p:cViewPr>
        <p:scale>
          <a:sx n="71" d="100"/>
          <a:sy n="71" d="100"/>
        </p:scale>
        <p:origin x="2120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64AE4-3AF3-E442-AFAF-A73C48A1F56D}" type="datetimeFigureOut">
              <a:rPr lang="de-DE" smtClean="0"/>
              <a:t>20.03.19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031DB-921B-B140-A128-1201EDC9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56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8252D5-489E-4A42-958B-583D5271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2A486A6-C961-8A44-8767-BD3AEDE1C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639B80-A9C3-6449-BB7E-244D1845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45339-1622-494D-8E70-00E2BA419683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11D92-11CB-854E-AFA8-41410E7C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1B15D-7C0B-3641-9B26-B4F111BF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7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7ACDE-A619-054E-8567-BF1E7EC1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EA285-8BE6-0D4A-8EAD-897F5C6D5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20A672-5866-7A4A-80EE-4EFBFB7D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7BDC8-8216-D349-9058-E1F87E5B3611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65DEC-69A3-FA4A-BF8E-EDABA392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56757C-3D0D-1148-A0E8-DE2457D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554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D54950-38FA-5547-8A23-D6A5E159A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585111-7073-BC4C-B9BC-BE1576A37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92812-5F6F-2545-9E71-31CB8BA1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B407F-ABB3-E54B-9317-58C81C304734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69E0B-CFE0-7649-B2D0-CFA96AB2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BF99A-EE87-6D4F-B9E9-CAA1BF3F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552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08E4D-EABC-0648-8C7E-10398A16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9EAEC-C539-F84D-B123-36B2BA7F0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45910F-A6C6-F942-B1F3-C12C37F9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7EBEE-06B7-BE4F-B0D8-0587D499AB28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741C57-A180-B14A-BBC7-B484A917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A70AF3-7C41-6C4B-93BB-FBCB0A98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711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185E2E-9E95-0F41-AB59-72265452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B03C00-F5E7-DD4B-9DAA-D0741166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A7065E-2F82-5C46-8CC8-09EB748E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FA26-DA6C-B644-8730-03D04829D5E9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DE5706-CF44-5646-91E4-7EC4ECCF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EE8FFA-1975-1741-B4D4-554EA188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9DD93-9DFC-9645-8ADC-DD284894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3DDE53-C220-2540-B719-F3F869DBB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1B1890-CEB6-BC42-8DA3-240AF60C4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5F866-EAAA-2F44-AC1A-0513D445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337C-DE54-3241-86CB-5694689798A1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C53B6C-ADF2-5F40-8812-881C37A0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EEE140-82BC-9040-B5AE-D6EDA694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48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A85EB-53B8-BC45-A3F5-4A56C70D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28D91F-CA98-1748-9A17-7171E00F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369567-A92D-C441-97D3-D315F541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8E55C6-2A2F-9F49-AD97-D1492C0B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FC2B39-B1A5-2F45-9A57-7FAA3A33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F88513-CD87-B148-AFD7-1E237271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853E-512F-2647-8B0F-E5DDB2DFE56C}" type="datetime1">
              <a:rPr lang="de-DE" smtClean="0"/>
              <a:t>20.03.19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F5CB25E-62DC-9941-AFA2-59981D43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20B9F6-D7C6-C343-B943-F8C8FE88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3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99787F-3C63-CD4E-A9FD-DC110AC8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AA9EC-0335-D647-95CA-15598385B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BC9DB-C430-9644-8793-6E81C3892253}" type="datetime1">
              <a:rPr lang="de-DE" smtClean="0"/>
              <a:t>20.03.19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B6C6A2-0AC3-2840-AD19-6ED63F8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D5291A-EA5A-E24E-90A0-0D5DB287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51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51FB21-0BB8-6944-B490-0D5230C5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90BF-FC5B-CA49-A2AE-F228E5AEC323}" type="datetime1">
              <a:rPr lang="de-DE" smtClean="0"/>
              <a:t>20.03.19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4635F6-55B3-4E43-9EE0-54DE8E50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46A20-D153-4548-8481-7C40D426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2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1BABB-BA0A-4E43-95B2-F6BECA55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03C85-AF53-B94E-ADCB-45247925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25094F-7A0F-1146-A647-282E3B2A0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4D15D1-B59A-564B-91A8-57ED9427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3629A-03FF-894B-829D-0E5150D0B5C9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2CA53F-D9FF-E142-B853-BF2796D9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32D2C-F12E-F84A-8DC7-8FD00081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129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53F47-13B5-7A42-B61C-6EBD18B3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0474FA-4965-ED41-96EC-9AA4262B5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644122F-3D1C-A543-A7FC-B98376471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29696-E4FC-AA49-BE40-BD5B0882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3F27-45D6-F24C-9D28-495E0B1CF426}" type="datetime1">
              <a:rPr lang="de-DE" smtClean="0"/>
              <a:t>20.03.19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A66A4F-743B-7847-A5F4-CE1A85AB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12BBF-D47F-D749-AE1F-EDD64452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48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26CF5D5-53B8-764B-A74C-EB28476C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54BEDF-6D11-B747-8B76-D000B9193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B4808E-782E-B349-A688-53A4EDDCA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0BB3E-1A97-1646-82A9-B8EDA698AB0F}" type="datetime1">
              <a:rPr lang="de-DE" smtClean="0"/>
              <a:t>20.03.19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91497A-55B7-904A-AFAF-70368B0AB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3CF2C-2DB6-4B4C-B748-1A60DDB8D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6B16-91FB-9448-9CB1-FBF57F5ADB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03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548815-D0B4-C949-9E46-44CBCA32CE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6B999B2-B9D7-C346-94B5-FA5CC7992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3450"/>
            <a:ext cx="9144000" cy="1765569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Abschlusspräsentation</a:t>
            </a:r>
            <a:br>
              <a:rPr lang="de-DE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de-DE" sz="5400" b="1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- Schach-App -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E0ADB7-84B0-1E43-B4ED-4BA4C7865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614" y="3051544"/>
            <a:ext cx="7240772" cy="1180214"/>
          </a:xfr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br>
              <a:rPr lang="de-DE" sz="1800" dirty="0"/>
            </a:br>
            <a:r>
              <a:rPr lang="de-DE" sz="2200" dirty="0">
                <a:solidFill>
                  <a:schemeClr val="tx1"/>
                </a:solidFill>
              </a:rPr>
              <a:t>Orkhan Aliev, Tim Groß, Daniel Helmig, Rukiye Devran</a:t>
            </a:r>
          </a:p>
          <a:p>
            <a:r>
              <a:rPr lang="de-DE" sz="1900" dirty="0">
                <a:solidFill>
                  <a:sysClr val="windowText" lastClr="000000"/>
                </a:solidFill>
              </a:rPr>
              <a:t>Betreuer: Erik Burger, Sandro Koch, Jan Keim</a:t>
            </a:r>
          </a:p>
          <a:p>
            <a:endParaRPr lang="de-DE" dirty="0"/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99AB431A-1E4D-2145-AA86-3D9BA5323E76}"/>
              </a:ext>
            </a:extLst>
          </p:cNvPr>
          <p:cNvSpPr txBox="1">
            <a:spLocks/>
          </p:cNvSpPr>
          <p:nvPr/>
        </p:nvSpPr>
        <p:spPr>
          <a:xfrm>
            <a:off x="0" y="6175718"/>
            <a:ext cx="12192000" cy="54864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r>
              <a:rPr lang="de-DE" sz="6200" dirty="0"/>
              <a:t>Praxis der Softwareentwicklung, Wintersemester 2018/19</a:t>
            </a:r>
          </a:p>
        </p:txBody>
      </p:sp>
      <p:pic>
        <p:nvPicPr>
          <p:cNvPr id="7" name="Inhaltsplatzhalter 4">
            <a:extLst>
              <a:ext uri="{FF2B5EF4-FFF2-40B4-BE49-F238E27FC236}">
                <a16:creationId xmlns:a16="http://schemas.microsoft.com/office/drawing/2014/main" id="{A836D8B3-D08A-474B-94C3-DACE2C069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7891" y="4463155"/>
            <a:ext cx="1716219" cy="1578921"/>
          </a:xfrm>
          <a:prstGeom prst="rect">
            <a:avLst/>
          </a:prstGeom>
          <a:effectLst>
            <a:glow rad="228600">
              <a:schemeClr val="bg2">
                <a:lumMod val="2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1277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0AEE990-C300-824C-9EC3-8C674825AA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667594-0D22-3D47-BC92-18F73DA6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10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8119FDB-601C-1D4F-AF81-2FC0AC777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C412BFA-EF8B-E745-8915-938294B1F36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2. Allgemeine Schwierigkeiten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239DAB00-5DB8-744C-88FE-03D87681F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4"/>
            <a:ext cx="12192000" cy="185684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Server: ....</a:t>
            </a:r>
          </a:p>
          <a:p>
            <a:pPr lvl="1"/>
            <a:r>
              <a:rPr lang="de-DE" sz="2800" dirty="0"/>
              <a:t>GUI: Umgang mit Bitmaps, Pixelberechnung</a:t>
            </a:r>
          </a:p>
          <a:p>
            <a:pPr lvl="1"/>
            <a:endParaRPr lang="de-DE" sz="280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FE343FB5-05C7-E444-A6C3-7C4B5753176C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11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CAD91F6D-B403-7E40-9AD1-349BCA65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055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E7D77146-B6AE-3A47-863B-F36F824FE8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45984F8-646B-8641-8B77-91311028AE17}"/>
              </a:ext>
            </a:extLst>
          </p:cNvPr>
          <p:cNvSpPr txBox="1">
            <a:spLocks/>
          </p:cNvSpPr>
          <p:nvPr/>
        </p:nvSpPr>
        <p:spPr>
          <a:xfrm>
            <a:off x="0" y="1639394"/>
            <a:ext cx="12192000" cy="2524643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de-DE" sz="280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0969AAB-F240-6E45-B069-5960B388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11</a:t>
            </a:fld>
            <a:endParaRPr lang="de-DE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399F1CD2-5D5E-4C4D-B6DC-1F79D23F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3D739D8-EC04-5F4E-AF55-01A09BA39B0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3. App Demonstration</a:t>
            </a:r>
          </a:p>
        </p:txBody>
      </p:sp>
      <p:pic>
        <p:nvPicPr>
          <p:cNvPr id="17" name="Inhaltsplatzhalter 4">
            <a:extLst>
              <a:ext uri="{FF2B5EF4-FFF2-40B4-BE49-F238E27FC236}">
                <a16:creationId xmlns:a16="http://schemas.microsoft.com/office/drawing/2014/main" id="{9C4EB775-86DF-AC49-ADAC-B2B918BA7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2475" y="1820002"/>
            <a:ext cx="2427456" cy="2233259"/>
          </a:xfrm>
          <a:noFill/>
          <a:ln>
            <a:noFill/>
          </a:ln>
          <a:effectLst>
            <a:glow rad="101600">
              <a:schemeClr val="bg2">
                <a:lumMod val="75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9EBB46DB-AA5E-E14E-8CD8-C578AC083DD3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12</a:t>
            </a:r>
          </a:p>
        </p:txBody>
      </p:sp>
      <p:pic>
        <p:nvPicPr>
          <p:cNvPr id="14" name="Inhaltsplatzhalter 4">
            <a:extLst>
              <a:ext uri="{FF2B5EF4-FFF2-40B4-BE49-F238E27FC236}">
                <a16:creationId xmlns:a16="http://schemas.microsoft.com/office/drawing/2014/main" id="{EF579FD2-1EFC-674D-A628-51199229E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229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122CF9-F31E-EC46-9341-52C7F81E4E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2C754F-FF1B-A147-8C3D-6A25CF64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678"/>
            <a:ext cx="12192000" cy="3745181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lang="de-DE" sz="2800" b="1" dirty="0">
                <a:sym typeface="Wingdings" pitchFamily="2" charset="2"/>
              </a:rPr>
              <a:t>Erfahrungen:</a:t>
            </a:r>
          </a:p>
          <a:p>
            <a:pPr lvl="1"/>
            <a:r>
              <a:rPr lang="de-DE" sz="2800" dirty="0">
                <a:sym typeface="Wingdings" pitchFamily="2" charset="2"/>
              </a:rPr>
              <a:t>zu Optimistisch geplanter Zeitaufwand</a:t>
            </a:r>
          </a:p>
          <a:p>
            <a:pPr lvl="1"/>
            <a:r>
              <a:rPr lang="de-DE" sz="2800" dirty="0">
                <a:sym typeface="Wingdings" pitchFamily="2" charset="2"/>
              </a:rPr>
              <a:t>Pflichtenheft und Entwurfsheft nie vollständig</a:t>
            </a:r>
          </a:p>
          <a:p>
            <a:pPr lvl="1"/>
            <a:r>
              <a:rPr lang="de-DE" sz="2800" dirty="0">
                <a:sym typeface="Wingdings" pitchFamily="2" charset="2"/>
              </a:rPr>
              <a:t> viele Probleme erst bei Implementierung aufgetaucht</a:t>
            </a:r>
          </a:p>
          <a:p>
            <a:pPr lvl="1"/>
            <a:r>
              <a:rPr lang="de-DE" sz="2800">
                <a:sym typeface="Wingdings" pitchFamily="2" charset="2"/>
              </a:rPr>
              <a:t>...</a:t>
            </a: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8B7FEB-0E2A-734B-B8B8-F0704F1D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12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CF6F754-F093-C543-8C7B-32E9F223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>
                <a:solidFill>
                  <a:schemeClr val="tx1"/>
                </a:solidFill>
              </a:rPr>
              <a:t>          Orkhan Aliev, Tim Groß, Daniel Helmig, Rukiye Devran 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5874C92B-3A54-554E-9CF7-17B600FE0EBB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4. Fazit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3A2BFA8-1211-BD4D-8210-A163C747B6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13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301B56D1-EE4E-584A-B72E-8D000DF5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1AACFFB4-2C70-9943-9698-16272C179E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0" y="2108200"/>
            <a:ext cx="2319997" cy="2319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2344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4CA1025-4694-724B-A555-8140F17A1C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5E5260-C0C3-4941-B59F-21D6490A9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1853"/>
            <a:ext cx="12192000" cy="308082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endParaRPr lang="de-DE" sz="2000" b="1" dirty="0"/>
          </a:p>
          <a:p>
            <a:pPr marL="0" indent="0" algn="ctr">
              <a:buNone/>
            </a:pPr>
            <a:r>
              <a:rPr lang="de-DE" sz="5400" b="1" dirty="0"/>
              <a:t>Vielen Dank für </a:t>
            </a:r>
            <a:br>
              <a:rPr lang="de-DE" sz="5400" b="1" dirty="0"/>
            </a:br>
            <a:r>
              <a:rPr lang="de-DE" sz="5400" b="1" dirty="0"/>
              <a:t>Eure Aufmerksamkeit!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A75DD0-809D-C843-B340-F7DCB31B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13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7954C9BD-9470-C448-A6AF-103FEEC1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34F639C-ABD7-A447-8A0B-B79909280D18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Ende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F2FB51D-507F-CD4E-98C5-B1C08CC9E889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14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C2260AA3-57DD-8246-8A03-6F41F07AF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586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D4FFE3D-6219-774C-AA8A-59974DE893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5A2B7-D800-5D48-848A-6F55990F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14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176C2C0-0091-E744-9748-45DCFE78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770A854-6295-8244-84C6-61073FFACC4D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5. Fragen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4CFDE58-DC7F-2F41-9E62-09383F1D01EA}"/>
              </a:ext>
            </a:extLst>
          </p:cNvPr>
          <p:cNvSpPr txBox="1">
            <a:spLocks/>
          </p:cNvSpPr>
          <p:nvPr/>
        </p:nvSpPr>
        <p:spPr>
          <a:xfrm>
            <a:off x="0" y="1628678"/>
            <a:ext cx="12192000" cy="393392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b="1" dirty="0">
              <a:sym typeface="Wingdings" pitchFamily="2" charset="2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de-DE" sz="2800" b="1" dirty="0">
                <a:sym typeface="Wingdings" pitchFamily="2" charset="2"/>
              </a:rPr>
              <a:t>Gibt es noch Fragen?</a:t>
            </a:r>
            <a:endParaRPr lang="de-DE" sz="2800" dirty="0"/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E85A1979-B22D-704F-A76E-530508FAA2C5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15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73E6772E-E18B-BA43-8B9A-BD101E516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95F1759C-FC43-734D-8680-B745AEE37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24" b="90000" l="9827" r="89884">
                        <a14:foregroundMark x1="49711" y1="10882" x2="46532" y2="8824"/>
                        <a14:foregroundMark x1="38728" y1="72647" x2="34971" y2="79412"/>
                        <a14:foregroundMark x1="59249" y1="89706" x2="54335" y2="87941"/>
                        <a14:backgroundMark x1="61561" y1="86176" x2="62139" y2="84412"/>
                        <a14:backgroundMark x1="63295" y1="91765" x2="63295" y2="91765"/>
                        <a14:backgroundMark x1="63295" y1="91471" x2="63295" y2="91471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1349" y="1809750"/>
            <a:ext cx="3725241" cy="3667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75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FC008D-65A6-4449-8036-EA172A849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2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88829EF-0401-924F-84D4-268D5A5CF7D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F3A3253-5701-4444-BF28-E573F87C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FB23C84-F11A-8C44-8F47-F47420DCBEF7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CHESS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9B896C9B-F60D-7946-BA38-86E2D9E55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46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3087EAD-B47F-194E-AC01-C62A3EF3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DA07C2-DD90-434C-8BDC-9575845E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0729"/>
            <a:ext cx="12191999" cy="4065563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de-DE" sz="2800" b="1" dirty="0"/>
          </a:p>
          <a:p>
            <a:pPr marL="457200" lvl="1" indent="0">
              <a:buNone/>
            </a:pPr>
            <a:r>
              <a:rPr lang="de-DE" sz="2800" b="1" u="sng" dirty="0"/>
              <a:t>Funktionalität</a:t>
            </a:r>
          </a:p>
          <a:p>
            <a:pPr lvl="1"/>
            <a:r>
              <a:rPr lang="de-DE" sz="2800" dirty="0"/>
              <a:t>Anmelden</a:t>
            </a:r>
          </a:p>
          <a:p>
            <a:pPr lvl="1"/>
            <a:r>
              <a:rPr lang="de-DE" sz="2800" dirty="0"/>
              <a:t>Statistik</a:t>
            </a:r>
          </a:p>
          <a:p>
            <a:pPr lvl="1"/>
            <a:r>
              <a:rPr lang="de-DE" sz="2800" dirty="0"/>
              <a:t>Spielersuche</a:t>
            </a:r>
          </a:p>
          <a:p>
            <a:pPr lvl="1"/>
            <a:r>
              <a:rPr lang="de-DE" sz="2800" dirty="0"/>
              <a:t>Spielen auf einem Gerät</a:t>
            </a:r>
          </a:p>
          <a:p>
            <a:pPr lvl="1"/>
            <a:r>
              <a:rPr lang="de-DE" sz="2800" dirty="0"/>
              <a:t>Gegen einen herausgeforderten Spieler spielen</a:t>
            </a:r>
          </a:p>
          <a:p>
            <a:pPr lvl="1"/>
            <a:r>
              <a:rPr lang="de-DE" sz="2800" dirty="0"/>
              <a:t>Schachfiguren bewegen sich gemäß den Schachregeln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E394E1-F3AF-7341-BCBA-2AA82D99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3</a:t>
            </a:fld>
            <a:endParaRPr lang="de-DE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5AB4E3AE-4CF3-A344-B716-DB87037C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2FD2EBA-0137-1445-8069-B3230CE6736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1.1 Pflichtenheft 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A8C96C1F-C583-234D-BE78-DA6988C4B27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4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3C76160-AA00-A947-B400-FD9A61BB1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F27A060-0FF8-3B45-A188-CE32A76C8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11" b="96889" l="1667" r="98556">
                        <a14:foregroundMark x1="35333" y1="39778" x2="33222" y2="48556"/>
                        <a14:foregroundMark x1="35556" y1="44222" x2="34333" y2="62333"/>
                        <a14:foregroundMark x1="34333" y1="62333" x2="48778" y2="67444"/>
                        <a14:foregroundMark x1="48778" y1="67444" x2="57333" y2="66667"/>
                        <a14:foregroundMark x1="57333" y1="66667" x2="63778" y2="62111"/>
                        <a14:foregroundMark x1="63778" y1="62111" x2="66444" y2="54556"/>
                        <a14:foregroundMark x1="66444" y1="54556" x2="66556" y2="47333"/>
                        <a14:foregroundMark x1="66556" y1="47333" x2="62111" y2="41444"/>
                        <a14:foregroundMark x1="62111" y1="41444" x2="55556" y2="36778"/>
                        <a14:foregroundMark x1="55556" y1="36778" x2="48333" y2="35333"/>
                        <a14:foregroundMark x1="48333" y1="35333" x2="41333" y2="37667"/>
                        <a14:foregroundMark x1="41333" y1="37667" x2="33000" y2="47000"/>
                        <a14:foregroundMark x1="12889" y1="31444" x2="10111" y2="38111"/>
                        <a14:foregroundMark x1="10111" y1="38111" x2="4889" y2="42889"/>
                        <a14:foregroundMark x1="4889" y1="42889" x2="3778" y2="50000"/>
                        <a14:foregroundMark x1="3778" y1="50000" x2="6778" y2="56333"/>
                        <a14:foregroundMark x1="6778" y1="56333" x2="11111" y2="60111"/>
                        <a14:foregroundMark x1="1667" y1="46222" x2="1667" y2="53778"/>
                        <a14:foregroundMark x1="1667" y1="53778" x2="12444" y2="64333"/>
                        <a14:foregroundMark x1="12444" y1="64333" x2="14000" y2="78556"/>
                        <a14:foregroundMark x1="14000" y1="78556" x2="19667" y2="83556"/>
                        <a14:foregroundMark x1="19667" y1="83556" x2="26556" y2="86667"/>
                        <a14:foregroundMark x1="26556" y1="86667" x2="30889" y2="86000"/>
                        <a14:foregroundMark x1="30667" y1="85222" x2="46556" y2="96222"/>
                        <a14:foregroundMark x1="46556" y1="96222" x2="53556" y2="96889"/>
                        <a14:foregroundMark x1="53556" y1="96889" x2="68556" y2="86556"/>
                        <a14:foregroundMark x1="69667" y1="83667" x2="76444" y2="86778"/>
                        <a14:foregroundMark x1="76444" y1="86778" x2="83889" y2="83667"/>
                        <a14:foregroundMark x1="83889" y1="83667" x2="87333" y2="77222"/>
                        <a14:foregroundMark x1="87333" y1="77222" x2="86111" y2="70333"/>
                        <a14:foregroundMark x1="86111" y1="70333" x2="86333" y2="69556"/>
                        <a14:foregroundMark x1="85778" y1="68778" x2="88333" y2="61889"/>
                        <a14:foregroundMark x1="88333" y1="61889" x2="94889" y2="58444"/>
                        <a14:foregroundMark x1="94889" y1="58444" x2="97222" y2="49667"/>
                        <a14:foregroundMark x1="97222" y1="49667" x2="94333" y2="42444"/>
                        <a14:foregroundMark x1="94333" y1="42444" x2="87222" y2="37667"/>
                        <a14:foregroundMark x1="87222" y1="37667" x2="85222" y2="31000"/>
                        <a14:foregroundMark x1="85222" y1="31000" x2="86556" y2="27222"/>
                        <a14:foregroundMark x1="86667" y1="25111" x2="84000" y2="18000"/>
                        <a14:foregroundMark x1="84000" y1="18000" x2="78222" y2="12778"/>
                        <a14:foregroundMark x1="78222" y1="12778" x2="71222" y2="14000"/>
                        <a14:foregroundMark x1="71222" y1="14000" x2="63667" y2="12111"/>
                        <a14:foregroundMark x1="63667" y1="12111" x2="59667" y2="5222"/>
                        <a14:foregroundMark x1="59667" y1="5222" x2="52778" y2="3333"/>
                        <a14:foregroundMark x1="52778" y1="3333" x2="45778" y2="4222"/>
                        <a14:foregroundMark x1="45778" y1="4222" x2="34778" y2="13667"/>
                        <a14:foregroundMark x1="34778" y1="13667" x2="18889" y2="12556"/>
                        <a14:foregroundMark x1="18889" y1="12556" x2="16333" y2="19111"/>
                        <a14:foregroundMark x1="16648" y1="26137" x2="16667" y2="26556"/>
                        <a14:foregroundMark x1="16333" y1="19111" x2="16479" y2="22377"/>
                        <a14:foregroundMark x1="16667" y1="26556" x2="14778" y2="33556"/>
                        <a14:foregroundMark x1="14778" y1="33556" x2="14667" y2="33667"/>
                        <a14:foregroundMark x1="97000" y1="42889" x2="98556" y2="53333"/>
                        <a14:foregroundMark x1="16778" y1="20778" x2="14222" y2="24444"/>
                        <a14:foregroundMark x1="35556" y1="36889" x2="37333" y2="35667"/>
                        <a14:backgroundMark x1="49778" y1="52778" x2="49778" y2="52778"/>
                        <a14:backgroundMark x1="45778" y1="42333" x2="45778" y2="42333"/>
                        <a14:backgroundMark x1="16556" y1="25333" x2="17000" y2="24000"/>
                        <a14:backgroundMark x1="49444" y1="46444" x2="49444" y2="46444"/>
                        <a14:backgroundMark x1="36073" y1="35765" x2="16444" y2="247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4160" y="2057400"/>
            <a:ext cx="579120" cy="579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882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209F5495-2A65-3A45-A11F-98EAA36AF3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695C16-5DCC-604B-9CF9-975A3758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4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398AF79-79F4-2345-A30D-BA318A0438E7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Paketdiagramm</a:t>
            </a:r>
            <a:endParaRPr lang="de-DE" sz="28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23401FA9-C086-8E4F-9F8C-EEBFD349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AB6E076-C878-6149-9860-F0CC8EF9317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8BA05F4-A3B9-654C-B450-C05F141E9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2243" y="1163604"/>
            <a:ext cx="6735493" cy="5056221"/>
          </a:xfrm>
          <a:ln w="12700">
            <a:solidFill>
              <a:schemeClr val="tx1"/>
            </a:solidFill>
          </a:ln>
        </p:spPr>
      </p:pic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C3A00C9D-E0A0-5342-B76D-D751ED8A695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5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3151A9A0-DB6D-5441-B86F-BE8E3CEF1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D42C5593-1746-A645-9B38-51F443123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CF3A212-5252-C340-B1A9-17A80A46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5</a:t>
            </a:fld>
            <a:endParaRPr lang="de-DE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3D41339B-E7FF-344F-80A2-A31A14E0A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C43D030E-AD6C-B946-9C8E-8451FDADE219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1.2 Entwurf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5466189-7A71-D14B-9D65-3593155E590D}"/>
              </a:ext>
            </a:extLst>
          </p:cNvPr>
          <p:cNvSpPr/>
          <p:nvPr/>
        </p:nvSpPr>
        <p:spPr>
          <a:xfrm>
            <a:off x="0" y="1238043"/>
            <a:ext cx="12192000" cy="52322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2800" b="1" dirty="0"/>
              <a:t>          Komplettes Spiel</a:t>
            </a:r>
            <a:endParaRPr lang="de-DE" sz="28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1ECFD90-2CEB-DB44-9832-135CF2423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1117" y="1163605"/>
            <a:ext cx="6658622" cy="5223655"/>
          </a:xfrm>
          <a:ln w="28575">
            <a:solidFill>
              <a:schemeClr val="tx1"/>
            </a:solidFill>
          </a:ln>
        </p:spPr>
      </p:pic>
      <p:sp>
        <p:nvSpPr>
          <p:cNvPr id="19" name="Foliennummernplatzhalter 5">
            <a:extLst>
              <a:ext uri="{FF2B5EF4-FFF2-40B4-BE49-F238E27FC236}">
                <a16:creationId xmlns:a16="http://schemas.microsoft.com/office/drawing/2014/main" id="{56539BC7-930F-0944-96AE-89C90801BCAB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6</a:t>
            </a:r>
          </a:p>
        </p:txBody>
      </p:sp>
      <p:pic>
        <p:nvPicPr>
          <p:cNvPr id="10" name="Inhaltsplatzhalter 4">
            <a:extLst>
              <a:ext uri="{FF2B5EF4-FFF2-40B4-BE49-F238E27FC236}">
                <a16:creationId xmlns:a16="http://schemas.microsoft.com/office/drawing/2014/main" id="{AA136BE7-68C2-5C49-BA89-FC853631A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98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B5D5326-806B-A944-A369-B5EE9684D5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224000" cy="6876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FAE2E2-D0B8-524C-A7FB-0B1F03AC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6379"/>
            <a:ext cx="12192000" cy="3513256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endParaRPr lang="de-DE" sz="2800" dirty="0"/>
          </a:p>
          <a:p>
            <a:pPr lvl="1"/>
            <a:r>
              <a:rPr lang="de-DE" sz="2800" dirty="0"/>
              <a:t>Codezeilen:</a:t>
            </a:r>
          </a:p>
          <a:p>
            <a:pPr lvl="1"/>
            <a:r>
              <a:rPr lang="de-DE" sz="2800" dirty="0"/>
              <a:t>Klassen: 46 und 8 Serverklassen</a:t>
            </a:r>
          </a:p>
          <a:p>
            <a:pPr lvl="1"/>
            <a:r>
              <a:rPr lang="de-DE" sz="2800" dirty="0"/>
              <a:t>Commits:</a:t>
            </a:r>
          </a:p>
          <a:p>
            <a:pPr lvl="1"/>
            <a:r>
              <a:rPr lang="de-DE" sz="2800" dirty="0"/>
              <a:t>Tests:</a:t>
            </a:r>
          </a:p>
          <a:p>
            <a:pPr lvl="1"/>
            <a:r>
              <a:rPr lang="de-DE" sz="2800" dirty="0"/>
              <a:t>....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91C897-7943-ED47-A176-8AB213A1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6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AB69DEAF-2F98-4145-BE4C-EAD391B8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DC30A74-0A1C-B44C-85B1-FB289E6D6E04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57F2FD1-E8FC-854F-B6FF-3ADCA4A5E5C0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B5725865-1D59-644C-A600-93B12372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0072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F50DCDE9-F4A5-F142-A409-E48900146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794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20C8F-7423-BC47-9A17-AB5A63848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</a:p>
          <a:p>
            <a:pPr marL="457200" lvl="1" indent="0">
              <a:buNone/>
            </a:pPr>
            <a:endParaRPr lang="de-DE" sz="2800" b="1" u="sng" dirty="0"/>
          </a:p>
          <a:p>
            <a:pPr marL="457200" lvl="1" indent="0">
              <a:buNone/>
            </a:pPr>
            <a:r>
              <a:rPr lang="de-DE" sz="2800" dirty="0"/>
              <a:t>Bibliotheken: </a:t>
            </a:r>
            <a:br>
              <a:rPr lang="de-DE" sz="2800" dirty="0"/>
            </a:br>
            <a:r>
              <a:rPr lang="de-DE" sz="2800" dirty="0"/>
              <a:t>- Websocket</a:t>
            </a:r>
          </a:p>
          <a:p>
            <a:pPr marL="457200" lvl="1" indent="0">
              <a:buNone/>
            </a:pPr>
            <a:r>
              <a:rPr lang="de-DE" sz="2800" dirty="0"/>
              <a:t>- </a:t>
            </a:r>
            <a:r>
              <a:rPr lang="de-DE" sz="2800" dirty="0" err="1"/>
              <a:t>Retrofit</a:t>
            </a: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C39A85-2C1D-1443-81DA-AAB56EC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7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F5F0CF0C-B4A3-9846-BA45-7A1D67F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F0486FD-F504-B74F-BA37-8B7F29D74080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1.3 Implementierung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E29E7A7-F925-FA43-AD8F-C5EE143D92E2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8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F1CA45BE-3B63-0443-94DC-75AC87695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8A58ADA-0B6D-8C48-AE0C-83C8E5FFD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3825" y1="55079" x2="24206" y2="82667"/>
                        <a14:foregroundMark x1="43254" y1="54000" x2="43254" y2="73333"/>
                        <a14:foregroundMark x1="52513" y1="58667" x2="53175" y2="75333"/>
                        <a14:foregroundMark x1="52407" y1="56000" x2="52513" y2="58667"/>
                        <a14:foregroundMark x1="52381" y1="55333" x2="52407" y2="56000"/>
                        <a14:foregroundMark x1="53175" y1="44000" x2="53175" y2="44000"/>
                        <a14:foregroundMark x1="58730" y1="55333" x2="58730" y2="75333"/>
                        <a14:foregroundMark x1="76000" y1="72667" x2="75000" y2="74000"/>
                        <a14:foregroundMark x1="76501" y1="72000" x2="76000" y2="72667"/>
                        <a14:foregroundMark x1="77002" y1="71333" x2="76501" y2="72000"/>
                        <a14:foregroundMark x1="78703" y1="69066" x2="77002" y2="71333"/>
                        <a14:foregroundMark x1="86508" y1="58667" x2="86389" y2="58825"/>
                        <a14:foregroundMark x1="11111" y1="58000" x2="10714" y2="59333"/>
                        <a14:foregroundMark x1="75794" y1="72667" x2="75397" y2="72000"/>
                        <a14:foregroundMark x1="76587" y1="74000" x2="75794" y2="72667"/>
                        <a14:foregroundMark x1="76984" y1="74667" x2="76587" y2="74000"/>
                        <a14:foregroundMark x1="75000" y1="72667" x2="75794" y2="74000"/>
                        <a14:foregroundMark x1="74603" y1="72000" x2="75000" y2="72667"/>
                        <a14:foregroundMark x1="74206" y1="71333" x2="74603" y2="72000"/>
                        <a14:backgroundMark x1="80159" y1="61333" x2="80159" y2="61333"/>
                        <a14:backgroundMark x1="82143" y1="67333" x2="82143" y2="67333"/>
                        <a14:backgroundMark x1="80952" y1="65333" x2="80952" y2="65333"/>
                        <a14:backgroundMark x1="80289" y1="65632" x2="82937" y2="62667"/>
                        <a14:backgroundMark x1="84127" y1="64667" x2="82540" y2="60667"/>
                        <a14:backgroundMark x1="83333" y1="60667" x2="84524" y2="66000"/>
                        <a14:backgroundMark x1="794" y1="59333" x2="794" y2="59333"/>
                        <a14:backgroundMark x1="16667" y1="59333" x2="18254" y2="60000"/>
                        <a14:backgroundMark x1="17063" y1="59333" x2="18651" y2="60000"/>
                        <a14:backgroundMark x1="12698" y1="69333" x2="9127" y2="68000"/>
                        <a14:backgroundMark x1="14286" y1="69333" x2="11111" y2="67333"/>
                        <a14:backgroundMark x1="14286" y1="67333" x2="11508" y2="66667"/>
                        <a14:backgroundMark x1="18651" y1="58667" x2="20238" y2="60667"/>
                        <a14:backgroundMark x1="74603" y1="78000" x2="73921" y2="76471"/>
                        <a14:backgroundMark x1="75000" y1="77333" x2="74238" y2="76053"/>
                        <a14:backgroundMark x1="51190" y1="56000" x2="51190" y2="56000"/>
                        <a14:backgroundMark x1="50794" y1="58667" x2="50794" y2="58667"/>
                        <a14:backgroundMark x1="73810" y1="75333" x2="73016" y2="73333"/>
                        <a14:backgroundMark x1="75000" y1="74667" x2="75000" y2="74667"/>
                        <a14:backgroundMark x1="73810" y1="72667" x2="73810" y2="72667"/>
                        <a14:backgroundMark x1="73810" y1="72000" x2="73810" y2="72000"/>
                        <a14:backgroundMark x1="73413" y1="71333" x2="73413" y2="71333"/>
                        <a14:backgroundMark x1="74603" y1="74000" x2="74603" y2="74000"/>
                        <a14:backgroundMark x1="76190" y1="75333" x2="76190" y2="75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2147" y="3906495"/>
            <a:ext cx="1600200" cy="9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55815C9-F570-4947-8CE7-33D601597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8857" y="1945568"/>
            <a:ext cx="1130729" cy="21408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7448D3D4-2797-CC4D-B1A4-7626CB4DE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5396" y="3069145"/>
            <a:ext cx="3390900" cy="2034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958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2F3F33A-3331-4D4E-B6D0-BF51AE4D47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0A1A4-5E08-0642-BF49-107700A5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9714"/>
            <a:ext cx="12192000" cy="3618572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 marL="457200" lvl="1" indent="0">
              <a:buNone/>
            </a:pPr>
            <a:r>
              <a:rPr lang="de-DE" sz="2800" b="1" u="sng" dirty="0"/>
              <a:t>Überdeckungen</a:t>
            </a:r>
            <a:endParaRPr lang="de-DE" sz="2800" u="sng" dirty="0"/>
          </a:p>
          <a:p>
            <a:pPr lvl="1"/>
            <a:r>
              <a:rPr lang="de-DE" sz="2800" dirty="0"/>
              <a:t>Schachlogik: ...%</a:t>
            </a:r>
          </a:p>
          <a:p>
            <a:pPr lvl="1"/>
            <a:r>
              <a:rPr lang="de-DE" sz="2800" dirty="0"/>
              <a:t>....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C5D404-9A41-CA49-9A07-1454259B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8</a:t>
            </a:fld>
            <a:endParaRPr lang="de-DE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D892B49-5AA5-024E-BE1C-30CE9C68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807DCFFB-26C1-5C4B-9995-49883EC38D2C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CC05BB42-78A4-AB40-8132-C2190D676721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9</a:t>
            </a:r>
          </a:p>
        </p:txBody>
      </p:sp>
      <p:pic>
        <p:nvPicPr>
          <p:cNvPr id="12" name="Inhaltsplatzhalter 4">
            <a:extLst>
              <a:ext uri="{FF2B5EF4-FFF2-40B4-BE49-F238E27FC236}">
                <a16:creationId xmlns:a16="http://schemas.microsoft.com/office/drawing/2014/main" id="{467F0A93-5CCB-A841-9580-1931CF74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236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D3CA7FB-C623-9944-8554-489B3CF0D3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harpenSoften amount="5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839A05-E2CD-304E-883A-1D5997376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76B16-91FB-9448-9CB1-FBF57F5ADB35}" type="slidenum">
              <a:rPr lang="de-DE" smtClean="0"/>
              <a:t>9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F8F12A2B-6116-B040-B87B-51EA79DB792A}"/>
              </a:ext>
            </a:extLst>
          </p:cNvPr>
          <p:cNvSpPr txBox="1">
            <a:spLocks/>
          </p:cNvSpPr>
          <p:nvPr/>
        </p:nvSpPr>
        <p:spPr>
          <a:xfrm>
            <a:off x="0" y="192933"/>
            <a:ext cx="10930597" cy="777738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   1.4 Qualitätssicherung</a:t>
            </a:r>
            <a:r>
              <a:rPr lang="de-DE" dirty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endParaRPr lang="de-DE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82E00AB-3A0D-7440-9E21-0F1B08DB4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9393"/>
            <a:ext cx="12192000" cy="3664127"/>
          </a:xfr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/>
          <a:lstStyle/>
          <a:p>
            <a:pPr marL="457200" lvl="1" indent="0">
              <a:buNone/>
            </a:pPr>
            <a:br>
              <a:rPr lang="de-DE" b="1" dirty="0"/>
            </a:br>
            <a:r>
              <a:rPr lang="de-DE" sz="2800" b="1" u="sng" dirty="0"/>
              <a:t>Verwendete Tools</a:t>
            </a:r>
            <a:endParaRPr lang="de-DE" sz="2800" u="sng" dirty="0"/>
          </a:p>
          <a:p>
            <a:pPr marL="457200" lvl="1" indent="0">
              <a:buNone/>
            </a:pP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r>
              <a:rPr lang="de-DE" sz="2800" dirty="0"/>
              <a:t>           </a:t>
            </a:r>
            <a:r>
              <a:rPr lang="de-DE" sz="2800" dirty="0" err="1"/>
              <a:t>Monkey</a:t>
            </a:r>
            <a:r>
              <a:rPr lang="de-DE" sz="2800" dirty="0"/>
              <a:t> Testing</a:t>
            </a:r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  <a:p>
            <a:pPr marL="457200" lvl="1" indent="0">
              <a:buNone/>
            </a:pPr>
            <a:endParaRPr lang="de-DE" sz="2800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4A97D1F-017A-2544-913E-76818C30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12192000" cy="365125"/>
          </a:xfrm>
          <a:solidFill>
            <a:schemeClr val="bg2"/>
          </a:solidFill>
          <a:ln>
            <a:solidFill>
              <a:schemeClr val="tx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</a:rPr>
              <a:t>          Orkhan Aliev, Tim Groß, Daniel Helmig, Rukiye Devran</a:t>
            </a:r>
          </a:p>
        </p:txBody>
      </p:sp>
      <p:sp>
        <p:nvSpPr>
          <p:cNvPr id="14" name="Foliennummernplatzhalter 5">
            <a:extLst>
              <a:ext uri="{FF2B5EF4-FFF2-40B4-BE49-F238E27FC236}">
                <a16:creationId xmlns:a16="http://schemas.microsoft.com/office/drawing/2014/main" id="{B9F068FA-D6F2-5545-BEF5-ABC141F3D2CA}"/>
              </a:ext>
            </a:extLst>
          </p:cNvPr>
          <p:cNvSpPr txBox="1">
            <a:spLocks/>
          </p:cNvSpPr>
          <p:nvPr/>
        </p:nvSpPr>
        <p:spPr>
          <a:xfrm>
            <a:off x="862054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10</a:t>
            </a:r>
          </a:p>
        </p:txBody>
      </p:sp>
      <p:pic>
        <p:nvPicPr>
          <p:cNvPr id="11" name="Inhaltsplatzhalter 4">
            <a:extLst>
              <a:ext uri="{FF2B5EF4-FFF2-40B4-BE49-F238E27FC236}">
                <a16:creationId xmlns:a16="http://schemas.microsoft.com/office/drawing/2014/main" id="{5F06B6DD-689F-DD41-8A91-8B9A3C7F7B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10000" b="90000" l="10000" r="90000">
                        <a14:foregroundMark x1="25333" y1="28623" x2="29667" y2="50362"/>
                        <a14:foregroundMark x1="19000" y1="15942" x2="15667" y2="51449"/>
                        <a14:foregroundMark x1="15667" y1="51449" x2="27000" y2="84420"/>
                        <a14:foregroundMark x1="27000" y1="84420" x2="58667" y2="84783"/>
                        <a14:foregroundMark x1="58667" y1="84783" x2="80333" y2="57971"/>
                        <a14:foregroundMark x1="80333" y1="57971" x2="80667" y2="23551"/>
                        <a14:foregroundMark x1="80667" y1="23551" x2="50000" y2="13768"/>
                        <a14:foregroundMark x1="50000" y1="13768" x2="18333" y2="16667"/>
                        <a14:backgroundMark x1="3000" y1="10145" x2="3667" y2="59058"/>
                        <a14:backgroundMark x1="3667" y1="59058" x2="18000" y2="90580"/>
                        <a14:backgroundMark x1="18000" y1="90580" x2="50667" y2="91304"/>
                        <a14:backgroundMark x1="50667" y1="91304" x2="82667" y2="86957"/>
                        <a14:backgroundMark x1="82667" y1="86957" x2="83333" y2="82246"/>
                        <a14:backgroundMark x1="13667" y1="10145" x2="46333" y2="7246"/>
                        <a14:backgroundMark x1="46333" y1="7246" x2="79333" y2="7609"/>
                        <a14:backgroundMark x1="79333" y1="7609" x2="95333" y2="41304"/>
                        <a14:backgroundMark x1="95333" y1="41304" x2="93667" y2="78623"/>
                        <a14:backgroundMark x1="93667" y1="78623" x2="65000" y2="98913"/>
                        <a14:backgroundMark x1="65000" y1="98913" x2="14333" y2="99275"/>
                        <a14:backgroundMark x1="14333" y1="99275" x2="5333" y2="65217"/>
                        <a14:backgroundMark x1="5333" y1="65217" x2="5333" y2="30435"/>
                        <a14:backgroundMark x1="5333" y1="30435" x2="13000" y2="10870"/>
                        <a14:backgroundMark x1="0" y1="65942" x2="0" y2="65942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7711" y="-110171"/>
            <a:ext cx="1504289" cy="1383945"/>
          </a:xfrm>
          <a:prstGeom prst="rect">
            <a:avLst/>
          </a:prstGeom>
          <a:effectLst>
            <a:glow rad="101600">
              <a:schemeClr val="bg2">
                <a:lumMod val="50000"/>
                <a:alpha val="6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CE83F48-A006-EE46-9666-D30029E41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" y="2611083"/>
            <a:ext cx="4263390" cy="163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18D797FE-46E4-854E-AD8C-62351E2FF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147" y="2201456"/>
            <a:ext cx="2540000" cy="25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01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Macintosh PowerPoint</Application>
  <PresentationFormat>Breitbild</PresentationFormat>
  <Paragraphs>99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</vt:lpstr>
      <vt:lpstr>Abschlusspräsentation - Schach-App -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Abschlusspräsentation - Schach-App -</dc:title>
  <dc:creator>devran.rukiye@gmail.com</dc:creator>
  <cp:lastModifiedBy>devran.rukiye@gmail.com</cp:lastModifiedBy>
  <cp:revision>42</cp:revision>
  <dcterms:created xsi:type="dcterms:W3CDTF">2019-03-14T12:18:49Z</dcterms:created>
  <dcterms:modified xsi:type="dcterms:W3CDTF">2019-03-20T14:49:10Z</dcterms:modified>
</cp:coreProperties>
</file>