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65" r:id="rId4"/>
    <p:sldId id="266" r:id="rId5"/>
    <p:sldId id="272" r:id="rId6"/>
    <p:sldId id="275" r:id="rId7"/>
    <p:sldId id="277" r:id="rId8"/>
    <p:sldId id="269" r:id="rId9"/>
    <p:sldId id="278" r:id="rId10"/>
    <p:sldId id="270" r:id="rId11"/>
    <p:sldId id="271" r:id="rId12"/>
    <p:sldId id="262" r:id="rId13"/>
    <p:sldId id="263" r:id="rId14"/>
    <p:sldId id="27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AD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2"/>
  </p:normalViewPr>
  <p:slideViewPr>
    <p:cSldViewPr snapToGrid="0" snapToObjects="1">
      <p:cViewPr>
        <p:scale>
          <a:sx n="82" d="100"/>
          <a:sy n="82" d="100"/>
        </p:scale>
        <p:origin x="49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err="1"/>
              <a:t>Codezeilen</a:t>
            </a:r>
            <a:endParaRPr lang="en-US" sz="2400" b="1" dirty="0"/>
          </a:p>
        </c:rich>
      </c:tx>
      <c:layout>
        <c:manualLayout>
          <c:xMode val="edge"/>
          <c:yMode val="edge"/>
          <c:x val="0.43092187500000001"/>
          <c:y val="5.2609568275790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Codezeilen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Tests</c:v>
                </c:pt>
                <c:pt idx="2">
                  <c:v>Server</c:v>
                </c:pt>
                <c:pt idx="3">
                  <c:v>GUI</c:v>
                </c:pt>
                <c:pt idx="4">
                  <c:v>Schachlogik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457</c:v>
                </c:pt>
                <c:pt idx="1">
                  <c:v>1596</c:v>
                </c:pt>
                <c:pt idx="2">
                  <c:v>737</c:v>
                </c:pt>
                <c:pt idx="3">
                  <c:v>1958</c:v>
                </c:pt>
                <c:pt idx="4">
                  <c:v>1775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7-7B4C-A4ED-66C20DC1224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xml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Tests</c:v>
                </c:pt>
                <c:pt idx="2">
                  <c:v>Server</c:v>
                </c:pt>
                <c:pt idx="3">
                  <c:v>GUI</c:v>
                </c:pt>
                <c:pt idx="4">
                  <c:v>Schachlogik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3">
                  <c:v>2039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F7-7B4C-A4ED-66C20DC12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gapDepth val="0"/>
        <c:shape val="box"/>
        <c:axId val="618351744"/>
        <c:axId val="618353424"/>
        <c:axId val="0"/>
      </c:bar3DChart>
      <c:catAx>
        <c:axId val="61835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8353424"/>
        <c:crosses val="autoZero"/>
        <c:auto val="1"/>
        <c:lblAlgn val="ctr"/>
        <c:lblOffset val="100"/>
        <c:noMultiLvlLbl val="0"/>
      </c:catAx>
      <c:valAx>
        <c:axId val="618353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835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838029035433073"/>
          <c:y val="0.93797515145330024"/>
          <c:w val="0.25886441929133863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Klassen</a:t>
            </a:r>
          </a:p>
        </c:rich>
      </c:tx>
      <c:layout>
        <c:manualLayout>
          <c:xMode val="edge"/>
          <c:yMode val="edge"/>
          <c:x val="0.44024212598425194"/>
          <c:y val="8.43749948096090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Klassen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Tests</c:v>
                </c:pt>
                <c:pt idx="2">
                  <c:v>Server</c:v>
                </c:pt>
                <c:pt idx="3">
                  <c:v>GUI</c:v>
                </c:pt>
                <c:pt idx="4">
                  <c:v>Schachlogik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14</c:v>
                </c:pt>
                <c:pt idx="1">
                  <c:v>24</c:v>
                </c:pt>
                <c:pt idx="2">
                  <c:v>7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2-FB4E-9E19-E872EA60C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303"/>
        <c:shape val="box"/>
        <c:axId val="679745456"/>
        <c:axId val="679747136"/>
        <c:axId val="0"/>
      </c:bar3DChart>
      <c:catAx>
        <c:axId val="67974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9747136"/>
        <c:crosses val="autoZero"/>
        <c:auto val="1"/>
        <c:lblAlgn val="ctr"/>
        <c:lblOffset val="100"/>
        <c:noMultiLvlLbl val="0"/>
      </c:catAx>
      <c:valAx>
        <c:axId val="679747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974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Codezeilen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867-1F46-92DF-D7B4D951CA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867-1F46-92DF-D7B4D951CA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
</a:t>
                    </a:r>
                    <a:fld id="{F522B249-2A53-E44E-AD0F-AC2EB03E3923}" type="PERCENTAGE">
                      <a:rPr lang="en-US" baseline="0"/>
                      <a:pPr/>
                      <a:t>[PROZENTSATZ]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867-1F46-92DF-D7B4D951CAD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 dirty="0"/>
                      <a:t>16%</a:t>
                    </a:r>
                    <a:endParaRPr lang="en-US" b="1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54729272624261"/>
                      <c:h val="0.1318428739763736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867-1F46-92DF-D7B4D951CA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überdeckt</c:v>
                </c:pt>
                <c:pt idx="1">
                  <c:v>nicht überdeckt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84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67-1F46-92DF-D7B4D951CAD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Methoden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157-DD42-B5A2-A2AD53CC3F61}"/>
              </c:ext>
            </c:extLst>
          </c:dPt>
          <c:dLbls>
            <c:dLbl>
              <c:idx val="1"/>
              <c:layout>
                <c:manualLayout>
                  <c:x val="3.4037762934555855E-2"/>
                  <c:y val="8.069882987831772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57-DD42-B5A2-A2AD53CC3F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überdeckt</c:v>
                </c:pt>
                <c:pt idx="1">
                  <c:v>nicht überdeckt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7-DD42-B5A2-A2AD53CC3F6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/>
    </cs:fontRef>
    <cs:defRPr sz="133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/>
    </cs:fontRef>
    <cs:defRPr sz="1197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20.03.19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20.03.19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20.03.19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20.03.19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548815-D0B4-C949-9E46-44CBCA3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450"/>
            <a:ext cx="9144000" cy="1765569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Abschlusspräsentation</a:t>
            </a:r>
            <a:b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sz="5400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3051544"/>
            <a:ext cx="7240772" cy="1180214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br>
              <a:rPr lang="de-DE" sz="1800" dirty="0"/>
            </a:br>
            <a:r>
              <a:rPr lang="de-DE" sz="2200" dirty="0">
                <a:solidFill>
                  <a:schemeClr val="tx1"/>
                </a:solidFill>
              </a:rPr>
              <a:t>Orkhan Aliev, Tim Groß, Daniel Helmig, Rukiye Devran</a:t>
            </a:r>
          </a:p>
          <a:p>
            <a:r>
              <a:rPr lang="de-DE" sz="1900" dirty="0">
                <a:solidFill>
                  <a:sysClr val="windowText" lastClr="000000"/>
                </a:solidFill>
              </a:rPr>
              <a:t>Betreuer: Erik Burger, Sandro Koch, Jan Keim</a:t>
            </a:r>
          </a:p>
          <a:p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99AB431A-1E4D-2145-AA86-3D9BA5323E76}"/>
              </a:ext>
            </a:extLst>
          </p:cNvPr>
          <p:cNvSpPr txBox="1">
            <a:spLocks/>
          </p:cNvSpPr>
          <p:nvPr/>
        </p:nvSpPr>
        <p:spPr>
          <a:xfrm>
            <a:off x="0" y="6175718"/>
            <a:ext cx="1219200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6200" dirty="0"/>
              <a:t>Praxis der Softwareentwicklung, Wintersemester 2018/19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A836D8B3-D08A-474B-94C3-DACE2C06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91" y="4463155"/>
            <a:ext cx="1716219" cy="1578921"/>
          </a:xfrm>
          <a:prstGeom prst="rect">
            <a:avLst/>
          </a:prstGeom>
          <a:effectLst>
            <a:glow rad="228600">
              <a:schemeClr val="bg2">
                <a:lumMod val="2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3CA7FB-C623-9944-8554-489B3CF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8F12A2B-6116-B040-B87B-51EA79DB792A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2E00AB-3A0D-7440-9E21-0F1B08DB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marL="457200" lvl="1" indent="0">
              <a:buNone/>
            </a:pP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           </a:t>
            </a:r>
            <a:r>
              <a:rPr lang="de-DE" sz="2800" dirty="0" err="1"/>
              <a:t>Monkey</a:t>
            </a:r>
            <a:r>
              <a:rPr lang="de-DE" sz="2800" dirty="0"/>
              <a:t> Testing</a:t>
            </a:r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4A97D1F-017A-2544-913E-76818C3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F068FA-D6F2-5545-BEF5-ABC141F3D2CA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5F06B6DD-689F-DD41-8A91-8B9A3C7F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E83F48-A006-EE46-9666-D30029E4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" y="2611083"/>
            <a:ext cx="4263390" cy="163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D797FE-46E4-854E-AD8C-62351E2F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47" y="2201456"/>
            <a:ext cx="2540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0AEE990-C300-824C-9EC3-8C674825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8119FDB-601C-1D4F-AF81-2FC0AC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C412BFA-EF8B-E745-8915-938294B1F36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2. Allgemeine Schwierigkeiten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39DAB00-5DB8-744C-88FE-03D87681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4"/>
            <a:ext cx="12192000" cy="3351060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u="sng" dirty="0"/>
              <a:t>Server</a:t>
            </a:r>
            <a:r>
              <a:rPr lang="de-DE" sz="2800" dirty="0"/>
              <a:t>: </a:t>
            </a:r>
            <a:br>
              <a:rPr lang="de-DE" sz="2800" dirty="0"/>
            </a:br>
            <a:r>
              <a:rPr lang="de-DE" sz="2800" dirty="0"/>
              <a:t>- Bibliothek musste gewechselt werden (von </a:t>
            </a:r>
            <a:r>
              <a:rPr lang="de-DE" sz="2800" dirty="0" err="1"/>
              <a:t>Javalin</a:t>
            </a:r>
            <a:r>
              <a:rPr lang="de-DE" sz="2800" dirty="0"/>
              <a:t> auf Spring)</a:t>
            </a:r>
            <a:br>
              <a:rPr lang="de-DE" sz="2800" dirty="0"/>
            </a:br>
            <a:endParaRPr lang="de-DE" sz="2800" dirty="0"/>
          </a:p>
          <a:p>
            <a:pPr lvl="1"/>
            <a:r>
              <a:rPr lang="de-DE" sz="2800" u="sng" dirty="0"/>
              <a:t>GUI</a:t>
            </a:r>
            <a:r>
              <a:rPr lang="de-DE" sz="2800" dirty="0"/>
              <a:t>: </a:t>
            </a:r>
            <a:br>
              <a:rPr lang="de-DE" sz="2800" dirty="0"/>
            </a:br>
            <a:r>
              <a:rPr lang="de-DE" sz="2800" dirty="0"/>
              <a:t>- Umgang mit Bitmaps</a:t>
            </a:r>
            <a:br>
              <a:rPr lang="de-DE" sz="2800" dirty="0"/>
            </a:br>
            <a:r>
              <a:rPr lang="de-DE" sz="2800" dirty="0"/>
              <a:t>- Pixelberechnung</a:t>
            </a:r>
          </a:p>
          <a:p>
            <a:pPr lvl="1"/>
            <a:endParaRPr lang="de-DE" sz="28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E343FB5-05C7-E444-A6C3-7C4B5753176C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CAD91F6D-B403-7E40-9AD1-349BCA65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5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D77146-B6AE-3A47-863B-F36F824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45984F8-646B-8641-8B77-91311028AE17}"/>
              </a:ext>
            </a:extLst>
          </p:cNvPr>
          <p:cNvSpPr txBox="1">
            <a:spLocks/>
          </p:cNvSpPr>
          <p:nvPr/>
        </p:nvSpPr>
        <p:spPr>
          <a:xfrm>
            <a:off x="0" y="1639394"/>
            <a:ext cx="12192000" cy="25246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sz="28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99F1CD2-5D5E-4C4D-B6DC-1F79D23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3D739D8-EC04-5F4E-AF55-01A09BA39B0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3. App Demonstration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9C4EB775-86DF-AC49-ADAC-B2B918B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75" y="1820002"/>
            <a:ext cx="2427456" cy="2233259"/>
          </a:xfrm>
          <a:noFill/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EBB46DB-AA5E-E14E-8CD8-C578AC083DD3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</a:p>
        </p:txBody>
      </p:sp>
      <p:pic>
        <p:nvPicPr>
          <p:cNvPr id="14" name="Inhaltsplatzhalter 4">
            <a:extLst>
              <a:ext uri="{FF2B5EF4-FFF2-40B4-BE49-F238E27FC236}">
                <a16:creationId xmlns:a16="http://schemas.microsoft.com/office/drawing/2014/main" id="{EF579FD2-1EFC-674D-A628-51199229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22CF9-F31E-EC46-9341-52C7F81E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678"/>
            <a:ext cx="12192000" cy="3745181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de-DE" sz="2800" b="1" dirty="0">
                <a:sym typeface="Wingdings" pitchFamily="2" charset="2"/>
              </a:rPr>
              <a:t>Erfahrungen:</a:t>
            </a:r>
          </a:p>
          <a:p>
            <a:pPr lvl="1"/>
            <a:r>
              <a:rPr lang="de-DE" sz="2800" dirty="0">
                <a:sym typeface="Wingdings" pitchFamily="2" charset="2"/>
              </a:rPr>
              <a:t>zu optimistisch geplanter Zeitaufwand</a:t>
            </a:r>
          </a:p>
          <a:p>
            <a:pPr lvl="1"/>
            <a:r>
              <a:rPr lang="de-DE" sz="2800" dirty="0">
                <a:sym typeface="Wingdings" pitchFamily="2" charset="2"/>
              </a:rPr>
              <a:t>Pflichtenheft und Entwurfsheft nie vollständig</a:t>
            </a:r>
          </a:p>
          <a:p>
            <a:pPr lvl="1"/>
            <a:r>
              <a:rPr lang="de-DE" sz="2800" dirty="0">
                <a:sym typeface="Wingdings" pitchFamily="2" charset="2"/>
              </a:rPr>
              <a:t> viele Probleme erst bei Implementierung aufgetaucht</a:t>
            </a:r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F6F754-F093-C543-8C7B-32E9F22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>
                <a:solidFill>
                  <a:schemeClr val="tx1"/>
                </a:solidFill>
              </a:rPr>
              <a:t>          Orkhan Aliev, Tim Groß, Daniel Helmig, Rukiye Devran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874C92B-3A54-554E-9CF7-17B600FE0EB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4. Fazit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3A2BFA8-1211-BD4D-8210-A163C747B6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301B56D1-EE4E-584A-B72E-8D000DF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ACFFB4-2C70-9943-9698-16272C17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108200"/>
            <a:ext cx="2319997" cy="231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34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4CA1025-4694-724B-A555-8140F17A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3"/>
            <a:ext cx="12192000" cy="308082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r>
              <a:rPr lang="de-DE" sz="5400" b="1" dirty="0"/>
              <a:t>Vielen Dank für </a:t>
            </a:r>
            <a:br>
              <a:rPr lang="de-DE" sz="5400" b="1" dirty="0"/>
            </a:br>
            <a:r>
              <a:rPr lang="de-DE" sz="5400" b="1" dirty="0"/>
              <a:t>Eure Aufmerksamkeit!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954C9BD-9470-C448-A6AF-103FEE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34F639C-ABD7-A447-8A0B-B79909280D18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Ende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2FB51D-507F-CD4E-98C5-B1C08CC9E889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14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C2260AA3-57DD-8246-8A03-6F41F07A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D4FFE3D-6219-774C-AA8A-59974DE8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15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176C2C0-0091-E744-9748-45DCFE7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770A854-6295-8244-84C6-61073FFACC4D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5. Fragen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4CFDE58-DC7F-2F41-9E62-09383F1D01EA}"/>
              </a:ext>
            </a:extLst>
          </p:cNvPr>
          <p:cNvSpPr txBox="1">
            <a:spLocks/>
          </p:cNvSpPr>
          <p:nvPr/>
        </p:nvSpPr>
        <p:spPr>
          <a:xfrm>
            <a:off x="0" y="1628678"/>
            <a:ext cx="12192000" cy="39339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2800" b="1" dirty="0">
                <a:sym typeface="Wingdings" pitchFamily="2" charset="2"/>
              </a:rPr>
              <a:t>Gibt es noch Fragen?</a:t>
            </a:r>
            <a:endParaRPr lang="de-DE" sz="28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85A1979-B22D-704F-A76E-530508FAA2C5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73E6772E-E18B-BA43-8B9A-BD101E51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F1759C-FC43-734D-8680-B745AEE37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24" b="90000" l="9827" r="89884">
                        <a14:foregroundMark x1="49711" y1="10882" x2="46532" y2="8824"/>
                        <a14:foregroundMark x1="38728" y1="72647" x2="34971" y2="79412"/>
                        <a14:foregroundMark x1="59249" y1="89706" x2="54335" y2="87941"/>
                        <a14:backgroundMark x1="61561" y1="86176" x2="62139" y2="84412"/>
                        <a14:backgroundMark x1="63295" y1="91765" x2="63295" y2="91765"/>
                        <a14:backgroundMark x1="63295" y1="91471" x2="63295" y2="9147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349" y="1809750"/>
            <a:ext cx="3725241" cy="366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C008D-65A6-4449-8036-EA172A84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8829EF-0401-924F-84D4-268D5A5C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F3A3253-5701-4444-BF28-E573F87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FB23C84-F11A-8C44-8F47-F47420DCBEF7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CHESS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B896C9B-F60D-7946-BA38-86E2D9E5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3D0E698-18B0-0D4E-8F19-DACCBEE77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32" y="1135400"/>
            <a:ext cx="2932608" cy="505622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DD2EE6D-3272-A44B-A313-56E09E74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914" y="1124599"/>
            <a:ext cx="2973372" cy="506702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6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087EAD-B47F-194E-AC01-C62A3EF3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729"/>
            <a:ext cx="12191999" cy="406556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b="1" dirty="0"/>
          </a:p>
          <a:p>
            <a:pPr marL="457200" lvl="1" indent="0">
              <a:buNone/>
            </a:pPr>
            <a:r>
              <a:rPr lang="de-DE" sz="2800" b="1" u="sng" dirty="0"/>
              <a:t>Funktionalität</a:t>
            </a:r>
          </a:p>
          <a:p>
            <a:pPr lvl="1"/>
            <a:r>
              <a:rPr lang="de-DE" sz="2800" dirty="0"/>
              <a:t>Anmelden</a:t>
            </a:r>
          </a:p>
          <a:p>
            <a:pPr lvl="1"/>
            <a:r>
              <a:rPr lang="de-DE" sz="2800" dirty="0"/>
              <a:t>Statistik</a:t>
            </a:r>
          </a:p>
          <a:p>
            <a:pPr lvl="1"/>
            <a:r>
              <a:rPr lang="de-DE" sz="2800" dirty="0"/>
              <a:t>Spielersuche</a:t>
            </a:r>
          </a:p>
          <a:p>
            <a:pPr lvl="1"/>
            <a:r>
              <a:rPr lang="de-DE" sz="2800" dirty="0"/>
              <a:t>Spielen auf einem Gerät</a:t>
            </a:r>
          </a:p>
          <a:p>
            <a:pPr lvl="1"/>
            <a:r>
              <a:rPr lang="de-DE" sz="2800" dirty="0"/>
              <a:t>Gegen einen herausgeforderten Spieler spielen</a:t>
            </a:r>
          </a:p>
          <a:p>
            <a:pPr lvl="1"/>
            <a:r>
              <a:rPr lang="de-DE" sz="2800" dirty="0"/>
              <a:t>Schachfiguren bewegen sich gemäß den Schachregeln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B4E3AE-4CF3-A344-B716-DB87037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FD2EBA-0137-1445-8069-B3230CE6736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1.1 Pflichtenheft 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A8C96C1F-C583-234D-BE78-DA6988C4B27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3C76160-AA00-A947-B400-FD9A61BB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27A060-0FF8-3B45-A188-CE32A76C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1" b="96889" l="1667" r="98556">
                        <a14:foregroundMark x1="35333" y1="39778" x2="33222" y2="48556"/>
                        <a14:foregroundMark x1="35556" y1="44222" x2="34333" y2="62333"/>
                        <a14:foregroundMark x1="34333" y1="62333" x2="48778" y2="67444"/>
                        <a14:foregroundMark x1="48778" y1="67444" x2="57333" y2="66667"/>
                        <a14:foregroundMark x1="57333" y1="66667" x2="63778" y2="62111"/>
                        <a14:foregroundMark x1="63778" y1="62111" x2="66444" y2="54556"/>
                        <a14:foregroundMark x1="66444" y1="54556" x2="66556" y2="47333"/>
                        <a14:foregroundMark x1="66556" y1="47333" x2="62111" y2="41444"/>
                        <a14:foregroundMark x1="62111" y1="41444" x2="55556" y2="36778"/>
                        <a14:foregroundMark x1="55556" y1="36778" x2="48333" y2="35333"/>
                        <a14:foregroundMark x1="48333" y1="35333" x2="41333" y2="37667"/>
                        <a14:foregroundMark x1="41333" y1="37667" x2="33000" y2="47000"/>
                        <a14:foregroundMark x1="12889" y1="31444" x2="10111" y2="38111"/>
                        <a14:foregroundMark x1="10111" y1="38111" x2="4889" y2="42889"/>
                        <a14:foregroundMark x1="4889" y1="42889" x2="3778" y2="50000"/>
                        <a14:foregroundMark x1="3778" y1="50000" x2="6778" y2="56333"/>
                        <a14:foregroundMark x1="6778" y1="56333" x2="11111" y2="60111"/>
                        <a14:foregroundMark x1="1667" y1="46222" x2="1667" y2="53778"/>
                        <a14:foregroundMark x1="1667" y1="53778" x2="12444" y2="64333"/>
                        <a14:foregroundMark x1="12444" y1="64333" x2="14000" y2="78556"/>
                        <a14:foregroundMark x1="14000" y1="78556" x2="19667" y2="83556"/>
                        <a14:foregroundMark x1="19667" y1="83556" x2="26556" y2="86667"/>
                        <a14:foregroundMark x1="26556" y1="86667" x2="30889" y2="86000"/>
                        <a14:foregroundMark x1="30667" y1="85222" x2="46556" y2="96222"/>
                        <a14:foregroundMark x1="46556" y1="96222" x2="53556" y2="96889"/>
                        <a14:foregroundMark x1="53556" y1="96889" x2="68556" y2="86556"/>
                        <a14:foregroundMark x1="69667" y1="83667" x2="76444" y2="86778"/>
                        <a14:foregroundMark x1="76444" y1="86778" x2="83889" y2="83667"/>
                        <a14:foregroundMark x1="83889" y1="83667" x2="87333" y2="77222"/>
                        <a14:foregroundMark x1="87333" y1="77222" x2="86111" y2="70333"/>
                        <a14:foregroundMark x1="86111" y1="70333" x2="86333" y2="69556"/>
                        <a14:foregroundMark x1="85778" y1="68778" x2="88333" y2="61889"/>
                        <a14:foregroundMark x1="88333" y1="61889" x2="94889" y2="58444"/>
                        <a14:foregroundMark x1="94889" y1="58444" x2="97222" y2="49667"/>
                        <a14:foregroundMark x1="97222" y1="49667" x2="94333" y2="42444"/>
                        <a14:foregroundMark x1="94333" y1="42444" x2="87222" y2="37667"/>
                        <a14:foregroundMark x1="87222" y1="37667" x2="85222" y2="31000"/>
                        <a14:foregroundMark x1="85222" y1="31000" x2="86556" y2="27222"/>
                        <a14:foregroundMark x1="86667" y1="25111" x2="84000" y2="18000"/>
                        <a14:foregroundMark x1="84000" y1="18000" x2="78222" y2="12778"/>
                        <a14:foregroundMark x1="78222" y1="12778" x2="71222" y2="14000"/>
                        <a14:foregroundMark x1="71222" y1="14000" x2="63667" y2="12111"/>
                        <a14:foregroundMark x1="63667" y1="12111" x2="59667" y2="5222"/>
                        <a14:foregroundMark x1="59667" y1="5222" x2="52778" y2="3333"/>
                        <a14:foregroundMark x1="52778" y1="3333" x2="45778" y2="4222"/>
                        <a14:foregroundMark x1="45778" y1="4222" x2="34778" y2="13667"/>
                        <a14:foregroundMark x1="34778" y1="13667" x2="18889" y2="12556"/>
                        <a14:foregroundMark x1="18889" y1="12556" x2="16333" y2="19111"/>
                        <a14:foregroundMark x1="16648" y1="26137" x2="16667" y2="26556"/>
                        <a14:foregroundMark x1="16333" y1="19111" x2="16479" y2="22377"/>
                        <a14:foregroundMark x1="16667" y1="26556" x2="14778" y2="33556"/>
                        <a14:foregroundMark x1="14778" y1="33556" x2="14667" y2="33667"/>
                        <a14:foregroundMark x1="97000" y1="42889" x2="98556" y2="53333"/>
                        <a14:foregroundMark x1="16778" y1="20778" x2="14222" y2="24444"/>
                        <a14:foregroundMark x1="35556" y1="36889" x2="37333" y2="35667"/>
                        <a14:backgroundMark x1="49778" y1="52778" x2="49778" y2="52778"/>
                        <a14:backgroundMark x1="45778" y1="42333" x2="45778" y2="42333"/>
                        <a14:backgroundMark x1="16556" y1="25333" x2="17000" y2="24000"/>
                        <a14:backgroundMark x1="49444" y1="46444" x2="49444" y2="46444"/>
                        <a14:backgroundMark x1="36073" y1="35765" x2="16444" y2="24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4160" y="2021542"/>
            <a:ext cx="579120" cy="57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09F5495-2A65-3A45-A11F-98EAA36A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Paketdiagramm</a:t>
            </a:r>
            <a:endParaRPr lang="de-DE" sz="28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23401FA9-C086-8E4F-9F8C-EEBFD3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B6E076-C878-6149-9860-F0CC8EF9317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243" y="1163604"/>
            <a:ext cx="6735493" cy="5056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3A00C9D-E0A0-5342-B76D-D751ED8A695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3151A9A0-DB6D-5441-B86F-BE8E3CEF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D42C5593-1746-A645-9B38-51F44312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D41339B-E7FF-344F-80A2-A31A14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3D030E-AD6C-B946-9C8E-8451FDADE219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466189-7A71-D14B-9D65-3593155E590D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Komplettes Spiel</a:t>
            </a:r>
            <a:endParaRPr lang="de-DE" sz="28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6539BC7-930F-0944-96AE-89C90801BCAB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AA136BE7-68C2-5C49-BA89-FC853631A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15266B-317C-9C47-A1F2-A2B2226F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4471" y="1466708"/>
            <a:ext cx="8112076" cy="466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842"/>
            <a:ext cx="12192000" cy="516766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ABA1B38-2147-7E4E-B83D-815D10220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487419"/>
              </p:ext>
            </p:extLst>
          </p:nvPr>
        </p:nvGraphicFramePr>
        <p:xfrm>
          <a:off x="439389" y="992072"/>
          <a:ext cx="8898597" cy="5310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93DDA361-CD48-D04A-BB76-0EDA8ED61C77}"/>
              </a:ext>
            </a:extLst>
          </p:cNvPr>
          <p:cNvSpPr txBox="1"/>
          <p:nvPr/>
        </p:nvSpPr>
        <p:spPr>
          <a:xfrm>
            <a:off x="9515959" y="3921209"/>
            <a:ext cx="2692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B050"/>
                </a:solidFill>
              </a:rPr>
              <a:t>Insgesamt:</a:t>
            </a:r>
            <a:br>
              <a:rPr lang="de-DE" sz="2400" b="1" dirty="0">
                <a:solidFill>
                  <a:srgbClr val="00B050"/>
                </a:solidFill>
              </a:rPr>
            </a:br>
            <a:r>
              <a:rPr lang="de-DE" sz="2400" b="1" dirty="0">
                <a:solidFill>
                  <a:srgbClr val="00B050"/>
                </a:solidFill>
              </a:rPr>
              <a:t>- 8562 Codezeilen</a:t>
            </a:r>
          </a:p>
          <a:p>
            <a:r>
              <a:rPr lang="de-DE" sz="2400" b="1">
                <a:solidFill>
                  <a:srgbClr val="00B050"/>
                </a:solidFill>
              </a:rPr>
              <a:t>- 508 </a:t>
            </a:r>
            <a:r>
              <a:rPr lang="de-DE" sz="2400" b="1" dirty="0">
                <a:solidFill>
                  <a:srgbClr val="00B050"/>
                </a:solidFill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38203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842"/>
            <a:ext cx="12192000" cy="516766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88288A21-7BEC-B54C-B44A-D320107ED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856148"/>
              </p:ext>
            </p:extLst>
          </p:nvPr>
        </p:nvGraphicFramePr>
        <p:xfrm>
          <a:off x="527711" y="783158"/>
          <a:ext cx="889859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FA769FD-018B-7748-8774-E337485FF577}"/>
              </a:ext>
            </a:extLst>
          </p:cNvPr>
          <p:cNvSpPr txBox="1"/>
          <p:nvPr/>
        </p:nvSpPr>
        <p:spPr>
          <a:xfrm>
            <a:off x="9917424" y="5054769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B050"/>
                </a:solidFill>
              </a:rPr>
              <a:t>Insgesamt: </a:t>
            </a:r>
            <a:br>
              <a:rPr lang="de-DE" sz="2400" b="1" dirty="0">
                <a:solidFill>
                  <a:srgbClr val="00B050"/>
                </a:solidFill>
              </a:rPr>
            </a:br>
            <a:r>
              <a:rPr lang="de-DE" sz="2400" b="1" dirty="0">
                <a:solidFill>
                  <a:srgbClr val="00B050"/>
                </a:solidFill>
              </a:rPr>
              <a:t>79 Klassen</a:t>
            </a:r>
          </a:p>
        </p:txBody>
      </p:sp>
    </p:spTree>
    <p:extLst>
      <p:ext uri="{BB962C8B-B14F-4D97-AF65-F5344CB8AC3E}">
        <p14:creationId xmlns:p14="http://schemas.microsoft.com/office/powerpoint/2010/main" val="314501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50DCDE9-F4A5-F142-A409-E4890014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794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</a:p>
          <a:p>
            <a:pPr marL="457200" lvl="1" indent="0">
              <a:buNone/>
            </a:pPr>
            <a:endParaRPr lang="de-DE" sz="2800" b="1" u="sng" dirty="0"/>
          </a:p>
          <a:p>
            <a:pPr marL="457200" lvl="1" indent="0">
              <a:buNone/>
            </a:pPr>
            <a:r>
              <a:rPr lang="de-DE" sz="2800" dirty="0"/>
              <a:t>Bibliotheken: </a:t>
            </a:r>
            <a:br>
              <a:rPr lang="de-DE" sz="2800" dirty="0"/>
            </a:br>
            <a:r>
              <a:rPr lang="de-DE" sz="2800" dirty="0"/>
              <a:t>- Websocket</a:t>
            </a:r>
          </a:p>
          <a:p>
            <a:pPr marL="457200" lvl="1" indent="0">
              <a:buNone/>
            </a:pPr>
            <a:r>
              <a:rPr lang="de-DE" sz="2800" dirty="0"/>
              <a:t>- </a:t>
            </a:r>
            <a:r>
              <a:rPr lang="de-DE" sz="2800" dirty="0" err="1"/>
              <a:t>Retrofit</a:t>
            </a: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F0CF0C-B4A3-9846-BA45-7A1D67F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0486FD-F504-B74F-BA37-8B7F29D7408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29E7A7-F925-FA43-AD8F-C5EE143D92E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1CA45BE-3B63-0443-94DC-75AC8769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A58ADA-0B6D-8C48-AE0C-83C8E5FFD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3825" y1="55079" x2="24206" y2="82667"/>
                        <a14:foregroundMark x1="43254" y1="54000" x2="43254" y2="73333"/>
                        <a14:foregroundMark x1="52513" y1="58667" x2="53175" y2="75333"/>
                        <a14:foregroundMark x1="52407" y1="56000" x2="52513" y2="58667"/>
                        <a14:foregroundMark x1="52381" y1="55333" x2="52407" y2="56000"/>
                        <a14:foregroundMark x1="53175" y1="44000" x2="53175" y2="44000"/>
                        <a14:foregroundMark x1="58730" y1="55333" x2="58730" y2="75333"/>
                        <a14:foregroundMark x1="76000" y1="72667" x2="75000" y2="74000"/>
                        <a14:foregroundMark x1="76501" y1="72000" x2="76000" y2="72667"/>
                        <a14:foregroundMark x1="77002" y1="71333" x2="76501" y2="72000"/>
                        <a14:foregroundMark x1="78703" y1="69066" x2="77002" y2="71333"/>
                        <a14:foregroundMark x1="86508" y1="58667" x2="86389" y2="58825"/>
                        <a14:foregroundMark x1="11111" y1="58000" x2="10714" y2="59333"/>
                        <a14:foregroundMark x1="75794" y1="72667" x2="75397" y2="72000"/>
                        <a14:foregroundMark x1="76587" y1="74000" x2="75794" y2="72667"/>
                        <a14:foregroundMark x1="76984" y1="74667" x2="76587" y2="74000"/>
                        <a14:foregroundMark x1="75000" y1="72667" x2="75794" y2="74000"/>
                        <a14:foregroundMark x1="74603" y1="72000" x2="75000" y2="72667"/>
                        <a14:foregroundMark x1="74206" y1="71333" x2="74603" y2="72000"/>
                        <a14:backgroundMark x1="80159" y1="61333" x2="80159" y2="61333"/>
                        <a14:backgroundMark x1="82143" y1="67333" x2="82143" y2="67333"/>
                        <a14:backgroundMark x1="80952" y1="65333" x2="80952" y2="65333"/>
                        <a14:backgroundMark x1="80289" y1="65632" x2="82937" y2="62667"/>
                        <a14:backgroundMark x1="84127" y1="64667" x2="82540" y2="60667"/>
                        <a14:backgroundMark x1="83333" y1="60667" x2="84524" y2="66000"/>
                        <a14:backgroundMark x1="794" y1="59333" x2="794" y2="59333"/>
                        <a14:backgroundMark x1="16667" y1="59333" x2="18254" y2="60000"/>
                        <a14:backgroundMark x1="17063" y1="59333" x2="18651" y2="60000"/>
                        <a14:backgroundMark x1="12698" y1="69333" x2="9127" y2="68000"/>
                        <a14:backgroundMark x1="14286" y1="69333" x2="11111" y2="67333"/>
                        <a14:backgroundMark x1="14286" y1="67333" x2="11508" y2="66667"/>
                        <a14:backgroundMark x1="18651" y1="58667" x2="20238" y2="60667"/>
                        <a14:backgroundMark x1="74603" y1="78000" x2="73921" y2="76471"/>
                        <a14:backgroundMark x1="75000" y1="77333" x2="74238" y2="76053"/>
                        <a14:backgroundMark x1="51190" y1="56000" x2="51190" y2="56000"/>
                        <a14:backgroundMark x1="50794" y1="58667" x2="50794" y2="58667"/>
                        <a14:backgroundMark x1="73810" y1="75333" x2="73016" y2="73333"/>
                        <a14:backgroundMark x1="75000" y1="74667" x2="75000" y2="74667"/>
                        <a14:backgroundMark x1="73810" y1="72667" x2="73810" y2="72667"/>
                        <a14:backgroundMark x1="73810" y1="72000" x2="73810" y2="72000"/>
                        <a14:backgroundMark x1="73413" y1="71333" x2="73413" y2="71333"/>
                        <a14:backgroundMark x1="74603" y1="74000" x2="74603" y2="74000"/>
                        <a14:backgroundMark x1="76190" y1="75333" x2="76190" y2="7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2147" y="3906495"/>
            <a:ext cx="16002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5815C9-F570-4947-8CE7-33D601597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857" y="1945568"/>
            <a:ext cx="1130729" cy="214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8D3D4-2797-CC4D-B1A4-7626CB4DE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96" y="3069145"/>
            <a:ext cx="3390900" cy="203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F3F33A-3331-4D4E-B6D0-BF51AE4D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714"/>
            <a:ext cx="12192000" cy="3618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457200" lvl="1" indent="0">
              <a:buNone/>
            </a:pPr>
            <a:r>
              <a:rPr lang="de-DE" sz="2800" b="1" u="sng" dirty="0"/>
              <a:t>Überdeckungen</a:t>
            </a:r>
            <a:endParaRPr lang="de-DE" sz="2800" u="sng" dirty="0"/>
          </a:p>
          <a:p>
            <a:pPr marL="457200" lvl="1" indent="0">
              <a:buNone/>
            </a:pPr>
            <a:r>
              <a:rPr lang="de-DE" sz="2800" dirty="0"/>
              <a:t>Schachlogik: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892B49-5AA5-024E-BE1C-30CE9C6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07DCFFB-26C1-5C4B-9995-49883EC38D2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C05BB42-78A4-AB40-8132-C2190D67672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467F0A93-5CCB-A841-9580-1931CF74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D2562B90-9691-7048-B237-C806B0CE411E}"/>
              </a:ext>
            </a:extLst>
          </p:cNvPr>
          <p:cNvGraphicFramePr/>
          <p:nvPr/>
        </p:nvGraphicFramePr>
        <p:xfrm>
          <a:off x="2819400" y="2264230"/>
          <a:ext cx="4158343" cy="277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5319A4A-09F1-3447-87AD-48ABD146732F}"/>
              </a:ext>
            </a:extLst>
          </p:cNvPr>
          <p:cNvGraphicFramePr/>
          <p:nvPr/>
        </p:nvGraphicFramePr>
        <p:xfrm>
          <a:off x="7750629" y="2264230"/>
          <a:ext cx="3689226" cy="277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712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Macintosh PowerPoint</Application>
  <PresentationFormat>Breitbild</PresentationFormat>
  <Paragraphs>105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Abschlusspräsentation - Schach-App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devran.rukiye@gmail.com</cp:lastModifiedBy>
  <cp:revision>55</cp:revision>
  <cp:lastPrinted>2019-03-20T14:49:55Z</cp:lastPrinted>
  <dcterms:created xsi:type="dcterms:W3CDTF">2019-03-14T12:18:49Z</dcterms:created>
  <dcterms:modified xsi:type="dcterms:W3CDTF">2019-03-20T21:37:18Z</dcterms:modified>
</cp:coreProperties>
</file>