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857" r:id="rId2"/>
    <p:sldId id="4810" r:id="rId3"/>
    <p:sldId id="4811" r:id="rId4"/>
    <p:sldId id="4812" r:id="rId5"/>
    <p:sldId id="4813" r:id="rId6"/>
    <p:sldId id="400" r:id="rId7"/>
    <p:sldId id="4846" r:id="rId8"/>
    <p:sldId id="4847" r:id="rId9"/>
    <p:sldId id="4848" r:id="rId10"/>
    <p:sldId id="4849" r:id="rId11"/>
    <p:sldId id="4853" r:id="rId12"/>
    <p:sldId id="4854" r:id="rId13"/>
    <p:sldId id="4850" r:id="rId14"/>
    <p:sldId id="4851" r:id="rId15"/>
    <p:sldId id="4852" r:id="rId16"/>
    <p:sldId id="4834" r:id="rId17"/>
    <p:sldId id="4835" r:id="rId18"/>
    <p:sldId id="4841" r:id="rId19"/>
    <p:sldId id="4855" r:id="rId20"/>
    <p:sldId id="4856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Dardis" initials="MD" lastIdx="4" clrIdx="0">
    <p:extLst>
      <p:ext uri="{19B8F6BF-5375-455C-9EA6-DF929625EA0E}">
        <p15:presenceInfo xmlns:p15="http://schemas.microsoft.com/office/powerpoint/2012/main" userId="S::MDardis@mathematica-mpr.com::1c29cfbe-2161-4447-8573-dcb8a25f60c2" providerId="AD"/>
      </p:ext>
    </p:extLst>
  </p:cmAuthor>
  <p:cmAuthor id="2" name="Gayathri Jayawardena" initials="GJ" lastIdx="1" clrIdx="1">
    <p:extLst>
      <p:ext uri="{19B8F6BF-5375-455C-9EA6-DF929625EA0E}">
        <p15:presenceInfo xmlns:p15="http://schemas.microsoft.com/office/powerpoint/2012/main" userId="Gayathri Jayawardena" providerId="None"/>
      </p:ext>
    </p:extLst>
  </p:cmAuthor>
  <p:cmAuthor id="3" name="Bryn" initials="B" lastIdx="1" clrIdx="2">
    <p:extLst>
      <p:ext uri="{19B8F6BF-5375-455C-9EA6-DF929625EA0E}">
        <p15:presenceInfo xmlns:p15="http://schemas.microsoft.com/office/powerpoint/2012/main" userId="Bry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7"/>
    <p:restoredTop sz="82844" autoAdjust="0"/>
  </p:normalViewPr>
  <p:slideViewPr>
    <p:cSldViewPr snapToGrid="0" snapToObjects="1">
      <p:cViewPr varScale="1">
        <p:scale>
          <a:sx n="101" d="100"/>
          <a:sy n="101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7/29/2021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7/29/2021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7/29/2021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65086" y="3467612"/>
            <a:ext cx="1929304" cy="6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39D0-48FD-45C7-A69A-2EAAEB4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9C381-6A0A-4370-B3AE-8AC95656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2B62-545D-477A-A638-40B282DD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4D0CB94-DFC7-499C-9039-B1F33B0480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0" y="4147565"/>
            <a:ext cx="794432" cy="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7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A828-20BD-4560-8790-912873E9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FEE6D-6958-45DE-BB3D-6A2BBC9C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8ABB1AE5-BE65-4CB2-99E5-CA69FE137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90" y="4147565"/>
            <a:ext cx="794432" cy="5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7/29/2021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hl7.org/fhir/us/cqfmeasures/2021May/measure-repository-service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hyperlink" Target="https://github.com/cqframework/atom_cql_support" TargetMode="External"/><Relationship Id="rId3" Type="http://schemas.openxmlformats.org/officeDocument/2006/relationships/hyperlink" Target="https://github.com/cqframework" TargetMode="External"/><Relationship Id="rId7" Type="http://schemas.openxmlformats.org/officeDocument/2006/relationships/hyperlink" Target="https://github.com/dbcg/cql_engine" TargetMode="External"/><Relationship Id="rId12" Type="http://schemas.openxmlformats.org/officeDocument/2006/relationships/hyperlink" Target="https://github.com/dbcg/cql-evaluator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10.png"/><Relationship Id="rId16" Type="http://schemas.openxmlformats.org/officeDocument/2006/relationships/hyperlink" Target="https://github.com/DBCG/cql-language-serve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hyperlink" Target="https://github.com/cqframework/clinical_quality_language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s://github.com/dbcg/cqf-ruler" TargetMode="External"/><Relationship Id="rId19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Relationship Id="rId14" Type="http://schemas.openxmlformats.org/officeDocument/2006/relationships/hyperlink" Target="https://github.com/cqframework/cqf-tool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9591-B6CF-409C-BED9-D574426E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 Tooling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0F834-24E0-47F9-9BC9-30B85DC8A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A86A-1246-4F42-8C11-60E2CCCDA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62D9F-01DD-4935-936D-D278EF63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80" y="4711087"/>
            <a:ext cx="1281735" cy="2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7B06-B170-461C-A50A-09F5DAED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644CA-FA01-43F8-A9A7-7B6224843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Structured</a:t>
            </a:r>
          </a:p>
          <a:p>
            <a:pPr lvl="1"/>
            <a:r>
              <a:rPr lang="en-US" dirty="0"/>
              <a:t>Dependencies (libraries, terminology)</a:t>
            </a:r>
          </a:p>
          <a:p>
            <a:pPr lvl="1"/>
            <a:r>
              <a:rPr lang="en-US" dirty="0"/>
              <a:t>Data Requirements</a:t>
            </a:r>
          </a:p>
          <a:p>
            <a:pPr lvl="1"/>
            <a:r>
              <a:rPr lang="en-US" dirty="0"/>
              <a:t>Parameters (in/out)</a:t>
            </a:r>
          </a:p>
          <a:p>
            <a:r>
              <a:rPr lang="en-US" dirty="0"/>
              <a:t>Narrative (semi-structured, unstructured)</a:t>
            </a:r>
          </a:p>
          <a:p>
            <a:pPr lvl="1"/>
            <a:r>
              <a:rPr lang="en-US" dirty="0"/>
              <a:t>Human-readable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E9322-152C-472B-B827-2D83D475F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F6C84-3BBA-4BF1-BF5B-0EE760C4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442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15-59E2-4F6A-941F-7CD32810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20942-1E63-47D3-8C21-FED7EFA304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E8114-6824-4C35-909C-909EFDBD2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E09AFBB8-EDE8-4563-BB51-10D3DD6FF0A7}"/>
              </a:ext>
            </a:extLst>
          </p:cNvPr>
          <p:cNvSpPr/>
          <p:nvPr/>
        </p:nvSpPr>
        <p:spPr>
          <a:xfrm>
            <a:off x="828675" y="1990725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2414EE6-68AA-4A09-9624-E36E635232A4}"/>
              </a:ext>
            </a:extLst>
          </p:cNvPr>
          <p:cNvSpPr/>
          <p:nvPr/>
        </p:nvSpPr>
        <p:spPr>
          <a:xfrm rot="5400000">
            <a:off x="1279651" y="1002784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35278-7D5A-4D04-B08D-9523C29DA923}"/>
              </a:ext>
            </a:extLst>
          </p:cNvPr>
          <p:cNvSpPr txBox="1"/>
          <p:nvPr/>
        </p:nvSpPr>
        <p:spPr>
          <a:xfrm>
            <a:off x="631904" y="109298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(Atom)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AE4CB853-95B8-41F5-9403-9682AB3F6953}"/>
              </a:ext>
            </a:extLst>
          </p:cNvPr>
          <p:cNvSpPr/>
          <p:nvPr/>
        </p:nvSpPr>
        <p:spPr>
          <a:xfrm>
            <a:off x="3152775" y="1894525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048534E-2F1B-418A-9CA8-AAE0FC970592}"/>
              </a:ext>
            </a:extLst>
          </p:cNvPr>
          <p:cNvSpPr/>
          <p:nvPr/>
        </p:nvSpPr>
        <p:spPr>
          <a:xfrm rot="5400000">
            <a:off x="3584701" y="970518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27FB-1618-4D87-8934-C0154D89A2DD}"/>
              </a:ext>
            </a:extLst>
          </p:cNvPr>
          <p:cNvSpPr txBox="1"/>
          <p:nvPr/>
        </p:nvSpPr>
        <p:spPr>
          <a:xfrm>
            <a:off x="2622629" y="1092988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 (</a:t>
            </a:r>
            <a:r>
              <a:rPr lang="en-US" dirty="0" err="1"/>
              <a:t>CQFTooling</a:t>
            </a:r>
            <a:r>
              <a:rPr lang="en-US" dirty="0"/>
              <a:t>)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735C4EE8-9964-4E7D-9AF5-957BE5C3CF4D}"/>
              </a:ext>
            </a:extLst>
          </p:cNvPr>
          <p:cNvSpPr/>
          <p:nvPr/>
        </p:nvSpPr>
        <p:spPr>
          <a:xfrm>
            <a:off x="3152775" y="2683189"/>
            <a:ext cx="1060704" cy="75895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9F939B2A-B8E1-4AAB-8BBB-7DA9A29A4513}"/>
              </a:ext>
            </a:extLst>
          </p:cNvPr>
          <p:cNvSpPr/>
          <p:nvPr/>
        </p:nvSpPr>
        <p:spPr>
          <a:xfrm>
            <a:off x="6007021" y="1901663"/>
            <a:ext cx="106070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19459C8-4CF8-4515-B208-F681175F1F13}"/>
              </a:ext>
            </a:extLst>
          </p:cNvPr>
          <p:cNvSpPr/>
          <p:nvPr/>
        </p:nvSpPr>
        <p:spPr>
          <a:xfrm rot="5400000">
            <a:off x="6438947" y="977656"/>
            <a:ext cx="158750" cy="12478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5F023-E237-47D2-B756-D620B4DB0C28}"/>
              </a:ext>
            </a:extLst>
          </p:cNvPr>
          <p:cNvSpPr txBox="1"/>
          <p:nvPr/>
        </p:nvSpPr>
        <p:spPr>
          <a:xfrm>
            <a:off x="5476875" y="110012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(Publisher)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000F00BE-F155-4835-B0C7-409CCAB4331E}"/>
              </a:ext>
            </a:extLst>
          </p:cNvPr>
          <p:cNvSpPr/>
          <p:nvPr/>
        </p:nvSpPr>
        <p:spPr>
          <a:xfrm>
            <a:off x="6007021" y="2690327"/>
            <a:ext cx="1060704" cy="758952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080098BE-434D-4332-AF7B-B104D11ADEB2}"/>
              </a:ext>
            </a:extLst>
          </p:cNvPr>
          <p:cNvSpPr/>
          <p:nvPr/>
        </p:nvSpPr>
        <p:spPr>
          <a:xfrm>
            <a:off x="6007021" y="3478991"/>
            <a:ext cx="1060704" cy="758952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53A3-6DE7-47F0-94BE-8FE9B432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B9C80-6B22-4BC6-8720-167BB1F588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Translates all CQL</a:t>
            </a:r>
          </a:p>
          <a:p>
            <a:r>
              <a:rPr lang="en-US" dirty="0"/>
              <a:t>Refreshes generated Library content</a:t>
            </a:r>
          </a:p>
          <a:p>
            <a:r>
              <a:rPr lang="en-US" dirty="0"/>
              <a:t>Refreshes generated Measure content</a:t>
            </a:r>
          </a:p>
          <a:p>
            <a:r>
              <a:rPr lang="en-US" dirty="0"/>
              <a:t>Bundles test cases</a:t>
            </a:r>
          </a:p>
          <a:p>
            <a:r>
              <a:rPr lang="en-US" dirty="0"/>
              <a:t>Bundles measures</a:t>
            </a:r>
          </a:p>
          <a:p>
            <a:r>
              <a:rPr lang="en-US" dirty="0"/>
              <a:t>Optionally posts bundled content to a target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42B2-D1E9-49A0-A3A2-5287798759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D8EBB-9EE3-4B33-9882-0D29554A59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65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4595B-7B50-426A-8367-6E085FB1013B}"/>
              </a:ext>
            </a:extLst>
          </p:cNvPr>
          <p:cNvSpPr/>
          <p:nvPr/>
        </p:nvSpPr>
        <p:spPr>
          <a:xfrm>
            <a:off x="636674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E643F-827C-4C9D-BD2F-7854AF5E18BA}"/>
              </a:ext>
            </a:extLst>
          </p:cNvPr>
          <p:cNvSpPr/>
          <p:nvPr/>
        </p:nvSpPr>
        <p:spPr>
          <a:xfrm>
            <a:off x="652319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EC680-C277-45DD-B28A-6BB57D39BFC4}"/>
              </a:ext>
            </a:extLst>
          </p:cNvPr>
          <p:cNvSpPr/>
          <p:nvPr/>
        </p:nvSpPr>
        <p:spPr>
          <a:xfrm>
            <a:off x="6523194" y="2163763"/>
            <a:ext cx="2129553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Narrative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50DE5D-D52F-4CF8-862A-62B9D0ABE9A9}"/>
              </a:ext>
            </a:extLst>
          </p:cNvPr>
          <p:cNvSpPr/>
          <p:nvPr/>
        </p:nvSpPr>
        <p:spPr>
          <a:xfrm>
            <a:off x="652319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14A8B-ED67-45A5-87A9-A243DA8254CF}"/>
              </a:ext>
            </a:extLst>
          </p:cNvPr>
          <p:cNvSpPr/>
          <p:nvPr/>
        </p:nvSpPr>
        <p:spPr>
          <a:xfrm>
            <a:off x="6523194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EB83B4-E91C-4C94-800C-0B943F4902DC}"/>
              </a:ext>
            </a:extLst>
          </p:cNvPr>
          <p:cNvSpPr/>
          <p:nvPr/>
        </p:nvSpPr>
        <p:spPr>
          <a:xfrm>
            <a:off x="6523194" y="35086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67079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82724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82724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3518772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E5B785-6EC9-4BAF-9CC8-428CC6549B65}"/>
              </a:ext>
            </a:extLst>
          </p:cNvPr>
          <p:cNvSpPr/>
          <p:nvPr/>
        </p:nvSpPr>
        <p:spPr>
          <a:xfrm>
            <a:off x="3675219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0DD4E0-452B-4700-B878-48F65646EBF4}"/>
              </a:ext>
            </a:extLst>
          </p:cNvPr>
          <p:cNvSpPr/>
          <p:nvPr/>
        </p:nvSpPr>
        <p:spPr>
          <a:xfrm>
            <a:off x="3675219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3675219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3675219" y="35086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B3AE0292-92E8-4EC7-9C96-5DDC0E34762A}"/>
              </a:ext>
            </a:extLst>
          </p:cNvPr>
          <p:cNvSpPr/>
          <p:nvPr/>
        </p:nvSpPr>
        <p:spPr>
          <a:xfrm>
            <a:off x="506133" y="3448051"/>
            <a:ext cx="1567578" cy="1049016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CQL Library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1759604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4649072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8972739-4D7A-472B-BA52-31BF1C93DCF3}"/>
              </a:ext>
            </a:extLst>
          </p:cNvPr>
          <p:cNvSpPr/>
          <p:nvPr/>
        </p:nvSpPr>
        <p:spPr>
          <a:xfrm rot="5400000">
            <a:off x="7508595" y="11618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1490165" y="9727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4243705" y="9727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2E7805-2139-4C8C-B95D-BED10268FD0D}"/>
              </a:ext>
            </a:extLst>
          </p:cNvPr>
          <p:cNvSpPr txBox="1"/>
          <p:nvPr/>
        </p:nvSpPr>
        <p:spPr>
          <a:xfrm>
            <a:off x="7091680" y="9727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91004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Resource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4595B-7B50-426A-8367-6E085FB1013B}"/>
              </a:ext>
            </a:extLst>
          </p:cNvPr>
          <p:cNvSpPr/>
          <p:nvPr/>
        </p:nvSpPr>
        <p:spPr>
          <a:xfrm>
            <a:off x="636674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6E643F-827C-4C9D-BD2F-7854AF5E18BA}"/>
              </a:ext>
            </a:extLst>
          </p:cNvPr>
          <p:cNvSpPr/>
          <p:nvPr/>
        </p:nvSpPr>
        <p:spPr>
          <a:xfrm>
            <a:off x="652319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FEC680-C277-45DD-B28A-6BB57D39BFC4}"/>
              </a:ext>
            </a:extLst>
          </p:cNvPr>
          <p:cNvSpPr/>
          <p:nvPr/>
        </p:nvSpPr>
        <p:spPr>
          <a:xfrm>
            <a:off x="6523194" y="2163763"/>
            <a:ext cx="2129553" cy="30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Narrative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50DE5D-D52F-4CF8-862A-62B9D0ABE9A9}"/>
              </a:ext>
            </a:extLst>
          </p:cNvPr>
          <p:cNvSpPr/>
          <p:nvPr/>
        </p:nvSpPr>
        <p:spPr>
          <a:xfrm>
            <a:off x="652319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5B14A8B-ED67-45A5-87A9-A243DA8254CF}"/>
              </a:ext>
            </a:extLst>
          </p:cNvPr>
          <p:cNvSpPr/>
          <p:nvPr/>
        </p:nvSpPr>
        <p:spPr>
          <a:xfrm>
            <a:off x="6523194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670797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827244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827244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3518772" y="1571625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8E5B785-6EC9-4BAF-9CC8-428CC6549B65}"/>
              </a:ext>
            </a:extLst>
          </p:cNvPr>
          <p:cNvSpPr/>
          <p:nvPr/>
        </p:nvSpPr>
        <p:spPr>
          <a:xfrm>
            <a:off x="3675219" y="175260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Identity/Lifecycle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0DD4E0-452B-4700-B878-48F65646EBF4}"/>
              </a:ext>
            </a:extLst>
          </p:cNvPr>
          <p:cNvSpPr/>
          <p:nvPr/>
        </p:nvSpPr>
        <p:spPr>
          <a:xfrm>
            <a:off x="3675219" y="260199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Informal Metadata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3675219" y="3051434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Formal Metadata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815695" y="3508634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1759604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4649072" y="125809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88972739-4D7A-472B-BA52-31BF1C93DCF3}"/>
              </a:ext>
            </a:extLst>
          </p:cNvPr>
          <p:cNvSpPr/>
          <p:nvPr/>
        </p:nvSpPr>
        <p:spPr>
          <a:xfrm rot="5400000">
            <a:off x="7508595" y="11618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1490165" y="97279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4243705" y="9727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2E7805-2139-4C8C-B95D-BED10268FD0D}"/>
              </a:ext>
            </a:extLst>
          </p:cNvPr>
          <p:cNvSpPr txBox="1"/>
          <p:nvPr/>
        </p:nvSpPr>
        <p:spPr>
          <a:xfrm>
            <a:off x="7091680" y="9727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CA43FFB-FC6D-4698-9B36-3D4D0A754D54}"/>
              </a:ext>
            </a:extLst>
          </p:cNvPr>
          <p:cNvSpPr/>
          <p:nvPr/>
        </p:nvSpPr>
        <p:spPr>
          <a:xfrm>
            <a:off x="3675217" y="350086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661EC8-6BAD-4D00-A403-F33D698F7554}"/>
              </a:ext>
            </a:extLst>
          </p:cNvPr>
          <p:cNvSpPr/>
          <p:nvPr/>
        </p:nvSpPr>
        <p:spPr>
          <a:xfrm>
            <a:off x="6511645" y="3500869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96589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1ED4-2C21-4EED-A923-FAC654E2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Bundles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8B8BF-E180-4245-83BB-9A41B821D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33A7A-CC84-4D2C-937B-1032803AF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3DA0EC-1E6B-4F09-8DF6-FD5B64475E9F}"/>
              </a:ext>
            </a:extLst>
          </p:cNvPr>
          <p:cNvSpPr/>
          <p:nvPr/>
        </p:nvSpPr>
        <p:spPr>
          <a:xfrm>
            <a:off x="2136219" y="1601023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DD991F-5605-43B8-8542-30893F14CB78}"/>
              </a:ext>
            </a:extLst>
          </p:cNvPr>
          <p:cNvSpPr/>
          <p:nvPr/>
        </p:nvSpPr>
        <p:spPr>
          <a:xfrm>
            <a:off x="2292666" y="1781998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E96A5C-FC9B-43AD-8B43-F22C0B624DF3}"/>
              </a:ext>
            </a:extLst>
          </p:cNvPr>
          <p:cNvSpPr/>
          <p:nvPr/>
        </p:nvSpPr>
        <p:spPr>
          <a:xfrm>
            <a:off x="2281117" y="2193161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Library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276AA5-9A3B-4302-A337-80F1374504FE}"/>
              </a:ext>
            </a:extLst>
          </p:cNvPr>
          <p:cNvSpPr/>
          <p:nvPr/>
        </p:nvSpPr>
        <p:spPr>
          <a:xfrm>
            <a:off x="4984194" y="1601023"/>
            <a:ext cx="2419350" cy="246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902004-EB3D-4368-9EF6-368827FC95D2}"/>
              </a:ext>
            </a:extLst>
          </p:cNvPr>
          <p:cNvSpPr/>
          <p:nvPr/>
        </p:nvSpPr>
        <p:spPr>
          <a:xfrm>
            <a:off x="5140641" y="3080832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ValueSet</a:t>
            </a:r>
            <a:r>
              <a:rPr lang="en-US" dirty="0"/>
              <a:t>(s)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88ABCA-88A7-4C42-90EB-D030E84CF301}"/>
              </a:ext>
            </a:extLst>
          </p:cNvPr>
          <p:cNvSpPr/>
          <p:nvPr/>
        </p:nvSpPr>
        <p:spPr>
          <a:xfrm>
            <a:off x="2281117" y="2631397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Library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65B71F0-9857-48C2-9065-7CE77DECE504}"/>
              </a:ext>
            </a:extLst>
          </p:cNvPr>
          <p:cNvSpPr/>
          <p:nvPr/>
        </p:nvSpPr>
        <p:spPr>
          <a:xfrm rot="5400000">
            <a:off x="3225026" y="15520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7ABC95F-D8F4-42F6-AA1A-2EB41342491A}"/>
              </a:ext>
            </a:extLst>
          </p:cNvPr>
          <p:cNvSpPr/>
          <p:nvPr/>
        </p:nvSpPr>
        <p:spPr>
          <a:xfrm rot="5400000">
            <a:off x="6114494" y="155207"/>
            <a:ext cx="158750" cy="26656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5858AD-FE17-461C-BB4B-6F2BC0A0B104}"/>
              </a:ext>
            </a:extLst>
          </p:cNvPr>
          <p:cNvSpPr txBox="1"/>
          <p:nvPr/>
        </p:nvSpPr>
        <p:spPr>
          <a:xfrm>
            <a:off x="2702686" y="1009948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(MAT)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4A5454-8344-4077-B697-8F4EE2730E06}"/>
              </a:ext>
            </a:extLst>
          </p:cNvPr>
          <p:cNvSpPr txBox="1"/>
          <p:nvPr/>
        </p:nvSpPr>
        <p:spPr>
          <a:xfrm>
            <a:off x="5709127" y="10021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Refresh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458699-1B60-472B-9B62-2A5B8A2AB922}"/>
              </a:ext>
            </a:extLst>
          </p:cNvPr>
          <p:cNvSpPr/>
          <p:nvPr/>
        </p:nvSpPr>
        <p:spPr>
          <a:xfrm>
            <a:off x="5140641" y="1774061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AC94D2C-CD14-4DD5-A7F5-FE097BC6CC56}"/>
              </a:ext>
            </a:extLst>
          </p:cNvPr>
          <p:cNvSpPr/>
          <p:nvPr/>
        </p:nvSpPr>
        <p:spPr>
          <a:xfrm>
            <a:off x="5129092" y="2185224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Library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CD7189-C575-4B01-BA80-6C14B5D7C237}"/>
              </a:ext>
            </a:extLst>
          </p:cNvPr>
          <p:cNvSpPr/>
          <p:nvPr/>
        </p:nvSpPr>
        <p:spPr>
          <a:xfrm>
            <a:off x="5129092" y="2623460"/>
            <a:ext cx="2129553" cy="304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Library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230ED0-0F65-44B0-B9AA-3AA33A96FF7D}"/>
              </a:ext>
            </a:extLst>
          </p:cNvPr>
          <p:cNvSpPr/>
          <p:nvPr/>
        </p:nvSpPr>
        <p:spPr>
          <a:xfrm>
            <a:off x="5142664" y="3491995"/>
            <a:ext cx="2129553" cy="304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Test(s)</a:t>
            </a:r>
          </a:p>
        </p:txBody>
      </p:sp>
    </p:spTree>
    <p:extLst>
      <p:ext uri="{BB962C8B-B14F-4D97-AF65-F5344CB8AC3E}">
        <p14:creationId xmlns:p14="http://schemas.microsoft.com/office/powerpoint/2010/main" val="19178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FF93-8ADF-4D5D-AA2D-219FB695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via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C2662-DD98-4B7A-9B1F-56136E83E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39062" y="4623894"/>
            <a:ext cx="271463" cy="158750"/>
          </a:xfrm>
        </p:spPr>
        <p:txBody>
          <a:bodyPr/>
          <a:lstStyle/>
          <a:p>
            <a:fld id="{99BDFBD5-C309-4526-9B37-B97348992ABE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D500F0-822E-4887-996D-E0C1B2D3CE16}"/>
              </a:ext>
            </a:extLst>
          </p:cNvPr>
          <p:cNvSpPr/>
          <p:nvPr/>
        </p:nvSpPr>
        <p:spPr>
          <a:xfrm>
            <a:off x="3764729" y="1818273"/>
            <a:ext cx="176694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Terminology Service (e.g. VSAC)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D916B2-B479-4E3C-A4AA-B27FBB73CDD5}"/>
              </a:ext>
            </a:extLst>
          </p:cNvPr>
          <p:cNvSpPr/>
          <p:nvPr/>
        </p:nvSpPr>
        <p:spPr>
          <a:xfrm>
            <a:off x="3764728" y="2725359"/>
            <a:ext cx="1766942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Knowledge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1695E-59A8-43EB-AF30-1B56D59F1EEB}"/>
              </a:ext>
            </a:extLst>
          </p:cNvPr>
          <p:cNvSpPr txBox="1"/>
          <p:nvPr/>
        </p:nvSpPr>
        <p:spPr>
          <a:xfrm>
            <a:off x="1276103" y="11248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Authoring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35BF8-FC79-4433-92D6-02912E8CAACD}"/>
              </a:ext>
            </a:extLst>
          </p:cNvPr>
          <p:cNvSpPr txBox="1"/>
          <p:nvPr/>
        </p:nvSpPr>
        <p:spPr>
          <a:xfrm>
            <a:off x="3990446" y="11171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Publishing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524D0-4BA1-4B76-91BD-72C0E4748682}"/>
              </a:ext>
            </a:extLst>
          </p:cNvPr>
          <p:cNvSpPr txBox="1"/>
          <p:nvPr/>
        </p:nvSpPr>
        <p:spPr>
          <a:xfrm>
            <a:off x="6686759" y="11171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E8B9A0-7AAB-4384-BDF2-6C8591AC7D0A}"/>
              </a:ext>
            </a:extLst>
          </p:cNvPr>
          <p:cNvSpPr/>
          <p:nvPr/>
        </p:nvSpPr>
        <p:spPr>
          <a:xfrm>
            <a:off x="6474385" y="1627838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Decision Support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A4464D-C72D-4CCE-BB4F-B2C5978A7A57}"/>
              </a:ext>
            </a:extLst>
          </p:cNvPr>
          <p:cNvSpPr/>
          <p:nvPr/>
        </p:nvSpPr>
        <p:spPr>
          <a:xfrm>
            <a:off x="6474385" y="2163189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648F83-1712-4848-B380-7F6556DFE7E2}"/>
              </a:ext>
            </a:extLst>
          </p:cNvPr>
          <p:cNvSpPr/>
          <p:nvPr/>
        </p:nvSpPr>
        <p:spPr>
          <a:xfrm>
            <a:off x="6474384" y="2725359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EHRs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9F97AF-7308-4D28-B346-6A53506C92E3}"/>
              </a:ext>
            </a:extLst>
          </p:cNvPr>
          <p:cNvSpPr/>
          <p:nvPr/>
        </p:nvSpPr>
        <p:spPr>
          <a:xfrm>
            <a:off x="6474384" y="3278392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SMART Apps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5211D6-5AAD-42BA-9CA8-BCB1331D9B18}"/>
              </a:ext>
            </a:extLst>
          </p:cNvPr>
          <p:cNvSpPr/>
          <p:nvPr/>
        </p:nvSpPr>
        <p:spPr>
          <a:xfrm>
            <a:off x="6474384" y="3831424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Backend Services Applications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4392EB-926E-4EAA-80B6-F90EEF4239E9}"/>
              </a:ext>
            </a:extLst>
          </p:cNvPr>
          <p:cNvSpPr/>
          <p:nvPr/>
        </p:nvSpPr>
        <p:spPr>
          <a:xfrm>
            <a:off x="6474383" y="4384457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AF281B9-846F-4577-AB5C-39AAE038E0F9}"/>
              </a:ext>
            </a:extLst>
          </p:cNvPr>
          <p:cNvSpPr/>
          <p:nvPr/>
        </p:nvSpPr>
        <p:spPr>
          <a:xfrm>
            <a:off x="1055074" y="1627009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Guideline Development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963F1A-A865-4F93-BCA0-DAC09B46115C}"/>
              </a:ext>
            </a:extLst>
          </p:cNvPr>
          <p:cNvSpPr/>
          <p:nvPr/>
        </p:nvSpPr>
        <p:spPr>
          <a:xfrm>
            <a:off x="1055074" y="2161173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Developers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AD59F0-6C0B-4D05-8FD3-62276AFEB66B}"/>
              </a:ext>
            </a:extLst>
          </p:cNvPr>
          <p:cNvSpPr/>
          <p:nvPr/>
        </p:nvSpPr>
        <p:spPr>
          <a:xfrm>
            <a:off x="1050385" y="2695336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Decision Support Authors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9E13F8-BB7C-4E6E-A8AB-DA7AB30CE925}"/>
              </a:ext>
            </a:extLst>
          </p:cNvPr>
          <p:cNvSpPr/>
          <p:nvPr/>
        </p:nvSpPr>
        <p:spPr>
          <a:xfrm>
            <a:off x="1050385" y="3774117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Professional Societies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914A8F-548D-48A3-91D6-C687965ABBF0}"/>
              </a:ext>
            </a:extLst>
          </p:cNvPr>
          <p:cNvSpPr/>
          <p:nvPr/>
        </p:nvSpPr>
        <p:spPr>
          <a:xfrm>
            <a:off x="1050385" y="3224394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Quality Improvement Agencies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D9A0F9-2FC7-4B76-9FE4-5748BBD0D754}"/>
              </a:ext>
            </a:extLst>
          </p:cNvPr>
          <p:cNvSpPr/>
          <p:nvPr/>
        </p:nvSpPr>
        <p:spPr>
          <a:xfrm>
            <a:off x="1050385" y="4307323"/>
            <a:ext cx="1766942" cy="422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1857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1B2A-1C51-4E52-AD59-B315F7ED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Repository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68582-1D56-4B55-8718-45F4C15DB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39EB0-AD19-49CB-A5A5-C9AC85DC93E9}"/>
              </a:ext>
            </a:extLst>
          </p:cNvPr>
          <p:cNvSpPr txBox="1"/>
          <p:nvPr/>
        </p:nvSpPr>
        <p:spPr>
          <a:xfrm>
            <a:off x="2102515" y="4820837"/>
            <a:ext cx="493897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hlinkClick r:id="rId2"/>
              </a:rPr>
              <a:t>http://hl7.org/fhir/us/cqfmeasures/2021May/measure-repository-service.html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C1A40-AE8F-45FC-8C01-E3E7CDC9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4" y="1132194"/>
            <a:ext cx="6351418" cy="3212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F7ED8-9B22-4696-A4B2-4F869DA5469F}"/>
              </a:ext>
            </a:extLst>
          </p:cNvPr>
          <p:cNvSpPr txBox="1"/>
          <p:nvPr/>
        </p:nvSpPr>
        <p:spPr>
          <a:xfrm>
            <a:off x="6535272" y="1406842"/>
            <a:ext cx="2081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Artifact Lifecycle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Artifact Identity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Versioning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Capabilities</a:t>
            </a:r>
          </a:p>
        </p:txBody>
      </p:sp>
    </p:spTree>
    <p:extLst>
      <p:ext uri="{BB962C8B-B14F-4D97-AF65-F5344CB8AC3E}">
        <p14:creationId xmlns:p14="http://schemas.microsoft.com/office/powerpoint/2010/main" val="265310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40D9-1C4A-491C-8584-917B562D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C519-D7BE-4D21-B388-4357257D1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BDFBD5-C309-4526-9B37-B97348992ABE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F5974-4802-4902-B40D-9F1D52A8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48005"/>
            <a:ext cx="7642527" cy="3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2B9-8D78-4279-A8DB-AE6CC0E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Library/$evaluate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C7B5-360D-4E7E-8ABF-70C69B65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3980C-CE79-4AF0-8535-33981F9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7ED669-9B0E-4238-BF96-F666EBFA89FA}"/>
              </a:ext>
            </a:extLst>
          </p:cNvPr>
          <p:cNvSpPr/>
          <p:nvPr/>
        </p:nvSpPr>
        <p:spPr>
          <a:xfrm>
            <a:off x="483160" y="1704094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0133AF6-DEA8-4A1E-85A4-308B20EDCF3F}"/>
              </a:ext>
            </a:extLst>
          </p:cNvPr>
          <p:cNvSpPr/>
          <p:nvPr/>
        </p:nvSpPr>
        <p:spPr>
          <a:xfrm>
            <a:off x="176006" y="2338810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Libraries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7A5397D-2A24-4129-B2A4-650F442E1D6A}"/>
              </a:ext>
            </a:extLst>
          </p:cNvPr>
          <p:cNvSpPr/>
          <p:nvPr/>
        </p:nvSpPr>
        <p:spPr>
          <a:xfrm>
            <a:off x="1366631" y="2351996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324B-04D3-4347-A63B-3605A55DCF6D}"/>
              </a:ext>
            </a:extLst>
          </p:cNvPr>
          <p:cNvSpPr txBox="1"/>
          <p:nvPr/>
        </p:nvSpPr>
        <p:spPr>
          <a:xfrm>
            <a:off x="3086100" y="1276350"/>
            <a:ext cx="5342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Measure/$evaluate-measure:</a:t>
            </a:r>
          </a:p>
          <a:p>
            <a:endParaRPr lang="en-US" dirty="0"/>
          </a:p>
          <a:p>
            <a:r>
              <a:rPr lang="en-US" dirty="0"/>
              <a:t>GET [base]/Library/$</a:t>
            </a:r>
            <a:r>
              <a:rPr lang="en-US" dirty="0" err="1"/>
              <a:t>evaluate?subject</a:t>
            </a:r>
            <a:r>
              <a:rPr lang="en-US" dirty="0"/>
              <a:t>=Patient/123</a:t>
            </a:r>
          </a:p>
          <a:p>
            <a:r>
              <a:rPr lang="en-US" dirty="0"/>
              <a:t>Response: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	One for each named expression in the 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6B074-1090-4D25-B8A1-52C967AD87B0}"/>
              </a:ext>
            </a:extLst>
          </p:cNvPr>
          <p:cNvSpPr txBox="1"/>
          <p:nvPr/>
        </p:nvSpPr>
        <p:spPr>
          <a:xfrm>
            <a:off x="889647" y="3763696"/>
            <a:ext cx="736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http://hl7.org/fhir/uv/cpg/OperationDefinition-cpg-library-evaluate.html</a:t>
            </a:r>
          </a:p>
        </p:txBody>
      </p:sp>
    </p:spTree>
    <p:extLst>
      <p:ext uri="{BB962C8B-B14F-4D97-AF65-F5344CB8AC3E}">
        <p14:creationId xmlns:p14="http://schemas.microsoft.com/office/powerpoint/2010/main" val="23940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54BE-5615-4DC1-A261-A83D43A3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Capabilities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C4AA8-C079-4803-8790-7C21EECC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7" y="1070399"/>
            <a:ext cx="6520907" cy="34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5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12B9-8D78-4279-A8DB-AE6CC0E8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cql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BC7B5-360D-4E7E-8ABF-70C69B6529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3980C-CE79-4AF0-8535-33981F941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7ED669-9B0E-4238-BF96-F666EBFA89FA}"/>
              </a:ext>
            </a:extLst>
          </p:cNvPr>
          <p:cNvSpPr/>
          <p:nvPr/>
        </p:nvSpPr>
        <p:spPr>
          <a:xfrm>
            <a:off x="483160" y="1704094"/>
            <a:ext cx="1766942" cy="43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Measure Evaluation Services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30133AF6-DEA8-4A1E-85A4-308B20EDCF3F}"/>
              </a:ext>
            </a:extLst>
          </p:cNvPr>
          <p:cNvSpPr/>
          <p:nvPr/>
        </p:nvSpPr>
        <p:spPr>
          <a:xfrm>
            <a:off x="176006" y="2338810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Libraries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7A5397D-2A24-4129-B2A4-650F442E1D6A}"/>
              </a:ext>
            </a:extLst>
          </p:cNvPr>
          <p:cNvSpPr/>
          <p:nvPr/>
        </p:nvSpPr>
        <p:spPr>
          <a:xfrm>
            <a:off x="1366631" y="2351996"/>
            <a:ext cx="1024144" cy="75895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Measures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E324B-04D3-4347-A63B-3605A55DCF6D}"/>
              </a:ext>
            </a:extLst>
          </p:cNvPr>
          <p:cNvSpPr txBox="1"/>
          <p:nvPr/>
        </p:nvSpPr>
        <p:spPr>
          <a:xfrm>
            <a:off x="3175143" y="1161811"/>
            <a:ext cx="50642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Ad-hoc CQL execution</a:t>
            </a:r>
          </a:p>
          <a:p>
            <a:endParaRPr lang="en-US" dirty="0"/>
          </a:p>
          <a:p>
            <a:r>
              <a:rPr lang="en-US" dirty="0"/>
              <a:t>GET [base]/$</a:t>
            </a:r>
            <a:r>
              <a:rPr lang="en-US" dirty="0" err="1"/>
              <a:t>cql?subject</a:t>
            </a:r>
            <a:r>
              <a:rPr lang="en-US" dirty="0"/>
              <a:t>=Patient/123</a:t>
            </a:r>
          </a:p>
          <a:p>
            <a:r>
              <a:rPr lang="en-US" dirty="0"/>
              <a:t>	&amp;expression=</a:t>
            </a:r>
            <a:r>
              <a:rPr lang="en-US" dirty="0" err="1"/>
              <a:t>Patient.gender</a:t>
            </a:r>
            <a:endParaRPr lang="en-US" dirty="0"/>
          </a:p>
          <a:p>
            <a:r>
              <a:rPr lang="en-US" dirty="0"/>
              <a:t>Response:</a:t>
            </a:r>
          </a:p>
          <a:p>
            <a:r>
              <a:rPr lang="en-US" dirty="0"/>
              <a:t>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(if the result is a singular 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Bundle (if the result is a list of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(if the result is a data type)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6B074-1090-4D25-B8A1-52C967AD87B0}"/>
              </a:ext>
            </a:extLst>
          </p:cNvPr>
          <p:cNvSpPr txBox="1"/>
          <p:nvPr/>
        </p:nvSpPr>
        <p:spPr>
          <a:xfrm>
            <a:off x="889647" y="3972522"/>
            <a:ext cx="594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http://hl7.org/fhir/uv/cpg/OperationDefinition-cpg-cql.html</a:t>
            </a:r>
          </a:p>
        </p:txBody>
      </p:sp>
    </p:spTree>
    <p:extLst>
      <p:ext uri="{BB962C8B-B14F-4D97-AF65-F5344CB8AC3E}">
        <p14:creationId xmlns:p14="http://schemas.microsoft.com/office/powerpoint/2010/main" val="8375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0C54-7E21-4EC1-AC52-F62081C6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C646-D797-47F1-BE6C-2617D4D1B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Validate (syntax and semantics)</a:t>
            </a:r>
          </a:p>
          <a:p>
            <a:r>
              <a:rPr lang="en-US" dirty="0"/>
              <a:t>Test (unit, component, integration, system)</a:t>
            </a:r>
          </a:p>
          <a:p>
            <a:r>
              <a:rPr lang="en-US" dirty="0"/>
              <a:t>Iterate</a:t>
            </a:r>
          </a:p>
          <a:p>
            <a:r>
              <a:rPr lang="en-US" dirty="0"/>
              <a:t>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1A9FA-B64C-4ADB-ADFA-F30CE2F2D0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5A1C5-634F-4616-889A-640C3C1AD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214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3857-45D2-4016-B64B-09293781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A77D-B163-4E61-A4F9-29AB9EB8BC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  <a:p>
            <a:r>
              <a:rPr lang="en-US" dirty="0"/>
              <a:t>Retrieve</a:t>
            </a:r>
          </a:p>
          <a:p>
            <a:r>
              <a:rPr lang="en-US" dirty="0"/>
              <a:t>Manage change</a:t>
            </a:r>
          </a:p>
          <a:p>
            <a:r>
              <a:rPr lang="en-US" dirty="0"/>
              <a:t>Determine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6A76C-FF90-43E5-AFD1-37D0308B63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C31D-FCAA-46BC-BC28-51CF522A9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909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A001-1A2F-4CCA-A97C-147F219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4ED1D-4DB5-4517-8CC6-CB786C4E6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  <a:p>
            <a:r>
              <a:rPr lang="en-US" dirty="0"/>
              <a:t>Stable and specific dependencies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E98D-9D6F-46C7-BECE-6C5E1F343D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1BAE-CA68-46DD-8022-AD3B4AC2F9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4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67AA9-21A2-40D4-85CE-62E67CED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4" y="685944"/>
            <a:ext cx="8314973" cy="3771612"/>
          </a:xfrm>
          <a:prstGeom prst="rect">
            <a:avLst/>
          </a:prstGeom>
        </p:spPr>
      </p:pic>
      <p:pic>
        <p:nvPicPr>
          <p:cNvPr id="1026" name="Picture 2" descr="@cqframework">
            <a:hlinkClick r:id="rId3"/>
            <a:extLst>
              <a:ext uri="{FF2B5EF4-FFF2-40B4-BE49-F238E27FC236}">
                <a16:creationId xmlns:a16="http://schemas.microsoft.com/office/drawing/2014/main" id="{6AC73E6B-B490-4D76-9E2D-A4EE7A255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20" y="205979"/>
            <a:ext cx="557800" cy="5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translator icon">
            <a:hlinkClick r:id="rId5"/>
            <a:extLst>
              <a:ext uri="{FF2B5EF4-FFF2-40B4-BE49-F238E27FC236}">
                <a16:creationId xmlns:a16="http://schemas.microsoft.com/office/drawing/2014/main" id="{07562E6B-659B-4176-9CC1-E60E28F9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56" y="3290299"/>
            <a:ext cx="253916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6" descr="Single gear">
            <a:hlinkClick r:id="rId7"/>
            <a:extLst>
              <a:ext uri="{FF2B5EF4-FFF2-40B4-BE49-F238E27FC236}">
                <a16:creationId xmlns:a16="http://schemas.microsoft.com/office/drawing/2014/main" id="{E2150291-C899-46C4-B73E-4C3CF97F26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997" y="1939635"/>
            <a:ext cx="230833" cy="230833"/>
          </a:xfrm>
          <a:prstGeom prst="rect">
            <a:avLst/>
          </a:prstGeom>
        </p:spPr>
      </p:pic>
      <p:pic>
        <p:nvPicPr>
          <p:cNvPr id="10" name="Picture 9" descr="Image result for ruler icon">
            <a:hlinkClick r:id="rId10"/>
            <a:extLst>
              <a:ext uri="{FF2B5EF4-FFF2-40B4-BE49-F238E27FC236}">
                <a16:creationId xmlns:a16="http://schemas.microsoft.com/office/drawing/2014/main" id="{8178395C-71F5-4F62-AA01-D28FC196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89" y="1804203"/>
            <a:ext cx="248500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hlinkClick r:id="rId12"/>
            <a:extLst>
              <a:ext uri="{FF2B5EF4-FFF2-40B4-BE49-F238E27FC236}">
                <a16:creationId xmlns:a16="http://schemas.microsoft.com/office/drawing/2014/main" id="{99186345-B0E2-4774-9270-F48DAEADE1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64" y="1315671"/>
            <a:ext cx="206242" cy="206242"/>
          </a:xfrm>
          <a:prstGeom prst="rect">
            <a:avLst/>
          </a:prstGeom>
        </p:spPr>
      </p:pic>
      <p:pic>
        <p:nvPicPr>
          <p:cNvPr id="1030" name="Picture 6">
            <a:hlinkClick r:id="rId14"/>
            <a:extLst>
              <a:ext uri="{FF2B5EF4-FFF2-40B4-BE49-F238E27FC236}">
                <a16:creationId xmlns:a16="http://schemas.microsoft.com/office/drawing/2014/main" id="{985CE935-C1A2-4E14-B804-418DF805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306" y="2639019"/>
            <a:ext cx="248500" cy="23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rve Icons - Download Free Vector Icons | Noun Project">
            <a:hlinkClick r:id="rId16"/>
            <a:extLst>
              <a:ext uri="{FF2B5EF4-FFF2-40B4-BE49-F238E27FC236}">
                <a16:creationId xmlns:a16="http://schemas.microsoft.com/office/drawing/2014/main" id="{C5F638CF-C6A3-4DF8-873B-E165B9C2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56" y="3846910"/>
            <a:ext cx="286049" cy="2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om - icon by Adioma">
            <a:hlinkClick r:id="rId18"/>
            <a:extLst>
              <a:ext uri="{FF2B5EF4-FFF2-40B4-BE49-F238E27FC236}">
                <a16:creationId xmlns:a16="http://schemas.microsoft.com/office/drawing/2014/main" id="{C77A7291-3AE5-4217-9BC6-1E8F576E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89" y="3393437"/>
            <a:ext cx="248500" cy="2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CB080-CF06-4699-BC23-2642CE9E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79867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A73E-2443-4B46-88A7-351522D9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85AF-BA63-4975-ACB5-28C7E1093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  <a:p>
            <a:r>
              <a:rPr lang="en-US" dirty="0"/>
              <a:t>Measure</a:t>
            </a:r>
          </a:p>
          <a:p>
            <a:r>
              <a:rPr lang="en-US" dirty="0" err="1"/>
              <a:t>PlanDefinition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452-2F4C-4E21-91CA-C145289FB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71AE4-B99D-4B0E-979C-9DCDE35EA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59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006-A6E4-410D-BF55-11D8A355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378C4-7096-4911-AA94-99BB7ED24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  <a:p>
            <a:r>
              <a:rPr lang="en-US" dirty="0"/>
              <a:t>Logic</a:t>
            </a:r>
          </a:p>
          <a:p>
            <a:r>
              <a:rPr lang="en-US" dirty="0"/>
              <a:t>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B84D9-4429-4BAD-8019-8C202979B3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1C653-F0FB-4ACB-BF45-CAD739AE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9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A51B-B204-4511-B1F3-8CEF9BF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3EA2-518A-4623-AD8A-FA247159D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Informal</a:t>
            </a:r>
          </a:p>
          <a:p>
            <a:pPr lvl="1"/>
            <a:r>
              <a:rPr lang="en-US" sz="1400" dirty="0"/>
              <a:t>Identifiers</a:t>
            </a:r>
          </a:p>
          <a:p>
            <a:pPr lvl="1"/>
            <a:r>
              <a:rPr lang="en-US" sz="1400" dirty="0"/>
              <a:t>Description</a:t>
            </a:r>
          </a:p>
          <a:p>
            <a:pPr lvl="1"/>
            <a:r>
              <a:rPr lang="en-US" sz="1400" dirty="0"/>
              <a:t>Categories</a:t>
            </a:r>
          </a:p>
          <a:p>
            <a:pPr lvl="1"/>
            <a:r>
              <a:rPr lang="en-US" sz="1400" dirty="0"/>
              <a:t>References</a:t>
            </a:r>
          </a:p>
          <a:p>
            <a:pPr lvl="1"/>
            <a:r>
              <a:rPr lang="en-US" sz="1400" dirty="0"/>
              <a:t>Guidance</a:t>
            </a:r>
          </a:p>
          <a:p>
            <a:r>
              <a:rPr lang="en-US" sz="1600" dirty="0"/>
              <a:t>Formal</a:t>
            </a:r>
          </a:p>
          <a:p>
            <a:pPr lvl="1"/>
            <a:r>
              <a:rPr lang="en-US" sz="1400" dirty="0"/>
              <a:t>Identity and lifecycle</a:t>
            </a:r>
          </a:p>
          <a:p>
            <a:pPr lvl="1"/>
            <a:r>
              <a:rPr lang="en-US" sz="1400" dirty="0"/>
              <a:t>Classifiers</a:t>
            </a:r>
          </a:p>
          <a:p>
            <a:pPr lvl="1"/>
            <a:r>
              <a:rPr lang="en-US" sz="1400" dirty="0"/>
              <a:t>Dependencies</a:t>
            </a:r>
          </a:p>
          <a:p>
            <a:pPr lvl="1"/>
            <a:r>
              <a:rPr lang="en-US" sz="1400" dirty="0"/>
              <a:t>Data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C3789-6194-4B19-9CD3-D6F4E1A4F8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CA71-42BB-4504-928A-E853A6E6F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0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4750</TotalTime>
  <Words>1107</Words>
  <Application>Microsoft Office PowerPoint</Application>
  <PresentationFormat>On-screen Show (16:9)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Quality Measure Tooling</vt:lpstr>
      <vt:lpstr>Content Capabilities</vt:lpstr>
      <vt:lpstr>Authoring Capabilities</vt:lpstr>
      <vt:lpstr>Publishing Capabilities</vt:lpstr>
      <vt:lpstr>Evaluation Capabilities</vt:lpstr>
      <vt:lpstr>Components</vt:lpstr>
      <vt:lpstr>Artifact Representation</vt:lpstr>
      <vt:lpstr>Artifact Components</vt:lpstr>
      <vt:lpstr>Metadata</vt:lpstr>
      <vt:lpstr>Generated Content</vt:lpstr>
      <vt:lpstr>Build Process</vt:lpstr>
      <vt:lpstr>Refresh Tooling</vt:lpstr>
      <vt:lpstr>Library Resource</vt:lpstr>
      <vt:lpstr>Measure Resource</vt:lpstr>
      <vt:lpstr>Measure Bundles</vt:lpstr>
      <vt:lpstr>Sharing via Services</vt:lpstr>
      <vt:lpstr>Knowledge Repository</vt:lpstr>
      <vt:lpstr>Artifact Setup</vt:lpstr>
      <vt:lpstr>Library/$evaluate</vt:lpstr>
      <vt:lpstr>$cql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Bryn</cp:lastModifiedBy>
  <cp:revision>95</cp:revision>
  <dcterms:created xsi:type="dcterms:W3CDTF">2019-03-22T18:05:01Z</dcterms:created>
  <dcterms:modified xsi:type="dcterms:W3CDTF">2021-07-29T20:00:53Z</dcterms:modified>
</cp:coreProperties>
</file>