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77" r:id="rId3"/>
    <p:sldId id="269" r:id="rId4"/>
    <p:sldId id="278" r:id="rId5"/>
    <p:sldId id="279" r:id="rId6"/>
    <p:sldId id="280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8" roundtripDataSignature="AMtx7mgX6AVs8WFfSjUXlCkQJgWuP7ynu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ennifer Seeman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7E0E742-BD8C-4591-A69C-3AAB8633060E}">
  <a:tblStyle styleId="{47E0E742-BD8C-4591-A69C-3AAB8633060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2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28" Type="http://customschemas.google.com/relationships/presentationmetadata" Target="meta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5" name="Google Shape;13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6" name="Google Shape;136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Slide">
  <p:cSld name="Cover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7"/>
          <p:cNvSpPr/>
          <p:nvPr/>
        </p:nvSpPr>
        <p:spPr>
          <a:xfrm>
            <a:off x="457200" y="0"/>
            <a:ext cx="5703888" cy="5143500"/>
          </a:xfrm>
          <a:prstGeom prst="rect">
            <a:avLst/>
          </a:prstGeom>
          <a:solidFill>
            <a:srgbClr val="BABCBE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" name="Google Shape;17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797037" y="1440857"/>
            <a:ext cx="1731962" cy="942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" name="Google Shape;18;p27"/>
          <p:cNvCxnSpPr/>
          <p:nvPr/>
        </p:nvCxnSpPr>
        <p:spPr>
          <a:xfrm>
            <a:off x="833438" y="874713"/>
            <a:ext cx="0" cy="2125662"/>
          </a:xfrm>
          <a:prstGeom prst="straightConnector1">
            <a:avLst/>
          </a:prstGeom>
          <a:noFill/>
          <a:ln w="635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27"/>
          <p:cNvSpPr txBox="1">
            <a:spLocks noGrp="1"/>
          </p:cNvSpPr>
          <p:nvPr>
            <p:ph type="ctrTitle"/>
          </p:nvPr>
        </p:nvSpPr>
        <p:spPr>
          <a:xfrm>
            <a:off x="1180870" y="895551"/>
            <a:ext cx="4738447" cy="1151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i="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7"/>
          <p:cNvSpPr txBox="1">
            <a:spLocks noGrp="1"/>
          </p:cNvSpPr>
          <p:nvPr>
            <p:ph type="subTitle" idx="1"/>
          </p:nvPr>
        </p:nvSpPr>
        <p:spPr>
          <a:xfrm>
            <a:off x="1180870" y="2287197"/>
            <a:ext cx="4668695" cy="877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C2227"/>
              </a:buClr>
              <a:buSzPts val="2400"/>
              <a:buFont typeface="Arial"/>
              <a:buNone/>
              <a:defRPr sz="2400">
                <a:solidFill>
                  <a:srgbClr val="EC2227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27"/>
          <p:cNvSpPr txBox="1">
            <a:spLocks noGrp="1"/>
          </p:cNvSpPr>
          <p:nvPr>
            <p:ph type="body" idx="2"/>
          </p:nvPr>
        </p:nvSpPr>
        <p:spPr>
          <a:xfrm>
            <a:off x="1181100" y="3721208"/>
            <a:ext cx="4026440" cy="41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27"/>
          <p:cNvSpPr txBox="1">
            <a:spLocks noGrp="1"/>
          </p:cNvSpPr>
          <p:nvPr>
            <p:ph type="ftr" idx="11"/>
          </p:nvPr>
        </p:nvSpPr>
        <p:spPr>
          <a:xfrm>
            <a:off x="1071563" y="4827588"/>
            <a:ext cx="4729162" cy="157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7"/>
          <p:cNvSpPr txBox="1">
            <a:spLocks noGrp="1"/>
          </p:cNvSpPr>
          <p:nvPr>
            <p:ph type="dt" idx="10"/>
          </p:nvPr>
        </p:nvSpPr>
        <p:spPr>
          <a:xfrm>
            <a:off x="1181100" y="4252913"/>
            <a:ext cx="1304925" cy="207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4" name="Google Shape;24;p27" descr="Creative Commons Lic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87932" y="4679950"/>
            <a:ext cx="838200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67193" y="2767633"/>
            <a:ext cx="1929304" cy="4654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9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4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200"/>
              <a:buChar char="•"/>
              <a:defRPr/>
            </a:lvl1pPr>
            <a:lvl2pPr marL="914400" lvl="1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Char char="–"/>
              <a:defRPr/>
            </a:lvl2pPr>
            <a:lvl3pPr marL="1371600" lvl="2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•"/>
              <a:defRPr/>
            </a:lvl3pPr>
            <a:lvl4pPr marL="1828800" lvl="3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–"/>
              <a:defRPr/>
            </a:lvl4pPr>
            <a:lvl5pPr marL="2286000" lvl="4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»"/>
              <a:defRPr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49"/>
          <p:cNvSpPr txBox="1">
            <a:spLocks noGrp="1"/>
          </p:cNvSpPr>
          <p:nvPr>
            <p:ph type="dt" idx="10"/>
          </p:nvPr>
        </p:nvSpPr>
        <p:spPr>
          <a:xfrm>
            <a:off x="457200" y="44370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49"/>
          <p:cNvSpPr txBox="1">
            <a:spLocks noGrp="1"/>
          </p:cNvSpPr>
          <p:nvPr>
            <p:ph type="ftr" idx="11"/>
          </p:nvPr>
        </p:nvSpPr>
        <p:spPr>
          <a:xfrm>
            <a:off x="1200150" y="4792663"/>
            <a:ext cx="4530725" cy="15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49"/>
          <p:cNvSpPr txBox="1">
            <a:spLocks noGrp="1"/>
          </p:cNvSpPr>
          <p:nvPr>
            <p:ph type="sldNum" idx="12"/>
          </p:nvPr>
        </p:nvSpPr>
        <p:spPr>
          <a:xfrm>
            <a:off x="8480425" y="4792663"/>
            <a:ext cx="271463" cy="15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Slide">
  <p:cSld name="1_Title Slide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0"/>
          <p:cNvSpPr/>
          <p:nvPr/>
        </p:nvSpPr>
        <p:spPr>
          <a:xfrm>
            <a:off x="0" y="4130386"/>
            <a:ext cx="9144000" cy="1026319"/>
          </a:xfrm>
          <a:prstGeom prst="rect">
            <a:avLst/>
          </a:prstGeom>
          <a:solidFill>
            <a:srgbClr val="004986">
              <a:alpha val="60000"/>
            </a:srgbClr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50"/>
          <p:cNvSpPr txBox="1">
            <a:spLocks noGrp="1"/>
          </p:cNvSpPr>
          <p:nvPr>
            <p:ph type="ctrTitle"/>
          </p:nvPr>
        </p:nvSpPr>
        <p:spPr>
          <a:xfrm>
            <a:off x="696191" y="331037"/>
            <a:ext cx="6858000" cy="558786"/>
          </a:xfrm>
          <a:prstGeom prst="rect">
            <a:avLst/>
          </a:prstGeom>
          <a:noFill/>
          <a:ln>
            <a:noFill/>
          </a:ln>
          <a:effectLst>
            <a:outerShdw blurRad="596900" dist="241300" dir="4140000" sx="94000" sy="94000" algn="ctr" rotWithShape="0">
              <a:srgbClr val="000000">
                <a:alpha val="41960"/>
              </a:srgbClr>
            </a:outerShdw>
            <a:reflection stA="45000" endPos="0" dist="50800" dir="5400000" sy="-100000" algn="bl" rotWithShape="0"/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986"/>
              </a:buClr>
              <a:buSzPts val="5000"/>
              <a:buFont typeface="Arial"/>
              <a:buNone/>
              <a:defRPr sz="3750">
                <a:solidFill>
                  <a:srgbClr val="00498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50"/>
          <p:cNvSpPr txBox="1">
            <a:spLocks noGrp="1"/>
          </p:cNvSpPr>
          <p:nvPr>
            <p:ph type="body" idx="1"/>
          </p:nvPr>
        </p:nvSpPr>
        <p:spPr>
          <a:xfrm>
            <a:off x="1143000" y="1312643"/>
            <a:ext cx="6858000" cy="2601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31" name="Google Shape;131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72375" y="4403503"/>
            <a:ext cx="1381125" cy="480632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50"/>
          <p:cNvSpPr txBox="1"/>
          <p:nvPr/>
        </p:nvSpPr>
        <p:spPr>
          <a:xfrm>
            <a:off x="4694125" y="4637765"/>
            <a:ext cx="40862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75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 sz="75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-Column Text">
  <p:cSld name="1-Column 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28"/>
          <p:cNvCxnSpPr/>
          <p:nvPr/>
        </p:nvCxnSpPr>
        <p:spPr>
          <a:xfrm>
            <a:off x="457200" y="206375"/>
            <a:ext cx="0" cy="782638"/>
          </a:xfrm>
          <a:prstGeom prst="straightConnector1">
            <a:avLst/>
          </a:prstGeom>
          <a:noFill/>
          <a:ln w="412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" name="Google Shape;28;p28"/>
          <p:cNvSpPr txBox="1"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1">
                <a:solidFill>
                  <a:srgbClr val="EC222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8"/>
          <p:cNvSpPr txBox="1">
            <a:spLocks noGrp="1"/>
          </p:cNvSpPr>
          <p:nvPr>
            <p:ph type="body" idx="1"/>
          </p:nvPr>
        </p:nvSpPr>
        <p:spPr>
          <a:xfrm>
            <a:off x="614362" y="1134893"/>
            <a:ext cx="8228883" cy="3376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0" name="Google Shape;30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" name="Google Shape;31;p28"/>
          <p:cNvCxnSpPr/>
          <p:nvPr/>
        </p:nvCxnSpPr>
        <p:spPr>
          <a:xfrm>
            <a:off x="979488" y="4638675"/>
            <a:ext cx="0" cy="382588"/>
          </a:xfrm>
          <a:prstGeom prst="straightConnector1">
            <a:avLst/>
          </a:prstGeom>
          <a:noFill/>
          <a:ln w="9525" cap="flat" cmpd="sng">
            <a:solidFill>
              <a:srgbClr val="3D302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" name="Google Shape;32;p28"/>
          <p:cNvCxnSpPr/>
          <p:nvPr/>
        </p:nvCxnSpPr>
        <p:spPr>
          <a:xfrm>
            <a:off x="7631112" y="4792262"/>
            <a:ext cx="344488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" name="Google Shape;33;p28"/>
          <p:cNvSpPr txBox="1">
            <a:spLocks noGrp="1"/>
          </p:cNvSpPr>
          <p:nvPr>
            <p:ph type="ftr" idx="11"/>
          </p:nvPr>
        </p:nvSpPr>
        <p:spPr>
          <a:xfrm>
            <a:off x="1200150" y="4792663"/>
            <a:ext cx="4530725" cy="15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8"/>
          <p:cNvSpPr txBox="1">
            <a:spLocks noGrp="1"/>
          </p:cNvSpPr>
          <p:nvPr>
            <p:ph type="sldNum" idx="12"/>
          </p:nvPr>
        </p:nvSpPr>
        <p:spPr>
          <a:xfrm>
            <a:off x="7662862" y="4808560"/>
            <a:ext cx="271463" cy="15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5" name="Google Shape;35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49468" y="4527243"/>
            <a:ext cx="334190" cy="494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/About HL7" type="obj">
  <p:cSld name="OBJEC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0"/>
          <p:cNvSpPr/>
          <p:nvPr/>
        </p:nvSpPr>
        <p:spPr>
          <a:xfrm>
            <a:off x="0" y="1531938"/>
            <a:ext cx="9144000" cy="2876550"/>
          </a:xfrm>
          <a:prstGeom prst="rect">
            <a:avLst/>
          </a:prstGeom>
          <a:solidFill>
            <a:srgbClr val="747679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" name="Google Shape;48;p30"/>
          <p:cNvCxnSpPr/>
          <p:nvPr/>
        </p:nvCxnSpPr>
        <p:spPr>
          <a:xfrm>
            <a:off x="457200" y="206375"/>
            <a:ext cx="0" cy="782638"/>
          </a:xfrm>
          <a:prstGeom prst="straightConnector1">
            <a:avLst/>
          </a:prstGeom>
          <a:noFill/>
          <a:ln w="412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9" name="Google Shape;49;p30"/>
          <p:cNvSpPr txBox="1">
            <a:spLocks noGrp="1"/>
          </p:cNvSpPr>
          <p:nvPr>
            <p:ph type="title"/>
          </p:nvPr>
        </p:nvSpPr>
        <p:spPr>
          <a:xfrm>
            <a:off x="613647" y="205979"/>
            <a:ext cx="8073153" cy="782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i="0">
                <a:solidFill>
                  <a:srgbClr val="EC222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0"/>
          <p:cNvSpPr txBox="1">
            <a:spLocks noGrp="1"/>
          </p:cNvSpPr>
          <p:nvPr>
            <p:ph type="body" idx="1"/>
          </p:nvPr>
        </p:nvSpPr>
        <p:spPr>
          <a:xfrm>
            <a:off x="613647" y="1803660"/>
            <a:ext cx="3804608" cy="245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marL="914400" lvl="1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3pPr>
            <a:lvl4pPr marL="1828800" lvl="3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>
                <a:solidFill>
                  <a:schemeClr val="lt1"/>
                </a:solidFill>
              </a:defRPr>
            </a:lvl4pPr>
            <a:lvl5pPr marL="2286000" lvl="4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»"/>
              <a:defRPr sz="20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30"/>
          <p:cNvSpPr txBox="1">
            <a:spLocks noGrp="1"/>
          </p:cNvSpPr>
          <p:nvPr>
            <p:ph type="body" idx="2"/>
          </p:nvPr>
        </p:nvSpPr>
        <p:spPr>
          <a:xfrm>
            <a:off x="4914508" y="1803660"/>
            <a:ext cx="3836865" cy="245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marL="914400" lvl="1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3pPr>
            <a:lvl4pPr marL="1828800" lvl="3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>
                <a:solidFill>
                  <a:schemeClr val="lt1"/>
                </a:solidFill>
              </a:defRPr>
            </a:lvl4pPr>
            <a:lvl5pPr marL="2286000" lvl="4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»"/>
              <a:defRPr sz="20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52" name="Google Shape;52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" name="Google Shape;53;p30"/>
          <p:cNvCxnSpPr/>
          <p:nvPr/>
        </p:nvCxnSpPr>
        <p:spPr>
          <a:xfrm>
            <a:off x="979488" y="4638675"/>
            <a:ext cx="0" cy="382588"/>
          </a:xfrm>
          <a:prstGeom prst="straightConnector1">
            <a:avLst/>
          </a:prstGeom>
          <a:noFill/>
          <a:ln w="9525" cap="flat" cmpd="sng">
            <a:solidFill>
              <a:srgbClr val="3D302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4" name="Google Shape;54;p30"/>
          <p:cNvCxnSpPr/>
          <p:nvPr/>
        </p:nvCxnSpPr>
        <p:spPr>
          <a:xfrm>
            <a:off x="7493067" y="4749980"/>
            <a:ext cx="344488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5" name="Google Shape;55;p30"/>
          <p:cNvSpPr txBox="1">
            <a:spLocks noGrp="1"/>
          </p:cNvSpPr>
          <p:nvPr>
            <p:ph type="ftr" idx="11"/>
          </p:nvPr>
        </p:nvSpPr>
        <p:spPr>
          <a:xfrm>
            <a:off x="1200150" y="4792663"/>
            <a:ext cx="4530725" cy="15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0"/>
          <p:cNvSpPr txBox="1">
            <a:spLocks noGrp="1"/>
          </p:cNvSpPr>
          <p:nvPr>
            <p:ph type="sldNum" idx="12"/>
          </p:nvPr>
        </p:nvSpPr>
        <p:spPr>
          <a:xfrm>
            <a:off x="7533716" y="4776836"/>
            <a:ext cx="271463" cy="15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7" name="Google Shape;57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49468" y="4468239"/>
            <a:ext cx="334190" cy="494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ur Team">
  <p:cSld name="Our Team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Google Shape;59;p31"/>
          <p:cNvCxnSpPr/>
          <p:nvPr/>
        </p:nvCxnSpPr>
        <p:spPr>
          <a:xfrm>
            <a:off x="457200" y="206375"/>
            <a:ext cx="0" cy="782638"/>
          </a:xfrm>
          <a:prstGeom prst="straightConnector1">
            <a:avLst/>
          </a:prstGeom>
          <a:noFill/>
          <a:ln w="412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0" name="Google Shape;60;p31"/>
          <p:cNvSpPr txBox="1">
            <a:spLocks noGrp="1"/>
          </p:cNvSpPr>
          <p:nvPr>
            <p:ph type="title"/>
          </p:nvPr>
        </p:nvSpPr>
        <p:spPr>
          <a:xfrm>
            <a:off x="613647" y="208385"/>
            <a:ext cx="2187783" cy="779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rgbClr val="EC222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1"/>
          <p:cNvSpPr txBox="1">
            <a:spLocks noGrp="1"/>
          </p:cNvSpPr>
          <p:nvPr>
            <p:ph type="body" idx="1"/>
          </p:nvPr>
        </p:nvSpPr>
        <p:spPr>
          <a:xfrm>
            <a:off x="3197225" y="352194"/>
            <a:ext cx="5586413" cy="863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31"/>
          <p:cNvSpPr txBox="1">
            <a:spLocks noGrp="1"/>
          </p:cNvSpPr>
          <p:nvPr>
            <p:ph type="body" idx="2"/>
          </p:nvPr>
        </p:nvSpPr>
        <p:spPr>
          <a:xfrm>
            <a:off x="3197225" y="2967110"/>
            <a:ext cx="1599891" cy="378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31"/>
          <p:cNvSpPr>
            <a:spLocks noGrp="1"/>
          </p:cNvSpPr>
          <p:nvPr>
            <p:ph type="pic" idx="3"/>
          </p:nvPr>
        </p:nvSpPr>
        <p:spPr>
          <a:xfrm>
            <a:off x="3197226" y="1527048"/>
            <a:ext cx="1599890" cy="1329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31"/>
          <p:cNvSpPr txBox="1">
            <a:spLocks noGrp="1"/>
          </p:cNvSpPr>
          <p:nvPr>
            <p:ph type="body" idx="4"/>
          </p:nvPr>
        </p:nvSpPr>
        <p:spPr>
          <a:xfrm>
            <a:off x="3197225" y="3410021"/>
            <a:ext cx="1599891" cy="944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31"/>
          <p:cNvSpPr txBox="1">
            <a:spLocks noGrp="1"/>
          </p:cNvSpPr>
          <p:nvPr>
            <p:ph type="body" idx="5"/>
          </p:nvPr>
        </p:nvSpPr>
        <p:spPr>
          <a:xfrm>
            <a:off x="7183768" y="2967110"/>
            <a:ext cx="1599891" cy="378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1"/>
          <p:cNvSpPr>
            <a:spLocks noGrp="1"/>
          </p:cNvSpPr>
          <p:nvPr>
            <p:ph type="pic" idx="6"/>
          </p:nvPr>
        </p:nvSpPr>
        <p:spPr>
          <a:xfrm>
            <a:off x="7183769" y="1527048"/>
            <a:ext cx="1599890" cy="1329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31"/>
          <p:cNvSpPr txBox="1">
            <a:spLocks noGrp="1"/>
          </p:cNvSpPr>
          <p:nvPr>
            <p:ph type="body" idx="7"/>
          </p:nvPr>
        </p:nvSpPr>
        <p:spPr>
          <a:xfrm>
            <a:off x="7183768" y="3410021"/>
            <a:ext cx="1599891" cy="944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1"/>
          <p:cNvSpPr txBox="1">
            <a:spLocks noGrp="1"/>
          </p:cNvSpPr>
          <p:nvPr>
            <p:ph type="body" idx="8"/>
          </p:nvPr>
        </p:nvSpPr>
        <p:spPr>
          <a:xfrm>
            <a:off x="5188083" y="2967110"/>
            <a:ext cx="1599891" cy="378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31"/>
          <p:cNvSpPr>
            <a:spLocks noGrp="1"/>
          </p:cNvSpPr>
          <p:nvPr>
            <p:ph type="pic" idx="9"/>
          </p:nvPr>
        </p:nvSpPr>
        <p:spPr>
          <a:xfrm>
            <a:off x="5188084" y="1527048"/>
            <a:ext cx="1599890" cy="1329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31"/>
          <p:cNvSpPr txBox="1">
            <a:spLocks noGrp="1"/>
          </p:cNvSpPr>
          <p:nvPr>
            <p:ph type="body" idx="13"/>
          </p:nvPr>
        </p:nvSpPr>
        <p:spPr>
          <a:xfrm>
            <a:off x="5188083" y="3410021"/>
            <a:ext cx="1599891" cy="944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71" name="Google Shape;71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" name="Google Shape;72;p31"/>
          <p:cNvCxnSpPr/>
          <p:nvPr/>
        </p:nvCxnSpPr>
        <p:spPr>
          <a:xfrm>
            <a:off x="979488" y="4638675"/>
            <a:ext cx="0" cy="382588"/>
          </a:xfrm>
          <a:prstGeom prst="straightConnector1">
            <a:avLst/>
          </a:prstGeom>
          <a:noFill/>
          <a:ln w="9525" cap="flat" cmpd="sng">
            <a:solidFill>
              <a:srgbClr val="3D302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3" name="Google Shape;73;p31"/>
          <p:cNvCxnSpPr/>
          <p:nvPr/>
        </p:nvCxnSpPr>
        <p:spPr>
          <a:xfrm>
            <a:off x="7631112" y="4792262"/>
            <a:ext cx="344488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4" name="Google Shape;74;p31"/>
          <p:cNvSpPr txBox="1">
            <a:spLocks noGrp="1"/>
          </p:cNvSpPr>
          <p:nvPr>
            <p:ph type="ftr" idx="11"/>
          </p:nvPr>
        </p:nvSpPr>
        <p:spPr>
          <a:xfrm>
            <a:off x="1200150" y="4792663"/>
            <a:ext cx="4530725" cy="15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1"/>
          <p:cNvSpPr txBox="1">
            <a:spLocks noGrp="1"/>
          </p:cNvSpPr>
          <p:nvPr>
            <p:ph type="sldNum" idx="12"/>
          </p:nvPr>
        </p:nvSpPr>
        <p:spPr>
          <a:xfrm>
            <a:off x="7672387" y="4809382"/>
            <a:ext cx="271463" cy="15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6" name="Google Shape;76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79896" y="4544296"/>
            <a:ext cx="334190" cy="494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-Column Text with Intro">
  <p:cSld name="2-Column Text with Intro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Google Shape;78;p32"/>
          <p:cNvCxnSpPr/>
          <p:nvPr/>
        </p:nvCxnSpPr>
        <p:spPr>
          <a:xfrm>
            <a:off x="457200" y="206375"/>
            <a:ext cx="0" cy="782638"/>
          </a:xfrm>
          <a:prstGeom prst="straightConnector1">
            <a:avLst/>
          </a:prstGeom>
          <a:noFill/>
          <a:ln w="412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" name="Google Shape;79;p32"/>
          <p:cNvSpPr txBox="1">
            <a:spLocks noGrp="1"/>
          </p:cNvSpPr>
          <p:nvPr>
            <p:ph type="title"/>
          </p:nvPr>
        </p:nvSpPr>
        <p:spPr>
          <a:xfrm>
            <a:off x="613647" y="208385"/>
            <a:ext cx="2246479" cy="779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rgbClr val="EC222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2"/>
          <p:cNvSpPr txBox="1">
            <a:spLocks noGrp="1"/>
          </p:cNvSpPr>
          <p:nvPr>
            <p:ph type="body" idx="1"/>
          </p:nvPr>
        </p:nvSpPr>
        <p:spPr>
          <a:xfrm>
            <a:off x="3197225" y="352194"/>
            <a:ext cx="5586413" cy="863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2"/>
          <p:cNvSpPr txBox="1">
            <a:spLocks noGrp="1"/>
          </p:cNvSpPr>
          <p:nvPr>
            <p:ph type="body" idx="2"/>
          </p:nvPr>
        </p:nvSpPr>
        <p:spPr>
          <a:xfrm>
            <a:off x="613648" y="1527047"/>
            <a:ext cx="3879312" cy="2519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32"/>
          <p:cNvSpPr txBox="1">
            <a:spLocks noGrp="1"/>
          </p:cNvSpPr>
          <p:nvPr>
            <p:ph type="body" idx="3"/>
          </p:nvPr>
        </p:nvSpPr>
        <p:spPr>
          <a:xfrm>
            <a:off x="4813123" y="1527047"/>
            <a:ext cx="3878748" cy="2519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83" name="Google Shape;83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" name="Google Shape;84;p32"/>
          <p:cNvCxnSpPr/>
          <p:nvPr/>
        </p:nvCxnSpPr>
        <p:spPr>
          <a:xfrm>
            <a:off x="979488" y="4638675"/>
            <a:ext cx="0" cy="382588"/>
          </a:xfrm>
          <a:prstGeom prst="straightConnector1">
            <a:avLst/>
          </a:prstGeom>
          <a:noFill/>
          <a:ln w="9525" cap="flat" cmpd="sng">
            <a:solidFill>
              <a:srgbClr val="3D302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5" name="Google Shape;85;p32"/>
          <p:cNvCxnSpPr/>
          <p:nvPr/>
        </p:nvCxnSpPr>
        <p:spPr>
          <a:xfrm>
            <a:off x="7631112" y="4792262"/>
            <a:ext cx="344488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6" name="Google Shape;86;p32"/>
          <p:cNvSpPr txBox="1">
            <a:spLocks noGrp="1"/>
          </p:cNvSpPr>
          <p:nvPr>
            <p:ph type="ftr" idx="11"/>
          </p:nvPr>
        </p:nvSpPr>
        <p:spPr>
          <a:xfrm>
            <a:off x="1200150" y="4792663"/>
            <a:ext cx="4530725" cy="15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2"/>
          <p:cNvSpPr txBox="1">
            <a:spLocks noGrp="1"/>
          </p:cNvSpPr>
          <p:nvPr>
            <p:ph type="sldNum" idx="12"/>
          </p:nvPr>
        </p:nvSpPr>
        <p:spPr>
          <a:xfrm>
            <a:off x="7672387" y="4797025"/>
            <a:ext cx="271463" cy="15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8" name="Google Shape;88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49468" y="4468239"/>
            <a:ext cx="334190" cy="494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Column Text">
  <p:cSld name="3-Column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Google Shape;90;p33"/>
          <p:cNvCxnSpPr/>
          <p:nvPr/>
        </p:nvCxnSpPr>
        <p:spPr>
          <a:xfrm>
            <a:off x="457200" y="206375"/>
            <a:ext cx="0" cy="782638"/>
          </a:xfrm>
          <a:prstGeom prst="straightConnector1">
            <a:avLst/>
          </a:prstGeom>
          <a:noFill/>
          <a:ln w="412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1" name="Google Shape;91;p33"/>
          <p:cNvSpPr txBox="1">
            <a:spLocks noGrp="1"/>
          </p:cNvSpPr>
          <p:nvPr>
            <p:ph type="title"/>
          </p:nvPr>
        </p:nvSpPr>
        <p:spPr>
          <a:xfrm>
            <a:off x="613647" y="208385"/>
            <a:ext cx="8137726" cy="779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1">
                <a:solidFill>
                  <a:srgbClr val="EC222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33"/>
          <p:cNvSpPr txBox="1">
            <a:spLocks noGrp="1"/>
          </p:cNvSpPr>
          <p:nvPr>
            <p:ph type="body" idx="1"/>
          </p:nvPr>
        </p:nvSpPr>
        <p:spPr>
          <a:xfrm>
            <a:off x="613649" y="1527047"/>
            <a:ext cx="2636010" cy="2519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33"/>
          <p:cNvSpPr txBox="1">
            <a:spLocks noGrp="1"/>
          </p:cNvSpPr>
          <p:nvPr>
            <p:ph type="body" idx="2"/>
          </p:nvPr>
        </p:nvSpPr>
        <p:spPr>
          <a:xfrm>
            <a:off x="6147649" y="1527047"/>
            <a:ext cx="2636010" cy="2519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33"/>
          <p:cNvSpPr txBox="1">
            <a:spLocks noGrp="1"/>
          </p:cNvSpPr>
          <p:nvPr>
            <p:ph type="body" idx="3"/>
          </p:nvPr>
        </p:nvSpPr>
        <p:spPr>
          <a:xfrm>
            <a:off x="3378235" y="1527047"/>
            <a:ext cx="2636010" cy="2519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95" name="Google Shape;95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Google Shape;96;p33"/>
          <p:cNvCxnSpPr/>
          <p:nvPr/>
        </p:nvCxnSpPr>
        <p:spPr>
          <a:xfrm>
            <a:off x="979488" y="4638675"/>
            <a:ext cx="0" cy="382588"/>
          </a:xfrm>
          <a:prstGeom prst="straightConnector1">
            <a:avLst/>
          </a:prstGeom>
          <a:noFill/>
          <a:ln w="9525" cap="flat" cmpd="sng">
            <a:solidFill>
              <a:srgbClr val="3D302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7" name="Google Shape;97;p33"/>
          <p:cNvCxnSpPr/>
          <p:nvPr/>
        </p:nvCxnSpPr>
        <p:spPr>
          <a:xfrm>
            <a:off x="7631112" y="4792262"/>
            <a:ext cx="344488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8" name="Google Shape;98;p33"/>
          <p:cNvSpPr txBox="1">
            <a:spLocks noGrp="1"/>
          </p:cNvSpPr>
          <p:nvPr>
            <p:ph type="ftr" idx="11"/>
          </p:nvPr>
        </p:nvSpPr>
        <p:spPr>
          <a:xfrm>
            <a:off x="1200150" y="4792663"/>
            <a:ext cx="4530725" cy="15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3"/>
          <p:cNvSpPr txBox="1">
            <a:spLocks noGrp="1"/>
          </p:cNvSpPr>
          <p:nvPr>
            <p:ph type="sldNum" idx="12"/>
          </p:nvPr>
        </p:nvSpPr>
        <p:spPr>
          <a:xfrm>
            <a:off x="7672387" y="4797025"/>
            <a:ext cx="271463" cy="15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0" name="Google Shape;100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49468" y="4468239"/>
            <a:ext cx="334190" cy="494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-column with image">
  <p:cSld name="1-column with image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78200" y="4673600"/>
            <a:ext cx="530225" cy="2873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Google Shape;103;p34"/>
          <p:cNvCxnSpPr/>
          <p:nvPr/>
        </p:nvCxnSpPr>
        <p:spPr>
          <a:xfrm>
            <a:off x="4060825" y="4638675"/>
            <a:ext cx="0" cy="382588"/>
          </a:xfrm>
          <a:prstGeom prst="straightConnector1">
            <a:avLst/>
          </a:prstGeom>
          <a:noFill/>
          <a:ln w="9525" cap="flat" cmpd="sng">
            <a:solidFill>
              <a:srgbClr val="3D302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" name="Google Shape;104;p34"/>
          <p:cNvCxnSpPr/>
          <p:nvPr/>
        </p:nvCxnSpPr>
        <p:spPr>
          <a:xfrm>
            <a:off x="3221038" y="206375"/>
            <a:ext cx="0" cy="782638"/>
          </a:xfrm>
          <a:prstGeom prst="straightConnector1">
            <a:avLst/>
          </a:prstGeom>
          <a:noFill/>
          <a:ln w="412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" name="Google Shape;105;p34"/>
          <p:cNvSpPr txBox="1">
            <a:spLocks noGrp="1"/>
          </p:cNvSpPr>
          <p:nvPr>
            <p:ph type="title"/>
          </p:nvPr>
        </p:nvSpPr>
        <p:spPr>
          <a:xfrm>
            <a:off x="3378234" y="204787"/>
            <a:ext cx="5405423" cy="783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1">
                <a:solidFill>
                  <a:srgbClr val="EC222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34"/>
          <p:cNvSpPr txBox="1">
            <a:spLocks noGrp="1"/>
          </p:cNvSpPr>
          <p:nvPr>
            <p:ph type="body" idx="1"/>
          </p:nvPr>
        </p:nvSpPr>
        <p:spPr>
          <a:xfrm>
            <a:off x="3378235" y="1527046"/>
            <a:ext cx="5405424" cy="2763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7" name="Google Shape;107;p34"/>
          <p:cNvSpPr>
            <a:spLocks noGrp="1"/>
          </p:cNvSpPr>
          <p:nvPr>
            <p:ph type="pic" idx="2"/>
          </p:nvPr>
        </p:nvSpPr>
        <p:spPr>
          <a:xfrm>
            <a:off x="0" y="0"/>
            <a:ext cx="3025775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34"/>
          <p:cNvSpPr txBox="1">
            <a:spLocks noGrp="1"/>
          </p:cNvSpPr>
          <p:nvPr>
            <p:ph type="ftr" idx="11"/>
          </p:nvPr>
        </p:nvSpPr>
        <p:spPr>
          <a:xfrm>
            <a:off x="4281488" y="4787900"/>
            <a:ext cx="3103562" cy="20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09" name="Google Shape;109;p34"/>
          <p:cNvCxnSpPr/>
          <p:nvPr/>
        </p:nvCxnSpPr>
        <p:spPr>
          <a:xfrm>
            <a:off x="7631112" y="4792262"/>
            <a:ext cx="344488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0" name="Google Shape;110;p34"/>
          <p:cNvSpPr txBox="1">
            <a:spLocks noGrp="1"/>
          </p:cNvSpPr>
          <p:nvPr>
            <p:ph type="sldNum" idx="12"/>
          </p:nvPr>
        </p:nvSpPr>
        <p:spPr>
          <a:xfrm>
            <a:off x="7672387" y="4797025"/>
            <a:ext cx="271463" cy="15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1" name="Google Shape;111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49468" y="4468239"/>
            <a:ext cx="334190" cy="494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oter Only" type="blank">
  <p:cSld name="BLANK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Google Shape;114;p35"/>
          <p:cNvCxnSpPr/>
          <p:nvPr/>
        </p:nvCxnSpPr>
        <p:spPr>
          <a:xfrm>
            <a:off x="979488" y="4638675"/>
            <a:ext cx="0" cy="382588"/>
          </a:xfrm>
          <a:prstGeom prst="straightConnector1">
            <a:avLst/>
          </a:prstGeom>
          <a:noFill/>
          <a:ln w="9525" cap="flat" cmpd="sng">
            <a:solidFill>
              <a:srgbClr val="3D302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5" name="Google Shape;115;p35"/>
          <p:cNvCxnSpPr/>
          <p:nvPr/>
        </p:nvCxnSpPr>
        <p:spPr>
          <a:xfrm>
            <a:off x="7631112" y="4792262"/>
            <a:ext cx="344488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6" name="Google Shape;116;p35"/>
          <p:cNvSpPr txBox="1">
            <a:spLocks noGrp="1"/>
          </p:cNvSpPr>
          <p:nvPr>
            <p:ph type="ftr" idx="11"/>
          </p:nvPr>
        </p:nvSpPr>
        <p:spPr>
          <a:xfrm>
            <a:off x="1200150" y="4792663"/>
            <a:ext cx="4530725" cy="15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35"/>
          <p:cNvSpPr txBox="1">
            <a:spLocks noGrp="1"/>
          </p:cNvSpPr>
          <p:nvPr>
            <p:ph type="sldNum" idx="12"/>
          </p:nvPr>
        </p:nvSpPr>
        <p:spPr>
          <a:xfrm>
            <a:off x="7672387" y="4797025"/>
            <a:ext cx="271463" cy="15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8" name="Google Shape;118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49468" y="4468239"/>
            <a:ext cx="334190" cy="494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449468" y="4468239"/>
            <a:ext cx="334190" cy="494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6"/>
          <p:cNvSpPr txBox="1">
            <a:spLocks noGrp="1"/>
          </p:cNvSpPr>
          <p:nvPr>
            <p:ph type="dt" idx="10"/>
          </p:nvPr>
        </p:nvSpPr>
        <p:spPr>
          <a:xfrm>
            <a:off x="457200" y="44370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6"/>
          <p:cNvSpPr txBox="1">
            <a:spLocks noGrp="1"/>
          </p:cNvSpPr>
          <p:nvPr>
            <p:ph type="ftr" idx="11"/>
          </p:nvPr>
        </p:nvSpPr>
        <p:spPr>
          <a:xfrm>
            <a:off x="1200150" y="4792663"/>
            <a:ext cx="4530725" cy="15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" b="0" i="0" u="none" strike="noStrike" cap="none">
                <a:solidFill>
                  <a:srgbClr val="74767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6"/>
          <p:cNvSpPr txBox="1">
            <a:spLocks noGrp="1"/>
          </p:cNvSpPr>
          <p:nvPr>
            <p:ph type="sldNum" idx="12"/>
          </p:nvPr>
        </p:nvSpPr>
        <p:spPr>
          <a:xfrm>
            <a:off x="8480425" y="4792663"/>
            <a:ext cx="271463" cy="15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ryn@databaseconsultinggroup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nfluence.hl7.org/display/FHIR/CMS2021-07+Quality+Reporting" TargetMode="External"/><Relationship Id="rId2" Type="http://schemas.openxmlformats.org/officeDocument/2006/relationships/hyperlink" Target="https://confluence.hl7.org/display/FHIR/CMS2021-07+Quality+Measur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nfluence.hl7.org/display/FHIR/2021-09+Da+Vinci+DEQM+and+Gaps+in+Care" TargetMode="External"/><Relationship Id="rId2" Type="http://schemas.openxmlformats.org/officeDocument/2006/relationships/hyperlink" Target="https://confluence.hl7.org/display/FHIR/2021-09+Clinical+Reasoni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l7.org/events/fhir/connectathon/2021/09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"/>
          <p:cNvSpPr txBox="1">
            <a:spLocks noGrp="1"/>
          </p:cNvSpPr>
          <p:nvPr>
            <p:ph type="ctrTitle"/>
          </p:nvPr>
        </p:nvSpPr>
        <p:spPr>
          <a:xfrm>
            <a:off x="1180870" y="895551"/>
            <a:ext cx="4738447" cy="1151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FHIR </a:t>
            </a:r>
            <a:r>
              <a:rPr lang="en-US" dirty="0" err="1"/>
              <a:t>Connectathon</a:t>
            </a:r>
            <a:r>
              <a:rPr lang="en-US" dirty="0"/>
              <a:t> 28</a:t>
            </a:r>
            <a:endParaRPr dirty="0"/>
          </a:p>
        </p:txBody>
      </p:sp>
      <p:sp>
        <p:nvSpPr>
          <p:cNvPr id="139" name="Google Shape;139;p1"/>
          <p:cNvSpPr txBox="1">
            <a:spLocks noGrp="1"/>
          </p:cNvSpPr>
          <p:nvPr>
            <p:ph type="subTitle" idx="1"/>
          </p:nvPr>
        </p:nvSpPr>
        <p:spPr>
          <a:xfrm>
            <a:off x="1180870" y="2287197"/>
            <a:ext cx="4668695" cy="877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2227"/>
              </a:buClr>
              <a:buSzPts val="2400"/>
              <a:buFont typeface="Arial"/>
              <a:buNone/>
            </a:pPr>
            <a:r>
              <a:rPr lang="en-US" dirty="0"/>
              <a:t>Quality Measures Track Preview</a:t>
            </a:r>
            <a:endParaRPr dirty="0"/>
          </a:p>
        </p:txBody>
      </p:sp>
      <p:sp>
        <p:nvSpPr>
          <p:cNvPr id="140" name="Google Shape;140;p1"/>
          <p:cNvSpPr txBox="1">
            <a:spLocks noGrp="1"/>
          </p:cNvSpPr>
          <p:nvPr>
            <p:ph type="body" idx="2"/>
          </p:nvPr>
        </p:nvSpPr>
        <p:spPr>
          <a:xfrm>
            <a:off x="1181100" y="3987908"/>
            <a:ext cx="5257800" cy="41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/>
              <a:t>Bryn Rhodes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bryn@</a:t>
            </a:r>
            <a:r>
              <a:rPr lang="en-US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alphora.com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41" name="Google Shape;141;p1"/>
          <p:cNvSpPr txBox="1">
            <a:spLocks noGrp="1"/>
          </p:cNvSpPr>
          <p:nvPr>
            <p:ph type="ftr" idx="11"/>
          </p:nvPr>
        </p:nvSpPr>
        <p:spPr>
          <a:xfrm>
            <a:off x="1071563" y="4827588"/>
            <a:ext cx="4729162" cy="157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/>
          </a:p>
        </p:txBody>
      </p:sp>
      <p:sp>
        <p:nvSpPr>
          <p:cNvPr id="142" name="Google Shape;142;p1"/>
          <p:cNvSpPr txBox="1">
            <a:spLocks noGrp="1"/>
          </p:cNvSpPr>
          <p:nvPr>
            <p:ph type="dt" idx="10"/>
          </p:nvPr>
        </p:nvSpPr>
        <p:spPr>
          <a:xfrm>
            <a:off x="1181100" y="4252913"/>
            <a:ext cx="1304925" cy="207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7/29/2021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2FEA4-03A1-446F-A74F-09B77B7E7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CMS Quality Tracks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F17ED5-94CD-4D56-B020-00E2CF9378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Quality Measures Track</a:t>
            </a:r>
            <a:endParaRPr lang="en-US" dirty="0"/>
          </a:p>
          <a:p>
            <a:pPr lvl="1"/>
            <a:r>
              <a:rPr lang="en-US" dirty="0"/>
              <a:t>Focused on authoring/publishing/evaluation</a:t>
            </a:r>
          </a:p>
          <a:p>
            <a:r>
              <a:rPr lang="en-US" dirty="0">
                <a:hlinkClick r:id="rId3"/>
              </a:rPr>
              <a:t>Quality Reporting Track</a:t>
            </a:r>
            <a:endParaRPr lang="en-US" dirty="0"/>
          </a:p>
          <a:p>
            <a:pPr lvl="1"/>
            <a:r>
              <a:rPr lang="en-US" dirty="0"/>
              <a:t>Focused on reporting/gaps-in-care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D9D61-E3A4-47A8-886A-773F5579E7B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5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4"/>
          <p:cNvSpPr txBox="1"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Measure Testing </a:t>
            </a:r>
            <a:r>
              <a:rPr lang="en-US"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2"/>
                  </a:ext>
                </a:extLst>
              </a:rPr>
              <a:t>Focus</a:t>
            </a:r>
            <a:endParaRPr/>
          </a:p>
        </p:txBody>
      </p:sp>
      <p:sp>
        <p:nvSpPr>
          <p:cNvPr id="237" name="Google Shape;237;p44"/>
          <p:cNvSpPr txBox="1">
            <a:spLocks noGrp="1"/>
          </p:cNvSpPr>
          <p:nvPr>
            <p:ph type="sldNum" idx="12"/>
          </p:nvPr>
        </p:nvSpPr>
        <p:spPr>
          <a:xfrm>
            <a:off x="7662862" y="4808560"/>
            <a:ext cx="271463" cy="15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graphicFrame>
        <p:nvGraphicFramePr>
          <p:cNvPr id="238" name="Google Shape;238;p44"/>
          <p:cNvGraphicFramePr/>
          <p:nvPr>
            <p:extLst>
              <p:ext uri="{D42A27DB-BD31-4B8C-83A1-F6EECF244321}">
                <p14:modId xmlns:p14="http://schemas.microsoft.com/office/powerpoint/2010/main" val="2251111058"/>
              </p:ext>
            </p:extLst>
          </p:nvPr>
        </p:nvGraphicFramePr>
        <p:xfrm>
          <a:off x="1285768" y="1677409"/>
          <a:ext cx="5566853" cy="1788682"/>
        </p:xfrm>
        <a:graphic>
          <a:graphicData uri="http://schemas.openxmlformats.org/drawingml/2006/table">
            <a:tbl>
              <a:tblPr>
                <a:noFill/>
                <a:tableStyleId>{47E0E742-BD8C-4591-A69C-3AAB8633060E}</a:tableStyleId>
              </a:tblPr>
              <a:tblGrid>
                <a:gridCol w="2790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59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878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 dirty="0"/>
                        <a:t>Testing Focus</a:t>
                      </a:r>
                      <a:endParaRPr sz="1800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 dirty="0"/>
                        <a:t>Measures</a:t>
                      </a:r>
                      <a:endParaRPr sz="1800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08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Patient-based proportion</a:t>
                      </a:r>
                      <a:endParaRPr sz="1800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 dirty="0"/>
                        <a:t>124, 125, 130</a:t>
                      </a:r>
                      <a:endParaRPr sz="1800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02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Multiple rates</a:t>
                      </a:r>
                      <a:endParaRPr sz="1800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 dirty="0"/>
                        <a:t>347</a:t>
                      </a:r>
                      <a:endParaRPr sz="1800" b="1" dirty="0"/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78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Supplemental data</a:t>
                      </a:r>
                      <a:endParaRPr sz="1800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 dirty="0"/>
                        <a:t>529</a:t>
                      </a:r>
                      <a:endParaRPr sz="1800" b="1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FC556-B4A7-44CC-93F1-C3CF7AB0E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Connectathon</a:t>
            </a:r>
            <a:r>
              <a:rPr lang="en-US" dirty="0"/>
              <a:t> 28 Tracks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15CFB9-9E83-4BD3-A5C4-CF986E6079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Clinical Reasoning</a:t>
            </a:r>
            <a:endParaRPr lang="en-US" dirty="0"/>
          </a:p>
          <a:p>
            <a:pPr lvl="1"/>
            <a:r>
              <a:rPr lang="en-US" dirty="0"/>
              <a:t>Focus on authoring/publishing/evaluation</a:t>
            </a:r>
          </a:p>
          <a:p>
            <a:pPr lvl="1"/>
            <a:r>
              <a:rPr lang="en-US" dirty="0"/>
              <a:t>$data-requirements/$evaluate-measure</a:t>
            </a:r>
          </a:p>
          <a:p>
            <a:pPr lvl="1"/>
            <a:r>
              <a:rPr lang="en-US" dirty="0"/>
              <a:t>$package</a:t>
            </a:r>
          </a:p>
          <a:p>
            <a:r>
              <a:rPr lang="en-US" dirty="0">
                <a:hlinkClick r:id="rId3"/>
              </a:rPr>
              <a:t>DaVinci DEQM/Gaps in Care</a:t>
            </a:r>
            <a:endParaRPr lang="en-US" dirty="0"/>
          </a:p>
          <a:p>
            <a:pPr lvl="1"/>
            <a:r>
              <a:rPr lang="en-US" dirty="0"/>
              <a:t>Focus on reporting/gaps-in-care</a:t>
            </a:r>
          </a:p>
          <a:p>
            <a:pPr lvl="1"/>
            <a:r>
              <a:rPr lang="en-US" dirty="0"/>
              <a:t>$submit-data/$care-gaps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15CE07-37C4-40D6-9DB6-A698923C54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3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F238E-4D32-449C-A5AC-318CA33A8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Measures Track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FC8D6-79FF-4591-9ADB-2A423DF37B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Continued Measure Testing Focus</a:t>
            </a:r>
          </a:p>
          <a:p>
            <a:r>
              <a:rPr lang="en-US" dirty="0"/>
              <a:t>Data Requirements Operation</a:t>
            </a:r>
          </a:p>
          <a:p>
            <a:r>
              <a:rPr lang="en-US" dirty="0"/>
              <a:t>Human-readable/Narrative Generation/Feedback</a:t>
            </a:r>
          </a:p>
          <a:p>
            <a:r>
              <a:rPr lang="en-US" dirty="0"/>
              <a:t>Package Operation</a:t>
            </a:r>
          </a:p>
          <a:p>
            <a:r>
              <a:rPr lang="en-US" dirty="0"/>
              <a:t>Version-specific </a:t>
            </a:r>
            <a:r>
              <a:rPr lang="en-US" dirty="0" err="1"/>
              <a:t>ValueSet</a:t>
            </a:r>
            <a:r>
              <a:rPr lang="en-US" dirty="0"/>
              <a:t> expansion</a:t>
            </a:r>
          </a:p>
          <a:p>
            <a:r>
              <a:rPr lang="en-US" dirty="0"/>
              <a:t>Touchstone Scripts and Conman Reporting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6DC7B5-5C67-477E-BF06-421AD740AB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65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4B858-A01E-4A19-A27B-80C370AEB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for Participation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2324A-50F5-4276-BB85-6AC11E3623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Register for the event:</a:t>
            </a:r>
          </a:p>
          <a:p>
            <a:pPr lvl="1"/>
            <a:r>
              <a:rPr lang="en-US" dirty="0">
                <a:hlinkClick r:id="rId2"/>
              </a:rPr>
              <a:t>https://www.hl7.org/events/fhir/connectathon/2021/09/</a:t>
            </a:r>
            <a:endParaRPr lang="en-US" dirty="0"/>
          </a:p>
          <a:p>
            <a:r>
              <a:rPr lang="en-US" dirty="0"/>
              <a:t>Reach out to track leads</a:t>
            </a:r>
          </a:p>
          <a:p>
            <a:r>
              <a:rPr lang="en-US" dirty="0"/>
              <a:t>Attend track kickoffs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5BA7E8-B178-4221-9DAE-83CD8896DD9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784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198</Words>
  <Application>Microsoft Office PowerPoint</Application>
  <PresentationFormat>On-screen Show (16:9)</PresentationFormat>
  <Paragraphs>47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Avenir</vt:lpstr>
      <vt:lpstr>Calibri</vt:lpstr>
      <vt:lpstr>Office Theme</vt:lpstr>
      <vt:lpstr>FHIR Connectathon 28</vt:lpstr>
      <vt:lpstr>CMS Quality Tracks</vt:lpstr>
      <vt:lpstr>Measure Testing Focus</vt:lpstr>
      <vt:lpstr>Connectathon 28 Tracks</vt:lpstr>
      <vt:lpstr>Quality Measures Track</vt:lpstr>
      <vt:lpstr>Call for Participation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CMS FHIR Connectathon</dc:title>
  <dc:creator>Patricia Guerra</dc:creator>
  <cp:lastModifiedBy>Bryn</cp:lastModifiedBy>
  <cp:revision>17</cp:revision>
  <dcterms:created xsi:type="dcterms:W3CDTF">2019-03-22T18:05:01Z</dcterms:created>
  <dcterms:modified xsi:type="dcterms:W3CDTF">2021-07-29T17:10:50Z</dcterms:modified>
</cp:coreProperties>
</file>