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1" r:id="rId3"/>
    <p:sldId id="272" r:id="rId4"/>
    <p:sldId id="269" r:id="rId5"/>
    <p:sldId id="294" r:id="rId6"/>
    <p:sldId id="270" r:id="rId7"/>
    <p:sldId id="273" r:id="rId8"/>
    <p:sldId id="260" r:id="rId9"/>
    <p:sldId id="259" r:id="rId10"/>
    <p:sldId id="278" r:id="rId11"/>
    <p:sldId id="293" r:id="rId12"/>
    <p:sldId id="279" r:id="rId13"/>
    <p:sldId id="274" r:id="rId14"/>
    <p:sldId id="286" r:id="rId15"/>
    <p:sldId id="280" r:id="rId16"/>
    <p:sldId id="287" r:id="rId17"/>
    <p:sldId id="288" r:id="rId18"/>
    <p:sldId id="276" r:id="rId19"/>
    <p:sldId id="281" r:id="rId20"/>
    <p:sldId id="282" r:id="rId21"/>
    <p:sldId id="289" r:id="rId22"/>
    <p:sldId id="283" r:id="rId23"/>
    <p:sldId id="291" r:id="rId24"/>
    <p:sldId id="266" r:id="rId25"/>
    <p:sldId id="295" r:id="rId26"/>
    <p:sldId id="296" r:id="rId27"/>
    <p:sldId id="267" r:id="rId28"/>
    <p:sldId id="297" r:id="rId29"/>
    <p:sldId id="298" r:id="rId30"/>
    <p:sldId id="299" r:id="rId31"/>
    <p:sldId id="300" r:id="rId32"/>
    <p:sldId id="302" r:id="rId33"/>
    <p:sldId id="285" r:id="rId34"/>
    <p:sldId id="303" r:id="rId35"/>
    <p:sldId id="275" r:id="rId3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126" autoAdjust="0"/>
  </p:normalViewPr>
  <p:slideViewPr>
    <p:cSldViewPr>
      <p:cViewPr varScale="1">
        <p:scale>
          <a:sx n="99" d="100"/>
          <a:sy n="99" d="100"/>
        </p:scale>
        <p:origin x="-19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F5042-B838-4968-9446-99F8279E8AD6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132EC-EEC1-4C35-B8AA-D08843D2BC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2749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CE139-CD3F-4553-86F2-2636FEFFB2A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453EA-085B-4E00-BEDF-5CE3FA4E54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06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453EA-085B-4E00-BEDF-5CE3FA4E544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1999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method involves adding slot-value pairs to the input</a:t>
            </a:r>
            <a:endParaRPr lang="tr-TR" dirty="0" smtClean="0"/>
          </a:p>
          <a:p>
            <a:r>
              <a:rPr lang="en-US" dirty="0" smtClean="0"/>
              <a:t>the second involves extending the slot-value </a:t>
            </a:r>
            <a:r>
              <a:rPr lang="en-US" b="1" i="0" dirty="0" err="1" smtClean="0"/>
              <a:t>encod</a:t>
            </a:r>
            <a:r>
              <a:rPr lang="tr-TR" b="1" i="0" dirty="0" smtClean="0"/>
              <a:t>i</a:t>
            </a:r>
            <a:r>
              <a:rPr lang="en-US" b="1" i="0" dirty="0" smtClean="0"/>
              <a:t>ng </a:t>
            </a:r>
            <a:r>
              <a:rPr lang="en-US" dirty="0" smtClean="0"/>
              <a:t>through a </a:t>
            </a:r>
            <a:r>
              <a:rPr lang="en-US" b="1" dirty="0" smtClean="0"/>
              <a:t>concatenation operation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smtClean="0"/>
              <a:t>In the third method, side constraints are incorporated into the model by modifying the </a:t>
            </a:r>
            <a:r>
              <a:rPr lang="en-US" b="1" dirty="0" smtClean="0"/>
              <a:t>decoder inputs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b="1" dirty="0" smtClean="0"/>
          </a:p>
          <a:p>
            <a:r>
              <a:rPr lang="en-US" b="1" dirty="0" smtClean="0"/>
              <a:t>incorporating style information into the decoder performs best</a:t>
            </a:r>
            <a:r>
              <a:rPr lang="tr-TR" b="1" dirty="0" smtClean="0"/>
              <a:t>.</a:t>
            </a:r>
          </a:p>
          <a:p>
            <a:r>
              <a:rPr lang="en-US" dirty="0" smtClean="0"/>
              <a:t>a LSTM decoder takes two inputs.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453EA-085B-4E00-BEDF-5CE3FA4E5447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9124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”My Way of Telling a Story”: Persona based Grounded Story Generation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Many</a:t>
            </a:r>
            <a:r>
              <a:rPr lang="tr-TR" dirty="0" smtClean="0"/>
              <a:t> model but </a:t>
            </a:r>
            <a:r>
              <a:rPr lang="tr-TR" dirty="0" err="1" smtClean="0"/>
              <a:t>added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decoder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453EA-085B-4E00-BEDF-5CE3FA4E5447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171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Dataset</a:t>
            </a:r>
            <a:r>
              <a:rPr lang="tr-TR" baseline="0" dirty="0" smtClean="0"/>
              <a:t> : </a:t>
            </a:r>
            <a:r>
              <a:rPr lang="en-US" dirty="0" err="1" smtClean="0"/>
              <a:t>ROCStories</a:t>
            </a:r>
            <a:r>
              <a:rPr lang="en-US" dirty="0" smtClean="0"/>
              <a:t> corpus which consists of 100k five-sentence stories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453EA-085B-4E00-BEDF-5CE3FA4E5447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2639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sentimental generator introduces the sentiment intensity into decoder via a Gaussian Kernel Layer to control the sentiment of the output.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453EA-085B-4E00-BEDF-5CE3FA4E5447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577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section we discuss the different techniques which can be used to manipulate the sequential input </a:t>
            </a:r>
            <a:r>
              <a:rPr lang="tr-TR" dirty="0" smtClean="0"/>
              <a:t>X</a:t>
            </a:r>
            <a:r>
              <a:rPr lang="en-US" sz="1200" dirty="0" smtClean="0"/>
              <a:t>t</a:t>
            </a:r>
            <a:r>
              <a:rPr lang="en-US" dirty="0" smtClean="0"/>
              <a:t> to the decoder at each time step. 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453EA-085B-4E00-BEDF-5CE3FA4E544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011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X</a:t>
            </a:r>
            <a:r>
              <a:rPr lang="en-US" sz="1200" dirty="0" smtClean="0"/>
              <a:t>t</a:t>
            </a:r>
            <a:r>
              <a:rPr lang="en-US" dirty="0" smtClean="0"/>
              <a:t> here is used to denote the word embedding of the token at time step t.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453EA-085B-4E00-BEDF-5CE3FA4E544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099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2017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They</a:t>
            </a:r>
            <a:r>
              <a:rPr lang="tr-TR" baseline="0" dirty="0" smtClean="0"/>
              <a:t> </a:t>
            </a:r>
            <a:r>
              <a:rPr lang="en-US" dirty="0" smtClean="0"/>
              <a:t>introduce definition modeling: the task of estimating the probability of a textual definition, given a word being defined and its embedding. Specifically, for a given set of word </a:t>
            </a:r>
            <a:r>
              <a:rPr lang="en-US" dirty="0" err="1" smtClean="0"/>
              <a:t>embeddings</a:t>
            </a:r>
            <a:r>
              <a:rPr lang="en-US" dirty="0" smtClean="0"/>
              <a:t>, a definition model is trained on a corpus of word and definition pairs. 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453EA-085B-4E00-BEDF-5CE3FA4E544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180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probability of generating definition text depends on both the previous</a:t>
            </a:r>
            <a:r>
              <a:rPr lang="tr-TR" dirty="0" smtClean="0"/>
              <a:t> </a:t>
            </a:r>
            <a:r>
              <a:rPr lang="en-US" dirty="0" smtClean="0"/>
              <a:t>words and the word being defined</a:t>
            </a:r>
            <a:endParaRPr lang="tr-TR" dirty="0" smtClean="0"/>
          </a:p>
          <a:p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that in our expression, the word being defined w∗ is present at all time steps as an additional conditioning variable.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453EA-085B-4E00-BEDF-5CE3FA4E544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118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2018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453EA-085B-4E00-BEDF-5CE3FA4E5447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33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453EA-085B-4E00-BEDF-5CE3FA4E5447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8213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</a:t>
            </a:r>
            <a:r>
              <a:rPr lang="en-US" dirty="0" smtClean="0"/>
              <a:t>he task is to generate a next sentence in a document that both fits its context and is grounded in a content-rich external textual source such as a news story.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 a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certain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453EA-085B-4E00-BEDF-5CE3FA4E5447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85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2019</a:t>
            </a:r>
          </a:p>
          <a:p>
            <a:r>
              <a:rPr lang="en-US" dirty="0" smtClean="0"/>
              <a:t>experiment with two stylistic benchmark tasks, generating language that exhibits </a:t>
            </a:r>
            <a:r>
              <a:rPr lang="en-US" b="1" dirty="0" smtClean="0"/>
              <a:t>variation in personality</a:t>
            </a:r>
            <a:r>
              <a:rPr lang="en-US" dirty="0" smtClean="0"/>
              <a:t>, and generating </a:t>
            </a:r>
            <a:r>
              <a:rPr lang="en-US" b="1" dirty="0" smtClean="0"/>
              <a:t>discourse contrast</a:t>
            </a:r>
            <a:r>
              <a:rPr lang="tr-TR" b="1" dirty="0" smtClean="0"/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453EA-085B-4E00-BEDF-5CE3FA4E5447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080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1AC313A-AB21-4AE2-9D37-308297BA8D5E}" type="datetime1">
              <a:rPr lang="tr-TR" smtClean="0"/>
              <a:t>2.06.2021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Dikdörtgen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Dikdörtgen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ikdörtgen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üz Bağlayıcı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Düz Bağlayıcı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Düz Bağlayıcı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Dikdörtgen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5F73DCE-3720-446E-AB25-50AE9010EF33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1B6D-ACBA-40EA-A949-1CF6BA5E9F4B}" type="datetime1">
              <a:rPr lang="tr-TR" smtClean="0"/>
              <a:t>2.06.2021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3D4-1A4A-4ACE-9720-A20478F5049D}" type="datetime1">
              <a:rPr lang="tr-TR" smtClean="0"/>
              <a:t>2.06.2021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FA5C38-9BF8-4E2C-9485-F2028C5611B0}" type="datetime1">
              <a:rPr lang="tr-TR" smtClean="0"/>
              <a:t>2.06.2021</a:t>
            </a:fld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F73DCE-3720-446E-AB25-50AE9010EF3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92FF1C8-9092-40A6-8883-C563DDFC5ECC}" type="datetime1">
              <a:rPr lang="tr-TR" smtClean="0"/>
              <a:t>2.06.2021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Dikdörtgen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Düz Bağlayıcı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Düz Bağlayıcı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ikdörtgen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Düz Bağlayıcı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5F73DCE-3720-446E-AB25-50AE9010EF33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91A3-816A-4708-9889-B83121AAE719}" type="datetime1">
              <a:rPr lang="tr-TR" smtClean="0"/>
              <a:t>2.06.2021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2EC-0630-427B-BB14-7CD2CD55E1CC}" type="datetime1">
              <a:rPr lang="tr-TR" smtClean="0"/>
              <a:t>2.06.2021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Metin Yer Tutucus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Metin Yer Tutucus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AE6762-1B0E-44F4-BD1D-94FDE5B6B9AD}" type="datetime1">
              <a:rPr lang="tr-TR" smtClean="0"/>
              <a:t>2.06.2021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F73DCE-3720-446E-AB25-50AE9010EF3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AF4-8E41-4C6E-8BA2-202F3DF59066}" type="datetime1">
              <a:rPr lang="tr-TR" smtClean="0"/>
              <a:t>2.06.2021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İçerik Yer Tutucus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Veri Yer Tutucus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1A2FCA-22F5-4F8A-89B3-E50098811814}" type="datetime1">
              <a:rPr lang="tr-TR" smtClean="0"/>
              <a:t>2.06.2021</a:t>
            </a:fld>
            <a:endParaRPr lang="tr-TR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F73DCE-3720-446E-AB25-50AE9010EF33}" type="slidenum">
              <a:rPr lang="tr-TR" smtClean="0"/>
              <a:t>‹#›</a:t>
            </a:fld>
            <a:endParaRPr lang="tr-TR"/>
          </a:p>
        </p:txBody>
      </p:sp>
      <p:sp>
        <p:nvSpPr>
          <p:cNvPr id="23" name="Altbilgi Yer Tutucusu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Dikdörtgen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üz Bağlayıcı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üz Bağlayıcı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Düz Bağlayıcı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Veri Yer Tutucus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9828AD2-6847-48A6-8159-CA6879270566}" type="datetime1">
              <a:rPr lang="tr-TR" smtClean="0"/>
              <a:t>2.06.2021</a:t>
            </a:fld>
            <a:endParaRPr lang="tr-TR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F73DCE-3720-446E-AB25-50AE9010EF33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Altbilgi Yer Tutucusu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3DA08DF-AD67-442E-9906-D7D9AE5FD3A6}" type="datetime1">
              <a:rPr lang="tr-TR" smtClean="0"/>
              <a:t>2.06.2021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5F73DCE-3720-446E-AB25-50AE9010EF33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hTYgGHLDqE&amp;t=363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Exploring</a:t>
            </a:r>
            <a:r>
              <a:rPr lang="tr-TR" dirty="0" smtClean="0"/>
              <a:t> </a:t>
            </a:r>
            <a:r>
              <a:rPr lang="tr-TR" dirty="0" err="1" smtClean="0"/>
              <a:t>Controllable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Generation</a:t>
            </a:r>
            <a:r>
              <a:rPr lang="tr-TR" dirty="0" smtClean="0"/>
              <a:t> </a:t>
            </a:r>
            <a:r>
              <a:rPr lang="tr-TR" dirty="0" err="1" smtClean="0"/>
              <a:t>Techniques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tr-TR" dirty="0" smtClean="0"/>
              <a:t>SEQUENTIAL INPUT</a:t>
            </a:r>
          </a:p>
          <a:p>
            <a:pPr marL="342900" indent="-342900">
              <a:buAutoNum type="arabicPeriod"/>
            </a:pPr>
            <a:endParaRPr lang="tr-TR" dirty="0"/>
          </a:p>
          <a:p>
            <a:r>
              <a:rPr lang="tr-TR" dirty="0" err="1" smtClean="0"/>
              <a:t>Assoc</a:t>
            </a:r>
            <a:r>
              <a:rPr lang="tr-TR" dirty="0" smtClean="0"/>
              <a:t>. Prof. Murat Karakaya</a:t>
            </a:r>
            <a:endParaRPr lang="tr-TR" dirty="0"/>
          </a:p>
          <a:p>
            <a:r>
              <a:rPr lang="tr-TR" dirty="0" smtClean="0"/>
              <a:t>Cansen </a:t>
            </a:r>
            <a:r>
              <a:rPr lang="tr-TR" dirty="0" smtClean="0"/>
              <a:t>Çağlayan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91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ARTICLE 1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16971" y="4581128"/>
            <a:ext cx="8229600" cy="1833067"/>
          </a:xfrm>
        </p:spPr>
        <p:txBody>
          <a:bodyPr/>
          <a:lstStyle/>
          <a:p>
            <a:r>
              <a:rPr lang="en-US" dirty="0"/>
              <a:t>They concatenate word embedding vector s of the word to be defined at each time step of the definition generation process. </a:t>
            </a:r>
            <a:endParaRPr lang="tr-TR" dirty="0"/>
          </a:p>
          <a:p>
            <a:endParaRPr lang="tr-TR" dirty="0"/>
          </a:p>
        </p:txBody>
      </p:sp>
      <p:pic>
        <p:nvPicPr>
          <p:cNvPr id="1026" name="Picture 2" descr="C:\Users\User\Desktop\makale-sunum\ss\m1\m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1" y="1628800"/>
            <a:ext cx="7840423" cy="24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91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ARTICLE 1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Model :</a:t>
            </a:r>
          </a:p>
          <a:p>
            <a:r>
              <a:rPr lang="tr-TR" dirty="0"/>
              <a:t>R</a:t>
            </a:r>
            <a:r>
              <a:rPr lang="en-US" dirty="0" err="1" smtClean="0"/>
              <a:t>ecurrent</a:t>
            </a:r>
            <a:r>
              <a:rPr lang="en-US" dirty="0" smtClean="0"/>
              <a:t> </a:t>
            </a:r>
            <a:r>
              <a:rPr lang="tr-TR" dirty="0" smtClean="0"/>
              <a:t>N</a:t>
            </a:r>
            <a:r>
              <a:rPr lang="en-US" dirty="0" err="1" smtClean="0"/>
              <a:t>eural</a:t>
            </a:r>
            <a:r>
              <a:rPr lang="en-US" dirty="0" smtClean="0"/>
              <a:t> </a:t>
            </a:r>
            <a:r>
              <a:rPr lang="tr-TR" dirty="0" smtClean="0"/>
              <a:t>N</a:t>
            </a:r>
            <a:r>
              <a:rPr lang="en-US" dirty="0" err="1" smtClean="0"/>
              <a:t>etwork</a:t>
            </a:r>
            <a:r>
              <a:rPr lang="en-US" dirty="0" smtClean="0"/>
              <a:t> </a:t>
            </a:r>
            <a:r>
              <a:rPr lang="en-US" dirty="0"/>
              <a:t>language model (</a:t>
            </a:r>
            <a:r>
              <a:rPr lang="en-US" dirty="0" smtClean="0"/>
              <a:t>RNNLM)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err="1" smtClean="0"/>
              <a:t>Dataset</a:t>
            </a:r>
            <a:r>
              <a:rPr lang="tr-TR" b="1" dirty="0" smtClean="0"/>
              <a:t> :</a:t>
            </a:r>
            <a:endParaRPr lang="tr-TR" b="1" dirty="0"/>
          </a:p>
          <a:p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 smtClean="0"/>
              <a:t>dictionaries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create</a:t>
            </a:r>
            <a:r>
              <a:rPr lang="tr-TR" dirty="0" smtClean="0"/>
              <a:t> a </a:t>
            </a:r>
            <a:r>
              <a:rPr lang="tr-TR" dirty="0" err="1" smtClean="0"/>
              <a:t>new</a:t>
            </a:r>
            <a:r>
              <a:rPr lang="tr-TR" dirty="0"/>
              <a:t> </a:t>
            </a:r>
            <a:r>
              <a:rPr lang="tr-TR" dirty="0" err="1" smtClean="0"/>
              <a:t>dictionary</a:t>
            </a:r>
            <a:r>
              <a:rPr lang="tr-TR" dirty="0" smtClean="0"/>
              <a:t> </a:t>
            </a:r>
            <a:r>
              <a:rPr lang="tr-TR" dirty="0" err="1" smtClean="0"/>
              <a:t>corpus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44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makale-sunum\ss\m1\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79" y="1772815"/>
            <a:ext cx="7120395" cy="349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ARTICLE 1 </a:t>
            </a:r>
            <a:r>
              <a:rPr lang="tr-TR" dirty="0" err="1" smtClean="0"/>
              <a:t>sample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23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ARTICLE 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</a:t>
            </a:r>
            <a:r>
              <a:rPr lang="en-US" dirty="0" smtClean="0"/>
              <a:t>he word being defined </a:t>
            </a:r>
            <a:r>
              <a:rPr lang="tr-TR" dirty="0" smtClean="0"/>
              <a:t>«</a:t>
            </a:r>
            <a:r>
              <a:rPr lang="tr-TR" dirty="0" smtClean="0"/>
              <a:t>s»</a:t>
            </a:r>
            <a:r>
              <a:rPr lang="en-US" dirty="0" smtClean="0"/>
              <a:t> </a:t>
            </a:r>
            <a:r>
              <a:rPr lang="en-US" dirty="0" smtClean="0"/>
              <a:t>is present at all time steps as an additional conditioning variable. </a:t>
            </a:r>
            <a:endParaRPr lang="tr-TR" dirty="0" smtClean="0"/>
          </a:p>
          <a:p>
            <a:r>
              <a:rPr lang="tr-TR" dirty="0" smtClean="0"/>
              <a:t>«s»</a:t>
            </a:r>
            <a:r>
              <a:rPr lang="en-US" dirty="0" smtClean="0"/>
              <a:t> </a:t>
            </a:r>
            <a:r>
              <a:rPr lang="en-US" dirty="0" smtClean="0"/>
              <a:t>is likewise the embedding of the word being defined.</a:t>
            </a:r>
            <a:r>
              <a:rPr lang="tr-TR" dirty="0" smtClean="0"/>
              <a:t> </a:t>
            </a:r>
          </a:p>
          <a:p>
            <a:r>
              <a:rPr lang="tr-TR" dirty="0" smtClean="0"/>
              <a:t>«s»</a:t>
            </a:r>
            <a:r>
              <a:rPr lang="en-US" dirty="0" smtClean="0"/>
              <a:t> </a:t>
            </a:r>
            <a:r>
              <a:rPr lang="en-US" dirty="0" smtClean="0"/>
              <a:t>as a constant input at </a:t>
            </a:r>
            <a:r>
              <a:rPr lang="en-US" dirty="0" smtClean="0"/>
              <a:t>e</a:t>
            </a:r>
            <a:r>
              <a:rPr lang="tr-TR" dirty="0" err="1" smtClean="0"/>
              <a:t>ach</a:t>
            </a:r>
            <a:r>
              <a:rPr lang="en-US" dirty="0" smtClean="0"/>
              <a:t> </a:t>
            </a:r>
            <a:r>
              <a:rPr lang="en-US" dirty="0" smtClean="0"/>
              <a:t>time step.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40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Usıng</a:t>
            </a:r>
            <a:r>
              <a:rPr lang="tr-TR" dirty="0" smtClean="0"/>
              <a:t> </a:t>
            </a:r>
            <a:r>
              <a:rPr lang="tr-TR" dirty="0" err="1" smtClean="0"/>
              <a:t>external</a:t>
            </a:r>
            <a:r>
              <a:rPr lang="tr-TR" dirty="0" smtClean="0"/>
              <a:t> </a:t>
            </a:r>
            <a:r>
              <a:rPr lang="tr-TR" dirty="0" err="1" smtClean="0"/>
              <a:t>source</a:t>
            </a:r>
            <a:r>
              <a:rPr lang="tr-TR" dirty="0" smtClean="0"/>
              <a:t> (</a:t>
            </a:r>
            <a:r>
              <a:rPr lang="tr-TR" dirty="0" err="1" smtClean="0"/>
              <a:t>document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section we will see articles that use an external source to control text </a:t>
            </a:r>
            <a:r>
              <a:rPr lang="tr-TR" dirty="0" err="1" smtClean="0"/>
              <a:t>generation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871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ARTICLE 2 (</a:t>
            </a:r>
            <a:r>
              <a:rPr lang="tr-TR" dirty="0" err="1" smtClean="0"/>
              <a:t>content</a:t>
            </a:r>
            <a:r>
              <a:rPr lang="tr-TR" dirty="0" smtClean="0"/>
              <a:t>)                                          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80716" y="4797152"/>
            <a:ext cx="8229600" cy="1545035"/>
          </a:xfrm>
        </p:spPr>
        <p:txBody>
          <a:bodyPr/>
          <a:lstStyle/>
          <a:p>
            <a:pPr marL="0" indent="0">
              <a:buNone/>
            </a:pPr>
            <a:r>
              <a:rPr lang="tr-TR" dirty="0" err="1" smtClean="0"/>
              <a:t>They</a:t>
            </a:r>
            <a:r>
              <a:rPr lang="tr-TR" b="1" dirty="0" smtClean="0"/>
              <a:t> </a:t>
            </a:r>
            <a:r>
              <a:rPr lang="en-US" dirty="0"/>
              <a:t>concatenate the hidden representation of the external source of information </a:t>
            </a:r>
            <a:r>
              <a:rPr lang="tr-TR" dirty="0" smtClean="0"/>
              <a:t>(</a:t>
            </a:r>
            <a:r>
              <a:rPr lang="en-US" dirty="0" smtClean="0"/>
              <a:t>s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en-US" dirty="0"/>
              <a:t>to each time step of dialogue response generation.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3074" name="Picture 2" descr="C:\Users\User\Desktop\makale-sunum\ss\m2\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66" y="1556792"/>
            <a:ext cx="80391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4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ARTICLE 2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Dataset</a:t>
            </a:r>
            <a:r>
              <a:rPr lang="tr-TR" b="1" dirty="0"/>
              <a:t> :</a:t>
            </a:r>
            <a:endParaRPr lang="tr-TR" dirty="0"/>
          </a:p>
          <a:p>
            <a:r>
              <a:rPr lang="tr-TR" dirty="0" smtClean="0"/>
              <a:t>A </a:t>
            </a:r>
            <a:r>
              <a:rPr lang="tr-TR" dirty="0"/>
              <a:t>set of </a:t>
            </a:r>
            <a:r>
              <a:rPr lang="tr-TR" dirty="0" err="1" smtClean="0"/>
              <a:t>documents</a:t>
            </a:r>
            <a:r>
              <a:rPr lang="tr-TR" dirty="0" smtClean="0"/>
              <a:t> (</a:t>
            </a:r>
            <a:r>
              <a:rPr lang="tr-TR" dirty="0" err="1"/>
              <a:t>Wikipedia</a:t>
            </a:r>
            <a:r>
              <a:rPr lang="tr-TR" dirty="0"/>
              <a:t> </a:t>
            </a:r>
            <a:r>
              <a:rPr lang="tr-TR" dirty="0" err="1"/>
              <a:t>articles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30 popular </a:t>
            </a:r>
            <a:r>
              <a:rPr lang="tr-TR" dirty="0" err="1" smtClean="0"/>
              <a:t>movies</a:t>
            </a:r>
            <a:r>
              <a:rPr lang="tr-TR" dirty="0" smtClean="0"/>
              <a:t>)</a:t>
            </a:r>
          </a:p>
          <a:p>
            <a:r>
              <a:rPr lang="tr-TR" dirty="0" smtClean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 smtClean="0"/>
              <a:t>people</a:t>
            </a:r>
            <a:r>
              <a:rPr lang="tr-TR" dirty="0" smtClean="0"/>
              <a:t> </a:t>
            </a:r>
            <a:r>
              <a:rPr lang="tr-TR" dirty="0" err="1"/>
              <a:t>chatting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content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12 </a:t>
            </a:r>
            <a:r>
              <a:rPr lang="tr-TR" dirty="0" err="1"/>
              <a:t>turns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Model </a:t>
            </a:r>
            <a:r>
              <a:rPr lang="tr-TR" b="1" dirty="0"/>
              <a:t>:</a:t>
            </a:r>
            <a:endParaRPr lang="tr-TR" dirty="0"/>
          </a:p>
          <a:p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sequence-tosequence</a:t>
            </a:r>
            <a:r>
              <a:rPr lang="tr-TR" dirty="0"/>
              <a:t> model </a:t>
            </a:r>
            <a:endParaRPr lang="tr-TR" dirty="0" smtClean="0"/>
          </a:p>
          <a:p>
            <a:r>
              <a:rPr lang="tr-TR" dirty="0" err="1" smtClean="0"/>
              <a:t>Added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(s)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smtClean="0"/>
              <a:t>X at </a:t>
            </a:r>
            <a:r>
              <a:rPr lang="tr-TR" dirty="0" err="1" smtClean="0"/>
              <a:t>each</a:t>
            </a:r>
            <a:r>
              <a:rPr lang="tr-TR" dirty="0" smtClean="0"/>
              <a:t> time step in </a:t>
            </a:r>
            <a:r>
              <a:rPr lang="tr-TR" b="1" dirty="0" smtClean="0"/>
              <a:t>Encoder</a:t>
            </a:r>
            <a:r>
              <a:rPr lang="tr-TR" dirty="0" smtClean="0"/>
              <a:t>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4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ARTICLE 2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Control :</a:t>
            </a:r>
          </a:p>
          <a:p>
            <a:r>
              <a:rPr lang="en-US" dirty="0" smtClean="0"/>
              <a:t>four </a:t>
            </a:r>
            <a:r>
              <a:rPr lang="en-US" dirty="0"/>
              <a:t>sections {s1, s2, s3, s4} </a:t>
            </a:r>
            <a:r>
              <a:rPr lang="en-US" dirty="0" smtClean="0"/>
              <a:t>corresponding </a:t>
            </a:r>
            <a:r>
              <a:rPr lang="en-US" dirty="0"/>
              <a:t>to basic information and three key scenes of the movie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s1 </a:t>
            </a:r>
            <a:r>
              <a:rPr lang="en-US" dirty="0" smtClean="0"/>
              <a:t>contains </a:t>
            </a:r>
            <a:r>
              <a:rPr lang="en-US" dirty="0"/>
              <a:t>data </a:t>
            </a:r>
            <a:r>
              <a:rPr lang="en-US" dirty="0" smtClean="0"/>
              <a:t>such </a:t>
            </a:r>
            <a:r>
              <a:rPr lang="en-US" dirty="0"/>
              <a:t>as year, genre, director. It also includes a short introduction about the movie, </a:t>
            </a:r>
            <a:r>
              <a:rPr lang="en-US" dirty="0" smtClean="0"/>
              <a:t>ratings </a:t>
            </a:r>
            <a:r>
              <a:rPr lang="en-US" dirty="0"/>
              <a:t>from major review websites, and some </a:t>
            </a:r>
            <a:r>
              <a:rPr lang="en-US" dirty="0" smtClean="0"/>
              <a:t>critical </a:t>
            </a:r>
            <a:r>
              <a:rPr lang="en-US" dirty="0"/>
              <a:t>responses. </a:t>
            </a:r>
            <a:endParaRPr lang="tr-TR" dirty="0" smtClean="0"/>
          </a:p>
          <a:p>
            <a:r>
              <a:rPr lang="en-US" dirty="0" smtClean="0"/>
              <a:t>Each </a:t>
            </a:r>
            <a:r>
              <a:rPr lang="en-US" dirty="0"/>
              <a:t>of the key scene sections {s2, s3, s4} contains one short paragraph from the plot of the movie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ARTICLE 2 </a:t>
            </a:r>
            <a:r>
              <a:rPr lang="tr-TR" dirty="0" err="1" smtClean="0"/>
              <a:t>Sample</a:t>
            </a:r>
            <a:endParaRPr lang="tr-TR" dirty="0"/>
          </a:p>
        </p:txBody>
      </p:sp>
      <p:pic>
        <p:nvPicPr>
          <p:cNvPr id="3074" name="Picture 2" descr="C:\Users\User\Desktop\m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1916832"/>
            <a:ext cx="5156637" cy="333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18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ARTICLE 2 </a:t>
            </a:r>
            <a:r>
              <a:rPr lang="tr-TR" dirty="0" err="1" smtClean="0"/>
              <a:t>sample</a:t>
            </a:r>
            <a:endParaRPr lang="tr-TR" dirty="0"/>
          </a:p>
        </p:txBody>
      </p:sp>
      <p:pic>
        <p:nvPicPr>
          <p:cNvPr id="4098" name="Picture 2" descr="C:\Users\User\Desktop\makale-sunum\ss\m2\w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54355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25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Controllable</a:t>
            </a:r>
            <a:r>
              <a:rPr lang="tr-TR" b="1" dirty="0"/>
              <a:t> </a:t>
            </a:r>
            <a:r>
              <a:rPr lang="tr-TR" b="1" dirty="0" err="1"/>
              <a:t>text</a:t>
            </a:r>
            <a:r>
              <a:rPr lang="tr-TR" b="1" dirty="0"/>
              <a:t> </a:t>
            </a:r>
            <a:r>
              <a:rPr lang="tr-TR" b="1" dirty="0" err="1"/>
              <a:t>generation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tr-TR" dirty="0" err="1"/>
              <a:t>Controllable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generation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 of </a:t>
            </a:r>
            <a:r>
              <a:rPr lang="tr-TR" dirty="0" err="1"/>
              <a:t>generating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sentences</a:t>
            </a:r>
            <a:r>
              <a:rPr lang="tr-TR" dirty="0"/>
              <a:t> </a:t>
            </a:r>
            <a:r>
              <a:rPr lang="tr-TR" dirty="0" err="1"/>
              <a:t>whose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 can be </a:t>
            </a:r>
            <a:r>
              <a:rPr lang="tr-TR" dirty="0" err="1"/>
              <a:t>controlled</a:t>
            </a:r>
            <a:r>
              <a:rPr lang="tr-TR" dirty="0"/>
              <a:t>.</a:t>
            </a:r>
          </a:p>
          <a:p>
            <a:r>
              <a:rPr lang="tr-TR" dirty="0" err="1"/>
              <a:t>S</a:t>
            </a:r>
            <a:r>
              <a:rPr lang="tr-TR" dirty="0" err="1" smtClean="0"/>
              <a:t>tylistic</a:t>
            </a:r>
            <a:r>
              <a:rPr lang="tr-TR" dirty="0" smtClean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politeness</a:t>
            </a:r>
            <a:r>
              <a:rPr lang="tr-TR" dirty="0"/>
              <a:t>, </a:t>
            </a:r>
            <a:r>
              <a:rPr lang="tr-TR" dirty="0" err="1"/>
              <a:t>sentiment</a:t>
            </a:r>
            <a:r>
              <a:rPr lang="tr-TR" dirty="0"/>
              <a:t>, </a:t>
            </a:r>
            <a:r>
              <a:rPr lang="tr-TR" dirty="0" err="1" smtClean="0"/>
              <a:t>formality</a:t>
            </a:r>
            <a:r>
              <a:rPr lang="tr-TR" dirty="0" smtClean="0"/>
              <a:t>, </a:t>
            </a:r>
            <a:r>
              <a:rPr lang="tr-TR" dirty="0" err="1" smtClean="0"/>
              <a:t>personality</a:t>
            </a:r>
            <a:r>
              <a:rPr lang="tr-TR" dirty="0" smtClean="0"/>
              <a:t>.</a:t>
            </a:r>
          </a:p>
          <a:p>
            <a:pPr lvl="0"/>
            <a:r>
              <a:rPr lang="tr-TR" dirty="0" smtClean="0"/>
              <a:t> </a:t>
            </a:r>
            <a:r>
              <a:rPr lang="tr-TR" dirty="0"/>
              <a:t>C</a:t>
            </a:r>
            <a:r>
              <a:rPr lang="tr-TR" dirty="0" smtClean="0"/>
              <a:t>ontent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information</a:t>
            </a:r>
            <a:r>
              <a:rPr lang="tr-TR" dirty="0"/>
              <a:t>, </a:t>
            </a:r>
            <a:r>
              <a:rPr lang="tr-TR" dirty="0" err="1" smtClean="0"/>
              <a:t>topic,keywords</a:t>
            </a:r>
            <a:r>
              <a:rPr lang="tr-TR" dirty="0"/>
              <a:t>, </a:t>
            </a:r>
            <a:r>
              <a:rPr lang="tr-TR" dirty="0" err="1"/>
              <a:t>entities</a:t>
            </a:r>
            <a:r>
              <a:rPr lang="tr-TR" dirty="0"/>
              <a:t>, </a:t>
            </a:r>
            <a:r>
              <a:rPr lang="tr-TR" dirty="0" err="1"/>
              <a:t>etc</a:t>
            </a:r>
            <a:r>
              <a:rPr lang="tr-TR" dirty="0"/>
              <a:t>.; </a:t>
            </a:r>
          </a:p>
          <a:p>
            <a:r>
              <a:rPr lang="tr-TR" dirty="0" smtClean="0"/>
              <a:t>Applications : </a:t>
            </a:r>
            <a:r>
              <a:rPr lang="tr-TR" dirty="0" err="1" smtClean="0"/>
              <a:t>such</a:t>
            </a:r>
            <a:r>
              <a:rPr lang="tr-TR" dirty="0" smtClean="0"/>
              <a:t> as </a:t>
            </a:r>
            <a:r>
              <a:rPr lang="tr-TR" b="1" dirty="0" err="1"/>
              <a:t>dialogue</a:t>
            </a:r>
            <a:r>
              <a:rPr lang="tr-TR" b="1" dirty="0"/>
              <a:t> </a:t>
            </a:r>
            <a:r>
              <a:rPr lang="tr-TR" b="1" dirty="0" err="1"/>
              <a:t>response</a:t>
            </a:r>
            <a:r>
              <a:rPr lang="tr-TR" b="1" dirty="0"/>
              <a:t> </a:t>
            </a:r>
            <a:r>
              <a:rPr lang="tr-TR" b="1" dirty="0" err="1" smtClean="0"/>
              <a:t>generation</a:t>
            </a:r>
            <a:r>
              <a:rPr lang="tr-TR" b="1" dirty="0" smtClean="0"/>
              <a:t> </a:t>
            </a:r>
            <a:r>
              <a:rPr lang="tr-TR" b="1" dirty="0" err="1" smtClean="0"/>
              <a:t>task</a:t>
            </a:r>
            <a:r>
              <a:rPr lang="tr-TR" b="1" dirty="0" smtClean="0"/>
              <a:t>,  </a:t>
            </a:r>
            <a:r>
              <a:rPr lang="tr-TR" b="1" dirty="0" err="1" smtClean="0"/>
              <a:t>story</a:t>
            </a:r>
            <a:r>
              <a:rPr lang="tr-TR" b="1" dirty="0" smtClean="0"/>
              <a:t> </a:t>
            </a:r>
            <a:r>
              <a:rPr lang="tr-TR" b="1" dirty="0" err="1"/>
              <a:t>generation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48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ARTICLE 3 (</a:t>
            </a:r>
            <a:r>
              <a:rPr lang="tr-TR" dirty="0" err="1" smtClean="0"/>
              <a:t>content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97233" y="4581128"/>
            <a:ext cx="7467600" cy="1849416"/>
          </a:xfrm>
        </p:spPr>
        <p:txBody>
          <a:bodyPr/>
          <a:lstStyle/>
          <a:p>
            <a:pPr marL="0" indent="0">
              <a:buNone/>
            </a:pP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en-US" dirty="0" smtClean="0"/>
              <a:t>concatenate </a:t>
            </a:r>
            <a:r>
              <a:rPr lang="en-US" dirty="0"/>
              <a:t>the hidden representation of the external source of information s to each time step of Wikipedia update generation process.</a:t>
            </a:r>
            <a:endParaRPr lang="tr-TR" dirty="0"/>
          </a:p>
        </p:txBody>
      </p:sp>
      <p:pic>
        <p:nvPicPr>
          <p:cNvPr id="5122" name="Picture 2" descr="C:\Users\User\Desktop\makale-sunum\ss\m3\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3" y="1772816"/>
            <a:ext cx="823151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55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ARTICLE 3 (</a:t>
            </a:r>
            <a:r>
              <a:rPr lang="tr-TR" dirty="0" err="1"/>
              <a:t>content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Dataset</a:t>
            </a:r>
            <a:r>
              <a:rPr lang="tr-TR" b="1" dirty="0"/>
              <a:t> :</a:t>
            </a:r>
            <a:endParaRPr lang="tr-TR" dirty="0"/>
          </a:p>
          <a:p>
            <a:r>
              <a:rPr lang="tr-TR" dirty="0" err="1" smtClean="0"/>
              <a:t>Wikipedia</a:t>
            </a:r>
            <a:r>
              <a:rPr lang="tr-TR" dirty="0" smtClean="0"/>
              <a:t> </a:t>
            </a:r>
            <a:r>
              <a:rPr lang="tr-TR" dirty="0" err="1" smtClean="0"/>
              <a:t>articles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Control:</a:t>
            </a:r>
          </a:p>
          <a:p>
            <a:r>
              <a:rPr lang="tr-TR" dirty="0" err="1"/>
              <a:t>C</a:t>
            </a:r>
            <a:r>
              <a:rPr lang="tr-TR" dirty="0" err="1" smtClean="0"/>
              <a:t>itation</a:t>
            </a:r>
            <a:r>
              <a:rPr lang="en-US" dirty="0" smtClean="0"/>
              <a:t> </a:t>
            </a:r>
            <a:r>
              <a:rPr lang="en-US" dirty="0"/>
              <a:t>files as control </a:t>
            </a:r>
            <a:r>
              <a:rPr lang="en-US" dirty="0" smtClean="0"/>
              <a:t>documents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Model :</a:t>
            </a:r>
            <a:endParaRPr lang="tr-TR" dirty="0"/>
          </a:p>
          <a:p>
            <a:r>
              <a:rPr lang="tr-TR" dirty="0" err="1"/>
              <a:t>sequence-to-sequence</a:t>
            </a:r>
            <a:r>
              <a:rPr lang="tr-TR" dirty="0"/>
              <a:t> </a:t>
            </a:r>
            <a:r>
              <a:rPr lang="tr-TR" dirty="0" err="1"/>
              <a:t>encoder-decoder</a:t>
            </a:r>
            <a:r>
              <a:rPr lang="tr-TR" dirty="0"/>
              <a:t> </a:t>
            </a:r>
            <a:r>
              <a:rPr lang="tr-TR" dirty="0" smtClean="0"/>
              <a:t>model</a:t>
            </a:r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(s)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X at </a:t>
            </a:r>
            <a:r>
              <a:rPr lang="tr-TR" dirty="0" err="1"/>
              <a:t>each</a:t>
            </a:r>
            <a:r>
              <a:rPr lang="tr-TR" dirty="0"/>
              <a:t> time step in </a:t>
            </a:r>
            <a:r>
              <a:rPr lang="tr-TR" b="1" dirty="0"/>
              <a:t>Encoder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1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makale-sunum\ss\m3\w2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6672"/>
            <a:ext cx="3635242" cy="618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19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ARTICLE 3 (</a:t>
            </a:r>
            <a:r>
              <a:rPr lang="tr-TR" dirty="0" err="1"/>
              <a:t>content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They tried many methods to extract information from external sources.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/>
              <a:t>T</a:t>
            </a:r>
            <a:r>
              <a:rPr lang="en-US" dirty="0" smtClean="0"/>
              <a:t>hey </a:t>
            </a:r>
            <a:r>
              <a:rPr lang="en-US" dirty="0"/>
              <a:t>basically tried to summarize the document and include the sentences containing the most important information.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99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ARTICLES 4 (</a:t>
            </a:r>
            <a:r>
              <a:rPr lang="tr-TR" dirty="0" err="1" smtClean="0"/>
              <a:t>style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personality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4941168"/>
            <a:ext cx="7467600" cy="1532784"/>
          </a:xfrm>
        </p:spPr>
        <p:txBody>
          <a:bodyPr/>
          <a:lstStyle/>
          <a:p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en-US" dirty="0" smtClean="0"/>
              <a:t>concatenate</a:t>
            </a:r>
            <a:r>
              <a:rPr lang="tr-TR" dirty="0" smtClean="0"/>
              <a:t>d</a:t>
            </a:r>
            <a:r>
              <a:rPr lang="en-US" dirty="0" smtClean="0"/>
              <a:t> a side constraint s which represents style and personality into the generation process.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24</a:t>
            </a:fld>
            <a:endParaRPr lang="tr-TR"/>
          </a:p>
        </p:txBody>
      </p:sp>
      <p:pic>
        <p:nvPicPr>
          <p:cNvPr id="3074" name="Picture 2" descr="C:\Users\User\Desktop\makale-sunum\ss\m3\w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03372"/>
            <a:ext cx="7559005" cy="281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ARTICLES 4 (</a:t>
            </a:r>
            <a:r>
              <a:rPr lang="tr-TR" dirty="0" err="1"/>
              <a:t>style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personality</a:t>
            </a:r>
            <a:r>
              <a:rPr lang="tr-TR" dirty="0"/>
              <a:t>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25</a:t>
            </a:fld>
            <a:endParaRPr lang="tr-TR"/>
          </a:p>
        </p:txBody>
      </p:sp>
      <p:pic>
        <p:nvPicPr>
          <p:cNvPr id="5122" name="Picture 2" descr="C:\Users\User\Desktop\makale-sunum\ss\m3\weg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06" y="1600200"/>
            <a:ext cx="4010587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0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ARTICLES 4 (</a:t>
            </a:r>
            <a:r>
              <a:rPr lang="tr-TR" dirty="0" err="1"/>
              <a:t>style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personality</a:t>
            </a:r>
            <a:r>
              <a:rPr lang="tr-TR" dirty="0"/>
              <a:t>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26</a:t>
            </a:fld>
            <a:endParaRPr lang="tr-TR"/>
          </a:p>
        </p:txBody>
      </p:sp>
      <p:pic>
        <p:nvPicPr>
          <p:cNvPr id="6146" name="Picture 2" descr="C:\Users\User\Desktop\makale-sunum\ss\m3\samp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4464496" cy="515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ARTICLES 5 (</a:t>
            </a:r>
            <a:r>
              <a:rPr lang="tr-TR" dirty="0" err="1" smtClean="0"/>
              <a:t>personality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Chandu</a:t>
            </a:r>
            <a:r>
              <a:rPr lang="en-US" dirty="0" smtClean="0"/>
              <a:t> et al. (2019) also concatenate the personality representation P at each time step of the story generation process. </a:t>
            </a:r>
            <a:endParaRPr lang="tr-TR" dirty="0" smtClean="0"/>
          </a:p>
          <a:p>
            <a:r>
              <a:rPr lang="en-US" dirty="0" smtClean="0"/>
              <a:t>This is used to control the personality of the visual stories. </a:t>
            </a:r>
            <a:endParaRPr lang="tr-TR" dirty="0" smtClean="0"/>
          </a:p>
          <a:p>
            <a:r>
              <a:rPr lang="en-US" dirty="0" smtClean="0"/>
              <a:t>In addition to concatenation, this work proposes to modify the sequential input as ˜</a:t>
            </a:r>
            <a:r>
              <a:rPr lang="en-US" dirty="0" err="1" smtClean="0"/>
              <a:t>xt</a:t>
            </a:r>
            <a:r>
              <a:rPr lang="en-US" dirty="0" smtClean="0"/>
              <a:t> = </a:t>
            </a:r>
            <a:r>
              <a:rPr lang="en-US" dirty="0" err="1" smtClean="0"/>
              <a:t>xt</a:t>
            </a:r>
            <a:r>
              <a:rPr lang="en-US" dirty="0" smtClean="0"/>
              <a:t> − S + P (here S denotes the average representation of the story and P denotes the representation of the personality).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6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Sentıment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generatıon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models</a:t>
            </a:r>
            <a:r>
              <a:rPr lang="tr-TR" dirty="0" smtClean="0"/>
              <a:t> :</a:t>
            </a:r>
          </a:p>
          <a:p>
            <a:r>
              <a:rPr lang="tr-TR" dirty="0" smtClean="0"/>
              <a:t>LSTM</a:t>
            </a:r>
          </a:p>
          <a:p>
            <a:r>
              <a:rPr lang="tr-TR" dirty="0" smtClean="0"/>
              <a:t>Encoder-</a:t>
            </a:r>
            <a:r>
              <a:rPr lang="tr-TR" dirty="0" err="1" smtClean="0"/>
              <a:t>Decoder</a:t>
            </a:r>
            <a:endParaRPr lang="tr-TR" dirty="0" smtClean="0"/>
          </a:p>
          <a:p>
            <a:r>
              <a:rPr lang="tr-TR" dirty="0" err="1" smtClean="0"/>
              <a:t>Transformer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W</a:t>
            </a:r>
            <a:r>
              <a:rPr lang="en-US" dirty="0" err="1" smtClean="0"/>
              <a:t>ays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tr-TR" dirty="0" smtClean="0"/>
              <a:t>O</a:t>
            </a:r>
            <a:r>
              <a:rPr lang="en-US" dirty="0" err="1" smtClean="0"/>
              <a:t>btain</a:t>
            </a:r>
            <a:r>
              <a:rPr lang="en-US" dirty="0" smtClean="0"/>
              <a:t> </a:t>
            </a:r>
            <a:r>
              <a:rPr lang="tr-TR" dirty="0" smtClean="0"/>
              <a:t>S</a:t>
            </a:r>
            <a:r>
              <a:rPr lang="en-US" dirty="0" err="1" smtClean="0"/>
              <a:t>entiment</a:t>
            </a:r>
            <a:r>
              <a:rPr lang="en-US" dirty="0" smtClean="0"/>
              <a:t> </a:t>
            </a:r>
            <a:r>
              <a:rPr lang="tr-TR" dirty="0" smtClean="0"/>
              <a:t>I</a:t>
            </a:r>
            <a:r>
              <a:rPr lang="en-US" dirty="0" err="1" smtClean="0"/>
              <a:t>nformation</a:t>
            </a:r>
            <a:endParaRPr lang="tr-TR" dirty="0" smtClean="0"/>
          </a:p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 </a:t>
            </a:r>
            <a:r>
              <a:rPr lang="tr-TR" dirty="0" err="1" smtClean="0"/>
              <a:t>sequences</a:t>
            </a:r>
            <a:r>
              <a:rPr lang="tr-TR" dirty="0" smtClean="0"/>
              <a:t> (</a:t>
            </a:r>
            <a:r>
              <a:rPr lang="tr-TR" dirty="0" err="1" smtClean="0"/>
              <a:t>input</a:t>
            </a:r>
            <a:r>
              <a:rPr lang="tr-TR" dirty="0" smtClean="0"/>
              <a:t>) </a:t>
            </a:r>
            <a:r>
              <a:rPr lang="tr-TR" dirty="0" err="1" smtClean="0"/>
              <a:t>positive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negative</a:t>
            </a:r>
            <a:endParaRPr lang="tr-TR" dirty="0" smtClean="0"/>
          </a:p>
          <a:p>
            <a:r>
              <a:rPr lang="tr-TR" dirty="0" smtClean="0"/>
              <a:t>Using </a:t>
            </a:r>
            <a:r>
              <a:rPr lang="tr-TR" dirty="0" err="1" smtClean="0"/>
              <a:t>Sentiment</a:t>
            </a:r>
            <a:r>
              <a:rPr lang="tr-TR" dirty="0" smtClean="0"/>
              <a:t> </a:t>
            </a:r>
            <a:r>
              <a:rPr lang="tr-TR" dirty="0" err="1" smtClean="0"/>
              <a:t>Classifier</a:t>
            </a:r>
            <a:endParaRPr lang="tr-TR" dirty="0" smtClean="0"/>
          </a:p>
          <a:p>
            <a:r>
              <a:rPr lang="tr-TR" dirty="0" smtClean="0"/>
              <a:t>Using </a:t>
            </a:r>
            <a:r>
              <a:rPr lang="tr-TR" dirty="0" err="1" smtClean="0"/>
              <a:t>Pretrained</a:t>
            </a:r>
            <a:r>
              <a:rPr lang="tr-TR" dirty="0" smtClean="0"/>
              <a:t> </a:t>
            </a:r>
            <a:r>
              <a:rPr lang="tr-TR" dirty="0" err="1" smtClean="0"/>
              <a:t>Sentiment</a:t>
            </a:r>
            <a:r>
              <a:rPr lang="tr-TR" dirty="0" smtClean="0"/>
              <a:t> </a:t>
            </a:r>
            <a:r>
              <a:rPr lang="tr-TR" dirty="0" err="1" smtClean="0"/>
              <a:t>Classifier</a:t>
            </a:r>
            <a:r>
              <a:rPr lang="tr-TR" dirty="0" smtClean="0"/>
              <a:t> (BERT)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8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ARTICLE 6 (</a:t>
            </a:r>
            <a:r>
              <a:rPr lang="tr-TR" dirty="0" err="1" smtClean="0"/>
              <a:t>sentiment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4653136"/>
            <a:ext cx="7467600" cy="1820816"/>
          </a:xfrm>
        </p:spPr>
        <p:txBody>
          <a:bodyPr/>
          <a:lstStyle/>
          <a:p>
            <a:r>
              <a:rPr lang="en-US" dirty="0"/>
              <a:t>This paper focuses on generating a story </a:t>
            </a:r>
            <a:r>
              <a:rPr lang="en-US" dirty="0" smtClean="0"/>
              <a:t>ending </a:t>
            </a:r>
            <a:r>
              <a:rPr lang="en-US" dirty="0"/>
              <a:t>which meets the given fine-grained </a:t>
            </a:r>
            <a:r>
              <a:rPr lang="en-US" dirty="0" smtClean="0"/>
              <a:t>sentiment </a:t>
            </a:r>
            <a:r>
              <a:rPr lang="en-US" dirty="0" err="1" smtClean="0"/>
              <a:t>intensi</a:t>
            </a:r>
            <a:r>
              <a:rPr lang="tr-TR" dirty="0" err="1" smtClean="0"/>
              <a:t>ty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29</a:t>
            </a:fld>
            <a:endParaRPr lang="tr-TR"/>
          </a:p>
        </p:txBody>
      </p:sp>
      <p:pic>
        <p:nvPicPr>
          <p:cNvPr id="1028" name="Picture 4" descr="C:\Users\User\Desktop\makale-sunum\ss\m3\om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46552"/>
            <a:ext cx="699677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1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s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229600" cy="337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827584" y="4797152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Purpose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paper</a:t>
            </a:r>
            <a:r>
              <a:rPr lang="tr-TR" dirty="0" smtClean="0"/>
              <a:t> : </a:t>
            </a:r>
            <a:r>
              <a:rPr lang="tr-TR" dirty="0" err="1" smtClean="0"/>
              <a:t>Outline</a:t>
            </a:r>
            <a:r>
              <a:rPr lang="tr-TR" dirty="0" smtClean="0"/>
              <a:t> </a:t>
            </a:r>
            <a:r>
              <a:rPr lang="en-US" dirty="0" smtClean="0"/>
              <a:t>a new schema which connects prior work and provides an insight into various aspects of controllable text generation.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84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ARTICLE 6 (</a:t>
            </a:r>
            <a:r>
              <a:rPr lang="tr-TR" dirty="0" err="1" smtClean="0"/>
              <a:t>sample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30</a:t>
            </a:fld>
            <a:endParaRPr lang="tr-TR"/>
          </a:p>
        </p:txBody>
      </p:sp>
      <p:pic>
        <p:nvPicPr>
          <p:cNvPr id="2050" name="Picture 2" descr="C:\Users\User\Desktop\makale-sunum\ss\m3\omgs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507957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ARTICLE 6 </a:t>
            </a:r>
            <a:r>
              <a:rPr lang="tr-TR" dirty="0" smtClean="0"/>
              <a:t>(model)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31</a:t>
            </a:fld>
            <a:endParaRPr lang="tr-TR"/>
          </a:p>
        </p:txBody>
      </p:sp>
      <p:pic>
        <p:nvPicPr>
          <p:cNvPr id="3074" name="Picture 2" descr="C:\Users\User\Desktop\makale-sunum\ss\m3\omgmodel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4608512" cy="380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Encoder </a:t>
            </a:r>
            <a:r>
              <a:rPr lang="tr-TR" dirty="0" err="1"/>
              <a:t>Decoder</a:t>
            </a:r>
            <a:r>
              <a:rPr lang="tr-TR" dirty="0"/>
              <a:t> Model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sentiment</a:t>
            </a:r>
            <a:r>
              <a:rPr lang="tr-TR" dirty="0"/>
              <a:t> Control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32</a:t>
            </a:fld>
            <a:endParaRPr lang="tr-TR"/>
          </a:p>
        </p:txBody>
      </p:sp>
      <p:pic>
        <p:nvPicPr>
          <p:cNvPr id="5122" name="Picture 2" descr="C:\Users\User\Desktop\makale-sunum\ss\m3\sadafghgjh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6552728" cy="207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2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Encoder </a:t>
            </a:r>
            <a:r>
              <a:rPr lang="tr-TR" dirty="0" err="1"/>
              <a:t>Decoder</a:t>
            </a:r>
            <a:r>
              <a:rPr lang="tr-TR" dirty="0"/>
              <a:t> </a:t>
            </a:r>
            <a:r>
              <a:rPr lang="tr-TR" dirty="0" smtClean="0"/>
              <a:t>Model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sentiment</a:t>
            </a:r>
            <a:r>
              <a:rPr lang="tr-TR" dirty="0" smtClean="0"/>
              <a:t> Control</a:t>
            </a:r>
            <a:endParaRPr lang="tr-TR" dirty="0"/>
          </a:p>
        </p:txBody>
      </p:sp>
      <p:pic>
        <p:nvPicPr>
          <p:cNvPr id="2050" name="Picture 2" descr="C:\Users\User\Desktop\makale-sunum\ss\m3\encdec2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01337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3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Encoder </a:t>
            </a:r>
            <a:r>
              <a:rPr lang="tr-TR" dirty="0" err="1"/>
              <a:t>Decoder</a:t>
            </a:r>
            <a:r>
              <a:rPr lang="tr-TR" dirty="0"/>
              <a:t> Model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sentiment</a:t>
            </a:r>
            <a:r>
              <a:rPr lang="tr-TR" dirty="0"/>
              <a:t> Control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34</a:t>
            </a:fld>
            <a:endParaRPr lang="tr-TR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0" y="1556792"/>
            <a:ext cx="895196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1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1600" dirty="0">
                <a:hlinkClick r:id="rId2"/>
              </a:rPr>
              <a:t>https://</a:t>
            </a:r>
            <a:r>
              <a:rPr lang="tr-TR" sz="1600" dirty="0" smtClean="0">
                <a:hlinkClick r:id="rId2"/>
              </a:rPr>
              <a:t>www.youtube.com/watch?v=khTYgGHLDqE&amp;t=363s</a:t>
            </a:r>
            <a:endParaRPr lang="tr-TR" sz="1600" dirty="0" smtClean="0"/>
          </a:p>
          <a:p>
            <a:r>
              <a:rPr lang="tr-TR" sz="1600" dirty="0" err="1"/>
              <a:t>Exploring</a:t>
            </a:r>
            <a:r>
              <a:rPr lang="tr-TR" sz="1600" dirty="0"/>
              <a:t> </a:t>
            </a:r>
            <a:r>
              <a:rPr lang="tr-TR" sz="1600" dirty="0" err="1"/>
              <a:t>Controllable</a:t>
            </a:r>
            <a:r>
              <a:rPr lang="tr-TR" sz="1600" dirty="0"/>
              <a:t> </a:t>
            </a:r>
            <a:r>
              <a:rPr lang="tr-TR" sz="1600" dirty="0" err="1"/>
              <a:t>Text</a:t>
            </a:r>
            <a:r>
              <a:rPr lang="tr-TR" sz="1600" dirty="0"/>
              <a:t> </a:t>
            </a:r>
            <a:r>
              <a:rPr lang="tr-TR" sz="1600" dirty="0" err="1"/>
              <a:t>Generation</a:t>
            </a:r>
            <a:r>
              <a:rPr lang="tr-TR" sz="1600" dirty="0"/>
              <a:t> </a:t>
            </a:r>
            <a:r>
              <a:rPr lang="tr-TR" sz="1600" dirty="0" err="1"/>
              <a:t>Techniques</a:t>
            </a:r>
            <a:r>
              <a:rPr lang="tr-TR" sz="1600" dirty="0"/>
              <a:t> </a:t>
            </a:r>
            <a:r>
              <a:rPr lang="tr-TR" sz="1600" dirty="0" smtClean="0"/>
              <a:t>(</a:t>
            </a:r>
            <a:r>
              <a:rPr lang="tr-TR" sz="1600" dirty="0" err="1" smtClean="0"/>
              <a:t>Shrimai</a:t>
            </a:r>
            <a:r>
              <a:rPr lang="tr-TR" sz="1600" dirty="0" smtClean="0"/>
              <a:t> </a:t>
            </a:r>
            <a:r>
              <a:rPr lang="tr-TR" sz="1600" dirty="0" err="1"/>
              <a:t>Prabhumoye</a:t>
            </a:r>
            <a:r>
              <a:rPr lang="tr-TR" sz="1600" dirty="0"/>
              <a:t>, Alan W Black, </a:t>
            </a:r>
            <a:r>
              <a:rPr lang="tr-TR" sz="1600" dirty="0" err="1"/>
              <a:t>Ruslan</a:t>
            </a:r>
            <a:r>
              <a:rPr lang="tr-TR" sz="1600" dirty="0"/>
              <a:t> </a:t>
            </a:r>
            <a:r>
              <a:rPr lang="tr-TR" sz="1600" dirty="0" err="1" smtClean="0"/>
              <a:t>Salakhutdinov</a:t>
            </a:r>
            <a:r>
              <a:rPr lang="tr-TR" sz="1600" dirty="0" smtClean="0"/>
              <a:t>)</a:t>
            </a:r>
          </a:p>
          <a:p>
            <a:r>
              <a:rPr lang="en-US" sz="1600" dirty="0"/>
              <a:t>Definition Modeling: Learning to Define Word </a:t>
            </a:r>
            <a:r>
              <a:rPr lang="en-US" sz="1600" dirty="0" err="1"/>
              <a:t>Embeddings</a:t>
            </a:r>
            <a:r>
              <a:rPr lang="en-US" sz="1600" dirty="0"/>
              <a:t> in Natural Language </a:t>
            </a:r>
            <a:r>
              <a:rPr lang="tr-TR" sz="1600" dirty="0" smtClean="0"/>
              <a:t>(</a:t>
            </a:r>
            <a:r>
              <a:rPr lang="en-US" sz="1600" dirty="0" err="1" smtClean="0"/>
              <a:t>Thanapon</a:t>
            </a:r>
            <a:r>
              <a:rPr lang="en-US" sz="1600" dirty="0" smtClean="0"/>
              <a:t> </a:t>
            </a:r>
            <a:r>
              <a:rPr lang="en-US" sz="1600" dirty="0" err="1"/>
              <a:t>Noraset</a:t>
            </a:r>
            <a:r>
              <a:rPr lang="en-US" sz="1600" dirty="0"/>
              <a:t>, Chen Liang, Larry Birnbaum, Doug </a:t>
            </a:r>
            <a:r>
              <a:rPr lang="en-US" sz="1600" dirty="0" smtClean="0"/>
              <a:t>Downey</a:t>
            </a:r>
            <a:r>
              <a:rPr lang="tr-TR" sz="1600" dirty="0" smtClean="0"/>
              <a:t>)</a:t>
            </a:r>
          </a:p>
          <a:p>
            <a:r>
              <a:rPr lang="tr-TR" sz="1600" dirty="0"/>
              <a:t>A </a:t>
            </a:r>
            <a:r>
              <a:rPr lang="tr-TR" sz="1600" dirty="0" err="1"/>
              <a:t>Dataset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Document</a:t>
            </a:r>
            <a:r>
              <a:rPr lang="tr-TR" sz="1600" dirty="0"/>
              <a:t> </a:t>
            </a:r>
            <a:r>
              <a:rPr lang="tr-TR" sz="1600" dirty="0" err="1"/>
              <a:t>Grounded</a:t>
            </a:r>
            <a:r>
              <a:rPr lang="tr-TR" sz="1600" dirty="0"/>
              <a:t> </a:t>
            </a:r>
            <a:r>
              <a:rPr lang="tr-TR" sz="1600" dirty="0" err="1"/>
              <a:t>Conversations</a:t>
            </a:r>
            <a:r>
              <a:rPr lang="tr-TR" sz="1600" dirty="0"/>
              <a:t> </a:t>
            </a:r>
            <a:r>
              <a:rPr lang="tr-TR" sz="1600" dirty="0" smtClean="0"/>
              <a:t>(</a:t>
            </a:r>
            <a:r>
              <a:rPr lang="tr-TR" sz="1600" dirty="0" err="1" smtClean="0"/>
              <a:t>Kangyan</a:t>
            </a:r>
            <a:r>
              <a:rPr lang="tr-TR" sz="1600" dirty="0" smtClean="0"/>
              <a:t> </a:t>
            </a:r>
            <a:r>
              <a:rPr lang="tr-TR" sz="1600" dirty="0" err="1"/>
              <a:t>Zhou</a:t>
            </a:r>
            <a:r>
              <a:rPr lang="tr-TR" sz="1600" dirty="0"/>
              <a:t>, </a:t>
            </a:r>
            <a:r>
              <a:rPr lang="tr-TR" sz="1600" dirty="0" err="1"/>
              <a:t>Shrimai</a:t>
            </a:r>
            <a:r>
              <a:rPr lang="tr-TR" sz="1600" dirty="0"/>
              <a:t> </a:t>
            </a:r>
            <a:r>
              <a:rPr lang="tr-TR" sz="1600" dirty="0" err="1"/>
              <a:t>Prabhumoye</a:t>
            </a:r>
            <a:r>
              <a:rPr lang="tr-TR" sz="1600" dirty="0"/>
              <a:t>, Alan W </a:t>
            </a:r>
            <a:r>
              <a:rPr lang="tr-TR" sz="1600" dirty="0" smtClean="0"/>
              <a:t>Black)</a:t>
            </a:r>
          </a:p>
          <a:p>
            <a:r>
              <a:rPr lang="tr-TR" sz="1600" dirty="0" err="1"/>
              <a:t>Towards</a:t>
            </a:r>
            <a:r>
              <a:rPr lang="tr-TR" sz="1600" dirty="0"/>
              <a:t> Content Transfer </a:t>
            </a:r>
            <a:r>
              <a:rPr lang="tr-TR" sz="1600" dirty="0" err="1"/>
              <a:t>through</a:t>
            </a:r>
            <a:r>
              <a:rPr lang="tr-TR" sz="1600" dirty="0"/>
              <a:t> </a:t>
            </a:r>
            <a:r>
              <a:rPr lang="tr-TR" sz="1600" dirty="0" err="1"/>
              <a:t>Grounded</a:t>
            </a:r>
            <a:r>
              <a:rPr lang="tr-TR" sz="1600" dirty="0"/>
              <a:t> </a:t>
            </a:r>
            <a:r>
              <a:rPr lang="tr-TR" sz="1600" dirty="0" err="1"/>
              <a:t>Text</a:t>
            </a:r>
            <a:r>
              <a:rPr lang="tr-TR" sz="1600" dirty="0"/>
              <a:t> </a:t>
            </a:r>
            <a:r>
              <a:rPr lang="tr-TR" sz="1600" dirty="0" err="1"/>
              <a:t>Generation</a:t>
            </a:r>
            <a:r>
              <a:rPr lang="tr-TR" sz="1600" dirty="0"/>
              <a:t> </a:t>
            </a:r>
            <a:r>
              <a:rPr lang="tr-TR" sz="1600" dirty="0" smtClean="0"/>
              <a:t>(</a:t>
            </a:r>
            <a:r>
              <a:rPr lang="tr-TR" sz="1600" dirty="0" err="1" smtClean="0"/>
              <a:t>Shrimai</a:t>
            </a:r>
            <a:r>
              <a:rPr lang="tr-TR" sz="1600" dirty="0" smtClean="0"/>
              <a:t> </a:t>
            </a:r>
            <a:r>
              <a:rPr lang="tr-TR" sz="1600" dirty="0" err="1" smtClean="0"/>
              <a:t>Prabhumoye,Chris</a:t>
            </a:r>
            <a:r>
              <a:rPr lang="tr-TR" sz="1600" dirty="0" smtClean="0"/>
              <a:t> </a:t>
            </a:r>
            <a:r>
              <a:rPr lang="tr-TR" sz="1600" dirty="0" err="1"/>
              <a:t>Quirk</a:t>
            </a:r>
            <a:r>
              <a:rPr lang="tr-TR" sz="1600" dirty="0"/>
              <a:t>, </a:t>
            </a:r>
            <a:r>
              <a:rPr lang="tr-TR" sz="1600" dirty="0" err="1"/>
              <a:t>Michel</a:t>
            </a:r>
            <a:r>
              <a:rPr lang="tr-TR" sz="1600" dirty="0"/>
              <a:t> </a:t>
            </a:r>
            <a:r>
              <a:rPr lang="tr-TR" sz="1600" dirty="0" err="1" smtClean="0"/>
              <a:t>Galley</a:t>
            </a:r>
            <a:r>
              <a:rPr lang="tr-TR" sz="1600" dirty="0" smtClean="0"/>
              <a:t>)</a:t>
            </a:r>
          </a:p>
          <a:p>
            <a:r>
              <a:rPr lang="tr-TR" sz="1600" dirty="0" err="1"/>
              <a:t>Maximizing</a:t>
            </a:r>
            <a:r>
              <a:rPr lang="tr-TR" sz="1600" dirty="0"/>
              <a:t> </a:t>
            </a:r>
            <a:r>
              <a:rPr lang="tr-TR" sz="1600" dirty="0" err="1"/>
              <a:t>Stylistic</a:t>
            </a:r>
            <a:r>
              <a:rPr lang="tr-TR" sz="1600" dirty="0"/>
              <a:t> Control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Semantic</a:t>
            </a:r>
            <a:r>
              <a:rPr lang="tr-TR" sz="1600" dirty="0"/>
              <a:t> </a:t>
            </a:r>
            <a:r>
              <a:rPr lang="tr-TR" sz="1600" dirty="0" err="1"/>
              <a:t>Accuracy</a:t>
            </a:r>
            <a:r>
              <a:rPr lang="tr-TR" sz="1600" dirty="0"/>
              <a:t> in NLG: </a:t>
            </a:r>
            <a:r>
              <a:rPr lang="tr-TR" sz="1600" dirty="0" err="1"/>
              <a:t>Personality</a:t>
            </a:r>
            <a:r>
              <a:rPr lang="tr-TR" sz="1600" dirty="0"/>
              <a:t> </a:t>
            </a:r>
            <a:r>
              <a:rPr lang="tr-TR" sz="1600" dirty="0" err="1"/>
              <a:t>Variation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Discourse</a:t>
            </a:r>
            <a:r>
              <a:rPr lang="tr-TR" sz="1600" dirty="0"/>
              <a:t> </a:t>
            </a:r>
            <a:r>
              <a:rPr lang="tr-TR" sz="1600" dirty="0" err="1"/>
              <a:t>Contrast</a:t>
            </a:r>
            <a:r>
              <a:rPr lang="tr-TR" sz="1600" dirty="0"/>
              <a:t> </a:t>
            </a:r>
            <a:r>
              <a:rPr lang="tr-TR" sz="1600" dirty="0" smtClean="0"/>
              <a:t>(</a:t>
            </a:r>
            <a:r>
              <a:rPr lang="tr-TR" sz="1600" dirty="0" err="1" smtClean="0"/>
              <a:t>Vrindavan</a:t>
            </a:r>
            <a:r>
              <a:rPr lang="tr-TR" sz="1600" dirty="0" smtClean="0"/>
              <a:t> </a:t>
            </a:r>
            <a:r>
              <a:rPr lang="tr-TR" sz="1600" dirty="0"/>
              <a:t>Harrison, </a:t>
            </a:r>
            <a:r>
              <a:rPr lang="tr-TR" sz="1600" dirty="0" err="1"/>
              <a:t>Lena</a:t>
            </a:r>
            <a:r>
              <a:rPr lang="tr-TR" sz="1600" dirty="0"/>
              <a:t> </a:t>
            </a:r>
            <a:r>
              <a:rPr lang="tr-TR" sz="1600" dirty="0" err="1"/>
              <a:t>Reed</a:t>
            </a:r>
            <a:r>
              <a:rPr lang="tr-TR" sz="1600" dirty="0"/>
              <a:t>, </a:t>
            </a:r>
            <a:r>
              <a:rPr lang="tr-TR" sz="1600" dirty="0" err="1"/>
              <a:t>Shereen</a:t>
            </a:r>
            <a:r>
              <a:rPr lang="tr-TR" sz="1600" dirty="0"/>
              <a:t> </a:t>
            </a:r>
            <a:r>
              <a:rPr lang="tr-TR" sz="1600" dirty="0" err="1"/>
              <a:t>Oraby</a:t>
            </a:r>
            <a:r>
              <a:rPr lang="tr-TR" sz="1600" dirty="0"/>
              <a:t>, Marilyn </a:t>
            </a:r>
            <a:r>
              <a:rPr lang="tr-TR" sz="1600" dirty="0" err="1" smtClean="0"/>
              <a:t>Walker</a:t>
            </a:r>
            <a:r>
              <a:rPr lang="tr-TR" sz="1600" dirty="0" smtClean="0"/>
              <a:t>)</a:t>
            </a:r>
          </a:p>
          <a:p>
            <a:r>
              <a:rPr lang="tr-TR" sz="1600" dirty="0"/>
              <a:t>“My </a:t>
            </a:r>
            <a:r>
              <a:rPr lang="tr-TR" sz="1600" dirty="0" err="1"/>
              <a:t>Way</a:t>
            </a:r>
            <a:r>
              <a:rPr lang="tr-TR" sz="1600" dirty="0"/>
              <a:t> of </a:t>
            </a:r>
            <a:r>
              <a:rPr lang="tr-TR" sz="1600" dirty="0" err="1"/>
              <a:t>Telling</a:t>
            </a:r>
            <a:r>
              <a:rPr lang="tr-TR" sz="1600" dirty="0"/>
              <a:t> a </a:t>
            </a:r>
            <a:r>
              <a:rPr lang="tr-TR" sz="1600" dirty="0" err="1"/>
              <a:t>Story</a:t>
            </a:r>
            <a:r>
              <a:rPr lang="tr-TR" sz="1600" dirty="0"/>
              <a:t>”: </a:t>
            </a:r>
            <a:r>
              <a:rPr lang="tr-TR" sz="1600" dirty="0" err="1"/>
              <a:t>Persona</a:t>
            </a:r>
            <a:r>
              <a:rPr lang="tr-TR" sz="1600" dirty="0"/>
              <a:t> </a:t>
            </a:r>
            <a:r>
              <a:rPr lang="tr-TR" sz="1600" dirty="0" err="1"/>
              <a:t>based</a:t>
            </a:r>
            <a:r>
              <a:rPr lang="tr-TR" sz="1600" dirty="0"/>
              <a:t> </a:t>
            </a:r>
            <a:r>
              <a:rPr lang="tr-TR" sz="1600" dirty="0" err="1"/>
              <a:t>Grounded</a:t>
            </a:r>
            <a:r>
              <a:rPr lang="tr-TR" sz="1600" dirty="0"/>
              <a:t> </a:t>
            </a:r>
            <a:r>
              <a:rPr lang="tr-TR" sz="1600" dirty="0" err="1"/>
              <a:t>Story</a:t>
            </a:r>
            <a:r>
              <a:rPr lang="tr-TR" sz="1600" dirty="0"/>
              <a:t> </a:t>
            </a:r>
            <a:r>
              <a:rPr lang="tr-TR" sz="1600" dirty="0" err="1"/>
              <a:t>Generation</a:t>
            </a:r>
            <a:r>
              <a:rPr lang="tr-TR" sz="1600" dirty="0"/>
              <a:t> </a:t>
            </a:r>
            <a:r>
              <a:rPr lang="tr-TR" sz="1600" dirty="0" smtClean="0"/>
              <a:t>(</a:t>
            </a:r>
            <a:r>
              <a:rPr lang="tr-TR" sz="1600" dirty="0" err="1" smtClean="0"/>
              <a:t>Khyathi</a:t>
            </a:r>
            <a:r>
              <a:rPr lang="tr-TR" sz="1600" dirty="0" smtClean="0"/>
              <a:t> </a:t>
            </a:r>
            <a:r>
              <a:rPr lang="tr-TR" sz="1600" dirty="0" err="1"/>
              <a:t>Raghavi</a:t>
            </a:r>
            <a:r>
              <a:rPr lang="tr-TR" sz="1600" dirty="0"/>
              <a:t> </a:t>
            </a:r>
            <a:r>
              <a:rPr lang="tr-TR" sz="1600" dirty="0" err="1" smtClean="0"/>
              <a:t>Chandu</a:t>
            </a:r>
            <a:r>
              <a:rPr lang="tr-TR" sz="1600" dirty="0" smtClean="0"/>
              <a:t>, </a:t>
            </a:r>
            <a:r>
              <a:rPr lang="tr-TR" sz="1600" dirty="0" err="1"/>
              <a:t>Shrimai</a:t>
            </a:r>
            <a:r>
              <a:rPr lang="tr-TR" sz="1600" dirty="0"/>
              <a:t> </a:t>
            </a:r>
            <a:r>
              <a:rPr lang="tr-TR" sz="1600" dirty="0" err="1" smtClean="0"/>
              <a:t>Prabhumoye</a:t>
            </a:r>
            <a:r>
              <a:rPr lang="tr-TR" sz="1600" dirty="0" smtClean="0"/>
              <a:t>, </a:t>
            </a:r>
            <a:r>
              <a:rPr lang="tr-TR" sz="1600" dirty="0" err="1"/>
              <a:t>Ruslan</a:t>
            </a:r>
            <a:r>
              <a:rPr lang="tr-TR" sz="1600" dirty="0"/>
              <a:t> </a:t>
            </a:r>
            <a:r>
              <a:rPr lang="tr-TR" sz="1600" dirty="0" err="1"/>
              <a:t>Salakhutdinov</a:t>
            </a:r>
            <a:r>
              <a:rPr lang="tr-TR" sz="1600" dirty="0"/>
              <a:t>, Alan W </a:t>
            </a:r>
            <a:r>
              <a:rPr lang="tr-TR" sz="1600" dirty="0" smtClean="0"/>
              <a:t>Black)</a:t>
            </a:r>
          </a:p>
          <a:p>
            <a:r>
              <a:rPr lang="tr-TR" sz="1600" dirty="0"/>
              <a:t>Learning </a:t>
            </a:r>
            <a:r>
              <a:rPr lang="tr-TR" sz="1600" dirty="0" err="1"/>
              <a:t>to</a:t>
            </a:r>
            <a:r>
              <a:rPr lang="tr-TR" sz="1600" dirty="0"/>
              <a:t> Control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Fine-grained</a:t>
            </a:r>
            <a:r>
              <a:rPr lang="tr-TR" sz="1600" dirty="0"/>
              <a:t> </a:t>
            </a:r>
            <a:r>
              <a:rPr lang="tr-TR" sz="1600" dirty="0" err="1"/>
              <a:t>Sentiment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Story</a:t>
            </a:r>
            <a:r>
              <a:rPr lang="tr-TR" sz="1600" dirty="0"/>
              <a:t> </a:t>
            </a:r>
            <a:r>
              <a:rPr lang="tr-TR" sz="1600" dirty="0" err="1"/>
              <a:t>Ending</a:t>
            </a:r>
            <a:r>
              <a:rPr lang="tr-TR" sz="1600" dirty="0"/>
              <a:t> </a:t>
            </a:r>
            <a:r>
              <a:rPr lang="tr-TR" sz="1600" dirty="0" err="1"/>
              <a:t>Generation</a:t>
            </a:r>
            <a:r>
              <a:rPr lang="tr-TR" sz="1600" dirty="0"/>
              <a:t> </a:t>
            </a:r>
            <a:r>
              <a:rPr lang="tr-TR" sz="1600" dirty="0" smtClean="0"/>
              <a:t>(</a:t>
            </a:r>
            <a:r>
              <a:rPr lang="tr-TR" sz="1600" dirty="0" err="1" smtClean="0"/>
              <a:t>Fuli</a:t>
            </a:r>
            <a:r>
              <a:rPr lang="tr-TR" sz="1600" dirty="0" smtClean="0"/>
              <a:t> </a:t>
            </a:r>
            <a:r>
              <a:rPr lang="tr-TR" sz="1600" dirty="0" err="1" smtClean="0"/>
              <a:t>Luo</a:t>
            </a:r>
            <a:r>
              <a:rPr lang="tr-TR" sz="1600" dirty="0" smtClean="0"/>
              <a:t> </a:t>
            </a:r>
            <a:r>
              <a:rPr lang="tr-TR" sz="1600" dirty="0"/>
              <a:t>, </a:t>
            </a:r>
            <a:r>
              <a:rPr lang="tr-TR" sz="1600" dirty="0" err="1"/>
              <a:t>Damai</a:t>
            </a:r>
            <a:r>
              <a:rPr lang="tr-TR" sz="1600" dirty="0"/>
              <a:t> </a:t>
            </a:r>
            <a:r>
              <a:rPr lang="tr-TR" sz="1600" dirty="0" smtClean="0"/>
              <a:t>Dai1, </a:t>
            </a:r>
            <a:r>
              <a:rPr lang="tr-TR" sz="1600" dirty="0"/>
              <a:t>, </a:t>
            </a:r>
            <a:r>
              <a:rPr lang="tr-TR" sz="1600" dirty="0" err="1"/>
              <a:t>Pengcheng</a:t>
            </a:r>
            <a:r>
              <a:rPr lang="tr-TR" sz="1600" dirty="0"/>
              <a:t> </a:t>
            </a:r>
            <a:r>
              <a:rPr lang="tr-TR" sz="1600" dirty="0" err="1" smtClean="0"/>
              <a:t>Yang</a:t>
            </a:r>
            <a:r>
              <a:rPr lang="tr-TR" sz="1600" dirty="0" smtClean="0"/>
              <a:t>, </a:t>
            </a:r>
            <a:r>
              <a:rPr lang="tr-TR" sz="1600" dirty="0" err="1"/>
              <a:t>Tianyu</a:t>
            </a:r>
            <a:r>
              <a:rPr lang="tr-TR" sz="1600" dirty="0"/>
              <a:t> </a:t>
            </a:r>
            <a:r>
              <a:rPr lang="tr-TR" sz="1600" dirty="0" err="1" smtClean="0"/>
              <a:t>Liu</a:t>
            </a:r>
            <a:r>
              <a:rPr lang="tr-TR" sz="1600" dirty="0" smtClean="0"/>
              <a:t>, </a:t>
            </a:r>
            <a:r>
              <a:rPr lang="tr-TR" sz="1600" dirty="0" err="1"/>
              <a:t>Baobao</a:t>
            </a:r>
            <a:r>
              <a:rPr lang="tr-TR" sz="1600" dirty="0"/>
              <a:t> </a:t>
            </a:r>
            <a:r>
              <a:rPr lang="tr-TR" sz="1600" dirty="0" err="1" smtClean="0"/>
              <a:t>Chang</a:t>
            </a:r>
            <a:r>
              <a:rPr lang="tr-TR" sz="1600" dirty="0" smtClean="0"/>
              <a:t>, </a:t>
            </a:r>
            <a:r>
              <a:rPr lang="tr-TR" sz="1600" dirty="0" err="1"/>
              <a:t>Zhifang</a:t>
            </a:r>
            <a:r>
              <a:rPr lang="tr-TR" sz="1600" dirty="0"/>
              <a:t> </a:t>
            </a:r>
            <a:r>
              <a:rPr lang="tr-TR" sz="1600" dirty="0" smtClean="0"/>
              <a:t>Sui1, </a:t>
            </a:r>
            <a:r>
              <a:rPr lang="tr-TR" sz="1600" dirty="0" err="1"/>
              <a:t>Xu</a:t>
            </a:r>
            <a:r>
              <a:rPr lang="tr-TR" sz="1600" dirty="0"/>
              <a:t> </a:t>
            </a:r>
            <a:r>
              <a:rPr lang="tr-TR" sz="1600" dirty="0" smtClean="0"/>
              <a:t>Sun)</a:t>
            </a:r>
            <a:endParaRPr lang="tr-TR" sz="1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03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 smtClean="0">
                <a:solidFill>
                  <a:srgbClr val="FF0000"/>
                </a:solidFill>
              </a:rPr>
              <a:t>Questions</a:t>
            </a:r>
            <a:r>
              <a:rPr lang="tr-TR" b="1" dirty="0" smtClean="0">
                <a:solidFill>
                  <a:srgbClr val="FF0000"/>
                </a:solidFill>
              </a:rPr>
              <a:t> : </a:t>
            </a:r>
          </a:p>
          <a:p>
            <a:r>
              <a:rPr lang="tr-TR" dirty="0" err="1" smtClean="0"/>
              <a:t>Where</a:t>
            </a:r>
            <a:r>
              <a:rPr lang="tr-TR" dirty="0" smtClean="0"/>
              <a:t> can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potentially</a:t>
            </a:r>
            <a:r>
              <a:rPr lang="tr-TR" dirty="0" smtClean="0"/>
              <a:t> </a:t>
            </a:r>
            <a:r>
              <a:rPr lang="tr-TR" dirty="0" err="1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attribute</a:t>
            </a:r>
            <a:r>
              <a:rPr lang="tr-TR" dirty="0" smtClean="0"/>
              <a:t> ? 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generation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 can be </a:t>
            </a:r>
            <a:r>
              <a:rPr lang="tr-TR" dirty="0" err="1" smtClean="0"/>
              <a:t>modified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include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attributes</a:t>
            </a:r>
            <a:r>
              <a:rPr lang="tr-TR" dirty="0" smtClean="0"/>
              <a:t> ?</a:t>
            </a:r>
          </a:p>
          <a:p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12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5</a:t>
            </a:fld>
            <a:endParaRPr lang="tr-TR"/>
          </a:p>
        </p:txBody>
      </p:sp>
      <p:pic>
        <p:nvPicPr>
          <p:cNvPr id="4099" name="Picture 3" descr="C:\Users\User\Desktop\makale-sunum\ss\s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723945" cy="433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modifiy</a:t>
            </a:r>
            <a:r>
              <a:rPr lang="tr-TR" dirty="0" smtClean="0"/>
              <a:t> :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1. </a:t>
            </a:r>
            <a:r>
              <a:rPr lang="tr-TR" dirty="0" err="1" smtClean="0"/>
              <a:t>External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(h</a:t>
            </a:r>
            <a:r>
              <a:rPr lang="tr-TR" sz="2200" dirty="0" smtClean="0"/>
              <a:t>0</a:t>
            </a:r>
            <a:r>
              <a:rPr lang="tr-TR" dirty="0" smtClean="0"/>
              <a:t>)</a:t>
            </a:r>
          </a:p>
          <a:p>
            <a:pPr marL="457200" indent="-457200">
              <a:buAutoNum type="arabicPeriod"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2. </a:t>
            </a:r>
            <a:r>
              <a:rPr lang="tr-TR" b="1" dirty="0" err="1" smtClean="0"/>
              <a:t>Sequential</a:t>
            </a:r>
            <a:r>
              <a:rPr lang="tr-TR" b="1" dirty="0" smtClean="0"/>
              <a:t> </a:t>
            </a:r>
            <a:r>
              <a:rPr lang="tr-TR" b="1" dirty="0" err="1" smtClean="0"/>
              <a:t>Input</a:t>
            </a:r>
            <a:r>
              <a:rPr lang="tr-TR" b="1" dirty="0" smtClean="0"/>
              <a:t> (</a:t>
            </a:r>
            <a:r>
              <a:rPr lang="tr-TR" b="1" dirty="0" err="1" smtClean="0"/>
              <a:t>X</a:t>
            </a:r>
            <a:r>
              <a:rPr lang="tr-TR" sz="2200" b="1" dirty="0" err="1" smtClean="0"/>
              <a:t>t</a:t>
            </a:r>
            <a:r>
              <a:rPr lang="tr-TR" b="1" dirty="0" smtClean="0"/>
              <a:t>)</a:t>
            </a:r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r>
              <a:rPr lang="tr-TR" dirty="0" smtClean="0"/>
              <a:t>3. </a:t>
            </a:r>
            <a:r>
              <a:rPr lang="tr-TR" dirty="0" err="1" smtClean="0"/>
              <a:t>Generator</a:t>
            </a:r>
            <a:r>
              <a:rPr lang="tr-TR" dirty="0" smtClean="0"/>
              <a:t> (G)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4. </a:t>
            </a:r>
            <a:r>
              <a:rPr lang="tr-TR" dirty="0" err="1" smtClean="0"/>
              <a:t>Output</a:t>
            </a:r>
            <a:r>
              <a:rPr lang="tr-TR" dirty="0" smtClean="0"/>
              <a:t> (O</a:t>
            </a:r>
            <a:r>
              <a:rPr lang="tr-TR" sz="2200" dirty="0" smtClean="0"/>
              <a:t>t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5. Training </a:t>
            </a:r>
            <a:r>
              <a:rPr lang="tr-TR" dirty="0" err="1" smtClean="0"/>
              <a:t>Objective</a:t>
            </a:r>
            <a:r>
              <a:rPr lang="tr-TR" dirty="0" smtClean="0"/>
              <a:t> (L)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6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35292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02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91264" cy="5544616"/>
          </a:xfrm>
        </p:spPr>
        <p:txBody>
          <a:bodyPr>
            <a:normAutofit/>
          </a:bodyPr>
          <a:lstStyle/>
          <a:p>
            <a:r>
              <a:rPr lang="en-US" b="1" dirty="0" smtClean="0"/>
              <a:t>(1) External Input </a:t>
            </a:r>
            <a:r>
              <a:rPr lang="en-US" dirty="0" smtClean="0"/>
              <a:t>module is responsible for the initialization h0, of the generation process. </a:t>
            </a:r>
            <a:endParaRPr lang="tr-TR" dirty="0" smtClean="0"/>
          </a:p>
          <a:p>
            <a:r>
              <a:rPr lang="en-US" b="1" dirty="0" smtClean="0"/>
              <a:t>(2) Sequential Input </a:t>
            </a:r>
            <a:r>
              <a:rPr lang="en-US" dirty="0" smtClean="0"/>
              <a:t>module is the input </a:t>
            </a:r>
            <a:r>
              <a:rPr lang="tr-TR" dirty="0" err="1"/>
              <a:t>X</a:t>
            </a:r>
            <a:r>
              <a:rPr lang="en-US" dirty="0" smtClean="0"/>
              <a:t>t at each time step of the generation. </a:t>
            </a:r>
            <a:endParaRPr lang="tr-TR" dirty="0" smtClean="0"/>
          </a:p>
          <a:p>
            <a:r>
              <a:rPr lang="en-US" b="1" dirty="0" smtClean="0"/>
              <a:t>(3) Generator Operations </a:t>
            </a:r>
            <a:r>
              <a:rPr lang="en-US" dirty="0" smtClean="0"/>
              <a:t>module performs consistent operations or calculations on all the input at each time step. </a:t>
            </a:r>
            <a:endParaRPr lang="tr-TR" dirty="0" smtClean="0"/>
          </a:p>
          <a:p>
            <a:r>
              <a:rPr lang="en-US" b="1" dirty="0" smtClean="0"/>
              <a:t>(4) Output </a:t>
            </a:r>
            <a:r>
              <a:rPr lang="en-US" dirty="0" smtClean="0"/>
              <a:t>module is the output </a:t>
            </a:r>
            <a:r>
              <a:rPr lang="tr-TR" dirty="0" err="1"/>
              <a:t>O</a:t>
            </a:r>
            <a:r>
              <a:rPr lang="en-US" dirty="0" smtClean="0"/>
              <a:t>t which is further projected on to the vocabulary space to predict the token at each time step. </a:t>
            </a:r>
            <a:endParaRPr lang="tr-TR" dirty="0" smtClean="0"/>
          </a:p>
          <a:p>
            <a:r>
              <a:rPr lang="en-US" dirty="0" smtClean="0"/>
              <a:t>(</a:t>
            </a:r>
            <a:r>
              <a:rPr lang="en-US" b="1" dirty="0" smtClean="0"/>
              <a:t>5) Training Objective</a:t>
            </a:r>
            <a:r>
              <a:rPr lang="en-US" dirty="0" smtClean="0"/>
              <a:t> module takes care of the loss functions used for training the generator.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51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SEQUENTIAL INPUT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 smtClean="0"/>
              <a:t>e can change the input </a:t>
            </a:r>
            <a:r>
              <a:rPr lang="tr-TR" dirty="0" smtClean="0"/>
              <a:t>(X</a:t>
            </a:r>
            <a:r>
              <a:rPr lang="en-US" sz="2200" dirty="0" smtClean="0"/>
              <a:t>t</a:t>
            </a:r>
            <a:r>
              <a:rPr lang="tr-TR" sz="2200" dirty="0" smtClean="0"/>
              <a:t>)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concatenating the information at each time step with some additional control vector </a:t>
            </a:r>
            <a:r>
              <a:rPr lang="tr-TR" dirty="0" smtClean="0"/>
              <a:t>(</a:t>
            </a:r>
            <a:r>
              <a:rPr lang="en-US" dirty="0" smtClean="0"/>
              <a:t>s</a:t>
            </a:r>
            <a:r>
              <a:rPr lang="tr-TR" dirty="0" smtClean="0"/>
              <a:t>)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F73DCE-3720-446E-AB25-50AE9010EF3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1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1563</TotalTime>
  <Words>1407</Words>
  <Application>Microsoft Office PowerPoint</Application>
  <PresentationFormat>Ekran Gösterisi (4:3)</PresentationFormat>
  <Paragraphs>187</Paragraphs>
  <Slides>35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6" baseType="lpstr">
      <vt:lpstr>Cumba</vt:lpstr>
      <vt:lpstr>Exploring Controllable Text Generation Techniques </vt:lpstr>
      <vt:lpstr>Controllable text generation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SEQUENTIAL INPUT </vt:lpstr>
      <vt:lpstr>ARTICLE 1 </vt:lpstr>
      <vt:lpstr>ARTICLE 1 </vt:lpstr>
      <vt:lpstr>ARTICLE 1 sample</vt:lpstr>
      <vt:lpstr>ARTICLE 1</vt:lpstr>
      <vt:lpstr>Usıng external source (document)</vt:lpstr>
      <vt:lpstr>ARTICLE 2 (content)                                           </vt:lpstr>
      <vt:lpstr>ARTICLE 2 </vt:lpstr>
      <vt:lpstr>ARTICLE 2 </vt:lpstr>
      <vt:lpstr>ARTICLE 2 Sample</vt:lpstr>
      <vt:lpstr>ARTICLE 2 sample</vt:lpstr>
      <vt:lpstr>ARTICLE 3 (content)</vt:lpstr>
      <vt:lpstr>ARTICLE 3 (content)</vt:lpstr>
      <vt:lpstr>PowerPoint Sunusu</vt:lpstr>
      <vt:lpstr>ARTICLE 3 (content)</vt:lpstr>
      <vt:lpstr>ARTICLES 4 (style and personality)</vt:lpstr>
      <vt:lpstr>ARTICLES 4 (style and personality)</vt:lpstr>
      <vt:lpstr>ARTICLES 4 (style and personality)</vt:lpstr>
      <vt:lpstr>ARTICLES 5 (personality)</vt:lpstr>
      <vt:lpstr>Sentıment control text generatıon</vt:lpstr>
      <vt:lpstr>ARTICLE 6 (sentiment)</vt:lpstr>
      <vt:lpstr>ARTICLE 6 (sample)</vt:lpstr>
      <vt:lpstr>ARTICLE 6 (model)</vt:lpstr>
      <vt:lpstr>Encoder Decoder Model with sentiment Control</vt:lpstr>
      <vt:lpstr>Encoder Decoder Model with sentiment Control</vt:lpstr>
      <vt:lpstr>Encoder Decoder Model with sentiment Control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</dc:title>
  <dc:creator>User</dc:creator>
  <cp:lastModifiedBy>User</cp:lastModifiedBy>
  <cp:revision>200</cp:revision>
  <dcterms:created xsi:type="dcterms:W3CDTF">2021-05-11T19:24:19Z</dcterms:created>
  <dcterms:modified xsi:type="dcterms:W3CDTF">2021-06-02T13:44:07Z</dcterms:modified>
</cp:coreProperties>
</file>