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44"/>
  </p:notesMasterIdLst>
  <p:handoutMasterIdLst>
    <p:handoutMasterId r:id="rId45"/>
  </p:handoutMasterIdLst>
  <p:sldIdLst>
    <p:sldId id="256" r:id="rId5"/>
    <p:sldId id="257" r:id="rId6"/>
    <p:sldId id="273" r:id="rId7"/>
    <p:sldId id="270" r:id="rId8"/>
    <p:sldId id="274" r:id="rId9"/>
    <p:sldId id="275" r:id="rId10"/>
    <p:sldId id="276" r:id="rId11"/>
    <p:sldId id="306" r:id="rId12"/>
    <p:sldId id="305" r:id="rId13"/>
    <p:sldId id="289" r:id="rId14"/>
    <p:sldId id="279" r:id="rId15"/>
    <p:sldId id="277" r:id="rId16"/>
    <p:sldId id="278" r:id="rId17"/>
    <p:sldId id="280" r:id="rId18"/>
    <p:sldId id="282" r:id="rId19"/>
    <p:sldId id="283" r:id="rId20"/>
    <p:sldId id="284" r:id="rId21"/>
    <p:sldId id="285" r:id="rId22"/>
    <p:sldId id="286" r:id="rId23"/>
    <p:sldId id="291" r:id="rId24"/>
    <p:sldId id="290" r:id="rId25"/>
    <p:sldId id="292" r:id="rId26"/>
    <p:sldId id="271" r:id="rId27"/>
    <p:sldId id="287" r:id="rId28"/>
    <p:sldId id="288" r:id="rId29"/>
    <p:sldId id="281" r:id="rId30"/>
    <p:sldId id="293" r:id="rId31"/>
    <p:sldId id="294" r:id="rId32"/>
    <p:sldId id="295" r:id="rId33"/>
    <p:sldId id="297" r:id="rId34"/>
    <p:sldId id="296" r:id="rId35"/>
    <p:sldId id="298" r:id="rId36"/>
    <p:sldId id="299" r:id="rId37"/>
    <p:sldId id="300" r:id="rId38"/>
    <p:sldId id="301" r:id="rId39"/>
    <p:sldId id="303" r:id="rId40"/>
    <p:sldId id="302" r:id="rId41"/>
    <p:sldId id="307" r:id="rId42"/>
    <p:sldId id="304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71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11-Jan-24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11-Jan-24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4D2676D-6BBF-41C4-BF71-1DED06541309}" type="datetime1">
              <a:rPr lang="en-US" smtClean="0"/>
              <a:t>11-Jan-24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Visit Murat Karakaya Akademi YouTube Channel for the tutorial video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20600-43AA-4055-BBA5-7CF803C94DEC}" type="datetime1">
              <a:rPr lang="en-US" smtClean="0"/>
              <a:t>11-Jan-24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Visit Murat Karakaya Akademi YouTube Channel for the tutorial video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B1C82-535E-4D1B-8D58-C103BAC2371A}" type="datetime1">
              <a:rPr lang="en-US" smtClean="0"/>
              <a:t>11-Jan-24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Visit Murat Karakaya Akademi YouTube Channel for the tutorial video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55299-9BA2-4F9C-8D50-0260AD6252CE}" type="datetime1">
              <a:rPr lang="en-US" smtClean="0"/>
              <a:t>11-Jan-24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Visit Murat Karakaya Akademi YouTube Channel for the tutorial video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4900" y="6356350"/>
            <a:ext cx="6323082" cy="365126"/>
          </a:xfrm>
        </p:spPr>
        <p:txBody>
          <a:bodyPr/>
          <a:lstStyle>
            <a:lvl1pPr algn="l">
              <a:defRPr sz="1050" i="1"/>
            </a:lvl1pPr>
          </a:lstStyle>
          <a:p>
            <a:r>
              <a:rPr lang="en-US" dirty="0"/>
              <a:t>Visit </a:t>
            </a:r>
            <a:r>
              <a:rPr lang="en-US" b="1" dirty="0"/>
              <a:t>Murat </a:t>
            </a:r>
            <a:r>
              <a:rPr lang="en-US" b="1" dirty="0" err="1"/>
              <a:t>Karakaya</a:t>
            </a:r>
            <a:r>
              <a:rPr lang="en-US" b="1" dirty="0"/>
              <a:t> </a:t>
            </a:r>
            <a:r>
              <a:rPr lang="en-US" b="1" dirty="0" err="1"/>
              <a:t>Akademi</a:t>
            </a:r>
            <a:r>
              <a:rPr lang="en-US" b="1" dirty="0"/>
              <a:t> </a:t>
            </a:r>
            <a:r>
              <a:rPr lang="en-US" dirty="0"/>
              <a:t>YouTube Channel for the tutorial video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B3900-5CAA-4D34-91C4-A457563067AF}" type="datetime1">
              <a:rPr lang="en-US" smtClean="0"/>
              <a:t>11-Jan-24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Visit Murat Karakaya Akademi YouTube Channel for the tutorial video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6618-818D-490E-8D45-B7C2C4BE1FD5}" type="datetime1">
              <a:rPr lang="en-US" smtClean="0"/>
              <a:t>11-Jan-24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Visit Murat Karakaya Akademi YouTube Channel for the tutorial video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1D1F-77F5-4CE1-935D-9CC16DB16A18}" type="datetime1">
              <a:rPr lang="en-US" smtClean="0"/>
              <a:t>11-Jan-24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Visit Murat Karakaya Akademi YouTube Channel for the tutorial video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AAE05-4DA7-438A-B222-AB4BD0A5498C}" type="datetime1">
              <a:rPr lang="en-US" smtClean="0"/>
              <a:t>11-Jan-24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Visit Murat Karakaya Akademi YouTube Channel for the tutorial video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A7831-A186-4EF0-BAF7-E8B19FC551E3}" type="datetime1">
              <a:rPr lang="en-US" smtClean="0"/>
              <a:t>11-Jan-24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Visit Murat Karakaya Akademi YouTube Channel for the tutorial video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B2D9E-F206-4551-AB6C-6E4D8CEEC23F}" type="datetime1">
              <a:rPr lang="en-US" smtClean="0"/>
              <a:t>11-Jan-24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Visit Murat Karakaya Akademi YouTube Channel for the tutorial video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FB729B73-99D4-42BF-B6F1-8C8F3555B847}" type="datetime1">
              <a:rPr lang="en-US" smtClean="0"/>
              <a:t>11-Jan-24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Visit Murat Karakaya Akademi YouTube Channel for the tutorial video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rCxCxTFL2ytaDrDYrN4_eA?sub_confirmation=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TheBloke/Mistral-7B-Instruct-v0.1-GPTQ" TargetMode="External"/><Relationship Id="rId2" Type="http://schemas.openxmlformats.org/officeDocument/2006/relationships/hyperlink" Target="https://huggingface.co/TheBloke" TargetMode="Externa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/>
          <a:p>
            <a:pPr algn="ctr"/>
            <a:r>
              <a:rPr lang="en-US" sz="3700" b="1" i="0" dirty="0">
                <a:effectLst/>
              </a:rPr>
              <a:t>ZIPPING LLMs: </a:t>
            </a:r>
            <a:br>
              <a:rPr lang="en-US" sz="3700" b="1" i="0" dirty="0">
                <a:effectLst/>
              </a:rPr>
            </a:br>
            <a:r>
              <a:rPr lang="en-US" sz="3700" b="1" i="0" dirty="0">
                <a:effectLst/>
              </a:rPr>
              <a:t>Quantization</a:t>
            </a:r>
            <a:br>
              <a:rPr lang="en-US" sz="3700" b="1" dirty="0"/>
            </a:br>
            <a:r>
              <a:rPr lang="en-US" sz="3700" b="1" dirty="0"/>
              <a:t>&amp;</a:t>
            </a:r>
            <a:br>
              <a:rPr lang="en-US" sz="3700" b="1" i="0" dirty="0">
                <a:effectLst/>
              </a:rPr>
            </a:br>
            <a:r>
              <a:rPr lang="en-US" sz="3700" b="1" i="0" dirty="0">
                <a:effectLst/>
              </a:rPr>
              <a:t>Off-loading</a:t>
            </a:r>
            <a:endParaRPr lang="en-US" sz="37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633407" y="4604063"/>
            <a:ext cx="5734050" cy="955565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</a:pPr>
            <a:r>
              <a:rPr lang="en-US" sz="2000" b="1" dirty="0">
                <a:latin typeface="Aharoni" panose="02010803020104030203" pitchFamily="2" charset="-79"/>
                <a:cs typeface="Aharoni" panose="02010803020104030203" pitchFamily="2" charset="-79"/>
              </a:rPr>
              <a:t>Visit </a:t>
            </a:r>
          </a:p>
          <a:p>
            <a:pPr>
              <a:spcAft>
                <a:spcPts val="600"/>
              </a:spcAft>
            </a:pPr>
            <a:r>
              <a:rPr lang="en-US" sz="2000" b="1" dirty="0">
                <a:latin typeface="Aharoni" panose="02010803020104030203" pitchFamily="2" charset="-79"/>
                <a:cs typeface="Aharoni" panose="02010803020104030203" pitchFamily="2" charset="-79"/>
                <a:hlinkClick r:id="rId3"/>
              </a:rPr>
              <a:t>Murat </a:t>
            </a:r>
            <a:r>
              <a:rPr lang="en-US" sz="2000" b="1" dirty="0" err="1">
                <a:latin typeface="Aharoni" panose="02010803020104030203" pitchFamily="2" charset="-79"/>
                <a:cs typeface="Aharoni" panose="02010803020104030203" pitchFamily="2" charset="-79"/>
                <a:hlinkClick r:id="rId3"/>
              </a:rPr>
              <a:t>Karakaya</a:t>
            </a:r>
            <a:r>
              <a:rPr lang="en-US" sz="2000" b="1" dirty="0">
                <a:latin typeface="Aharoni" panose="02010803020104030203" pitchFamily="2" charset="-79"/>
                <a:cs typeface="Aharoni" panose="02010803020104030203" pitchFamily="2" charset="-79"/>
                <a:hlinkClick r:id="rId3"/>
              </a:rPr>
              <a:t> </a:t>
            </a:r>
            <a:r>
              <a:rPr lang="en-US" sz="2000" b="1" dirty="0" err="1">
                <a:latin typeface="Aharoni" panose="02010803020104030203" pitchFamily="2" charset="-79"/>
                <a:cs typeface="Aharoni" panose="02010803020104030203" pitchFamily="2" charset="-79"/>
                <a:hlinkClick r:id="rId3"/>
              </a:rPr>
              <a:t>Akademi</a:t>
            </a:r>
            <a:r>
              <a:rPr lang="en-US" sz="2000" b="1" dirty="0">
                <a:latin typeface="Aharoni" panose="02010803020104030203" pitchFamily="2" charset="-79"/>
                <a:cs typeface="Aharoni" panose="02010803020104030203" pitchFamily="2" charset="-79"/>
                <a:hlinkClick r:id="rId3"/>
              </a:rPr>
              <a:t> YouTube Channel </a:t>
            </a:r>
            <a:endParaRPr lang="en-US" sz="2000" b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>
              <a:spcAft>
                <a:spcPts val="600"/>
              </a:spcAft>
            </a:pPr>
            <a:r>
              <a:rPr lang="en-US" sz="2000" b="1" dirty="0">
                <a:latin typeface="Aharoni" panose="02010803020104030203" pitchFamily="2" charset="-79"/>
                <a:cs typeface="Aharoni" panose="02010803020104030203" pitchFamily="2" charset="-79"/>
              </a:rPr>
              <a:t>for the tutorial video</a:t>
            </a:r>
          </a:p>
        </p:txBody>
      </p:sp>
      <p:pic>
        <p:nvPicPr>
          <p:cNvPr id="1026" name="Picture 2" descr="LLM Series - Quantization Overview | by Abonia Sojasingarayar | Medium">
            <a:extLst>
              <a:ext uri="{FF2B5EF4-FFF2-40B4-BE49-F238E27FC236}">
                <a16:creationId xmlns:a16="http://schemas.microsoft.com/office/drawing/2014/main" id="{5DD33B32-B367-9263-F997-3ED1A3609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81063" y="1460857"/>
            <a:ext cx="5210937" cy="3908202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4899" y="1600200"/>
            <a:ext cx="9980681" cy="4572000"/>
          </a:xfrm>
        </p:spPr>
        <p:txBody>
          <a:bodyPr>
            <a:normAutofit/>
          </a:bodyPr>
          <a:lstStyle/>
          <a:p>
            <a:pPr marL="0" indent="0" rtl="0">
              <a:buNone/>
            </a:pPr>
            <a:r>
              <a:rPr lang="en-US" dirty="0">
                <a:solidFill>
                  <a:srgbClr val="1F1F1F"/>
                </a:solidFill>
              </a:rPr>
              <a:t>Transformer Blocks: + Dense Layers </a:t>
            </a:r>
            <a:r>
              <a:rPr lang="en-US" dirty="0">
                <a:solidFill>
                  <a:srgbClr val="1F1F1F"/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1F1F1F"/>
                </a:solidFill>
              </a:rPr>
              <a:t>Weights: &amp; Biases </a:t>
            </a:r>
            <a:r>
              <a:rPr lang="en-US" dirty="0">
                <a:solidFill>
                  <a:srgbClr val="1F1F1F"/>
                </a:solidFill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rgbClr val="1F1F1F"/>
                </a:solidFill>
                <a:sym typeface="Wingdings" panose="05000000000000000000" pitchFamily="2" charset="2"/>
              </a:rPr>
              <a:t>Matrix Operations</a:t>
            </a:r>
            <a:r>
              <a:rPr lang="en-US" b="1" dirty="0">
                <a:solidFill>
                  <a:srgbClr val="1F1F1F"/>
                </a:solidFill>
              </a:rPr>
              <a:t> </a:t>
            </a:r>
            <a:r>
              <a:rPr lang="en-US" b="1" dirty="0">
                <a:solidFill>
                  <a:srgbClr val="1F1F1F"/>
                </a:solidFill>
                <a:sym typeface="Wingdings" panose="05000000000000000000" pitchFamily="2" charset="2"/>
              </a:rPr>
              <a:t> Store Numeric Values</a:t>
            </a:r>
            <a:endParaRPr lang="en-US" b="1" dirty="0">
              <a:solidFill>
                <a:srgbClr val="1F1F1F"/>
              </a:solidFill>
            </a:endParaRPr>
          </a:p>
        </p:txBody>
      </p:sp>
      <p:pic>
        <p:nvPicPr>
          <p:cNvPr id="1026" name="Picture 2" descr="Understanding Attention Mechanism In Transformer Neural, 50% OFF">
            <a:extLst>
              <a:ext uri="{FF2B5EF4-FFF2-40B4-BE49-F238E27FC236}">
                <a16:creationId xmlns:a16="http://schemas.microsoft.com/office/drawing/2014/main" id="{AF6E51C0-E9DF-2ABC-8660-3AA00F73A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235" y="2799116"/>
            <a:ext cx="10045345" cy="398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2">
            <a:extLst>
              <a:ext uri="{FF2B5EF4-FFF2-40B4-BE49-F238E27FC236}">
                <a16:creationId xmlns:a16="http://schemas.microsoft.com/office/drawing/2014/main" id="{E11FD492-2184-738C-2EA5-A801A5440602}"/>
              </a:ext>
            </a:extLst>
          </p:cNvPr>
          <p:cNvSpPr txBox="1">
            <a:spLocks/>
          </p:cNvSpPr>
          <p:nvPr/>
        </p:nvSpPr>
        <p:spPr>
          <a:xfrm>
            <a:off x="1104898" y="103763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Quantization &amp; LLMs: Understanding LLM Internals:</a:t>
            </a:r>
          </a:p>
        </p:txBody>
      </p:sp>
    </p:spTree>
    <p:extLst>
      <p:ext uri="{BB962C8B-B14F-4D97-AF65-F5344CB8AC3E}">
        <p14:creationId xmlns:p14="http://schemas.microsoft.com/office/powerpoint/2010/main" val="2160131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 &amp; LLMs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rtl="0">
              <a:buNone/>
            </a:pPr>
            <a:r>
              <a:rPr lang="en-US" dirty="0">
                <a:solidFill>
                  <a:srgbClr val="1F1F1F"/>
                </a:solidFill>
                <a:effectLst/>
              </a:rPr>
              <a:t>Understanding </a:t>
            </a:r>
            <a:r>
              <a:rPr lang="en-US" b="1" dirty="0">
                <a:solidFill>
                  <a:srgbClr val="1F1F1F"/>
                </a:solidFill>
                <a:effectLst/>
              </a:rPr>
              <a:t>weights and biases </a:t>
            </a:r>
            <a:r>
              <a:rPr lang="en-US" dirty="0">
                <a:solidFill>
                  <a:srgbClr val="1F1F1F"/>
                </a:solidFill>
                <a:effectLst/>
              </a:rPr>
              <a:t>is crucial for </a:t>
            </a:r>
            <a:r>
              <a:rPr lang="en-US" b="1" dirty="0">
                <a:solidFill>
                  <a:srgbClr val="1F1F1F"/>
                </a:solidFill>
                <a:effectLst/>
              </a:rPr>
              <a:t>quantization</a:t>
            </a:r>
            <a:r>
              <a:rPr lang="en-US" dirty="0">
                <a:solidFill>
                  <a:srgbClr val="1F1F1F"/>
                </a:solidFill>
                <a:effectLst/>
              </a:rPr>
              <a:t> because: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effectLst/>
              </a:rPr>
              <a:t>Quantization primarily targets these </a:t>
            </a:r>
            <a:r>
              <a:rPr lang="en-US" b="1" i="1" dirty="0">
                <a:solidFill>
                  <a:srgbClr val="1F1F1F"/>
                </a:solidFill>
                <a:effectLst/>
              </a:rPr>
              <a:t>numerical values </a:t>
            </a:r>
            <a:r>
              <a:rPr lang="en-US" dirty="0">
                <a:solidFill>
                  <a:srgbClr val="1F1F1F"/>
                </a:solidFill>
                <a:effectLst/>
              </a:rPr>
              <a:t>for reduction in precision.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effectLst/>
              </a:rPr>
              <a:t>By strategically </a:t>
            </a:r>
            <a:r>
              <a:rPr lang="en-US" b="1" i="1" dirty="0">
                <a:solidFill>
                  <a:srgbClr val="1F1F1F"/>
                </a:solidFill>
                <a:effectLst/>
              </a:rPr>
              <a:t>reducing the number of bits</a:t>
            </a:r>
            <a:r>
              <a:rPr lang="en-US" dirty="0">
                <a:solidFill>
                  <a:srgbClr val="1F1F1F"/>
                </a:solidFill>
                <a:effectLst/>
              </a:rPr>
              <a:t> used to represent </a:t>
            </a:r>
            <a:r>
              <a:rPr lang="en-US" b="1" i="1" dirty="0">
                <a:solidFill>
                  <a:srgbClr val="1F1F1F"/>
                </a:solidFill>
                <a:effectLst/>
              </a:rPr>
              <a:t>weights and biases</a:t>
            </a:r>
            <a:r>
              <a:rPr lang="en-US" dirty="0">
                <a:solidFill>
                  <a:srgbClr val="1F1F1F"/>
                </a:solidFill>
                <a:effectLst/>
              </a:rPr>
              <a:t>, model size and computational costs can be significantly reduced.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effectLst/>
              </a:rPr>
              <a:t>The challenge lies in finding the </a:t>
            </a:r>
            <a:r>
              <a:rPr lang="en-US" b="1" i="1" dirty="0">
                <a:solidFill>
                  <a:srgbClr val="1F1F1F"/>
                </a:solidFill>
                <a:effectLst/>
              </a:rPr>
              <a:t>optimal quantization levels </a:t>
            </a:r>
            <a:r>
              <a:rPr lang="en-US" dirty="0">
                <a:solidFill>
                  <a:srgbClr val="1F1F1F"/>
                </a:solidFill>
                <a:effectLst/>
              </a:rPr>
              <a:t>that maintain model </a:t>
            </a:r>
            <a:r>
              <a:rPr lang="en-US" b="1" i="1" dirty="0">
                <a:solidFill>
                  <a:srgbClr val="1F1F1F"/>
                </a:solidFill>
                <a:effectLst/>
              </a:rPr>
              <a:t>accuracy</a:t>
            </a:r>
            <a:r>
              <a:rPr lang="en-US" dirty="0">
                <a:solidFill>
                  <a:srgbClr val="1F1F1F"/>
                </a:solidFill>
                <a:effectLst/>
              </a:rPr>
              <a:t> while achieving desired </a:t>
            </a:r>
            <a:r>
              <a:rPr lang="en-US" b="1" i="1" dirty="0">
                <a:solidFill>
                  <a:srgbClr val="1F1F1F"/>
                </a:solidFill>
                <a:effectLst/>
              </a:rPr>
              <a:t>efficiency</a:t>
            </a:r>
            <a:r>
              <a:rPr lang="en-US" dirty="0">
                <a:solidFill>
                  <a:srgbClr val="1F1F1F"/>
                </a:solidFill>
                <a:effectLst/>
              </a:rPr>
              <a:t> gains.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403D702-0280-F2DC-C295-8850EED77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Visit Murat Karakaya Akademi YouTube Channel for the tutorial video</a:t>
            </a:r>
          </a:p>
        </p:txBody>
      </p:sp>
    </p:spTree>
    <p:extLst>
      <p:ext uri="{BB962C8B-B14F-4D97-AF65-F5344CB8AC3E}">
        <p14:creationId xmlns:p14="http://schemas.microsoft.com/office/powerpoint/2010/main" val="2690376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 &amp; LLMs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rtl="0">
              <a:buNone/>
            </a:pPr>
            <a:r>
              <a:rPr lang="en-US" b="1" dirty="0">
                <a:solidFill>
                  <a:srgbClr val="1F1F1F"/>
                </a:solidFill>
                <a:effectLst/>
                <a:latin typeface="Google Sans"/>
              </a:rPr>
              <a:t>Quantization's Aim: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effectLst/>
                <a:latin typeface="Google Sans"/>
              </a:rPr>
              <a:t>Reduce model size and computational complexity while minimizing performance impact.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effectLst/>
                <a:latin typeface="Google Sans"/>
              </a:rPr>
              <a:t>Achieved by reducing the </a:t>
            </a:r>
            <a:r>
              <a:rPr lang="en-US" b="1" i="1" dirty="0">
                <a:solidFill>
                  <a:srgbClr val="1F1F1F"/>
                </a:solidFill>
                <a:effectLst/>
                <a:latin typeface="Google Sans"/>
              </a:rPr>
              <a:t>precision of weights and activations </a:t>
            </a:r>
            <a:r>
              <a:rPr lang="en-US" dirty="0">
                <a:solidFill>
                  <a:srgbClr val="1F1F1F"/>
                </a:solidFill>
                <a:effectLst/>
                <a:latin typeface="Google Sans"/>
              </a:rPr>
              <a:t>in model layers.</a:t>
            </a:r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7541DBD-454D-0BE7-A5FA-41DC02097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Visit Murat Karakaya Akademi YouTube Channel for the tutorial video</a:t>
            </a:r>
          </a:p>
        </p:txBody>
      </p:sp>
    </p:spTree>
    <p:extLst>
      <p:ext uri="{BB962C8B-B14F-4D97-AF65-F5344CB8AC3E}">
        <p14:creationId xmlns:p14="http://schemas.microsoft.com/office/powerpoint/2010/main" val="2671083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 &amp; LLMs: Quantization Steps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>
              <a:buFont typeface="+mj-lt"/>
              <a:buAutoNum type="arabicPeriod"/>
            </a:pPr>
            <a:r>
              <a:rPr lang="en-US" sz="2400" b="0" dirty="0">
                <a:solidFill>
                  <a:srgbClr val="1F1F1F"/>
                </a:solidFill>
                <a:effectLst/>
                <a:latin typeface="Google Sans"/>
              </a:rPr>
              <a:t> Mapping to a Smaller Representation:</a:t>
            </a:r>
            <a:endParaRPr lang="en-US" sz="2400" dirty="0">
              <a:solidFill>
                <a:srgbClr val="1F1F1F"/>
              </a:solidFill>
              <a:effectLst/>
              <a:latin typeface="Google Sans"/>
            </a:endParaRPr>
          </a:p>
          <a:p>
            <a:pPr marL="742950" lvl="1" indent="-285750" rtl="0">
              <a:buFont typeface="+mj-lt"/>
              <a:buAutoNum type="arabicPeriod"/>
            </a:pPr>
            <a:r>
              <a:rPr lang="en-US" sz="1800" dirty="0">
                <a:solidFill>
                  <a:srgbClr val="1F1F1F"/>
                </a:solidFill>
                <a:effectLst/>
                <a:latin typeface="Google Sans"/>
              </a:rPr>
              <a:t>Rescale weights and activations from their original range (e.g., 32-bit floating-point) to a lower-precision format (e.g., 8-bit integers).</a:t>
            </a:r>
          </a:p>
          <a:p>
            <a:pPr marL="742950" lvl="1" indent="-285750" rtl="0">
              <a:buFont typeface="+mj-lt"/>
              <a:buAutoNum type="arabicPeriod"/>
            </a:pPr>
            <a:r>
              <a:rPr lang="en-US" sz="1800" dirty="0">
                <a:solidFill>
                  <a:srgbClr val="1F1F1F"/>
                </a:solidFill>
                <a:effectLst/>
                <a:latin typeface="Google Sans"/>
              </a:rPr>
              <a:t>Example: Map a weight value of </a:t>
            </a:r>
            <a:r>
              <a:rPr lang="en-US" sz="1800" b="1" i="1" dirty="0">
                <a:solidFill>
                  <a:srgbClr val="1F1F1F"/>
                </a:solidFill>
                <a:effectLst/>
                <a:latin typeface="Google Sans"/>
              </a:rPr>
              <a:t>0.456789</a:t>
            </a:r>
            <a:r>
              <a:rPr lang="en-US" sz="1800" dirty="0">
                <a:solidFill>
                  <a:srgbClr val="1F1F1F"/>
                </a:solidFill>
                <a:effectLst/>
                <a:latin typeface="Google Sans"/>
              </a:rPr>
              <a:t> to the nearest </a:t>
            </a:r>
            <a:r>
              <a:rPr lang="en-US" sz="1800" b="1" i="1" dirty="0">
                <a:solidFill>
                  <a:srgbClr val="1F1F1F"/>
                </a:solidFill>
                <a:effectLst/>
                <a:latin typeface="Google Sans"/>
              </a:rPr>
              <a:t>8-bit integer </a:t>
            </a:r>
            <a:r>
              <a:rPr lang="en-US" sz="1800" dirty="0">
                <a:solidFill>
                  <a:srgbClr val="1F1F1F"/>
                </a:solidFill>
                <a:effectLst/>
                <a:latin typeface="Google Sans"/>
              </a:rPr>
              <a:t>value (0-255), potentially becoming </a:t>
            </a:r>
            <a:r>
              <a:rPr lang="en-US" sz="1800" b="1" i="1" dirty="0">
                <a:solidFill>
                  <a:srgbClr val="1F1F1F"/>
                </a:solidFill>
                <a:effectLst/>
                <a:latin typeface="Google Sans"/>
              </a:rPr>
              <a:t>115</a:t>
            </a:r>
            <a:r>
              <a:rPr lang="en-US" sz="180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rtl="0">
              <a:buFont typeface="+mj-lt"/>
              <a:buAutoNum type="arabicPeriod"/>
            </a:pPr>
            <a:r>
              <a:rPr lang="en-US" sz="2400" b="0" dirty="0">
                <a:solidFill>
                  <a:srgbClr val="1F1F1F"/>
                </a:solidFill>
                <a:effectLst/>
                <a:latin typeface="Google Sans"/>
              </a:rPr>
              <a:t>Calibration:</a:t>
            </a:r>
            <a:endParaRPr lang="en-US" sz="2400" dirty="0">
              <a:solidFill>
                <a:srgbClr val="1F1F1F"/>
              </a:solidFill>
              <a:effectLst/>
              <a:latin typeface="Google Sans"/>
            </a:endParaRPr>
          </a:p>
          <a:p>
            <a:pPr marL="742950" lvl="1" indent="-285750" rtl="0">
              <a:buFont typeface="+mj-lt"/>
              <a:buAutoNum type="arabicPeriod"/>
            </a:pPr>
            <a:r>
              <a:rPr lang="en-US" sz="1800" dirty="0">
                <a:solidFill>
                  <a:srgbClr val="1F1F1F"/>
                </a:solidFill>
                <a:effectLst/>
                <a:latin typeface="Google Sans"/>
              </a:rPr>
              <a:t>Find optimal mapping ranges to minimize information loss during quantization.</a:t>
            </a:r>
          </a:p>
          <a:p>
            <a:pPr marL="742950" lvl="1" indent="-285750" rtl="0">
              <a:buFont typeface="+mj-lt"/>
              <a:buAutoNum type="arabicPeriod"/>
            </a:pPr>
            <a:r>
              <a:rPr lang="en-US" sz="1800" dirty="0">
                <a:solidFill>
                  <a:srgbClr val="1F1F1F"/>
                </a:solidFill>
                <a:effectLst/>
                <a:latin typeface="Google Sans"/>
              </a:rPr>
              <a:t>Crucial for preserving model accuracy.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F47D49-DE7C-FBCF-F47D-9A7C89026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Visit Murat Karakaya Akademi YouTube Channel for the tutorial video</a:t>
            </a:r>
          </a:p>
        </p:txBody>
      </p:sp>
    </p:spTree>
    <p:extLst>
      <p:ext uri="{BB962C8B-B14F-4D97-AF65-F5344CB8AC3E}">
        <p14:creationId xmlns:p14="http://schemas.microsoft.com/office/powerpoint/2010/main" val="243988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 &amp; LLMs: Quantization Steps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 startAt="4"/>
            </a:pPr>
            <a:r>
              <a:rPr lang="en-US" sz="2400" dirty="0">
                <a:solidFill>
                  <a:srgbClr val="1F1F1F"/>
                </a:solidFill>
                <a:latin typeface="Google Sans"/>
              </a:rPr>
              <a:t>Embedding Quantization:</a:t>
            </a:r>
          </a:p>
          <a:p>
            <a:pPr marL="742950" lvl="1" indent="-285750" rtl="0">
              <a:buFont typeface="+mj-lt"/>
              <a:buAutoNum type="arabicPeriod"/>
            </a:pPr>
            <a:r>
              <a:rPr lang="en-US" sz="2000" dirty="0">
                <a:solidFill>
                  <a:srgbClr val="1F1F1F"/>
                </a:solidFill>
                <a:effectLst/>
                <a:latin typeface="Google Sans"/>
              </a:rPr>
              <a:t>Apply quantization to </a:t>
            </a:r>
            <a:r>
              <a:rPr lang="en-US" sz="2000" b="1" dirty="0">
                <a:solidFill>
                  <a:srgbClr val="1F1F1F"/>
                </a:solidFill>
                <a:effectLst/>
                <a:latin typeface="Google Sans"/>
              </a:rPr>
              <a:t>word embeddings</a:t>
            </a:r>
            <a:r>
              <a:rPr lang="en-US" sz="2000" dirty="0">
                <a:solidFill>
                  <a:srgbClr val="1F1F1F"/>
                </a:solidFill>
                <a:effectLst/>
                <a:latin typeface="Google Sans"/>
              </a:rPr>
              <a:t>, the numerical representations of words.</a:t>
            </a:r>
          </a:p>
          <a:p>
            <a:pPr marL="742950" lvl="1" indent="-285750" rtl="0">
              <a:buFont typeface="+mj-lt"/>
              <a:buAutoNum type="arabicPeriod"/>
            </a:pPr>
            <a:r>
              <a:rPr lang="en-US" sz="2000" dirty="0">
                <a:solidFill>
                  <a:srgbClr val="1F1F1F"/>
                </a:solidFill>
                <a:effectLst/>
                <a:latin typeface="Google Sans"/>
              </a:rPr>
              <a:t>Reduces memory footprint and potentially improves efficiency of attention computations.</a:t>
            </a:r>
          </a:p>
          <a:p>
            <a:pPr>
              <a:buFont typeface="+mj-lt"/>
              <a:buAutoNum type="arabicPeriod" startAt="4"/>
            </a:pPr>
            <a:r>
              <a:rPr lang="en-US" sz="2400" dirty="0">
                <a:solidFill>
                  <a:srgbClr val="1F1F1F"/>
                </a:solidFill>
                <a:latin typeface="Google Sans"/>
              </a:rPr>
              <a:t>Transformer Block Quantization:</a:t>
            </a:r>
          </a:p>
          <a:p>
            <a:pPr marL="742950" lvl="1" indent="-285750" rtl="0">
              <a:buFont typeface="+mj-lt"/>
              <a:buAutoNum type="arabicPeriod"/>
            </a:pPr>
            <a:r>
              <a:rPr lang="en-US" sz="2000" dirty="0">
                <a:solidFill>
                  <a:srgbClr val="1F1F1F"/>
                </a:solidFill>
                <a:effectLst/>
                <a:latin typeface="Google Sans"/>
              </a:rPr>
              <a:t>Quantize </a:t>
            </a:r>
            <a:r>
              <a:rPr lang="en-US" sz="2000" b="1" dirty="0">
                <a:solidFill>
                  <a:srgbClr val="1F1F1F"/>
                </a:solidFill>
                <a:effectLst/>
                <a:latin typeface="Google Sans"/>
              </a:rPr>
              <a:t>weights and activations </a:t>
            </a:r>
            <a:r>
              <a:rPr lang="en-US" sz="2000" dirty="0">
                <a:solidFill>
                  <a:srgbClr val="1F1F1F"/>
                </a:solidFill>
                <a:effectLst/>
                <a:latin typeface="Google Sans"/>
              </a:rPr>
              <a:t>within self-attention and feed-forward layers.</a:t>
            </a:r>
          </a:p>
          <a:p>
            <a:pPr marL="742950" lvl="1" indent="-285750" rtl="0">
              <a:buFont typeface="+mj-lt"/>
              <a:buAutoNum type="arabicPeriod"/>
            </a:pPr>
            <a:r>
              <a:rPr lang="en-US" sz="2000" dirty="0">
                <a:solidFill>
                  <a:srgbClr val="1F1F1F"/>
                </a:solidFill>
                <a:effectLst/>
                <a:latin typeface="Google Sans"/>
              </a:rPr>
              <a:t>Techniques like mixed-precision quantization can preserve accuracy while reducing computational costs.</a:t>
            </a:r>
          </a:p>
          <a:p>
            <a:pPr rtl="0">
              <a:buFont typeface="+mj-lt"/>
              <a:buAutoNum type="arabicPeriod" startAt="4"/>
            </a:pPr>
            <a:r>
              <a:rPr lang="en-US" sz="2400" b="0" dirty="0">
                <a:solidFill>
                  <a:srgbClr val="1F1F1F"/>
                </a:solidFill>
                <a:effectLst/>
                <a:latin typeface="Google Sans"/>
              </a:rPr>
              <a:t>Dense Layer Quantization:</a:t>
            </a:r>
            <a:endParaRPr lang="en-US" sz="2400" dirty="0">
              <a:solidFill>
                <a:srgbClr val="1F1F1F"/>
              </a:solidFill>
              <a:effectLst/>
              <a:latin typeface="Google Sans"/>
            </a:endParaRPr>
          </a:p>
          <a:p>
            <a:pPr marL="742950" lvl="1" indent="-285750" rtl="0">
              <a:buFont typeface="+mj-lt"/>
              <a:buAutoNum type="arabicPeriod"/>
            </a:pPr>
            <a:r>
              <a:rPr lang="en-US" sz="2000" dirty="0">
                <a:solidFill>
                  <a:srgbClr val="1F1F1F"/>
                </a:solidFill>
                <a:effectLst/>
                <a:latin typeface="Google Sans"/>
              </a:rPr>
              <a:t>Apply quantization to </a:t>
            </a:r>
            <a:r>
              <a:rPr lang="en-US" sz="2000" b="1" dirty="0">
                <a:solidFill>
                  <a:srgbClr val="1F1F1F"/>
                </a:solidFill>
                <a:effectLst/>
                <a:latin typeface="Google Sans"/>
              </a:rPr>
              <a:t>weights and activations </a:t>
            </a:r>
            <a:r>
              <a:rPr lang="en-US" sz="2000" dirty="0">
                <a:solidFill>
                  <a:srgbClr val="1F1F1F"/>
                </a:solidFill>
                <a:effectLst/>
                <a:latin typeface="Google Sans"/>
              </a:rPr>
              <a:t>in dense layers.</a:t>
            </a:r>
          </a:p>
          <a:p>
            <a:pPr marL="742950" lvl="1" indent="-285750" rtl="0">
              <a:buFont typeface="+mj-lt"/>
              <a:buAutoNum type="arabicPeriod"/>
            </a:pPr>
            <a:r>
              <a:rPr lang="en-US" sz="2000" dirty="0">
                <a:solidFill>
                  <a:srgbClr val="1F1F1F"/>
                </a:solidFill>
                <a:effectLst/>
                <a:latin typeface="Google Sans"/>
              </a:rPr>
              <a:t>8-bit quantization often works well for dense layers without significant accuracy degradation.</a:t>
            </a:r>
          </a:p>
          <a:p>
            <a:endParaRPr lang="en-US" sz="24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E49AAB4-1606-6183-A06C-6E1E0296C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Visit Murat Karakaya Akademi YouTube Channel for the tutorial video</a:t>
            </a:r>
          </a:p>
        </p:txBody>
      </p:sp>
    </p:spTree>
    <p:extLst>
      <p:ext uri="{BB962C8B-B14F-4D97-AF65-F5344CB8AC3E}">
        <p14:creationId xmlns:p14="http://schemas.microsoft.com/office/powerpoint/2010/main" val="397190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 &amp; LLMs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rtl="0">
              <a:buNone/>
            </a:pPr>
            <a:r>
              <a:rPr lang="en-US" sz="2400" b="1" dirty="0">
                <a:solidFill>
                  <a:srgbClr val="1F1F1F"/>
                </a:solidFill>
                <a:effectLst/>
                <a:latin typeface="Google Sans"/>
              </a:rPr>
              <a:t>An example for Dense Layer Quantization:</a:t>
            </a:r>
          </a:p>
          <a:p>
            <a:pPr algn="l"/>
            <a:r>
              <a:rPr lang="en-US" sz="2400" b="0" i="0" dirty="0">
                <a:solidFill>
                  <a:srgbClr val="1F1F1F"/>
                </a:solidFill>
                <a:effectLst/>
                <a:latin typeface="Google Sans"/>
              </a:rPr>
              <a:t>Consider a hypothetical </a:t>
            </a:r>
            <a:r>
              <a:rPr lang="en-US" sz="2400" b="1" i="0" dirty="0">
                <a:solidFill>
                  <a:srgbClr val="1F1F1F"/>
                </a:solidFill>
                <a:effectLst/>
                <a:latin typeface="Google Sans"/>
              </a:rPr>
              <a:t>Dense Layer </a:t>
            </a:r>
            <a:r>
              <a:rPr lang="en-US" sz="2400" b="0" i="0" dirty="0">
                <a:solidFill>
                  <a:srgbClr val="1F1F1F"/>
                </a:solidFill>
                <a:effectLst/>
                <a:latin typeface="Google Sans"/>
              </a:rPr>
              <a:t>with: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F1F1F"/>
                </a:solidFill>
                <a:effectLst/>
                <a:latin typeface="Google Sans"/>
              </a:rPr>
              <a:t>Input: </a:t>
            </a:r>
            <a:r>
              <a:rPr lang="en-US" sz="2000" b="1" i="0" dirty="0">
                <a:solidFill>
                  <a:srgbClr val="1F1F1F"/>
                </a:solidFill>
                <a:effectLst/>
                <a:latin typeface="Google Sans"/>
              </a:rPr>
              <a:t>1000</a:t>
            </a:r>
            <a:r>
              <a:rPr lang="en-US" sz="2000" b="0" i="0" dirty="0">
                <a:solidFill>
                  <a:srgbClr val="1F1F1F"/>
                </a:solidFill>
                <a:effectLst/>
                <a:latin typeface="Google Sans"/>
              </a:rPr>
              <a:t> neurons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F1F1F"/>
                </a:solidFill>
                <a:effectLst/>
                <a:latin typeface="Google Sans"/>
              </a:rPr>
              <a:t>Output: </a:t>
            </a:r>
            <a:r>
              <a:rPr lang="en-US" sz="2000" b="1" i="0" dirty="0">
                <a:solidFill>
                  <a:srgbClr val="1F1F1F"/>
                </a:solidFill>
                <a:effectLst/>
                <a:latin typeface="Google Sans"/>
              </a:rPr>
              <a:t>500</a:t>
            </a:r>
            <a:r>
              <a:rPr lang="en-US" sz="2000" b="0" i="0" dirty="0">
                <a:solidFill>
                  <a:srgbClr val="1F1F1F"/>
                </a:solidFill>
                <a:effectLst/>
                <a:latin typeface="Google Sans"/>
              </a:rPr>
              <a:t> neurons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1F1F1F"/>
                </a:solidFill>
                <a:effectLst/>
                <a:latin typeface="Google Sans"/>
              </a:rPr>
              <a:t>Weights</a:t>
            </a:r>
            <a:r>
              <a:rPr lang="en-US" sz="2400" b="0" i="0" dirty="0">
                <a:solidFill>
                  <a:srgbClr val="1F1F1F"/>
                </a:solidFill>
                <a:effectLst/>
                <a:latin typeface="Google Sans"/>
              </a:rPr>
              <a:t>: 500,000 (1000 * 500) </a:t>
            </a:r>
            <a:r>
              <a:rPr lang="en-US" sz="2400" b="1" i="0" dirty="0">
                <a:solidFill>
                  <a:srgbClr val="1F1F1F"/>
                </a:solidFill>
                <a:effectLst/>
                <a:latin typeface="Google Sans"/>
              </a:rPr>
              <a:t>floating-point</a:t>
            </a:r>
            <a:r>
              <a:rPr lang="en-US" sz="2400" b="0" i="0" dirty="0">
                <a:solidFill>
                  <a:srgbClr val="1F1F1F"/>
                </a:solidFill>
                <a:effectLst/>
                <a:latin typeface="Google Sans"/>
              </a:rPr>
              <a:t> numbers, each typically occupying </a:t>
            </a:r>
            <a:r>
              <a:rPr lang="en-US" sz="2400" b="1" i="1" dirty="0">
                <a:solidFill>
                  <a:srgbClr val="1F1F1F"/>
                </a:solidFill>
                <a:effectLst/>
                <a:latin typeface="Google Sans"/>
              </a:rPr>
              <a:t>32 bits </a:t>
            </a:r>
            <a:r>
              <a:rPr lang="en-US" sz="2400" b="0" i="0" dirty="0">
                <a:solidFill>
                  <a:srgbClr val="1F1F1F"/>
                </a:solidFill>
                <a:effectLst/>
                <a:latin typeface="Google Sans"/>
              </a:rPr>
              <a:t>(</a:t>
            </a:r>
            <a:r>
              <a:rPr lang="en-US" sz="2400" b="1" i="0" dirty="0">
                <a:solidFill>
                  <a:srgbClr val="1F1F1F"/>
                </a:solidFill>
                <a:effectLst/>
                <a:latin typeface="Google Sans"/>
              </a:rPr>
              <a:t>4 bytes</a:t>
            </a:r>
            <a:r>
              <a:rPr lang="en-US" sz="2400" b="0" i="0" dirty="0">
                <a:solidFill>
                  <a:srgbClr val="1F1F1F"/>
                </a:solidFill>
                <a:effectLst/>
                <a:latin typeface="Google Sans"/>
              </a:rPr>
              <a:t>) of memory.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1F1F1F"/>
                </a:solidFill>
                <a:effectLst/>
                <a:latin typeface="Google Sans"/>
              </a:rPr>
              <a:t>Biases</a:t>
            </a:r>
            <a:r>
              <a:rPr lang="en-US" sz="2400" b="0" i="0" dirty="0">
                <a:solidFill>
                  <a:srgbClr val="1F1F1F"/>
                </a:solidFill>
                <a:effectLst/>
                <a:latin typeface="Google Sans"/>
              </a:rPr>
              <a:t>: 500 floating-point numbers, also using </a:t>
            </a:r>
            <a:r>
              <a:rPr lang="en-US" sz="2400" b="1" i="1" dirty="0">
                <a:solidFill>
                  <a:srgbClr val="1F1F1F"/>
                </a:solidFill>
                <a:effectLst/>
                <a:latin typeface="Google Sans"/>
              </a:rPr>
              <a:t>32 bits each</a:t>
            </a:r>
            <a:r>
              <a:rPr lang="en-US" sz="2400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F1F1F"/>
                </a:solidFill>
                <a:latin typeface="Google Sans"/>
              </a:rPr>
              <a:t>NOTE: </a:t>
            </a:r>
            <a:r>
              <a:rPr lang="en-US" sz="2400" b="1" dirty="0">
                <a:solidFill>
                  <a:srgbClr val="1F1F1F"/>
                </a:solidFill>
                <a:latin typeface="Google Sans"/>
              </a:rPr>
              <a:t>Each weight and bias </a:t>
            </a:r>
            <a:r>
              <a:rPr lang="en-US" sz="2400" dirty="0">
                <a:solidFill>
                  <a:srgbClr val="1F1F1F"/>
                </a:solidFill>
                <a:latin typeface="Google Sans"/>
              </a:rPr>
              <a:t>are represented with </a:t>
            </a:r>
            <a:r>
              <a:rPr lang="en-US" sz="2400" b="1" dirty="0">
                <a:solidFill>
                  <a:srgbClr val="1F1F1F"/>
                </a:solidFill>
                <a:latin typeface="Google Sans"/>
              </a:rPr>
              <a:t>4 bytes</a:t>
            </a:r>
            <a:r>
              <a:rPr lang="en-US" sz="2400" dirty="0">
                <a:solidFill>
                  <a:srgbClr val="1F1F1F"/>
                </a:solidFill>
                <a:latin typeface="Google Sans"/>
              </a:rPr>
              <a:t>!</a:t>
            </a:r>
            <a:endParaRPr lang="en-US" sz="2400" b="0" i="0" dirty="0">
              <a:solidFill>
                <a:srgbClr val="1F1F1F"/>
              </a:solidFill>
              <a:effectLst/>
              <a:latin typeface="Google Sans"/>
            </a:endParaRPr>
          </a:p>
          <a:p>
            <a:endParaRPr lang="en-US" sz="24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3644898-7D2A-3FF2-3426-A65C6485B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Visit Murat Karakaya Akademi YouTube Channel for the tutorial video</a:t>
            </a:r>
          </a:p>
        </p:txBody>
      </p:sp>
    </p:spTree>
    <p:extLst>
      <p:ext uri="{BB962C8B-B14F-4D97-AF65-F5344CB8AC3E}">
        <p14:creationId xmlns:p14="http://schemas.microsoft.com/office/powerpoint/2010/main" val="3565598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 &amp; LLMs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rtl="0">
              <a:buNone/>
            </a:pPr>
            <a:r>
              <a:rPr lang="en-US" sz="2800" b="1" dirty="0">
                <a:solidFill>
                  <a:srgbClr val="1F1F1F"/>
                </a:solidFill>
                <a:effectLst/>
                <a:latin typeface="Google Sans"/>
              </a:rPr>
              <a:t>Example 1 </a:t>
            </a:r>
            <a:r>
              <a:rPr lang="en-US" sz="2800" b="0" dirty="0">
                <a:solidFill>
                  <a:srgbClr val="1F1F1F"/>
                </a:solidFill>
                <a:effectLst/>
                <a:latin typeface="Google Sans"/>
              </a:rPr>
              <a:t>for Dense Layer Quantization:</a:t>
            </a:r>
            <a:endParaRPr lang="en-US" sz="2800" dirty="0">
              <a:solidFill>
                <a:srgbClr val="1F1F1F"/>
              </a:solidFill>
              <a:effectLst/>
              <a:latin typeface="Google Sans"/>
            </a:endParaRPr>
          </a:p>
          <a:p>
            <a:pPr algn="l"/>
            <a:r>
              <a:rPr lang="en-US" sz="2400" b="0" i="0" dirty="0">
                <a:solidFill>
                  <a:srgbClr val="1F1F1F"/>
                </a:solidFill>
                <a:effectLst/>
                <a:latin typeface="Google Sans"/>
              </a:rPr>
              <a:t>Quantizing to </a:t>
            </a:r>
            <a:r>
              <a:rPr lang="en-US" sz="2400" b="1" i="0" dirty="0">
                <a:solidFill>
                  <a:srgbClr val="1F1F1F"/>
                </a:solidFill>
                <a:effectLst/>
                <a:latin typeface="Google Sans"/>
              </a:rPr>
              <a:t>8-bit integers</a:t>
            </a:r>
            <a:r>
              <a:rPr lang="en-US" sz="2400" b="0" i="0" dirty="0">
                <a:solidFill>
                  <a:srgbClr val="1F1F1F"/>
                </a:solidFill>
                <a:effectLst/>
                <a:latin typeface="Google Sans"/>
              </a:rPr>
              <a:t>:</a:t>
            </a: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solidFill>
                  <a:srgbClr val="1F1F1F"/>
                </a:solidFill>
                <a:effectLst/>
                <a:latin typeface="Google Sans"/>
              </a:rPr>
              <a:t>Mapping</a:t>
            </a:r>
            <a:r>
              <a:rPr lang="en-US" sz="2400" b="0" i="0" dirty="0">
                <a:solidFill>
                  <a:srgbClr val="1F1F1F"/>
                </a:solidFill>
                <a:effectLst/>
                <a:latin typeface="Google Sans"/>
              </a:rPr>
              <a:t>: Each weight and bias value is mapped to an </a:t>
            </a:r>
            <a:r>
              <a:rPr lang="en-US" sz="2400" b="1" i="0" dirty="0">
                <a:solidFill>
                  <a:srgbClr val="1F1F1F"/>
                </a:solidFill>
                <a:effectLst/>
                <a:latin typeface="Google Sans"/>
              </a:rPr>
              <a:t>8-bit integer </a:t>
            </a:r>
            <a:r>
              <a:rPr lang="en-US" sz="2400" b="0" i="0" dirty="0">
                <a:solidFill>
                  <a:srgbClr val="1F1F1F"/>
                </a:solidFill>
                <a:effectLst/>
                <a:latin typeface="Google Sans"/>
              </a:rPr>
              <a:t>(0-255), reducing memory usage per value to </a:t>
            </a:r>
            <a:r>
              <a:rPr lang="en-US" sz="2400" b="1" i="1" dirty="0">
                <a:solidFill>
                  <a:srgbClr val="1F1F1F"/>
                </a:solidFill>
                <a:effectLst/>
                <a:latin typeface="Google Sans"/>
              </a:rPr>
              <a:t>1 byte</a:t>
            </a:r>
            <a:r>
              <a:rPr lang="en-US" sz="2400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solidFill>
                  <a:srgbClr val="1F1F1F"/>
                </a:solidFill>
                <a:effectLst/>
                <a:latin typeface="Google Sans"/>
              </a:rPr>
              <a:t>Calibration</a:t>
            </a:r>
            <a:r>
              <a:rPr lang="en-US" sz="2400" b="0" i="0" dirty="0">
                <a:solidFill>
                  <a:srgbClr val="1F1F1F"/>
                </a:solidFill>
                <a:effectLst/>
                <a:latin typeface="Google Sans"/>
              </a:rPr>
              <a:t>: An algorithm determines optimal mapping </a:t>
            </a:r>
            <a:r>
              <a:rPr lang="en-US" sz="2400" b="1" i="1" dirty="0">
                <a:solidFill>
                  <a:srgbClr val="1F1F1F"/>
                </a:solidFill>
                <a:effectLst/>
                <a:latin typeface="Google Sans"/>
              </a:rPr>
              <a:t>ranges</a:t>
            </a:r>
            <a:r>
              <a:rPr lang="en-US" sz="2400" b="0" i="0" dirty="0">
                <a:solidFill>
                  <a:srgbClr val="1F1F1F"/>
                </a:solidFill>
                <a:effectLst/>
                <a:latin typeface="Google Sans"/>
              </a:rPr>
              <a:t> to minimize accuracy loss.</a:t>
            </a: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solidFill>
                  <a:srgbClr val="1F1F1F"/>
                </a:solidFill>
                <a:effectLst/>
                <a:latin typeface="Google Sans"/>
              </a:rPr>
              <a:t>Storage</a:t>
            </a:r>
            <a:r>
              <a:rPr lang="en-US" sz="2400" b="0" i="0" dirty="0">
                <a:solidFill>
                  <a:srgbClr val="1F1F1F"/>
                </a:solidFill>
                <a:effectLst/>
                <a:latin typeface="Google Sans"/>
              </a:rPr>
              <a:t>: Weights and biases now occupy only 500KB (500,000 * 1 byte) and 500 bytes, respectively, a </a:t>
            </a:r>
            <a:r>
              <a:rPr lang="en-US" sz="2400" b="1" i="0" dirty="0">
                <a:solidFill>
                  <a:srgbClr val="1F1F1F"/>
                </a:solidFill>
                <a:effectLst/>
                <a:latin typeface="Google Sans"/>
              </a:rPr>
              <a:t>4x reduction </a:t>
            </a:r>
            <a:r>
              <a:rPr lang="en-US" sz="2400" b="0" i="0" dirty="0">
                <a:solidFill>
                  <a:srgbClr val="1F1F1F"/>
                </a:solidFill>
                <a:effectLst/>
                <a:latin typeface="Google Sans"/>
              </a:rPr>
              <a:t>from 2MB (4 bytes per value).</a:t>
            </a: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solidFill>
                  <a:srgbClr val="1F1F1F"/>
                </a:solidFill>
                <a:effectLst/>
                <a:latin typeface="Google Sans"/>
              </a:rPr>
              <a:t>Computation</a:t>
            </a:r>
            <a:r>
              <a:rPr lang="en-US" sz="2400" b="0" i="0" dirty="0">
                <a:solidFill>
                  <a:srgbClr val="1F1F1F"/>
                </a:solidFill>
                <a:effectLst/>
                <a:latin typeface="Google Sans"/>
              </a:rPr>
              <a:t>: Inference calculations use optimized </a:t>
            </a:r>
            <a:r>
              <a:rPr lang="en-US" sz="2400" b="1" i="0" dirty="0">
                <a:solidFill>
                  <a:srgbClr val="1F1F1F"/>
                </a:solidFill>
                <a:effectLst/>
                <a:latin typeface="Google Sans"/>
              </a:rPr>
              <a:t>integer arithmetic </a:t>
            </a:r>
            <a:r>
              <a:rPr lang="en-US" sz="2400" b="0" i="0" dirty="0">
                <a:solidFill>
                  <a:srgbClr val="1F1F1F"/>
                </a:solidFill>
                <a:effectLst/>
                <a:latin typeface="Google Sans"/>
              </a:rPr>
              <a:t>for 8-bit values, often faster than </a:t>
            </a:r>
            <a:r>
              <a:rPr lang="en-US" sz="2400" b="1" i="1" dirty="0">
                <a:solidFill>
                  <a:srgbClr val="1F1F1F"/>
                </a:solidFill>
                <a:effectLst/>
                <a:latin typeface="Google Sans"/>
              </a:rPr>
              <a:t>floating-point</a:t>
            </a:r>
            <a:r>
              <a:rPr lang="en-US" sz="2400" b="0" i="0" dirty="0">
                <a:solidFill>
                  <a:srgbClr val="1F1F1F"/>
                </a:solidFill>
                <a:effectLst/>
                <a:latin typeface="Google Sans"/>
              </a:rPr>
              <a:t> operations on modern hardware.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6508410-FC62-D09C-8BD3-F16C86FDE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Visit Murat Karakaya Akademi YouTube Channel for the tutorial video</a:t>
            </a:r>
          </a:p>
        </p:txBody>
      </p:sp>
    </p:spTree>
    <p:extLst>
      <p:ext uri="{BB962C8B-B14F-4D97-AF65-F5344CB8AC3E}">
        <p14:creationId xmlns:p14="http://schemas.microsoft.com/office/powerpoint/2010/main" val="330588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 &amp; LLMs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rtl="0">
              <a:buNone/>
            </a:pPr>
            <a:r>
              <a:rPr lang="en-US" sz="2800" b="1" dirty="0">
                <a:solidFill>
                  <a:srgbClr val="1F1F1F"/>
                </a:solidFill>
                <a:effectLst/>
                <a:latin typeface="Google Sans"/>
              </a:rPr>
              <a:t>Example 2 </a:t>
            </a:r>
            <a:r>
              <a:rPr lang="en-US" sz="2800" b="0" dirty="0">
                <a:solidFill>
                  <a:srgbClr val="1F1F1F"/>
                </a:solidFill>
                <a:effectLst/>
                <a:latin typeface="Google Sans"/>
              </a:rPr>
              <a:t>for Dense Layer Quantization:</a:t>
            </a:r>
          </a:p>
          <a:p>
            <a:r>
              <a:rPr lang="en-US" sz="2800" dirty="0">
                <a:solidFill>
                  <a:srgbClr val="1F1F1F"/>
                </a:solidFill>
                <a:latin typeface="Google Sans"/>
              </a:rPr>
              <a:t>Assume a hypothetical dense layer with </a:t>
            </a:r>
            <a:r>
              <a:rPr lang="en-US" sz="2800" b="1" dirty="0">
                <a:solidFill>
                  <a:srgbClr val="1F1F1F"/>
                </a:solidFill>
                <a:latin typeface="Google Sans"/>
              </a:rPr>
              <a:t>4</a:t>
            </a:r>
            <a:r>
              <a:rPr lang="en-US" sz="2800" dirty="0">
                <a:solidFill>
                  <a:srgbClr val="1F1F1F"/>
                </a:solidFill>
                <a:latin typeface="Google Sans"/>
              </a:rPr>
              <a:t> input neurons and </a:t>
            </a:r>
            <a:r>
              <a:rPr lang="en-US" sz="2800" b="1" dirty="0">
                <a:solidFill>
                  <a:srgbClr val="1F1F1F"/>
                </a:solidFill>
                <a:latin typeface="Google Sans"/>
              </a:rPr>
              <a:t>3</a:t>
            </a:r>
            <a:r>
              <a:rPr lang="en-US" sz="2800" dirty="0">
                <a:solidFill>
                  <a:srgbClr val="1F1F1F"/>
                </a:solidFill>
                <a:latin typeface="Google Sans"/>
              </a:rPr>
              <a:t> output neurons:</a:t>
            </a:r>
          </a:p>
          <a:p>
            <a:pPr marL="0" indent="0" rtl="0">
              <a:buNone/>
            </a:pPr>
            <a:r>
              <a:rPr lang="en-US" sz="2800" dirty="0">
                <a:solidFill>
                  <a:srgbClr val="1F1F1F"/>
                </a:solidFill>
                <a:latin typeface="Google Sans"/>
              </a:rPr>
              <a:t>Original</a:t>
            </a:r>
            <a:r>
              <a:rPr lang="en-US" sz="280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US" sz="2800" b="1" dirty="0">
                <a:solidFill>
                  <a:srgbClr val="1F1F1F"/>
                </a:solidFill>
                <a:effectLst/>
                <a:latin typeface="Google Sans"/>
              </a:rPr>
              <a:t>32-bit</a:t>
            </a:r>
            <a:r>
              <a:rPr lang="en-US" sz="2800" dirty="0">
                <a:solidFill>
                  <a:srgbClr val="1F1F1F"/>
                </a:solidFill>
                <a:effectLst/>
                <a:latin typeface="Google Sans"/>
              </a:rPr>
              <a:t> Floating-Point Weight Matrix:</a:t>
            </a:r>
          </a:p>
          <a:p>
            <a:pPr marL="0" indent="0" rtl="0">
              <a:buNone/>
            </a:pPr>
            <a:r>
              <a:rPr lang="en-US" sz="2800" dirty="0">
                <a:solidFill>
                  <a:srgbClr val="1F1F1F"/>
                </a:solidFill>
                <a:effectLst/>
                <a:latin typeface="Google Sans"/>
              </a:rPr>
              <a:t>[[0.54321, -0.23456, 0.98765],</a:t>
            </a:r>
          </a:p>
          <a:p>
            <a:pPr marL="0" indent="0" rtl="0">
              <a:buNone/>
            </a:pPr>
            <a:r>
              <a:rPr lang="en-US" sz="2800" dirty="0">
                <a:solidFill>
                  <a:srgbClr val="1F1F1F"/>
                </a:solidFill>
                <a:effectLst/>
                <a:latin typeface="Google Sans"/>
              </a:rPr>
              <a:t> [0.12345, 0.67890, -0.34567],</a:t>
            </a:r>
          </a:p>
          <a:p>
            <a:pPr marL="0" indent="0" rtl="0">
              <a:buNone/>
            </a:pPr>
            <a:r>
              <a:rPr lang="en-US" sz="2800" dirty="0">
                <a:solidFill>
                  <a:srgbClr val="1F1F1F"/>
                </a:solidFill>
                <a:effectLst/>
                <a:latin typeface="Google Sans"/>
              </a:rPr>
              <a:t> [-0.87654, 0.45678, 0.01234],</a:t>
            </a:r>
          </a:p>
          <a:p>
            <a:pPr marL="0" indent="0" rtl="0">
              <a:buNone/>
            </a:pPr>
            <a:r>
              <a:rPr lang="en-US" sz="2800" dirty="0">
                <a:solidFill>
                  <a:srgbClr val="1F1F1F"/>
                </a:solidFill>
                <a:effectLst/>
                <a:latin typeface="Google Sans"/>
              </a:rPr>
              <a:t> [0.56789, -0.90123, 0.23456]]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16293E3-DA3C-7A8E-F59A-C20A2F065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Visit Murat Karakaya Akademi YouTube Channel for the tutorial video</a:t>
            </a:r>
          </a:p>
        </p:txBody>
      </p:sp>
    </p:spTree>
    <p:extLst>
      <p:ext uri="{BB962C8B-B14F-4D97-AF65-F5344CB8AC3E}">
        <p14:creationId xmlns:p14="http://schemas.microsoft.com/office/powerpoint/2010/main" val="342656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 &amp; LLMs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rtl="0">
              <a:buNone/>
            </a:pPr>
            <a:r>
              <a:rPr lang="en-US" sz="2800" b="1" dirty="0">
                <a:solidFill>
                  <a:srgbClr val="1F1F1F"/>
                </a:solidFill>
                <a:effectLst/>
                <a:latin typeface="Google Sans"/>
              </a:rPr>
              <a:t>Example 2 Cont</a:t>
            </a:r>
            <a:r>
              <a:rPr lang="en-US" sz="2800" b="0" dirty="0">
                <a:solidFill>
                  <a:srgbClr val="1F1F1F"/>
                </a:solidFill>
                <a:effectLst/>
                <a:latin typeface="Google Sans"/>
              </a:rPr>
              <a:t>.:</a:t>
            </a:r>
          </a:p>
          <a:p>
            <a:pPr algn="l"/>
            <a:r>
              <a:rPr lang="en-US" sz="2800" b="0" i="0" dirty="0">
                <a:solidFill>
                  <a:srgbClr val="1F1F1F"/>
                </a:solidFill>
                <a:effectLst/>
                <a:latin typeface="Google Sans"/>
              </a:rPr>
              <a:t>Quantizing to </a:t>
            </a:r>
            <a:r>
              <a:rPr lang="en-US" sz="2800" b="1" i="0" dirty="0">
                <a:solidFill>
                  <a:srgbClr val="1F1F1F"/>
                </a:solidFill>
                <a:effectLst/>
                <a:latin typeface="Google Sans"/>
              </a:rPr>
              <a:t>8-bit Integers </a:t>
            </a:r>
            <a:r>
              <a:rPr lang="en-US" sz="2800" dirty="0">
                <a:solidFill>
                  <a:srgbClr val="1F1F1F"/>
                </a:solidFill>
                <a:latin typeface="Google Sans"/>
              </a:rPr>
              <a:t>with a range of 0 to 255: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1F1F1F"/>
                </a:solidFill>
                <a:effectLst/>
                <a:latin typeface="Google Sans"/>
              </a:rPr>
              <a:t>Determine </a:t>
            </a:r>
            <a:r>
              <a:rPr lang="en-US" sz="2800" b="1" i="1" dirty="0">
                <a:solidFill>
                  <a:srgbClr val="1F1F1F"/>
                </a:solidFill>
                <a:effectLst/>
                <a:latin typeface="Google Sans"/>
              </a:rPr>
              <a:t>Range and Scaling Factor</a:t>
            </a:r>
            <a:r>
              <a:rPr lang="en-US" sz="2800" b="0" i="0" dirty="0">
                <a:solidFill>
                  <a:srgbClr val="1F1F1F"/>
                </a:solidFill>
                <a:effectLst/>
                <a:latin typeface="Google Sans"/>
              </a:rPr>
              <a:t>:</a:t>
            </a:r>
          </a:p>
          <a:p>
            <a:pPr marL="914400" lvl="1" indent="-457200" algn="l">
              <a:buFont typeface="+mj-lt"/>
              <a:buAutoNum type="alphaUcPeriod"/>
            </a:pPr>
            <a:r>
              <a:rPr lang="en-US" sz="2800" b="0" i="0" dirty="0">
                <a:solidFill>
                  <a:srgbClr val="1F1F1F"/>
                </a:solidFill>
                <a:effectLst/>
                <a:latin typeface="Google Sans"/>
              </a:rPr>
              <a:t>Find the minimum and maximum values in the matrix:</a:t>
            </a:r>
          </a:p>
          <a:p>
            <a:pPr marL="914400" lvl="2" indent="0" algn="l">
              <a:buNone/>
            </a:pPr>
            <a:r>
              <a:rPr lang="en-US" sz="2400" b="0" i="0" dirty="0">
                <a:solidFill>
                  <a:srgbClr val="1F1F1F"/>
                </a:solidFill>
                <a:effectLst/>
                <a:latin typeface="Google Sans"/>
              </a:rPr>
              <a:t>Min = -0.90123 </a:t>
            </a:r>
          </a:p>
          <a:p>
            <a:pPr marL="914400" lvl="2" indent="0" algn="l">
              <a:buNone/>
            </a:pPr>
            <a:r>
              <a:rPr lang="en-US" sz="2400" b="0" i="0" dirty="0">
                <a:solidFill>
                  <a:srgbClr val="1F1F1F"/>
                </a:solidFill>
                <a:effectLst/>
                <a:latin typeface="Google Sans"/>
              </a:rPr>
              <a:t>Max = 0.98765</a:t>
            </a:r>
          </a:p>
          <a:p>
            <a:pPr marL="742950" lvl="1" indent="-285750" algn="l">
              <a:buFont typeface="+mj-lt"/>
              <a:buAutoNum type="alphaUcPeriod"/>
            </a:pPr>
            <a:r>
              <a:rPr lang="en-US" sz="2800" b="0" i="0" dirty="0">
                <a:solidFill>
                  <a:srgbClr val="1F1F1F"/>
                </a:solidFill>
                <a:effectLst/>
                <a:latin typeface="Google Sans"/>
              </a:rPr>
              <a:t>Calculate the scaling factor to map values to 0-255:</a:t>
            </a:r>
          </a:p>
          <a:p>
            <a:pPr marL="914400" lvl="2" indent="0" algn="l">
              <a:buNone/>
            </a:pPr>
            <a:r>
              <a:rPr lang="en-US" sz="2400" b="1" i="0" dirty="0">
                <a:solidFill>
                  <a:srgbClr val="1F1F1F"/>
                </a:solidFill>
                <a:effectLst/>
                <a:latin typeface="Google Sans"/>
              </a:rPr>
              <a:t>Scaling Factor </a:t>
            </a:r>
            <a:r>
              <a:rPr lang="en-US" sz="2400" b="0" i="0" dirty="0">
                <a:solidFill>
                  <a:srgbClr val="1F1F1F"/>
                </a:solidFill>
                <a:effectLst/>
                <a:latin typeface="Google Sans"/>
              </a:rPr>
              <a:t>= 255 / (Max - Min) = 255 / (0.98765 + 0.90123) ≈ </a:t>
            </a:r>
            <a:r>
              <a:rPr lang="en-US" sz="2400" b="1" i="0" dirty="0">
                <a:solidFill>
                  <a:srgbClr val="1F1F1F"/>
                </a:solidFill>
                <a:effectLst/>
                <a:latin typeface="Google Sans"/>
              </a:rPr>
              <a:t>135.00063</a:t>
            </a:r>
          </a:p>
          <a:p>
            <a:endParaRPr lang="en-US" sz="2800" dirty="0">
              <a:solidFill>
                <a:srgbClr val="1F1F1F"/>
              </a:solidFill>
              <a:effectLst/>
              <a:latin typeface="Google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EB9AC72-5F1C-289F-731A-E29EA9055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Visit Murat Karakaya Akademi YouTube Channel for the tutorial video</a:t>
            </a:r>
          </a:p>
        </p:txBody>
      </p:sp>
    </p:spTree>
    <p:extLst>
      <p:ext uri="{BB962C8B-B14F-4D97-AF65-F5344CB8AC3E}">
        <p14:creationId xmlns:p14="http://schemas.microsoft.com/office/powerpoint/2010/main" val="97659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 &amp; LLMs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rtl="0">
              <a:buNone/>
            </a:pPr>
            <a:r>
              <a:rPr lang="en-US" sz="2800" b="1" dirty="0">
                <a:solidFill>
                  <a:srgbClr val="1F1F1F"/>
                </a:solidFill>
                <a:effectLst/>
                <a:latin typeface="Google Sans"/>
              </a:rPr>
              <a:t>Example 2 Cont</a:t>
            </a:r>
            <a:r>
              <a:rPr lang="en-US" sz="2800" b="0" dirty="0">
                <a:solidFill>
                  <a:srgbClr val="1F1F1F"/>
                </a:solidFill>
                <a:effectLst/>
                <a:latin typeface="Google Sans"/>
              </a:rPr>
              <a:t>.:</a:t>
            </a:r>
          </a:p>
          <a:p>
            <a:pPr marL="0" indent="0" algn="l">
              <a:buNone/>
            </a:pPr>
            <a:r>
              <a:rPr lang="en-US" sz="2400" i="0" dirty="0">
                <a:solidFill>
                  <a:srgbClr val="1F1F1F"/>
                </a:solidFill>
                <a:effectLst/>
                <a:latin typeface="Google Sans"/>
              </a:rPr>
              <a:t>2. </a:t>
            </a:r>
            <a:r>
              <a:rPr lang="en-US" sz="2400" b="1" i="0" dirty="0">
                <a:solidFill>
                  <a:srgbClr val="1F1F1F"/>
                </a:solidFill>
                <a:effectLst/>
                <a:latin typeface="Google Sans"/>
              </a:rPr>
              <a:t>Center Values</a:t>
            </a:r>
            <a:r>
              <a:rPr lang="en-US" sz="2400" i="0" dirty="0">
                <a:solidFill>
                  <a:srgbClr val="1F1F1F"/>
                </a:solidFill>
                <a:effectLst/>
                <a:latin typeface="Google Sans"/>
              </a:rPr>
              <a:t>: Subtract the minimum value of the matrix from all elements before scaling.</a:t>
            </a:r>
          </a:p>
          <a:p>
            <a:pPr marL="0" indent="0" algn="l">
              <a:buNone/>
            </a:pPr>
            <a:endParaRPr lang="en-US" sz="2800" dirty="0">
              <a:solidFill>
                <a:srgbClr val="1F1F1F"/>
              </a:solidFill>
              <a:effectLst/>
              <a:latin typeface="Google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62A3E0-544C-107C-FE25-86A77C343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604" y="3714433"/>
            <a:ext cx="4797968" cy="2584928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10CFBDFE-4D04-0929-767A-62897B928EF4}"/>
              </a:ext>
            </a:extLst>
          </p:cNvPr>
          <p:cNvSpPr/>
          <p:nvPr/>
        </p:nvSpPr>
        <p:spPr>
          <a:xfrm>
            <a:off x="5914584" y="4817326"/>
            <a:ext cx="997009" cy="37914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2BAE28-709A-43FC-132A-7886AF347AE8}"/>
              </a:ext>
            </a:extLst>
          </p:cNvPr>
          <p:cNvSpPr txBox="1"/>
          <p:nvPr/>
        </p:nvSpPr>
        <p:spPr>
          <a:xfrm>
            <a:off x="7004241" y="4007998"/>
            <a:ext cx="506242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[[1.44444, 0.66667, 1.88888],</a:t>
            </a:r>
            <a:br>
              <a:rPr lang="en-US" sz="2800" dirty="0"/>
            </a:br>
            <a:r>
              <a:rPr lang="en-US" sz="2800" dirty="0"/>
              <a:t> [1.02468, 1.58013, 0.55556],</a:t>
            </a:r>
          </a:p>
          <a:p>
            <a:r>
              <a:rPr lang="en-US" sz="2800" dirty="0"/>
              <a:t> [0.02469, 1.35801, 0.91357],</a:t>
            </a:r>
          </a:p>
          <a:p>
            <a:r>
              <a:rPr lang="en-US" sz="2800" dirty="0"/>
              <a:t> [1.46912, 0.00000, 1.13579]]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B25EC92-C9D4-7492-3176-F7A9F862E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Visit Murat Karakaya Akademi YouTube Channel for the tutorial video</a:t>
            </a:r>
          </a:p>
        </p:txBody>
      </p:sp>
    </p:spTree>
    <p:extLst>
      <p:ext uri="{BB962C8B-B14F-4D97-AF65-F5344CB8AC3E}">
        <p14:creationId xmlns:p14="http://schemas.microsoft.com/office/powerpoint/2010/main" val="2021749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1F1F1F"/>
                </a:solidFill>
                <a:latin typeface="Google Sans"/>
              </a:rPr>
              <a:t>The Need for Optimization: LLMs are huge!</a:t>
            </a:r>
          </a:p>
          <a:p>
            <a:r>
              <a:rPr lang="en-US" dirty="0">
                <a:solidFill>
                  <a:srgbClr val="1F1F1F"/>
                </a:solidFill>
                <a:latin typeface="Google Sans"/>
              </a:rPr>
              <a:t>How to zip LLMs</a:t>
            </a:r>
          </a:p>
          <a:p>
            <a:r>
              <a:rPr lang="en-US" dirty="0">
                <a:solidFill>
                  <a:srgbClr val="1F1F1F"/>
                </a:solidFill>
                <a:latin typeface="Google Sans"/>
              </a:rPr>
              <a:t>Quantization: Packing More Value in Less Space</a:t>
            </a:r>
          </a:p>
          <a:p>
            <a:r>
              <a:rPr lang="en-US" dirty="0">
                <a:solidFill>
                  <a:srgbClr val="1F1F1F"/>
                </a:solidFill>
                <a:latin typeface="Google Sans"/>
              </a:rPr>
              <a:t>Off-loading: Sharing the Burden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1F1F1F"/>
                </a:solidFill>
                <a:latin typeface="Google Sans"/>
              </a:rPr>
              <a:t>Demo: Run Mixtral-8x7B Model on Google </a:t>
            </a:r>
            <a:r>
              <a:rPr lang="en-US" dirty="0" err="1">
                <a:solidFill>
                  <a:srgbClr val="1F1F1F"/>
                </a:solidFill>
                <a:latin typeface="Google Sans"/>
              </a:rPr>
              <a:t>Colab’s</a:t>
            </a:r>
            <a:r>
              <a:rPr lang="en-US" dirty="0">
                <a:solidFill>
                  <a:srgbClr val="1F1F1F"/>
                </a:solidFill>
                <a:latin typeface="Google Sans"/>
              </a:rPr>
              <a:t> Free Version</a:t>
            </a:r>
          </a:p>
          <a:p>
            <a:endParaRPr lang="en-US" dirty="0"/>
          </a:p>
        </p:txBody>
      </p:sp>
      <p:pic>
        <p:nvPicPr>
          <p:cNvPr id="5122" name="Picture 2" descr="Rar Nedir? - MediaClick">
            <a:extLst>
              <a:ext uri="{FF2B5EF4-FFF2-40B4-BE49-F238E27FC236}">
                <a16:creationId xmlns:a16="http://schemas.microsoft.com/office/drawing/2014/main" id="{B09BFF32-497B-A1E3-B768-C241730880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857"/>
          <a:stretch/>
        </p:blipFill>
        <p:spPr bwMode="auto">
          <a:xfrm>
            <a:off x="9334500" y="3757612"/>
            <a:ext cx="264033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5C964C9-2F6E-D5C8-1E08-47A98E184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Visit Murat Karakaya Akademi YouTube Channel for the tutorial video</a:t>
            </a:r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 &amp; LLMs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rtl="0">
              <a:buNone/>
            </a:pPr>
            <a:r>
              <a:rPr lang="en-US" sz="2800" b="1" dirty="0">
                <a:solidFill>
                  <a:srgbClr val="1F1F1F"/>
                </a:solidFill>
                <a:effectLst/>
                <a:latin typeface="Google Sans"/>
              </a:rPr>
              <a:t>Example 2 Cont</a:t>
            </a:r>
            <a:r>
              <a:rPr lang="en-US" sz="2800" b="0" dirty="0">
                <a:solidFill>
                  <a:srgbClr val="1F1F1F"/>
                </a:solidFill>
                <a:effectLst/>
                <a:latin typeface="Google Sans"/>
              </a:rPr>
              <a:t>.:</a:t>
            </a:r>
          </a:p>
          <a:p>
            <a:pPr marL="0" indent="0" algn="l">
              <a:buNone/>
            </a:pPr>
            <a:r>
              <a:rPr lang="en-US" sz="2400" dirty="0">
                <a:solidFill>
                  <a:srgbClr val="1F1F1F"/>
                </a:solidFill>
                <a:latin typeface="Google Sans"/>
              </a:rPr>
              <a:t>3. </a:t>
            </a:r>
            <a:r>
              <a:rPr lang="en-US" sz="2400" i="0" dirty="0">
                <a:solidFill>
                  <a:srgbClr val="1F1F1F"/>
                </a:solidFill>
                <a:effectLst/>
                <a:latin typeface="Google Sans"/>
              </a:rPr>
              <a:t>Map Values to 8-bit Integers:</a:t>
            </a:r>
          </a:p>
          <a:p>
            <a:pPr algn="l"/>
            <a:r>
              <a:rPr lang="en-US" sz="2400" b="1" i="0" dirty="0">
                <a:solidFill>
                  <a:srgbClr val="1F1F1F"/>
                </a:solidFill>
                <a:effectLst/>
                <a:latin typeface="Google Sans"/>
              </a:rPr>
              <a:t>Multiply</a:t>
            </a:r>
            <a:r>
              <a:rPr lang="en-US" sz="2400" i="0" dirty="0">
                <a:solidFill>
                  <a:srgbClr val="1F1F1F"/>
                </a:solidFill>
                <a:effectLst/>
                <a:latin typeface="Google Sans"/>
              </a:rPr>
              <a:t> each value by the </a:t>
            </a:r>
            <a:r>
              <a:rPr lang="en-US" sz="2400" b="1" i="0" dirty="0">
                <a:solidFill>
                  <a:srgbClr val="1F1F1F"/>
                </a:solidFill>
                <a:effectLst/>
                <a:latin typeface="Google Sans"/>
              </a:rPr>
              <a:t>scaling</a:t>
            </a:r>
            <a:r>
              <a:rPr lang="en-US" sz="2400" i="0" dirty="0">
                <a:solidFill>
                  <a:srgbClr val="1F1F1F"/>
                </a:solidFill>
                <a:effectLst/>
                <a:latin typeface="Google Sans"/>
              </a:rPr>
              <a:t> factor</a:t>
            </a:r>
          </a:p>
          <a:p>
            <a:endParaRPr lang="en-US" sz="2800" dirty="0">
              <a:solidFill>
                <a:srgbClr val="1F1F1F"/>
              </a:solidFill>
              <a:effectLst/>
              <a:latin typeface="Google Sans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0CFBDFE-4D04-0929-767A-62897B928EF4}"/>
              </a:ext>
            </a:extLst>
          </p:cNvPr>
          <p:cNvSpPr/>
          <p:nvPr/>
        </p:nvSpPr>
        <p:spPr>
          <a:xfrm>
            <a:off x="5446611" y="4709120"/>
            <a:ext cx="1297259" cy="37914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7C094E-8BBB-719E-189A-CDDEF3C8B704}"/>
              </a:ext>
            </a:extLst>
          </p:cNvPr>
          <p:cNvSpPr txBox="1"/>
          <p:nvPr/>
        </p:nvSpPr>
        <p:spPr>
          <a:xfrm>
            <a:off x="246607" y="3990750"/>
            <a:ext cx="506242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[[1.44444, 0.66667, 1.88888],</a:t>
            </a:r>
            <a:br>
              <a:rPr lang="en-US" sz="2800" dirty="0"/>
            </a:br>
            <a:r>
              <a:rPr lang="en-US" sz="2800" dirty="0"/>
              <a:t> [1.02468, 1.58013, 0.55556],</a:t>
            </a:r>
          </a:p>
          <a:p>
            <a:r>
              <a:rPr lang="en-US" sz="2800" dirty="0"/>
              <a:t> [0.02469, 1.35801, 0.91357],</a:t>
            </a:r>
          </a:p>
          <a:p>
            <a:r>
              <a:rPr lang="en-US" sz="2800" dirty="0"/>
              <a:t> [1.46912, 0.00000, 1.13579]]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C0D13A-7F59-B905-C28C-C4AD8A524AA9}"/>
              </a:ext>
            </a:extLst>
          </p:cNvPr>
          <p:cNvSpPr txBox="1"/>
          <p:nvPr/>
        </p:nvSpPr>
        <p:spPr>
          <a:xfrm>
            <a:off x="6881453" y="3990750"/>
            <a:ext cx="609460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[[194.9998, 89.9999, 254.9998],</a:t>
            </a:r>
          </a:p>
          <a:p>
            <a:r>
              <a:rPr lang="en-US" sz="2800" dirty="0"/>
              <a:t> [138.2918, 213.3176, 75.0003],</a:t>
            </a:r>
          </a:p>
          <a:p>
            <a:r>
              <a:rPr lang="en-US" sz="2800" dirty="0"/>
              <a:t> [3.3333, 183.3314, 123.3332],</a:t>
            </a:r>
          </a:p>
          <a:p>
            <a:r>
              <a:rPr lang="en-US" sz="2800" dirty="0"/>
              <a:t> [198.3316, 0.0000, 153.3331]]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2196CC-5DF2-8D66-EBE9-85CB32951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Visit Murat Karakaya Akademi YouTube Channel for the tutorial video</a:t>
            </a:r>
          </a:p>
        </p:txBody>
      </p:sp>
    </p:spTree>
    <p:extLst>
      <p:ext uri="{BB962C8B-B14F-4D97-AF65-F5344CB8AC3E}">
        <p14:creationId xmlns:p14="http://schemas.microsoft.com/office/powerpoint/2010/main" val="425824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 &amp; LLMs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rtl="0">
              <a:buNone/>
            </a:pPr>
            <a:r>
              <a:rPr lang="en-US" sz="2800" b="1" dirty="0">
                <a:solidFill>
                  <a:srgbClr val="1F1F1F"/>
                </a:solidFill>
                <a:effectLst/>
                <a:latin typeface="Google Sans"/>
              </a:rPr>
              <a:t>Example 2 Cont</a:t>
            </a:r>
            <a:r>
              <a:rPr lang="en-US" sz="2800" b="0" dirty="0">
                <a:solidFill>
                  <a:srgbClr val="1F1F1F"/>
                </a:solidFill>
                <a:effectLst/>
                <a:latin typeface="Google Sans"/>
              </a:rPr>
              <a:t>.:</a:t>
            </a:r>
          </a:p>
          <a:p>
            <a:pPr marL="0" indent="0" algn="l">
              <a:buNone/>
            </a:pPr>
            <a:r>
              <a:rPr lang="en-US" sz="2400" dirty="0">
                <a:solidFill>
                  <a:srgbClr val="1F1F1F"/>
                </a:solidFill>
                <a:latin typeface="Google Sans"/>
              </a:rPr>
              <a:t>3. </a:t>
            </a:r>
            <a:r>
              <a:rPr lang="en-US" sz="2400" i="0" dirty="0">
                <a:solidFill>
                  <a:srgbClr val="1F1F1F"/>
                </a:solidFill>
                <a:effectLst/>
                <a:latin typeface="Google Sans"/>
              </a:rPr>
              <a:t>Map Values to 8-bit Integers:</a:t>
            </a:r>
          </a:p>
          <a:p>
            <a:pPr algn="l"/>
            <a:r>
              <a:rPr lang="en-US" sz="2400" i="0" dirty="0">
                <a:solidFill>
                  <a:srgbClr val="1F1F1F"/>
                </a:solidFill>
                <a:effectLst/>
                <a:latin typeface="Google Sans"/>
              </a:rPr>
              <a:t>round to the nearest integer:</a:t>
            </a:r>
          </a:p>
          <a:p>
            <a:endParaRPr lang="en-US" sz="2800" dirty="0">
              <a:solidFill>
                <a:srgbClr val="1F1F1F"/>
              </a:solidFill>
              <a:effectLst/>
              <a:latin typeface="Google Sans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0CFBDFE-4D04-0929-767A-62897B928EF4}"/>
              </a:ext>
            </a:extLst>
          </p:cNvPr>
          <p:cNvSpPr/>
          <p:nvPr/>
        </p:nvSpPr>
        <p:spPr>
          <a:xfrm>
            <a:off x="6369465" y="4734287"/>
            <a:ext cx="1297259" cy="37914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6175F8-E179-409D-0748-EDE0452C6465}"/>
              </a:ext>
            </a:extLst>
          </p:cNvPr>
          <p:cNvSpPr txBox="1"/>
          <p:nvPr/>
        </p:nvSpPr>
        <p:spPr>
          <a:xfrm>
            <a:off x="553149" y="4015917"/>
            <a:ext cx="609460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[[194.9998, 89.9999, 254.9998],</a:t>
            </a:r>
          </a:p>
          <a:p>
            <a:r>
              <a:rPr lang="en-US" sz="2800" dirty="0"/>
              <a:t> [138.2918, 213.3176, 75.0003],</a:t>
            </a:r>
          </a:p>
          <a:p>
            <a:r>
              <a:rPr lang="en-US" sz="2800" dirty="0"/>
              <a:t> [3.3333, 183.3314, 123.3332],</a:t>
            </a:r>
          </a:p>
          <a:p>
            <a:r>
              <a:rPr lang="en-US" sz="2800" dirty="0"/>
              <a:t> [198.3316, 0.0000, 153.3331]]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070DF6-69AC-83BB-B993-10FF41E5F7AC}"/>
              </a:ext>
            </a:extLst>
          </p:cNvPr>
          <p:cNvSpPr txBox="1"/>
          <p:nvPr/>
        </p:nvSpPr>
        <p:spPr>
          <a:xfrm>
            <a:off x="8149140" y="4015917"/>
            <a:ext cx="609460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[[195, 90, 255],</a:t>
            </a:r>
          </a:p>
          <a:p>
            <a:r>
              <a:rPr lang="en-US" sz="2800" dirty="0"/>
              <a:t> [138, 213, 75],</a:t>
            </a:r>
          </a:p>
          <a:p>
            <a:r>
              <a:rPr lang="en-US" sz="2800" dirty="0"/>
              <a:t> [3, 183, 123],</a:t>
            </a:r>
          </a:p>
          <a:p>
            <a:r>
              <a:rPr lang="en-US" sz="2800" dirty="0"/>
              <a:t> [198, 0, 153]]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360522-BA6B-654D-5FB5-0F4DF1A05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Visit Murat Karakaya Akademi YouTube Channel for the tutorial video</a:t>
            </a:r>
          </a:p>
        </p:txBody>
      </p:sp>
    </p:spTree>
    <p:extLst>
      <p:ext uri="{BB962C8B-B14F-4D97-AF65-F5344CB8AC3E}">
        <p14:creationId xmlns:p14="http://schemas.microsoft.com/office/powerpoint/2010/main" val="14105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 &amp; LLMs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rtl="0">
              <a:buNone/>
            </a:pPr>
            <a:endParaRPr lang="en-US" sz="2800" b="0" dirty="0">
              <a:solidFill>
                <a:srgbClr val="1F1F1F"/>
              </a:solidFill>
              <a:effectLst/>
              <a:latin typeface="Google Sans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1F1F1F"/>
                </a:solidFill>
                <a:latin typeface="Google Sans"/>
              </a:rPr>
              <a:t>Original</a:t>
            </a:r>
            <a:r>
              <a:rPr lang="en-US" sz="280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US" sz="2800" b="1" dirty="0">
                <a:solidFill>
                  <a:srgbClr val="1F1F1F"/>
                </a:solidFill>
                <a:effectLst/>
                <a:latin typeface="Google Sans"/>
              </a:rPr>
              <a:t>32-bit</a:t>
            </a:r>
            <a:r>
              <a:rPr lang="en-US" sz="2800" dirty="0">
                <a:solidFill>
                  <a:srgbClr val="1F1F1F"/>
                </a:solidFill>
                <a:effectLst/>
                <a:latin typeface="Google Sans"/>
              </a:rPr>
              <a:t> Floating-Point                              Quantized </a:t>
            </a:r>
            <a:r>
              <a:rPr lang="en-US" sz="2800" b="1" dirty="0">
                <a:solidFill>
                  <a:srgbClr val="1F1F1F"/>
                </a:solidFill>
                <a:effectLst/>
                <a:latin typeface="Google Sans"/>
              </a:rPr>
              <a:t>8-bit</a:t>
            </a:r>
            <a:r>
              <a:rPr lang="en-US" sz="2800" dirty="0">
                <a:solidFill>
                  <a:srgbClr val="1F1F1F"/>
                </a:solidFill>
                <a:effectLst/>
                <a:latin typeface="Google Sans"/>
              </a:rPr>
              <a:t> Integer</a:t>
            </a:r>
            <a:br>
              <a:rPr lang="en-US" sz="2800" dirty="0">
                <a:solidFill>
                  <a:srgbClr val="1F1F1F"/>
                </a:solidFill>
                <a:effectLst/>
                <a:latin typeface="Google Sans"/>
              </a:rPr>
            </a:br>
            <a:r>
              <a:rPr lang="en-US" sz="2800" dirty="0">
                <a:solidFill>
                  <a:srgbClr val="1F1F1F"/>
                </a:solidFill>
                <a:effectLst/>
                <a:latin typeface="Google Sans"/>
              </a:rPr>
              <a:t>           Weight Matrix                                                      Weight Matrix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0CFBDFE-4D04-0929-767A-62897B928EF4}"/>
              </a:ext>
            </a:extLst>
          </p:cNvPr>
          <p:cNvSpPr/>
          <p:nvPr/>
        </p:nvSpPr>
        <p:spPr>
          <a:xfrm>
            <a:off x="6571717" y="4520637"/>
            <a:ext cx="1137766" cy="37914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070DF6-69AC-83BB-B993-10FF41E5F7AC}"/>
              </a:ext>
            </a:extLst>
          </p:cNvPr>
          <p:cNvSpPr txBox="1"/>
          <p:nvPr/>
        </p:nvSpPr>
        <p:spPr>
          <a:xfrm>
            <a:off x="8112216" y="3672549"/>
            <a:ext cx="3584233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1F1F1F"/>
                </a:solidFill>
                <a:latin typeface="Google Sans"/>
              </a:rPr>
              <a:t>[[195, 90, 255],</a:t>
            </a:r>
          </a:p>
          <a:p>
            <a:r>
              <a:rPr lang="en-US" sz="3200" dirty="0">
                <a:solidFill>
                  <a:srgbClr val="1F1F1F"/>
                </a:solidFill>
                <a:latin typeface="Google Sans"/>
              </a:rPr>
              <a:t> [138, 213, 75],</a:t>
            </a:r>
          </a:p>
          <a:p>
            <a:r>
              <a:rPr lang="en-US" sz="3200" dirty="0">
                <a:solidFill>
                  <a:srgbClr val="1F1F1F"/>
                </a:solidFill>
                <a:latin typeface="Google Sans"/>
              </a:rPr>
              <a:t> [3, 183, 123],</a:t>
            </a:r>
          </a:p>
          <a:p>
            <a:r>
              <a:rPr lang="en-US" sz="3200" dirty="0">
                <a:solidFill>
                  <a:srgbClr val="1F1F1F"/>
                </a:solidFill>
                <a:latin typeface="Google Sans"/>
              </a:rPr>
              <a:t> [198, 0, 153]]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62CC9A-B94C-E816-FEC3-A02B4AFF530F}"/>
              </a:ext>
            </a:extLst>
          </p:cNvPr>
          <p:cNvSpPr txBox="1"/>
          <p:nvPr/>
        </p:nvSpPr>
        <p:spPr>
          <a:xfrm>
            <a:off x="887566" y="3672550"/>
            <a:ext cx="7122918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rtl="0">
              <a:buNone/>
            </a:pPr>
            <a:r>
              <a:rPr lang="en-US" sz="3200" dirty="0">
                <a:solidFill>
                  <a:srgbClr val="1F1F1F"/>
                </a:solidFill>
                <a:effectLst/>
                <a:latin typeface="Google Sans"/>
              </a:rPr>
              <a:t>[[0.54321, -0.23456, 0.98765],</a:t>
            </a:r>
          </a:p>
          <a:p>
            <a:pPr marL="0" indent="0" rtl="0">
              <a:buNone/>
            </a:pPr>
            <a:r>
              <a:rPr lang="en-US" sz="3200" dirty="0">
                <a:solidFill>
                  <a:srgbClr val="1F1F1F"/>
                </a:solidFill>
                <a:effectLst/>
                <a:latin typeface="Google Sans"/>
              </a:rPr>
              <a:t> [0.12345, 0.67890, -0.34567],</a:t>
            </a:r>
          </a:p>
          <a:p>
            <a:pPr marL="0" indent="0" rtl="0">
              <a:buNone/>
            </a:pPr>
            <a:r>
              <a:rPr lang="en-US" sz="3200" dirty="0">
                <a:solidFill>
                  <a:srgbClr val="1F1F1F"/>
                </a:solidFill>
                <a:effectLst/>
                <a:latin typeface="Google Sans"/>
              </a:rPr>
              <a:t> [-0.87654, 0.45678, 0.01234],</a:t>
            </a:r>
          </a:p>
          <a:p>
            <a:pPr marL="0" indent="0" rtl="0">
              <a:buNone/>
            </a:pPr>
            <a:r>
              <a:rPr lang="en-US" sz="3200" dirty="0">
                <a:solidFill>
                  <a:srgbClr val="1F1F1F"/>
                </a:solidFill>
                <a:effectLst/>
                <a:latin typeface="Google Sans"/>
              </a:rPr>
              <a:t> [0.56789, -0.90123, 0.23456]]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9B0AB7E-84D0-6449-57A8-11B50EE6B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Visit Murat Karakaya Akademi YouTube Channel for the tutorial video</a:t>
            </a:r>
          </a:p>
        </p:txBody>
      </p:sp>
    </p:spTree>
    <p:extLst>
      <p:ext uri="{BB962C8B-B14F-4D97-AF65-F5344CB8AC3E}">
        <p14:creationId xmlns:p14="http://schemas.microsoft.com/office/powerpoint/2010/main" val="1873600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 &amp; LLMs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rtl="0">
              <a:buNone/>
            </a:pPr>
            <a:r>
              <a:rPr lang="en-US" sz="2400" b="1" dirty="0">
                <a:solidFill>
                  <a:srgbClr val="1F1F1F"/>
                </a:solidFill>
                <a:effectLst/>
                <a:latin typeface="Google Sans"/>
              </a:rPr>
              <a:t>Benefits of Quantization: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1F1F1F"/>
                </a:solidFill>
                <a:effectLst/>
                <a:latin typeface="Google Sans"/>
              </a:rPr>
              <a:t>Reduced Model Size</a:t>
            </a:r>
            <a:r>
              <a:rPr lang="en-US" sz="2400" b="0" dirty="0">
                <a:solidFill>
                  <a:srgbClr val="1F1F1F"/>
                </a:solidFill>
                <a:effectLst/>
                <a:latin typeface="Google Sans"/>
              </a:rPr>
              <a:t>:</a:t>
            </a:r>
            <a:r>
              <a:rPr lang="en-US" sz="2400" dirty="0">
                <a:solidFill>
                  <a:srgbClr val="1F1F1F"/>
                </a:solidFill>
                <a:effectLst/>
                <a:latin typeface="Google Sans"/>
              </a:rPr>
              <a:t> Up to 4x smaller, enabling deployment on devices with limited memory.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1F1F1F"/>
                </a:solidFill>
                <a:effectLst/>
                <a:latin typeface="Google Sans"/>
              </a:rPr>
              <a:t>Acceleration</a:t>
            </a:r>
            <a:r>
              <a:rPr lang="en-US" sz="2400" dirty="0">
                <a:solidFill>
                  <a:srgbClr val="1F1F1F"/>
                </a:solidFill>
                <a:effectLst/>
                <a:latin typeface="Google Sans"/>
              </a:rPr>
              <a:t>: Potential speedup due to efficient integer arithmetic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1F1F1F"/>
                </a:solidFill>
                <a:effectLst/>
                <a:latin typeface="Google Sans"/>
              </a:rPr>
              <a:t>Faster Inference</a:t>
            </a:r>
            <a:r>
              <a:rPr lang="en-US" sz="2400" b="0" dirty="0">
                <a:solidFill>
                  <a:srgbClr val="1F1F1F"/>
                </a:solidFill>
                <a:effectLst/>
                <a:latin typeface="Google Sans"/>
              </a:rPr>
              <a:t>:</a:t>
            </a:r>
            <a:r>
              <a:rPr lang="en-US" sz="2400" dirty="0">
                <a:solidFill>
                  <a:srgbClr val="1F1F1F"/>
                </a:solidFill>
                <a:effectLst/>
                <a:latin typeface="Google Sans"/>
              </a:rPr>
              <a:t> Up to 2-3x faster processing, leading to quicker responses.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1F1F1F"/>
                </a:solidFill>
                <a:effectLst/>
                <a:latin typeface="Google Sans"/>
              </a:rPr>
              <a:t>Lower Energy Consumption</a:t>
            </a:r>
            <a:r>
              <a:rPr lang="en-US" sz="2400" b="0" dirty="0">
                <a:solidFill>
                  <a:srgbClr val="1F1F1F"/>
                </a:solidFill>
                <a:effectLst/>
                <a:latin typeface="Google Sans"/>
              </a:rPr>
              <a:t>:</a:t>
            </a:r>
            <a:r>
              <a:rPr lang="en-US" sz="2400" dirty="0">
                <a:solidFill>
                  <a:srgbClr val="1F1F1F"/>
                </a:solidFill>
                <a:effectLst/>
                <a:latin typeface="Google Sans"/>
              </a:rPr>
              <a:t> Reduced computational demands, making LLMs more energy-efficient.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7DE6C84-8C3B-8985-3034-BAC22BBFF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Visit Murat Karakaya Akademi YouTube Channel for the tutorial video</a:t>
            </a:r>
          </a:p>
        </p:txBody>
      </p:sp>
    </p:spTree>
    <p:extLst>
      <p:ext uri="{BB962C8B-B14F-4D97-AF65-F5344CB8AC3E}">
        <p14:creationId xmlns:p14="http://schemas.microsoft.com/office/powerpoint/2010/main" val="3994390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 &amp; LLMs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rtl="0">
              <a:buNone/>
            </a:pPr>
            <a:r>
              <a:rPr lang="en-US" sz="2400" b="1" dirty="0">
                <a:solidFill>
                  <a:srgbClr val="1F1F1F"/>
                </a:solidFill>
                <a:effectLst/>
                <a:latin typeface="Google Sans"/>
              </a:rPr>
              <a:t>Considerations and Challenges: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1F1F1F"/>
                </a:solidFill>
                <a:effectLst/>
                <a:latin typeface="Google Sans"/>
              </a:rPr>
              <a:t>Accuracy Trade-offs</a:t>
            </a:r>
            <a:r>
              <a:rPr lang="en-US" sz="2400" b="0" dirty="0">
                <a:solidFill>
                  <a:srgbClr val="1F1F1F"/>
                </a:solidFill>
                <a:effectLst/>
                <a:latin typeface="Google Sans"/>
              </a:rPr>
              <a:t>:</a:t>
            </a:r>
            <a:r>
              <a:rPr lang="en-US" sz="2400" dirty="0">
                <a:solidFill>
                  <a:srgbClr val="1F1F1F"/>
                </a:solidFill>
                <a:effectLst/>
                <a:latin typeface="Google Sans"/>
              </a:rPr>
              <a:t> Quantization can introduce slight </a:t>
            </a:r>
            <a:r>
              <a:rPr lang="en-US" sz="2400" b="1" i="1" dirty="0">
                <a:solidFill>
                  <a:srgbClr val="1F1F1F"/>
                </a:solidFill>
                <a:effectLst/>
                <a:latin typeface="Google Sans"/>
              </a:rPr>
              <a:t>accuracy</a:t>
            </a:r>
            <a:r>
              <a:rPr lang="en-US" sz="2400" dirty="0">
                <a:solidFill>
                  <a:srgbClr val="1F1F1F"/>
                </a:solidFill>
                <a:effectLst/>
                <a:latin typeface="Google Sans"/>
              </a:rPr>
              <a:t> loss. Careful </a:t>
            </a:r>
            <a:r>
              <a:rPr lang="en-US" sz="2400" b="1" i="1" dirty="0">
                <a:solidFill>
                  <a:srgbClr val="1F1F1F"/>
                </a:solidFill>
                <a:effectLst/>
                <a:latin typeface="Google Sans"/>
              </a:rPr>
              <a:t>calibration</a:t>
            </a:r>
            <a:r>
              <a:rPr lang="en-US" sz="2400" dirty="0">
                <a:solidFill>
                  <a:srgbClr val="1F1F1F"/>
                </a:solidFill>
                <a:effectLst/>
                <a:latin typeface="Google Sans"/>
              </a:rPr>
              <a:t> and technique selection are crucial.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1F1F1F"/>
                </a:solidFill>
                <a:effectLst/>
                <a:latin typeface="Google Sans"/>
              </a:rPr>
              <a:t>Hardware Compatibility</a:t>
            </a:r>
            <a:r>
              <a:rPr lang="en-US" sz="2400" b="0" dirty="0">
                <a:solidFill>
                  <a:srgbClr val="1F1F1F"/>
                </a:solidFill>
                <a:effectLst/>
                <a:latin typeface="Google Sans"/>
              </a:rPr>
              <a:t>:</a:t>
            </a:r>
            <a:r>
              <a:rPr lang="en-US" sz="2400" dirty="0">
                <a:solidFill>
                  <a:srgbClr val="1F1F1F"/>
                </a:solidFill>
                <a:effectLst/>
                <a:latin typeface="Google Sans"/>
              </a:rPr>
              <a:t> Ensure hardware supports efficient low-precision operations for optimal benefits.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6118EEC-EDDC-FF25-53FF-A93DEFA1B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Visit Murat Karakaya Akademi YouTube Channel for the tutorial video</a:t>
            </a:r>
          </a:p>
        </p:txBody>
      </p:sp>
    </p:spTree>
    <p:extLst>
      <p:ext uri="{BB962C8B-B14F-4D97-AF65-F5344CB8AC3E}">
        <p14:creationId xmlns:p14="http://schemas.microsoft.com/office/powerpoint/2010/main" val="230970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 Overview of Quantization Methods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400" b="1" dirty="0">
                <a:solidFill>
                  <a:srgbClr val="1F1F1F"/>
                </a:solidFill>
                <a:effectLst/>
              </a:rPr>
              <a:t>Post-Training Quantization (PTQ):</a:t>
            </a:r>
          </a:p>
          <a:p>
            <a:pPr lvl="1"/>
            <a:r>
              <a:rPr lang="en-US" sz="1800" dirty="0">
                <a:solidFill>
                  <a:srgbClr val="1F1F1F"/>
                </a:solidFill>
                <a:effectLst/>
              </a:rPr>
              <a:t>Applies after model training.</a:t>
            </a:r>
          </a:p>
          <a:p>
            <a:pPr lvl="1"/>
            <a:r>
              <a:rPr lang="en-US" sz="1800" dirty="0">
                <a:solidFill>
                  <a:srgbClr val="1F1F1F"/>
                </a:solidFill>
                <a:effectLst/>
              </a:rPr>
              <a:t>Reduces precision of model weights, often from 32-bit to 8-bit, saving memory and speeding up inference.</a:t>
            </a:r>
          </a:p>
          <a:p>
            <a:pPr lvl="1"/>
            <a:r>
              <a:rPr lang="en-US" sz="1800" dirty="0">
                <a:solidFill>
                  <a:srgbClr val="1F1F1F"/>
                </a:solidFill>
                <a:effectLst/>
              </a:rPr>
              <a:t>Examples: PTQ, 4-bit </a:t>
            </a:r>
            <a:r>
              <a:rPr lang="en-US" sz="1800" dirty="0" err="1">
                <a:solidFill>
                  <a:srgbClr val="1F1F1F"/>
                </a:solidFill>
                <a:effectLst/>
              </a:rPr>
              <a:t>NormalFloat</a:t>
            </a:r>
            <a:r>
              <a:rPr lang="en-US" sz="1800" dirty="0">
                <a:solidFill>
                  <a:srgbClr val="1F1F1F"/>
                </a:solidFill>
                <a:effectLst/>
              </a:rPr>
              <a:t> (NF4), </a:t>
            </a:r>
            <a:r>
              <a:rPr lang="en-US" sz="1800" dirty="0" err="1">
                <a:solidFill>
                  <a:srgbClr val="1F1F1F"/>
                </a:solidFill>
                <a:effectLst/>
              </a:rPr>
              <a:t>QLoMP</a:t>
            </a:r>
            <a:r>
              <a:rPr lang="en-US" sz="1800" dirty="0">
                <a:solidFill>
                  <a:srgbClr val="1F1F1F"/>
                </a:solidFill>
                <a:effectLst/>
              </a:rPr>
              <a:t>.</a:t>
            </a:r>
          </a:p>
          <a:p>
            <a:r>
              <a:rPr lang="en-US" sz="2400" b="1" dirty="0">
                <a:solidFill>
                  <a:srgbClr val="1F1F1F"/>
                </a:solidFill>
                <a:effectLst/>
              </a:rPr>
              <a:t>Quantization-Aware Training (QAT):</a:t>
            </a:r>
          </a:p>
          <a:p>
            <a:pPr lvl="1"/>
            <a:r>
              <a:rPr lang="en-US" sz="1800" dirty="0">
                <a:solidFill>
                  <a:srgbClr val="1F1F1F"/>
                </a:solidFill>
                <a:effectLst/>
              </a:rPr>
              <a:t>Incorporates quantization during training.</a:t>
            </a:r>
          </a:p>
          <a:p>
            <a:pPr lvl="1"/>
            <a:r>
              <a:rPr lang="en-US" sz="1800" dirty="0">
                <a:solidFill>
                  <a:srgbClr val="1F1F1F"/>
                </a:solidFill>
                <a:effectLst/>
              </a:rPr>
              <a:t>Helps the model adapt to lower precision for better accuracy.</a:t>
            </a:r>
          </a:p>
          <a:p>
            <a:pPr lvl="1"/>
            <a:r>
              <a:rPr lang="en-US" sz="1800" dirty="0">
                <a:solidFill>
                  <a:srgbClr val="1F1F1F"/>
                </a:solidFill>
                <a:effectLst/>
              </a:rPr>
              <a:t>Examples: QAT, LLM-QAT, </a:t>
            </a:r>
            <a:r>
              <a:rPr lang="en-US" sz="1800" dirty="0" err="1">
                <a:solidFill>
                  <a:srgbClr val="1F1F1F"/>
                </a:solidFill>
                <a:effectLst/>
              </a:rPr>
              <a:t>QiloRA</a:t>
            </a:r>
            <a:r>
              <a:rPr lang="en-US" sz="1800" dirty="0">
                <a:solidFill>
                  <a:srgbClr val="1F1F1F"/>
                </a:solidFill>
                <a:effectLst/>
              </a:rPr>
              <a:t>.</a:t>
            </a:r>
          </a:p>
          <a:p>
            <a:r>
              <a:rPr lang="en-US" sz="2400" b="1" dirty="0">
                <a:solidFill>
                  <a:srgbClr val="1F1F1F"/>
                </a:solidFill>
              </a:rPr>
              <a:t>Efficient Fine-Tuning with Quantization:</a:t>
            </a:r>
          </a:p>
          <a:p>
            <a:pPr lvl="1"/>
            <a:r>
              <a:rPr lang="en-US" sz="1800" dirty="0">
                <a:solidFill>
                  <a:srgbClr val="1F1F1F"/>
                </a:solidFill>
                <a:effectLst/>
              </a:rPr>
              <a:t>Combines quantization with efficient fine-tuning techniques for faster adaptation and memory savings.</a:t>
            </a:r>
          </a:p>
          <a:p>
            <a:pPr lvl="1"/>
            <a:r>
              <a:rPr lang="en-US" sz="1800" dirty="0">
                <a:solidFill>
                  <a:srgbClr val="1F1F1F"/>
                </a:solidFill>
                <a:effectLst/>
              </a:rPr>
              <a:t>Examples: </a:t>
            </a:r>
            <a:r>
              <a:rPr lang="en-US" sz="1800" dirty="0" err="1">
                <a:solidFill>
                  <a:srgbClr val="1F1F1F"/>
                </a:solidFill>
                <a:effectLst/>
              </a:rPr>
              <a:t>LoRA</a:t>
            </a:r>
            <a:r>
              <a:rPr lang="en-US" sz="1800" dirty="0">
                <a:solidFill>
                  <a:srgbClr val="1F1F1F"/>
                </a:solidFill>
              </a:rPr>
              <a:t>, </a:t>
            </a:r>
            <a:r>
              <a:rPr lang="en-US" sz="1800" dirty="0" err="1">
                <a:solidFill>
                  <a:srgbClr val="1F1F1F"/>
                </a:solidFill>
              </a:rPr>
              <a:t>EfficientDM</a:t>
            </a:r>
            <a:r>
              <a:rPr lang="en-US" sz="1800" dirty="0">
                <a:solidFill>
                  <a:srgbClr val="1F1F1F"/>
                </a:solidFill>
              </a:rPr>
              <a:t>.</a:t>
            </a:r>
            <a:endParaRPr lang="en-US" sz="1800" dirty="0">
              <a:solidFill>
                <a:srgbClr val="1F1F1F"/>
              </a:solidFill>
              <a:effectLst/>
            </a:endParaRPr>
          </a:p>
          <a:p>
            <a:r>
              <a:rPr lang="en-US" sz="2400" b="1" dirty="0">
                <a:solidFill>
                  <a:srgbClr val="1F1F1F"/>
                </a:solidFill>
                <a:effectLst/>
              </a:rPr>
              <a:t>Other Quantization Techniques:</a:t>
            </a:r>
          </a:p>
          <a:p>
            <a:pPr lvl="1"/>
            <a:r>
              <a:rPr lang="en-US" sz="1800" dirty="0">
                <a:solidFill>
                  <a:srgbClr val="1F1F1F"/>
                </a:solidFill>
                <a:effectLst/>
              </a:rPr>
              <a:t>Use different strategies to reduce model size.</a:t>
            </a:r>
          </a:p>
          <a:p>
            <a:pPr lvl="1"/>
            <a:r>
              <a:rPr lang="en-US" sz="1800" dirty="0">
                <a:solidFill>
                  <a:srgbClr val="1F1F1F"/>
                </a:solidFill>
                <a:effectLst/>
              </a:rPr>
              <a:t>Examples: Weight Clustering, </a:t>
            </a:r>
            <a:r>
              <a:rPr lang="en-US" sz="1800" dirty="0" err="1">
                <a:solidFill>
                  <a:srgbClr val="1F1F1F"/>
                </a:solidFill>
                <a:effectLst/>
              </a:rPr>
              <a:t>OdysseyLLM</a:t>
            </a:r>
            <a:r>
              <a:rPr lang="en-US" sz="1800" dirty="0">
                <a:solidFill>
                  <a:srgbClr val="1F1F1F"/>
                </a:solidFill>
                <a:effectLst/>
              </a:rPr>
              <a:t>, </a:t>
            </a:r>
            <a:r>
              <a:rPr lang="fr-FR" sz="1800" dirty="0" err="1">
                <a:solidFill>
                  <a:srgbClr val="1F1F1F"/>
                </a:solidFill>
                <a:effectLst/>
              </a:rPr>
              <a:t>Eager</a:t>
            </a:r>
            <a:r>
              <a:rPr lang="fr-FR" sz="1800" dirty="0">
                <a:solidFill>
                  <a:srgbClr val="1F1F1F"/>
                </a:solidFill>
                <a:effectLst/>
              </a:rPr>
              <a:t> Mode </a:t>
            </a:r>
            <a:r>
              <a:rPr lang="fr-FR" sz="1800" dirty="0" err="1">
                <a:solidFill>
                  <a:srgbClr val="1F1F1F"/>
                </a:solidFill>
                <a:effectLst/>
              </a:rPr>
              <a:t>Quantization</a:t>
            </a:r>
            <a:r>
              <a:rPr lang="fr-FR" sz="1800" dirty="0">
                <a:solidFill>
                  <a:srgbClr val="1F1F1F"/>
                </a:solidFill>
                <a:effectLst/>
              </a:rPr>
              <a:t>, FX Graph Mode </a:t>
            </a:r>
            <a:r>
              <a:rPr lang="fr-FR" sz="1800" dirty="0" err="1">
                <a:solidFill>
                  <a:srgbClr val="1F1F1F"/>
                </a:solidFill>
                <a:effectLst/>
              </a:rPr>
              <a:t>Quantization</a:t>
            </a:r>
            <a:r>
              <a:rPr lang="fr-FR" sz="1800" dirty="0">
                <a:solidFill>
                  <a:srgbClr val="1F1F1F"/>
                </a:solidFill>
                <a:effectLst/>
              </a:rPr>
              <a:t>.</a:t>
            </a:r>
            <a:endParaRPr lang="en-US" sz="1800" dirty="0">
              <a:solidFill>
                <a:srgbClr val="1F1F1F"/>
              </a:solidFill>
              <a:effectLst/>
            </a:endParaRPr>
          </a:p>
          <a:p>
            <a:pPr marL="0" indent="0" rtl="0">
              <a:buNone/>
            </a:pPr>
            <a:endParaRPr lang="en-US" sz="2400" b="1" dirty="0">
              <a:solidFill>
                <a:srgbClr val="1F1F1F"/>
              </a:solidFill>
              <a:effectLst/>
              <a:latin typeface="Google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7C3FA7B-166E-0B49-8DAE-F95003F4E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Visit Murat Karakaya Akademi YouTube Channel for the tutorial video</a:t>
            </a:r>
          </a:p>
        </p:txBody>
      </p:sp>
    </p:spTree>
    <p:extLst>
      <p:ext uri="{BB962C8B-B14F-4D97-AF65-F5344CB8AC3E}">
        <p14:creationId xmlns:p14="http://schemas.microsoft.com/office/powerpoint/2010/main" val="2852094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 anchor="b">
            <a:normAutofit/>
          </a:bodyPr>
          <a:lstStyle/>
          <a:p>
            <a:r>
              <a:rPr lang="en-US" dirty="0"/>
              <a:t>Quantization &amp; LLMs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C2C7B1-EA62-7EB1-F31B-5A482B988D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255370"/>
              </p:ext>
            </p:extLst>
          </p:nvPr>
        </p:nvGraphicFramePr>
        <p:xfrm>
          <a:off x="1104900" y="1499841"/>
          <a:ext cx="9980680" cy="5184318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{C083E6E3-FA7D-4D7B-A595-EF9225AFEA82}</a:tableStyleId>
              </a:tblPr>
              <a:tblGrid>
                <a:gridCol w="2548363">
                  <a:extLst>
                    <a:ext uri="{9D8B030D-6E8A-4147-A177-3AD203B41FA5}">
                      <a16:colId xmlns:a16="http://schemas.microsoft.com/office/drawing/2014/main" val="2091943555"/>
                    </a:ext>
                  </a:extLst>
                </a:gridCol>
                <a:gridCol w="2488872">
                  <a:extLst>
                    <a:ext uri="{9D8B030D-6E8A-4147-A177-3AD203B41FA5}">
                      <a16:colId xmlns:a16="http://schemas.microsoft.com/office/drawing/2014/main" val="1440772376"/>
                    </a:ext>
                  </a:extLst>
                </a:gridCol>
                <a:gridCol w="2495107">
                  <a:extLst>
                    <a:ext uri="{9D8B030D-6E8A-4147-A177-3AD203B41FA5}">
                      <a16:colId xmlns:a16="http://schemas.microsoft.com/office/drawing/2014/main" val="502375353"/>
                    </a:ext>
                  </a:extLst>
                </a:gridCol>
                <a:gridCol w="2448338">
                  <a:extLst>
                    <a:ext uri="{9D8B030D-6E8A-4147-A177-3AD203B41FA5}">
                      <a16:colId xmlns:a16="http://schemas.microsoft.com/office/drawing/2014/main" val="3955109182"/>
                    </a:ext>
                  </a:extLst>
                </a:gridCol>
              </a:tblGrid>
              <a:tr h="719039">
                <a:tc>
                  <a:txBody>
                    <a:bodyPr/>
                    <a:lstStyle/>
                    <a:p>
                      <a:pPr algn="l"/>
                      <a:r>
                        <a:rPr lang="en-US" sz="2000" b="0" cap="none" spc="0">
                          <a:solidFill>
                            <a:schemeClr val="bg1"/>
                          </a:solidFill>
                          <a:effectLst/>
                        </a:rPr>
                        <a:t>LLM Name</a:t>
                      </a:r>
                      <a:endParaRPr lang="en-US" sz="2000" b="0" cap="none" spc="0">
                        <a:solidFill>
                          <a:schemeClr val="bg1"/>
                        </a:solidFill>
                        <a:effectLst/>
                        <a:latin typeface="Google Sans"/>
                      </a:endParaRPr>
                    </a:p>
                  </a:txBody>
                  <a:tcPr marL="132276" marR="61792" marT="101751" marB="10175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cap="none" spc="0" dirty="0">
                          <a:solidFill>
                            <a:schemeClr val="bg1"/>
                          </a:solidFill>
                          <a:effectLst/>
                        </a:rPr>
                        <a:t>Original VRAM (GB)</a:t>
                      </a:r>
                      <a:endParaRPr lang="en-US" sz="2000" b="0" cap="none" spc="0" dirty="0">
                        <a:solidFill>
                          <a:schemeClr val="bg1"/>
                        </a:solidFill>
                        <a:effectLst/>
                        <a:latin typeface="Google Sans"/>
                      </a:endParaRPr>
                    </a:p>
                  </a:txBody>
                  <a:tcPr marL="132276" marR="61792" marT="101751" marB="10175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cap="none" spc="0">
                          <a:solidFill>
                            <a:schemeClr val="bg1"/>
                          </a:solidFill>
                          <a:effectLst/>
                        </a:rPr>
                        <a:t>Quantized VRAM (Q-4bit) (GB)</a:t>
                      </a:r>
                      <a:endParaRPr lang="en-US" sz="2000" b="0" cap="none" spc="0">
                        <a:solidFill>
                          <a:schemeClr val="bg1"/>
                        </a:solidFill>
                        <a:effectLst/>
                        <a:latin typeface="Google Sans"/>
                      </a:endParaRPr>
                    </a:p>
                  </a:txBody>
                  <a:tcPr marL="132276" marR="61792" marT="101751" marB="10175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cap="none" spc="0">
                          <a:solidFill>
                            <a:schemeClr val="bg1"/>
                          </a:solidFill>
                          <a:effectLst/>
                        </a:rPr>
                        <a:t>VRAM Reduction (%)</a:t>
                      </a:r>
                      <a:endParaRPr lang="en-US" sz="2000" b="0" cap="none" spc="0">
                        <a:solidFill>
                          <a:schemeClr val="bg1"/>
                        </a:solidFill>
                        <a:effectLst/>
                        <a:latin typeface="Google Sans"/>
                      </a:endParaRPr>
                    </a:p>
                  </a:txBody>
                  <a:tcPr marL="132276" marR="61792" marT="101751" marB="10175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553797"/>
                  </a:ext>
                </a:extLst>
              </a:tr>
              <a:tr h="481621">
                <a:tc>
                  <a:txBody>
                    <a:bodyPr/>
                    <a:lstStyle/>
                    <a:p>
                      <a:r>
                        <a:rPr lang="en-US" sz="2000" b="0" cap="none" spc="0">
                          <a:solidFill>
                            <a:schemeClr val="tx1"/>
                          </a:solidFill>
                          <a:effectLst/>
                        </a:rPr>
                        <a:t>GPT-3</a:t>
                      </a:r>
                      <a:endParaRPr lang="en-US" sz="2000" b="0" cap="none" spc="0">
                        <a:solidFill>
                          <a:schemeClr val="tx1"/>
                        </a:solidFill>
                        <a:effectLst/>
                        <a:latin typeface="Google Sans"/>
                      </a:endParaRPr>
                    </a:p>
                  </a:txBody>
                  <a:tcPr marL="132276" marR="102987" marT="101751" marB="10175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cap="none" spc="0">
                          <a:solidFill>
                            <a:schemeClr val="tx1"/>
                          </a:solidFill>
                          <a:effectLst/>
                        </a:rPr>
                        <a:t>140</a:t>
                      </a:r>
                      <a:endParaRPr lang="en-US" sz="2000" b="0" cap="none" spc="0">
                        <a:solidFill>
                          <a:schemeClr val="tx1"/>
                        </a:solidFill>
                        <a:effectLst/>
                        <a:latin typeface="Google Sans"/>
                      </a:endParaRPr>
                    </a:p>
                  </a:txBody>
                  <a:tcPr marL="132276" marR="102987" marT="101751" marB="10175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cap="none" spc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US" sz="2000" b="0" cap="none" spc="0">
                        <a:solidFill>
                          <a:schemeClr val="tx1"/>
                        </a:solidFill>
                        <a:effectLst/>
                        <a:latin typeface="Google Sans"/>
                      </a:endParaRPr>
                    </a:p>
                  </a:txBody>
                  <a:tcPr marL="132276" marR="102987" marT="101751" marB="10175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cap="none" spc="0">
                          <a:solidFill>
                            <a:schemeClr val="tx1"/>
                          </a:solidFill>
                          <a:effectLst/>
                        </a:rPr>
                        <a:t>75%</a:t>
                      </a:r>
                      <a:endParaRPr lang="en-US" sz="2000" b="0" cap="none" spc="0">
                        <a:solidFill>
                          <a:schemeClr val="tx1"/>
                        </a:solidFill>
                        <a:effectLst/>
                        <a:latin typeface="Google Sans"/>
                      </a:endParaRPr>
                    </a:p>
                  </a:txBody>
                  <a:tcPr marL="132276" marR="102987" marT="101751" marB="10175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3147798"/>
                  </a:ext>
                </a:extLst>
              </a:tr>
              <a:tr h="481621">
                <a:tc>
                  <a:txBody>
                    <a:bodyPr/>
                    <a:lstStyle/>
                    <a:p>
                      <a:r>
                        <a:rPr lang="en-US" sz="2000" b="0" cap="none" spc="0" dirty="0">
                          <a:solidFill>
                            <a:schemeClr val="tx1"/>
                          </a:solidFill>
                          <a:effectLst/>
                        </a:rPr>
                        <a:t>Jurassic-1 Jumbo</a:t>
                      </a:r>
                      <a:endParaRPr lang="en-US" sz="2000" b="0" cap="none" spc="0" dirty="0">
                        <a:solidFill>
                          <a:schemeClr val="tx1"/>
                        </a:solidFill>
                        <a:effectLst/>
                        <a:latin typeface="Google Sans"/>
                      </a:endParaRPr>
                    </a:p>
                  </a:txBody>
                  <a:tcPr marL="132276" marR="102987" marT="101751" marB="10175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cap="none" spc="0">
                          <a:solidFill>
                            <a:schemeClr val="tx1"/>
                          </a:solidFill>
                          <a:effectLst/>
                        </a:rPr>
                        <a:t>150</a:t>
                      </a:r>
                      <a:endParaRPr lang="en-US" sz="2000" b="0" cap="none" spc="0">
                        <a:solidFill>
                          <a:schemeClr val="tx1"/>
                        </a:solidFill>
                        <a:effectLst/>
                        <a:latin typeface="Google Sans"/>
                      </a:endParaRPr>
                    </a:p>
                  </a:txBody>
                  <a:tcPr marL="132276" marR="102987" marT="101751" marB="10175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cap="none" spc="0"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  <a:endParaRPr lang="en-US" sz="2000" b="0" cap="none" spc="0">
                        <a:solidFill>
                          <a:schemeClr val="tx1"/>
                        </a:solidFill>
                        <a:effectLst/>
                        <a:latin typeface="Google Sans"/>
                      </a:endParaRPr>
                    </a:p>
                  </a:txBody>
                  <a:tcPr marL="132276" marR="102987" marT="101751" marB="10175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cap="none" spc="0">
                          <a:solidFill>
                            <a:schemeClr val="tx1"/>
                          </a:solidFill>
                          <a:effectLst/>
                        </a:rPr>
                        <a:t>73%</a:t>
                      </a:r>
                      <a:endParaRPr lang="en-US" sz="2000" b="0" cap="none" spc="0">
                        <a:solidFill>
                          <a:schemeClr val="tx1"/>
                        </a:solidFill>
                        <a:effectLst/>
                        <a:latin typeface="Google Sans"/>
                      </a:endParaRPr>
                    </a:p>
                  </a:txBody>
                  <a:tcPr marL="132276" marR="102987" marT="101751" marB="10175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330539"/>
                  </a:ext>
                </a:extLst>
              </a:tr>
              <a:tr h="481621">
                <a:tc>
                  <a:txBody>
                    <a:bodyPr/>
                    <a:lstStyle/>
                    <a:p>
                      <a:r>
                        <a:rPr lang="en-US" sz="2000" b="0" cap="none" spc="0">
                          <a:solidFill>
                            <a:schemeClr val="tx1"/>
                          </a:solidFill>
                          <a:effectLst/>
                        </a:rPr>
                        <a:t>Bloom</a:t>
                      </a:r>
                      <a:endParaRPr lang="en-US" sz="2000" b="0" cap="none" spc="0">
                        <a:solidFill>
                          <a:schemeClr val="tx1"/>
                        </a:solidFill>
                        <a:effectLst/>
                        <a:latin typeface="Google Sans"/>
                      </a:endParaRPr>
                    </a:p>
                  </a:txBody>
                  <a:tcPr marL="132276" marR="102987" marT="101751" marB="10175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cap="none" spc="0">
                          <a:solidFill>
                            <a:schemeClr val="tx1"/>
                          </a:solidFill>
                          <a:effectLst/>
                        </a:rPr>
                        <a:t>150</a:t>
                      </a:r>
                      <a:endParaRPr lang="en-US" sz="2000" b="0" cap="none" spc="0">
                        <a:solidFill>
                          <a:schemeClr val="tx1"/>
                        </a:solidFill>
                        <a:effectLst/>
                        <a:latin typeface="Google Sans"/>
                      </a:endParaRPr>
                    </a:p>
                  </a:txBody>
                  <a:tcPr marL="132276" marR="102987" marT="101751" marB="10175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cap="none" spc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US" sz="2000" b="0" cap="none" spc="0">
                        <a:solidFill>
                          <a:schemeClr val="tx1"/>
                        </a:solidFill>
                        <a:effectLst/>
                        <a:latin typeface="Google Sans"/>
                      </a:endParaRPr>
                    </a:p>
                  </a:txBody>
                  <a:tcPr marL="132276" marR="102987" marT="101751" marB="10175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cap="none" spc="0">
                          <a:solidFill>
                            <a:schemeClr val="tx1"/>
                          </a:solidFill>
                          <a:effectLst/>
                        </a:rPr>
                        <a:t>75%</a:t>
                      </a:r>
                      <a:endParaRPr lang="en-US" sz="2000" b="0" cap="none" spc="0">
                        <a:solidFill>
                          <a:schemeClr val="tx1"/>
                        </a:solidFill>
                        <a:effectLst/>
                        <a:latin typeface="Google Sans"/>
                      </a:endParaRPr>
                    </a:p>
                  </a:txBody>
                  <a:tcPr marL="132276" marR="102987" marT="101751" marB="10175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1679990"/>
                  </a:ext>
                </a:extLst>
              </a:tr>
              <a:tr h="481621">
                <a:tc>
                  <a:txBody>
                    <a:bodyPr/>
                    <a:lstStyle/>
                    <a:p>
                      <a:r>
                        <a:rPr lang="en-US" sz="2000" b="0" cap="none" spc="0">
                          <a:solidFill>
                            <a:schemeClr val="tx1"/>
                          </a:solidFill>
                          <a:effectLst/>
                        </a:rPr>
                        <a:t>Megatron-Turing NLG</a:t>
                      </a:r>
                      <a:endParaRPr lang="en-US" sz="2000" b="0" cap="none" spc="0">
                        <a:solidFill>
                          <a:schemeClr val="tx1"/>
                        </a:solidFill>
                        <a:effectLst/>
                        <a:latin typeface="Google Sans"/>
                      </a:endParaRPr>
                    </a:p>
                  </a:txBody>
                  <a:tcPr marL="132276" marR="102987" marT="101751" marB="10175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cap="none" spc="0">
                          <a:solidFill>
                            <a:schemeClr val="tx1"/>
                          </a:solidFill>
                          <a:effectLst/>
                        </a:rPr>
                        <a:t>300</a:t>
                      </a:r>
                      <a:endParaRPr lang="en-US" sz="2000" b="0" cap="none" spc="0">
                        <a:solidFill>
                          <a:schemeClr val="tx1"/>
                        </a:solidFill>
                        <a:effectLst/>
                        <a:latin typeface="Google Sans"/>
                      </a:endParaRPr>
                    </a:p>
                  </a:txBody>
                  <a:tcPr marL="132276" marR="102987" marT="101751" marB="10175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cap="none" spc="0">
                          <a:solidFill>
                            <a:schemeClr val="tx1"/>
                          </a:solidFill>
                          <a:effectLst/>
                        </a:rPr>
                        <a:t>75</a:t>
                      </a:r>
                      <a:endParaRPr lang="en-US" sz="2000" b="0" cap="none" spc="0">
                        <a:solidFill>
                          <a:schemeClr val="tx1"/>
                        </a:solidFill>
                        <a:effectLst/>
                        <a:latin typeface="Google Sans"/>
                      </a:endParaRPr>
                    </a:p>
                  </a:txBody>
                  <a:tcPr marL="132276" marR="102987" marT="101751" marB="10175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cap="none" spc="0">
                          <a:solidFill>
                            <a:schemeClr val="tx1"/>
                          </a:solidFill>
                          <a:effectLst/>
                        </a:rPr>
                        <a:t>75%</a:t>
                      </a:r>
                      <a:endParaRPr lang="en-US" sz="2000" b="0" cap="none" spc="0">
                        <a:solidFill>
                          <a:schemeClr val="tx1"/>
                        </a:solidFill>
                        <a:effectLst/>
                        <a:latin typeface="Google Sans"/>
                      </a:endParaRPr>
                    </a:p>
                  </a:txBody>
                  <a:tcPr marL="132276" marR="102987" marT="101751" marB="10175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5660779"/>
                  </a:ext>
                </a:extLst>
              </a:tr>
              <a:tr h="481621">
                <a:tc>
                  <a:txBody>
                    <a:bodyPr/>
                    <a:lstStyle/>
                    <a:p>
                      <a:r>
                        <a:rPr lang="en-US" sz="2000" b="0" cap="none" spc="0">
                          <a:solidFill>
                            <a:schemeClr val="tx1"/>
                          </a:solidFill>
                          <a:effectLst/>
                        </a:rPr>
                        <a:t>PaLM</a:t>
                      </a:r>
                      <a:endParaRPr lang="en-US" sz="2000" b="0" cap="none" spc="0">
                        <a:solidFill>
                          <a:schemeClr val="tx1"/>
                        </a:solidFill>
                        <a:effectLst/>
                        <a:latin typeface="Google Sans"/>
                      </a:endParaRPr>
                    </a:p>
                  </a:txBody>
                  <a:tcPr marL="132276" marR="102987" marT="101751" marB="10175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cap="none" spc="0">
                          <a:solidFill>
                            <a:schemeClr val="tx1"/>
                          </a:solidFill>
                          <a:effectLst/>
                        </a:rPr>
                        <a:t>320</a:t>
                      </a:r>
                      <a:endParaRPr lang="en-US" sz="2000" b="0" cap="none" spc="0">
                        <a:solidFill>
                          <a:schemeClr val="tx1"/>
                        </a:solidFill>
                        <a:effectLst/>
                        <a:latin typeface="Google Sans"/>
                      </a:endParaRPr>
                    </a:p>
                  </a:txBody>
                  <a:tcPr marL="132276" marR="102987" marT="101751" marB="10175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cap="none" spc="0"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  <a:endParaRPr lang="en-US" sz="2000" b="0" cap="none" spc="0">
                        <a:solidFill>
                          <a:schemeClr val="tx1"/>
                        </a:solidFill>
                        <a:effectLst/>
                        <a:latin typeface="Google Sans"/>
                      </a:endParaRPr>
                    </a:p>
                  </a:txBody>
                  <a:tcPr marL="132276" marR="102987" marT="101751" marB="10175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cap="none" spc="0">
                          <a:solidFill>
                            <a:schemeClr val="tx1"/>
                          </a:solidFill>
                          <a:effectLst/>
                        </a:rPr>
                        <a:t>75%</a:t>
                      </a:r>
                      <a:endParaRPr lang="en-US" sz="2000" b="0" cap="none" spc="0">
                        <a:solidFill>
                          <a:schemeClr val="tx1"/>
                        </a:solidFill>
                        <a:effectLst/>
                        <a:latin typeface="Google Sans"/>
                      </a:endParaRPr>
                    </a:p>
                  </a:txBody>
                  <a:tcPr marL="132276" marR="102987" marT="101751" marB="10175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6934385"/>
                  </a:ext>
                </a:extLst>
              </a:tr>
              <a:tr h="481621">
                <a:tc>
                  <a:txBody>
                    <a:bodyPr/>
                    <a:lstStyle/>
                    <a:p>
                      <a:r>
                        <a:rPr lang="en-US" sz="2000" b="0" cap="none" spc="0">
                          <a:solidFill>
                            <a:schemeClr val="tx1"/>
                          </a:solidFill>
                          <a:effectLst/>
                        </a:rPr>
                        <a:t>Chinchilla</a:t>
                      </a:r>
                      <a:endParaRPr lang="en-US" sz="2000" b="0" cap="none" spc="0">
                        <a:solidFill>
                          <a:schemeClr val="tx1"/>
                        </a:solidFill>
                        <a:effectLst/>
                        <a:latin typeface="Google Sans"/>
                      </a:endParaRPr>
                    </a:p>
                  </a:txBody>
                  <a:tcPr marL="132276" marR="102987" marT="101751" marB="10175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cap="none" spc="0">
                          <a:solidFill>
                            <a:schemeClr val="tx1"/>
                          </a:solidFill>
                          <a:effectLst/>
                        </a:rPr>
                        <a:t>75</a:t>
                      </a:r>
                      <a:endParaRPr lang="en-US" sz="2000" b="0" cap="none" spc="0">
                        <a:solidFill>
                          <a:schemeClr val="tx1"/>
                        </a:solidFill>
                        <a:effectLst/>
                        <a:latin typeface="Google Sans"/>
                      </a:endParaRPr>
                    </a:p>
                  </a:txBody>
                  <a:tcPr marL="132276" marR="102987" marT="101751" marB="10175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cap="none" spc="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US" sz="2000" b="0" cap="none" spc="0">
                        <a:solidFill>
                          <a:schemeClr val="tx1"/>
                        </a:solidFill>
                        <a:effectLst/>
                        <a:latin typeface="Google Sans"/>
                      </a:endParaRPr>
                    </a:p>
                  </a:txBody>
                  <a:tcPr marL="132276" marR="102987" marT="101751" marB="10175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cap="none" spc="0">
                          <a:solidFill>
                            <a:schemeClr val="tx1"/>
                          </a:solidFill>
                          <a:effectLst/>
                        </a:rPr>
                        <a:t>73%</a:t>
                      </a:r>
                      <a:endParaRPr lang="en-US" sz="2000" b="0" cap="none" spc="0">
                        <a:solidFill>
                          <a:schemeClr val="tx1"/>
                        </a:solidFill>
                        <a:effectLst/>
                        <a:latin typeface="Google Sans"/>
                      </a:endParaRPr>
                    </a:p>
                  </a:txBody>
                  <a:tcPr marL="132276" marR="102987" marT="101751" marB="10175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231946"/>
                  </a:ext>
                </a:extLst>
              </a:tr>
              <a:tr h="481621">
                <a:tc>
                  <a:txBody>
                    <a:bodyPr/>
                    <a:lstStyle/>
                    <a:p>
                      <a:r>
                        <a:rPr lang="en-US" sz="2000" b="0" cap="none" spc="0">
                          <a:solidFill>
                            <a:schemeClr val="tx1"/>
                          </a:solidFill>
                          <a:effectLst/>
                        </a:rPr>
                        <a:t>Falcon-40B</a:t>
                      </a:r>
                      <a:endParaRPr lang="en-US" sz="2000" b="0" cap="none" spc="0">
                        <a:solidFill>
                          <a:schemeClr val="tx1"/>
                        </a:solidFill>
                        <a:effectLst/>
                        <a:latin typeface="Google Sans"/>
                      </a:endParaRPr>
                    </a:p>
                  </a:txBody>
                  <a:tcPr marL="132276" marR="102987" marT="101751" marB="10175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cap="none" spc="0">
                          <a:solidFill>
                            <a:schemeClr val="tx1"/>
                          </a:solidFill>
                          <a:effectLst/>
                        </a:rPr>
                        <a:t>90</a:t>
                      </a:r>
                      <a:endParaRPr lang="en-US" sz="2000" b="0" cap="none" spc="0">
                        <a:solidFill>
                          <a:schemeClr val="tx1"/>
                        </a:solidFill>
                        <a:effectLst/>
                        <a:latin typeface="Google Sans"/>
                      </a:endParaRPr>
                    </a:p>
                  </a:txBody>
                  <a:tcPr marL="132276" marR="102987" marT="101751" marB="10175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cap="none" spc="0">
                          <a:solidFill>
                            <a:schemeClr val="tx1"/>
                          </a:solidFill>
                          <a:effectLst/>
                        </a:rPr>
                        <a:t>45</a:t>
                      </a:r>
                      <a:endParaRPr lang="en-US" sz="2000" b="0" cap="none" spc="0">
                        <a:solidFill>
                          <a:schemeClr val="tx1"/>
                        </a:solidFill>
                        <a:effectLst/>
                        <a:latin typeface="Google Sans"/>
                      </a:endParaRPr>
                    </a:p>
                  </a:txBody>
                  <a:tcPr marL="132276" marR="102987" marT="101751" marB="10175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cap="none" spc="0">
                          <a:solidFill>
                            <a:schemeClr val="tx1"/>
                          </a:solidFill>
                          <a:effectLst/>
                        </a:rPr>
                        <a:t>50%</a:t>
                      </a:r>
                      <a:endParaRPr lang="en-US" sz="2000" b="0" cap="none" spc="0">
                        <a:solidFill>
                          <a:schemeClr val="tx1"/>
                        </a:solidFill>
                        <a:effectLst/>
                        <a:latin typeface="Google Sans"/>
                      </a:endParaRPr>
                    </a:p>
                  </a:txBody>
                  <a:tcPr marL="132276" marR="102987" marT="101751" marB="10175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4704571"/>
                  </a:ext>
                </a:extLst>
              </a:tr>
              <a:tr h="481621">
                <a:tc>
                  <a:txBody>
                    <a:bodyPr/>
                    <a:lstStyle/>
                    <a:p>
                      <a:r>
                        <a:rPr lang="en-US" sz="2000" b="0" cap="none" spc="0">
                          <a:solidFill>
                            <a:schemeClr val="tx1"/>
                          </a:solidFill>
                          <a:effectLst/>
                        </a:rPr>
                        <a:t>Falcon-180B</a:t>
                      </a:r>
                      <a:endParaRPr lang="en-US" sz="2000" b="0" cap="none" spc="0">
                        <a:solidFill>
                          <a:schemeClr val="tx1"/>
                        </a:solidFill>
                        <a:effectLst/>
                        <a:latin typeface="Google Sans"/>
                      </a:endParaRPr>
                    </a:p>
                  </a:txBody>
                  <a:tcPr marL="132276" marR="102987" marT="101751" marB="10175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cap="none" spc="0">
                          <a:solidFill>
                            <a:schemeClr val="tx1"/>
                          </a:solidFill>
                          <a:effectLst/>
                        </a:rPr>
                        <a:t>450</a:t>
                      </a:r>
                      <a:endParaRPr lang="en-US" sz="2000" b="0" cap="none" spc="0">
                        <a:solidFill>
                          <a:schemeClr val="tx1"/>
                        </a:solidFill>
                        <a:effectLst/>
                        <a:latin typeface="Google Sans"/>
                      </a:endParaRPr>
                    </a:p>
                  </a:txBody>
                  <a:tcPr marL="132276" marR="102987" marT="101751" marB="10175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cap="none" spc="0">
                          <a:solidFill>
                            <a:schemeClr val="tx1"/>
                          </a:solidFill>
                          <a:effectLst/>
                        </a:rPr>
                        <a:t>95</a:t>
                      </a:r>
                      <a:endParaRPr lang="en-US" sz="2000" b="0" cap="none" spc="0">
                        <a:solidFill>
                          <a:schemeClr val="tx1"/>
                        </a:solidFill>
                        <a:effectLst/>
                        <a:latin typeface="Google Sans"/>
                      </a:endParaRPr>
                    </a:p>
                  </a:txBody>
                  <a:tcPr marL="132276" marR="102987" marT="101751" marB="10175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cap="none" spc="0" dirty="0">
                          <a:solidFill>
                            <a:schemeClr val="tx1"/>
                          </a:solidFill>
                          <a:effectLst/>
                        </a:rPr>
                        <a:t>78%</a:t>
                      </a:r>
                      <a:endParaRPr lang="en-US" sz="2000" b="0" cap="none" spc="0" dirty="0">
                        <a:solidFill>
                          <a:schemeClr val="tx1"/>
                        </a:solidFill>
                        <a:effectLst/>
                        <a:latin typeface="Google Sans"/>
                      </a:endParaRPr>
                    </a:p>
                  </a:txBody>
                  <a:tcPr marL="132276" marR="102987" marT="101751" marB="10175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937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583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Google Sans"/>
              </a:rPr>
              <a:t>The Need for Optimization: LLMs are huge!</a:t>
            </a:r>
          </a:p>
          <a:p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Google Sans"/>
              </a:rPr>
              <a:t>How to zip LLMs</a:t>
            </a:r>
          </a:p>
          <a:p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Google Sans"/>
              </a:rPr>
              <a:t>Quantization: Packing More Value in Less Space</a:t>
            </a:r>
          </a:p>
          <a:p>
            <a:r>
              <a:rPr lang="en-US" b="1" dirty="0">
                <a:solidFill>
                  <a:srgbClr val="1F1F1F"/>
                </a:solidFill>
                <a:latin typeface="Google Sans"/>
              </a:rPr>
              <a:t>Off-loading: Sharing the Burden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1F1F1F"/>
                </a:solidFill>
                <a:latin typeface="Google Sans"/>
              </a:rPr>
              <a:t>Demo: Run Mixtral-8x7B Model on Google </a:t>
            </a:r>
            <a:r>
              <a:rPr lang="en-US" dirty="0" err="1">
                <a:solidFill>
                  <a:srgbClr val="1F1F1F"/>
                </a:solidFill>
                <a:latin typeface="Google Sans"/>
              </a:rPr>
              <a:t>Colab’s</a:t>
            </a:r>
            <a:r>
              <a:rPr lang="en-US" dirty="0">
                <a:solidFill>
                  <a:srgbClr val="1F1F1F"/>
                </a:solidFill>
                <a:latin typeface="Google Sans"/>
              </a:rPr>
              <a:t> Free Version</a:t>
            </a:r>
          </a:p>
          <a:p>
            <a:endParaRPr lang="en-US" dirty="0"/>
          </a:p>
        </p:txBody>
      </p:sp>
      <p:pic>
        <p:nvPicPr>
          <p:cNvPr id="5122" name="Picture 2" descr="Rar Nedir? - MediaClick">
            <a:extLst>
              <a:ext uri="{FF2B5EF4-FFF2-40B4-BE49-F238E27FC236}">
                <a16:creationId xmlns:a16="http://schemas.microsoft.com/office/drawing/2014/main" id="{B09BFF32-497B-A1E3-B768-C241730880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857"/>
          <a:stretch/>
        </p:blipFill>
        <p:spPr bwMode="auto">
          <a:xfrm>
            <a:off x="9334500" y="3757612"/>
            <a:ext cx="264033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phic 2" descr="Checkmark with solid fill">
            <a:extLst>
              <a:ext uri="{FF2B5EF4-FFF2-40B4-BE49-F238E27FC236}">
                <a16:creationId xmlns:a16="http://schemas.microsoft.com/office/drawing/2014/main" id="{E046FB86-7FA5-9324-0AE4-543CB27316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7233" y="1914787"/>
            <a:ext cx="914400" cy="9144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251D646-788E-3A1C-3083-6693FBC9A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Visit Murat Karakaya Akademi YouTube Channel for the tutorial video</a:t>
            </a:r>
          </a:p>
        </p:txBody>
      </p:sp>
    </p:spTree>
    <p:extLst>
      <p:ext uri="{BB962C8B-B14F-4D97-AF65-F5344CB8AC3E}">
        <p14:creationId xmlns:p14="http://schemas.microsoft.com/office/powerpoint/2010/main" val="1711572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Off-loading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1F1F1F"/>
                </a:solidFill>
                <a:latin typeface="Google Sans"/>
              </a:rPr>
              <a:t>Off-loading is a technique used to manage the </a:t>
            </a:r>
            <a:r>
              <a:rPr lang="en-US" b="1" i="1" dirty="0">
                <a:solidFill>
                  <a:srgbClr val="1F1F1F"/>
                </a:solidFill>
                <a:latin typeface="Google Sans"/>
              </a:rPr>
              <a:t>computational and memory </a:t>
            </a:r>
            <a:r>
              <a:rPr lang="en-US" dirty="0">
                <a:solidFill>
                  <a:srgbClr val="1F1F1F"/>
                </a:solidFill>
                <a:latin typeface="Google Sans"/>
              </a:rPr>
              <a:t>demands of large models like LLMs. 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1F1F1F"/>
                </a:solidFill>
                <a:latin typeface="Google Sans"/>
              </a:rPr>
              <a:t>It involves </a:t>
            </a:r>
            <a:r>
              <a:rPr lang="en-US" b="1" dirty="0">
                <a:solidFill>
                  <a:srgbClr val="1F1F1F"/>
                </a:solidFill>
                <a:latin typeface="Google Sans"/>
              </a:rPr>
              <a:t>moving</a:t>
            </a:r>
            <a:r>
              <a:rPr lang="en-US" dirty="0">
                <a:solidFill>
                  <a:srgbClr val="1F1F1F"/>
                </a:solidFill>
                <a:latin typeface="Google Sans"/>
              </a:rPr>
              <a:t> some of the computational tasks </a:t>
            </a:r>
            <a:r>
              <a:rPr lang="en-US" b="1" i="1" dirty="0">
                <a:solidFill>
                  <a:srgbClr val="1F1F1F"/>
                </a:solidFill>
                <a:latin typeface="Google Sans"/>
              </a:rPr>
              <a:t>from the GPU </a:t>
            </a:r>
            <a:r>
              <a:rPr lang="en-US" dirty="0">
                <a:solidFill>
                  <a:srgbClr val="1F1F1F"/>
                </a:solidFill>
                <a:latin typeface="Google Sans"/>
              </a:rPr>
              <a:t>(Graphics Processing Unit) </a:t>
            </a:r>
            <a:r>
              <a:rPr lang="en-US" b="1" i="1" dirty="0">
                <a:solidFill>
                  <a:srgbClr val="1F1F1F"/>
                </a:solidFill>
                <a:latin typeface="Google Sans"/>
              </a:rPr>
              <a:t>to the CPU </a:t>
            </a:r>
            <a:r>
              <a:rPr lang="en-US" dirty="0">
                <a:solidFill>
                  <a:srgbClr val="1F1F1F"/>
                </a:solidFill>
                <a:latin typeface="Google Sans"/>
              </a:rPr>
              <a:t>(Central Processing Unit), thereby freeing up GPU resources. </a:t>
            </a:r>
          </a:p>
          <a:p>
            <a:pPr>
              <a:spcAft>
                <a:spcPts val="600"/>
              </a:spcAft>
            </a:pPr>
            <a:r>
              <a:rPr lang="en-US" b="1" dirty="0">
                <a:solidFill>
                  <a:srgbClr val="1F1F1F"/>
                </a:solidFill>
                <a:latin typeface="Google Sans"/>
              </a:rPr>
              <a:t>Example</a:t>
            </a:r>
            <a:r>
              <a:rPr lang="en-US" dirty="0">
                <a:solidFill>
                  <a:srgbClr val="1F1F1F"/>
                </a:solidFill>
                <a:latin typeface="Google Sans"/>
              </a:rPr>
              <a:t>: Consider a scenario where you’re trying to run a large language model (LLM) like </a:t>
            </a:r>
            <a:r>
              <a:rPr lang="en-US" b="1" i="1" dirty="0">
                <a:solidFill>
                  <a:srgbClr val="1F1F1F"/>
                </a:solidFill>
                <a:latin typeface="Google Sans"/>
              </a:rPr>
              <a:t>Mixtral-7B</a:t>
            </a:r>
            <a:r>
              <a:rPr lang="en-US" dirty="0">
                <a:solidFill>
                  <a:srgbClr val="1F1F1F"/>
                </a:solidFill>
                <a:latin typeface="Google Sans"/>
              </a:rPr>
              <a:t> on a standard GPU. The model’s parameters size exceeds the GPU’s memory capacity. To manage this, we can use off-loading. </a:t>
            </a:r>
            <a:endParaRPr lang="en-US" dirty="0"/>
          </a:p>
        </p:txBody>
      </p:sp>
      <p:pic>
        <p:nvPicPr>
          <p:cNvPr id="3074" name="Picture 2" descr="DeepSpeed之ZeRO系列：将显存优化进行到底| Yet Another Blog">
            <a:extLst>
              <a:ext uri="{FF2B5EF4-FFF2-40B4-BE49-F238E27FC236}">
                <a16:creationId xmlns:a16="http://schemas.microsoft.com/office/drawing/2014/main" id="{3DE00B4E-7281-558A-4335-981789706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829" y="4418901"/>
            <a:ext cx="3222341" cy="232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141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Off-loading work in LLMs?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b="1" dirty="0">
                <a:solidFill>
                  <a:srgbClr val="1F1F1F"/>
                </a:solidFill>
                <a:latin typeface="Google Sans"/>
              </a:rPr>
              <a:t>Model Sharding: 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1F1F1F"/>
                </a:solidFill>
                <a:latin typeface="Google Sans"/>
              </a:rPr>
              <a:t>The parameters of the LLM are divided into smaller parts or “</a:t>
            </a:r>
            <a:r>
              <a:rPr lang="en-US" b="1" i="1" dirty="0">
                <a:solidFill>
                  <a:srgbClr val="1F1F1F"/>
                </a:solidFill>
                <a:latin typeface="Google Sans"/>
              </a:rPr>
              <a:t>shards</a:t>
            </a:r>
            <a:r>
              <a:rPr lang="en-US" dirty="0">
                <a:solidFill>
                  <a:srgbClr val="1F1F1F"/>
                </a:solidFill>
                <a:latin typeface="Google Sans"/>
              </a:rPr>
              <a:t>”. Each shard is small enough to fit into the GPU memory. 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1F1F1F"/>
                </a:solidFill>
                <a:latin typeface="Google Sans"/>
              </a:rPr>
              <a:t>This is similar to how large files are broken down into smaller parts for easier management and processing. </a:t>
            </a:r>
          </a:p>
        </p:txBody>
      </p:sp>
      <p:pic>
        <p:nvPicPr>
          <p:cNvPr id="4098" name="Picture 2" descr="Which Quantization Method is Right for You? (GPTQ vs. GGUF vs. AWQ)">
            <a:extLst>
              <a:ext uri="{FF2B5EF4-FFF2-40B4-BE49-F238E27FC236}">
                <a16:creationId xmlns:a16="http://schemas.microsoft.com/office/drawing/2014/main" id="{C26F1496-54F3-4C24-F723-B35725B3B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576" y="4003994"/>
            <a:ext cx="6516848" cy="2777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835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 anchor="b">
            <a:normAutofit/>
          </a:bodyPr>
          <a:lstStyle/>
          <a:p>
            <a:r>
              <a:rPr lang="en-US" dirty="0"/>
              <a:t>The Problem with LLMs: </a:t>
            </a:r>
            <a:r>
              <a:rPr lang="en-US" sz="2800" b="1" i="0" dirty="0">
                <a:effectLst/>
              </a:rPr>
              <a:t>LLMs are huge!</a:t>
            </a:r>
            <a:endParaRPr lang="en-US" dirty="0"/>
          </a:p>
        </p:txBody>
      </p:sp>
      <p:pic>
        <p:nvPicPr>
          <p:cNvPr id="2050" name="Picture 2" descr="4,100+ Elephant In The Room Stock Photos, Pictures &amp; Royalty-Free Images -  iStock | Elephant in the room metaphor, Elephant in the room business,  Elephant in the room concept">
            <a:extLst>
              <a:ext uri="{FF2B5EF4-FFF2-40B4-BE49-F238E27FC236}">
                <a16:creationId xmlns:a16="http://schemas.microsoft.com/office/drawing/2014/main" id="{A673622F-8E56-16FB-670F-AE0CEE400C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75" r="13570" b="2"/>
          <a:stretch/>
        </p:blipFill>
        <p:spPr bwMode="auto">
          <a:xfrm>
            <a:off x="1104900" y="1600200"/>
            <a:ext cx="4838700" cy="4501116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6096000" y="1600200"/>
            <a:ext cx="4991100" cy="4571999"/>
          </a:xfrm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Here are some Large Language Models (LLMs) and their VRAM requirements for inference without any quantization:</a:t>
            </a:r>
          </a:p>
          <a:p>
            <a:pPr algn="l"/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GPT3: Requires 350 GB VRAM</a:t>
            </a:r>
          </a:p>
          <a:p>
            <a:pPr algn="l"/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Bloom: Requires 352 GB VRAM</a:t>
            </a:r>
          </a:p>
          <a:p>
            <a:pPr algn="l"/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Llama-2-70b: Requires 140 GB VRAM</a:t>
            </a:r>
          </a:p>
          <a:p>
            <a:pPr algn="l"/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Falcon-40b: Requires 90 GB VRAM</a:t>
            </a:r>
          </a:p>
          <a:p>
            <a:pPr algn="l"/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MPT-30b: Requires 60 GB VRAM</a:t>
            </a:r>
          </a:p>
          <a:p>
            <a:pPr algn="l"/>
            <a:r>
              <a:rPr lang="en-US" b="0" i="0" dirty="0" err="1">
                <a:solidFill>
                  <a:srgbClr val="1F1F1F"/>
                </a:solidFill>
                <a:effectLst/>
                <a:latin typeface="Google Sans"/>
              </a:rPr>
              <a:t>bigcode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/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Google Sans"/>
              </a:rPr>
              <a:t>starcoder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: Requires 31 GB VRAM</a:t>
            </a:r>
          </a:p>
          <a:p>
            <a:pPr algn="l"/>
            <a:r>
              <a:rPr lang="en-US" dirty="0">
                <a:solidFill>
                  <a:srgbClr val="1F1F1F"/>
                </a:solidFill>
                <a:latin typeface="Google Sans"/>
              </a:rPr>
              <a:t>Jurassic-1 Jumbo: 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Requires </a:t>
            </a:r>
            <a:r>
              <a:rPr lang="en-US" dirty="0">
                <a:solidFill>
                  <a:srgbClr val="1F1F1F"/>
                </a:solidFill>
                <a:latin typeface="Google Sans"/>
              </a:rPr>
              <a:t>150 GB 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VRAM</a:t>
            </a:r>
          </a:p>
          <a:p>
            <a:pPr algn="l"/>
            <a:r>
              <a:rPr lang="en-US" dirty="0">
                <a:solidFill>
                  <a:srgbClr val="1F1F1F"/>
                </a:solidFill>
                <a:latin typeface="Google Sans"/>
              </a:rPr>
              <a:t>PaLM-540B: 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Requires </a:t>
            </a:r>
            <a:r>
              <a:rPr lang="en-US" dirty="0">
                <a:solidFill>
                  <a:srgbClr val="1F1F1F"/>
                </a:solidFill>
                <a:latin typeface="Google Sans"/>
              </a:rPr>
              <a:t>320 GB 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VRAM</a:t>
            </a:r>
            <a:endParaRPr lang="en-US" dirty="0">
              <a:solidFill>
                <a:srgbClr val="1F1F1F"/>
              </a:solidFill>
              <a:latin typeface="Google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243B834-2660-3868-4DC2-E53CA0AE2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Visit Murat Karakaya Akademi YouTube Channel for the tutorial video</a:t>
            </a:r>
          </a:p>
        </p:txBody>
      </p:sp>
    </p:spTree>
    <p:extLst>
      <p:ext uri="{BB962C8B-B14F-4D97-AF65-F5344CB8AC3E}">
        <p14:creationId xmlns:p14="http://schemas.microsoft.com/office/powerpoint/2010/main" val="1669722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Off-loading work in LLMs?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b="1" dirty="0">
                <a:solidFill>
                  <a:srgbClr val="1F1F1F"/>
                </a:solidFill>
                <a:latin typeface="Google Sans"/>
              </a:rPr>
              <a:t>Model Sharding: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b="1" dirty="0">
                <a:solidFill>
                  <a:srgbClr val="1F1F1F"/>
                </a:solidFill>
                <a:latin typeface="Google Sans"/>
              </a:rPr>
              <a:t>Loading Shards:</a:t>
            </a:r>
            <a:r>
              <a:rPr lang="en-US" dirty="0">
                <a:solidFill>
                  <a:srgbClr val="1F1F1F"/>
                </a:solidFill>
                <a:latin typeface="Google Sans"/>
              </a:rPr>
              <a:t> 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1F1F1F"/>
                </a:solidFill>
                <a:latin typeface="Google Sans"/>
              </a:rPr>
              <a:t>When the model needs to perform computations involving a particular set of parameters, the corresponding </a:t>
            </a:r>
            <a:r>
              <a:rPr lang="en-US" b="1" i="1" dirty="0">
                <a:solidFill>
                  <a:srgbClr val="1F1F1F"/>
                </a:solidFill>
                <a:latin typeface="Google Sans"/>
              </a:rPr>
              <a:t>shard</a:t>
            </a:r>
            <a:r>
              <a:rPr lang="en-US" dirty="0">
                <a:solidFill>
                  <a:srgbClr val="1F1F1F"/>
                </a:solidFill>
                <a:latin typeface="Google Sans"/>
              </a:rPr>
              <a:t> is </a:t>
            </a:r>
            <a:r>
              <a:rPr lang="en-US" b="1" i="1" dirty="0">
                <a:solidFill>
                  <a:srgbClr val="1F1F1F"/>
                </a:solidFill>
                <a:latin typeface="Google Sans"/>
              </a:rPr>
              <a:t>loaded</a:t>
            </a:r>
            <a:r>
              <a:rPr lang="en-US" dirty="0">
                <a:solidFill>
                  <a:srgbClr val="1F1F1F"/>
                </a:solidFill>
                <a:latin typeface="Google Sans"/>
              </a:rPr>
              <a:t> into the GPU memory. 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1F1F1F"/>
                </a:solidFill>
                <a:latin typeface="Google Sans"/>
              </a:rPr>
              <a:t>This is similar to how an application loads only the necessary parts of a file into memory when it’s being used. </a:t>
            </a:r>
          </a:p>
        </p:txBody>
      </p:sp>
      <p:pic>
        <p:nvPicPr>
          <p:cNvPr id="2" name="Picture 2" descr="Which Quantization Method is Right for You? (GPTQ vs. GGUF vs. AWQ)">
            <a:extLst>
              <a:ext uri="{FF2B5EF4-FFF2-40B4-BE49-F238E27FC236}">
                <a16:creationId xmlns:a16="http://schemas.microsoft.com/office/drawing/2014/main" id="{32668C38-D5F8-2990-F729-A409F2212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470" y="4003994"/>
            <a:ext cx="6516848" cy="2777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eepSpeed之ZeRO系列：将显存优化进行到底| Yet Another Blog">
            <a:extLst>
              <a:ext uri="{FF2B5EF4-FFF2-40B4-BE49-F238E27FC236}">
                <a16:creationId xmlns:a16="http://schemas.microsoft.com/office/drawing/2014/main" id="{9234DF11-D7FD-6B7F-B9D4-23A4A719CD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38" b="50121"/>
          <a:stretch/>
        </p:blipFill>
        <p:spPr bwMode="auto">
          <a:xfrm>
            <a:off x="9414588" y="4362918"/>
            <a:ext cx="1429501" cy="1160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78CA500-0315-24DD-B21E-F89CA99F6FB5}"/>
              </a:ext>
            </a:extLst>
          </p:cNvPr>
          <p:cNvSpPr/>
          <p:nvPr/>
        </p:nvSpPr>
        <p:spPr>
          <a:xfrm>
            <a:off x="4216678" y="4421641"/>
            <a:ext cx="1878563" cy="266736"/>
          </a:xfrm>
          <a:prstGeom prst="rect">
            <a:avLst/>
          </a:prstGeom>
          <a:solidFill>
            <a:srgbClr val="56711C"/>
          </a:solidFill>
          <a:ln>
            <a:solidFill>
              <a:srgbClr val="56711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5C66CD9-0BDB-E7AA-8A7E-87392A5AE278}"/>
              </a:ext>
            </a:extLst>
          </p:cNvPr>
          <p:cNvSpPr/>
          <p:nvPr/>
        </p:nvSpPr>
        <p:spPr>
          <a:xfrm rot="510127">
            <a:off x="6705514" y="4746406"/>
            <a:ext cx="2608976" cy="266736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980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Off-loading work in LLMs?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b="1" dirty="0">
                <a:solidFill>
                  <a:srgbClr val="1F1F1F"/>
                </a:solidFill>
                <a:latin typeface="Google Sans"/>
              </a:rPr>
              <a:t>Model Sharding: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b="1" dirty="0">
                <a:solidFill>
                  <a:srgbClr val="1F1F1F"/>
                </a:solidFill>
                <a:latin typeface="Google Sans"/>
              </a:rPr>
              <a:t>Loading Shards:</a:t>
            </a:r>
            <a:r>
              <a:rPr lang="en-US" dirty="0">
                <a:solidFill>
                  <a:srgbClr val="1F1F1F"/>
                </a:solidFill>
                <a:latin typeface="Google Sans"/>
              </a:rPr>
              <a:t>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b="1" dirty="0">
                <a:solidFill>
                  <a:srgbClr val="1F1F1F"/>
                </a:solidFill>
                <a:latin typeface="Google Sans"/>
              </a:rPr>
              <a:t>Computation</a:t>
            </a:r>
            <a:r>
              <a:rPr lang="en-US" dirty="0">
                <a:solidFill>
                  <a:srgbClr val="1F1F1F"/>
                </a:solidFill>
                <a:latin typeface="Google Sans"/>
              </a:rPr>
              <a:t>: 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1F1F1F"/>
                </a:solidFill>
                <a:latin typeface="Google Sans"/>
              </a:rPr>
              <a:t>The GPU performs the necessary computations using the </a:t>
            </a:r>
            <a:r>
              <a:rPr lang="en-US" b="1" i="1" dirty="0">
                <a:solidFill>
                  <a:srgbClr val="1F1F1F"/>
                </a:solidFill>
                <a:latin typeface="Google Sans"/>
              </a:rPr>
              <a:t>loaded</a:t>
            </a:r>
            <a:r>
              <a:rPr lang="en-US" dirty="0">
                <a:solidFill>
                  <a:srgbClr val="1F1F1F"/>
                </a:solidFill>
                <a:latin typeface="Google Sans"/>
              </a:rPr>
              <a:t> parameters. </a:t>
            </a:r>
          </a:p>
        </p:txBody>
      </p:sp>
      <p:pic>
        <p:nvPicPr>
          <p:cNvPr id="2" name="Picture 1" descr="DeepSpeed之ZeRO系列：将显存优化进行到底| Yet Another Blog">
            <a:extLst>
              <a:ext uri="{FF2B5EF4-FFF2-40B4-BE49-F238E27FC236}">
                <a16:creationId xmlns:a16="http://schemas.microsoft.com/office/drawing/2014/main" id="{71A72AAE-A139-9FCB-5642-6370BE6123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34" t="-1" r="-1" b="3908"/>
          <a:stretch/>
        </p:blipFill>
        <p:spPr bwMode="auto">
          <a:xfrm>
            <a:off x="5427143" y="4139640"/>
            <a:ext cx="1336195" cy="223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8FF73BA-373E-A310-2199-EFBEC30A6361}"/>
              </a:ext>
            </a:extLst>
          </p:cNvPr>
          <p:cNvSpPr/>
          <p:nvPr/>
        </p:nvSpPr>
        <p:spPr>
          <a:xfrm>
            <a:off x="5589037" y="5645021"/>
            <a:ext cx="904148" cy="265667"/>
          </a:xfrm>
          <a:prstGeom prst="rect">
            <a:avLst/>
          </a:prstGeom>
          <a:solidFill>
            <a:srgbClr val="56711C"/>
          </a:solidFill>
          <a:ln>
            <a:solidFill>
              <a:srgbClr val="56711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14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Off-loading work in LLMs?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b="1" dirty="0">
                <a:solidFill>
                  <a:srgbClr val="1F1F1F"/>
                </a:solidFill>
                <a:latin typeface="Google Sans"/>
              </a:rPr>
              <a:t>Model Sharding: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b="1" dirty="0">
                <a:solidFill>
                  <a:srgbClr val="1F1F1F"/>
                </a:solidFill>
                <a:latin typeface="Google Sans"/>
              </a:rPr>
              <a:t>Loading Shards:</a:t>
            </a:r>
            <a:r>
              <a:rPr lang="en-US" dirty="0">
                <a:solidFill>
                  <a:srgbClr val="1F1F1F"/>
                </a:solidFill>
                <a:latin typeface="Google Sans"/>
              </a:rPr>
              <a:t>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b="1" dirty="0">
                <a:solidFill>
                  <a:srgbClr val="1F1F1F"/>
                </a:solidFill>
                <a:latin typeface="Google Sans"/>
              </a:rPr>
              <a:t>Computation</a:t>
            </a:r>
            <a:r>
              <a:rPr lang="en-US" dirty="0">
                <a:solidFill>
                  <a:srgbClr val="1F1F1F"/>
                </a:solidFill>
                <a:latin typeface="Google Sans"/>
              </a:rPr>
              <a:t>: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b="1" dirty="0">
                <a:solidFill>
                  <a:srgbClr val="1F1F1F"/>
                </a:solidFill>
                <a:latin typeface="Google Sans"/>
              </a:rPr>
              <a:t>Off-loading: 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1F1F1F"/>
                </a:solidFill>
                <a:latin typeface="Google Sans"/>
              </a:rPr>
              <a:t>Once the computations for a particular shard are completed, the shard is </a:t>
            </a:r>
            <a:r>
              <a:rPr lang="en-US" b="1" i="1" dirty="0">
                <a:solidFill>
                  <a:srgbClr val="1F1F1F"/>
                </a:solidFill>
                <a:latin typeface="Google Sans"/>
              </a:rPr>
              <a:t>off-loaded</a:t>
            </a:r>
            <a:r>
              <a:rPr lang="en-US" dirty="0">
                <a:solidFill>
                  <a:srgbClr val="1F1F1F"/>
                </a:solidFill>
                <a:latin typeface="Google Sans"/>
              </a:rPr>
              <a:t> from the GPU memory, making room for the next shard. 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1F1F1F"/>
                </a:solidFill>
                <a:latin typeface="Google Sans"/>
              </a:rPr>
              <a:t>This is similar to how an application frees up memory once it’s done processing a part of a file. </a:t>
            </a:r>
          </a:p>
        </p:txBody>
      </p:sp>
      <p:pic>
        <p:nvPicPr>
          <p:cNvPr id="2" name="Picture 2" descr="Which Quantization Method is Right for You? (GPTQ vs. GGUF vs. AWQ)">
            <a:extLst>
              <a:ext uri="{FF2B5EF4-FFF2-40B4-BE49-F238E27FC236}">
                <a16:creationId xmlns:a16="http://schemas.microsoft.com/office/drawing/2014/main" id="{DCCBA13A-6161-212C-2D6F-E45411ED8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322" y="5066522"/>
            <a:ext cx="4418131" cy="1883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eepSpeed之ZeRO系列：将显存优化进行到底| Yet Another Blog">
            <a:extLst>
              <a:ext uri="{FF2B5EF4-FFF2-40B4-BE49-F238E27FC236}">
                <a16:creationId xmlns:a16="http://schemas.microsoft.com/office/drawing/2014/main" id="{AA3B68AE-C36C-BCDC-33CD-8575E1DAC8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38" b="50121"/>
          <a:stretch/>
        </p:blipFill>
        <p:spPr bwMode="auto">
          <a:xfrm>
            <a:off x="7830247" y="5411198"/>
            <a:ext cx="969138" cy="786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E1F7FE1-C6A8-4E20-DE08-F6B129A57BDC}"/>
              </a:ext>
            </a:extLst>
          </p:cNvPr>
          <p:cNvSpPr/>
          <p:nvPr/>
        </p:nvSpPr>
        <p:spPr>
          <a:xfrm>
            <a:off x="4888529" y="5358104"/>
            <a:ext cx="1085420" cy="180835"/>
          </a:xfrm>
          <a:prstGeom prst="rect">
            <a:avLst/>
          </a:prstGeom>
          <a:solidFill>
            <a:srgbClr val="56711C"/>
          </a:solidFill>
          <a:ln>
            <a:solidFill>
              <a:srgbClr val="56711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83481C9-B998-86E4-AAEF-106C77DF02BC}"/>
              </a:ext>
            </a:extLst>
          </p:cNvPr>
          <p:cNvSpPr/>
          <p:nvPr/>
        </p:nvSpPr>
        <p:spPr>
          <a:xfrm rot="11342119">
            <a:off x="6397388" y="5719387"/>
            <a:ext cx="1507448" cy="180835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173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Off-loading work in LLMs?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b="1" dirty="0">
                <a:solidFill>
                  <a:srgbClr val="1F1F1F"/>
                </a:solidFill>
                <a:latin typeface="Google Sans"/>
              </a:rPr>
              <a:t>Model Sharding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b="1" dirty="0">
                <a:solidFill>
                  <a:srgbClr val="1F1F1F"/>
                </a:solidFill>
                <a:latin typeface="Google Sans"/>
              </a:rPr>
              <a:t>Loading Shards</a:t>
            </a:r>
            <a:r>
              <a:rPr lang="en-US" dirty="0">
                <a:solidFill>
                  <a:srgbClr val="1F1F1F"/>
                </a:solidFill>
                <a:latin typeface="Google Sans"/>
              </a:rPr>
              <a:t>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b="1" dirty="0">
                <a:solidFill>
                  <a:srgbClr val="1F1F1F"/>
                </a:solidFill>
                <a:latin typeface="Google Sans"/>
              </a:rPr>
              <a:t>Computation</a:t>
            </a:r>
            <a:r>
              <a:rPr lang="en-US" dirty="0">
                <a:solidFill>
                  <a:srgbClr val="1F1F1F"/>
                </a:solidFill>
                <a:latin typeface="Google Sans"/>
              </a:rPr>
              <a:t>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b="1" dirty="0">
                <a:solidFill>
                  <a:srgbClr val="1F1F1F"/>
                </a:solidFill>
                <a:latin typeface="Google Sans"/>
              </a:rPr>
              <a:t>Off-loading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>
                <a:solidFill>
                  <a:srgbClr val="1F1F1F"/>
                </a:solidFill>
                <a:latin typeface="Google Sans"/>
              </a:rPr>
              <a:t>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>
                <a:solidFill>
                  <a:srgbClr val="1F1F1F"/>
                </a:solidFill>
                <a:latin typeface="Google Sans"/>
              </a:rPr>
              <a:t>This process is </a:t>
            </a:r>
            <a:r>
              <a:rPr lang="en-US" b="1" dirty="0">
                <a:solidFill>
                  <a:srgbClr val="1F1F1F"/>
                </a:solidFill>
                <a:latin typeface="Google Sans"/>
              </a:rPr>
              <a:t>repeated</a:t>
            </a:r>
            <a:r>
              <a:rPr lang="en-US" dirty="0">
                <a:solidFill>
                  <a:srgbClr val="1F1F1F"/>
                </a:solidFill>
                <a:latin typeface="Google Sans"/>
              </a:rPr>
              <a:t> until all necessary computations for the entire model have been completed.</a:t>
            </a:r>
            <a:endParaRPr lang="en-US" dirty="0"/>
          </a:p>
        </p:txBody>
      </p:sp>
      <p:pic>
        <p:nvPicPr>
          <p:cNvPr id="5122" name="Picture 2" descr="workflow cycle for Sale OFF 68%">
            <a:extLst>
              <a:ext uri="{FF2B5EF4-FFF2-40B4-BE49-F238E27FC236}">
                <a16:creationId xmlns:a16="http://schemas.microsoft.com/office/drawing/2014/main" id="{B96ECD92-0CF0-9EA5-FF6B-227D3DC443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20" t="7505" r="24641" b="6607"/>
          <a:stretch/>
        </p:blipFill>
        <p:spPr bwMode="auto">
          <a:xfrm>
            <a:off x="4704979" y="1763486"/>
            <a:ext cx="2780523" cy="2122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633CFE-DAF7-3FE2-720A-3F6CB459D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Visit Murat Karakaya Akademi YouTube Channel for the tutorial video</a:t>
            </a:r>
          </a:p>
        </p:txBody>
      </p:sp>
    </p:spTree>
    <p:extLst>
      <p:ext uri="{BB962C8B-B14F-4D97-AF65-F5344CB8AC3E}">
        <p14:creationId xmlns:p14="http://schemas.microsoft.com/office/powerpoint/2010/main" val="406907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Off-loading Important?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The off-loading technique allows for the use of LLMs even on hardware with </a:t>
            </a:r>
            <a:r>
              <a:rPr lang="en-US" b="1" i="1" dirty="0"/>
              <a:t>limited GPU memory</a:t>
            </a:r>
            <a:r>
              <a:rPr lang="en-US" dirty="0"/>
              <a:t>. </a:t>
            </a:r>
          </a:p>
          <a:p>
            <a:pPr>
              <a:spcAft>
                <a:spcPts val="600"/>
              </a:spcAft>
            </a:pPr>
            <a:r>
              <a:rPr lang="en-US" dirty="0"/>
              <a:t>It also enables </a:t>
            </a:r>
            <a:r>
              <a:rPr lang="en-US" b="1" i="1" dirty="0"/>
              <a:t>faster loading</a:t>
            </a:r>
            <a:r>
              <a:rPr lang="en-US" dirty="0"/>
              <a:t>, usage, and </a:t>
            </a:r>
            <a:r>
              <a:rPr lang="en-US" b="1" i="1" dirty="0"/>
              <a:t>fine-tuning </a:t>
            </a:r>
            <a:r>
              <a:rPr lang="en-US" dirty="0"/>
              <a:t>of LLMs. </a:t>
            </a:r>
          </a:p>
          <a:p>
            <a:pPr>
              <a:spcAft>
                <a:spcPts val="600"/>
              </a:spcAft>
            </a:pPr>
            <a:r>
              <a:rPr lang="en-US" dirty="0"/>
              <a:t>By using off-loading, researchers and developers can run large models on standard hardware, making these powerful models more accessible. </a:t>
            </a:r>
          </a:p>
          <a:p>
            <a:pPr>
              <a:spcAft>
                <a:spcPts val="600"/>
              </a:spcAft>
            </a:pPr>
            <a:r>
              <a:rPr lang="en-US" dirty="0"/>
              <a:t>Furthermore, off-loading can improve the efficiency of applications by ensuring that resources are used optimally.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ABE37B2-BBDC-8E5E-4B14-AC6CDBBA5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Visit Murat Karakaya Akademi YouTube Channel for the tutorial video</a:t>
            </a:r>
          </a:p>
        </p:txBody>
      </p:sp>
    </p:spTree>
    <p:extLst>
      <p:ext uri="{BB962C8B-B14F-4D97-AF65-F5344CB8AC3E}">
        <p14:creationId xmlns:p14="http://schemas.microsoft.com/office/powerpoint/2010/main" val="198102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Off-loading Libraries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l">
              <a:buNone/>
            </a:pPr>
            <a:r>
              <a:rPr lang="en-US" b="1" i="0" dirty="0" err="1">
                <a:solidFill>
                  <a:srgbClr val="1F1F1F"/>
                </a:solidFill>
                <a:effectLst/>
                <a:latin typeface="Google Sans"/>
              </a:rPr>
              <a:t>DeepSpeed</a:t>
            </a:r>
            <a:r>
              <a:rPr lang="en-US" b="1" i="0" dirty="0">
                <a:solidFill>
                  <a:srgbClr val="1F1F1F"/>
                </a:solidFill>
                <a:effectLst/>
                <a:latin typeface="Google Sans"/>
              </a:rPr>
              <a:t>: 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Developed by Microsoft Research, it's a comprehensive library for optimizing large model training and inference.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Offers various off-loading techniques, including: Zero-Redundancy Optimizer (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Google Sans"/>
              </a:rPr>
              <a:t>ZeRO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) for memory optimization, 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Google Sans"/>
              </a:rPr>
              <a:t>DeepSpeed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 Sparse Attention for efficient handling of sparse models, Pipeline parallelism for distributing model across multiple GPUs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It’s highly optimized for 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Google Sans"/>
              </a:rPr>
              <a:t>PyTorch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 and is used in training large models like Megatron-Turing NLG.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1F1F1F"/>
                </a:solidFill>
                <a:effectLst/>
                <a:latin typeface="Google Sans"/>
              </a:rPr>
              <a:t>Megatron-LM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: An open-source library from NVIDIA specifically designed for training LLMs with billions of parameters.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Provides model parallelism and pipeline parallelism for efficient distribution across multiple GPUs and nodes.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Integrates with 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Google Sans"/>
              </a:rPr>
              <a:t>DeepSpeed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 for additional optimization features.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4EF363E-0027-ABA8-0F54-D01F5B6FA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Visit Murat Karakaya Akademi YouTube Channel for the tutorial video</a:t>
            </a:r>
          </a:p>
        </p:txBody>
      </p:sp>
    </p:spTree>
    <p:extLst>
      <p:ext uri="{BB962C8B-B14F-4D97-AF65-F5344CB8AC3E}">
        <p14:creationId xmlns:p14="http://schemas.microsoft.com/office/powerpoint/2010/main" val="446112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Off-loading Libraries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l">
              <a:buNone/>
            </a:pPr>
            <a:r>
              <a:rPr lang="en-US" b="1" i="0" dirty="0" err="1">
                <a:solidFill>
                  <a:srgbClr val="1F1F1F"/>
                </a:solidFill>
                <a:effectLst/>
                <a:latin typeface="Google Sans"/>
              </a:rPr>
              <a:t>FairScale</a:t>
            </a:r>
            <a:r>
              <a:rPr lang="en-US" b="1" i="0" dirty="0">
                <a:solidFill>
                  <a:srgbClr val="1F1F1F"/>
                </a:solidFill>
                <a:effectLst/>
                <a:latin typeface="Google Sans"/>
              </a:rPr>
              <a:t>: 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A library from Facebook AI Research for scaling deep learning models.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Focuses on simplifying model parallelism and pipeline parallelism for 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Google Sans"/>
              </a:rPr>
              <a:t>PyTorch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 models.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Offers features for memory-efficient model training and inference, including off-loading techniques.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1F1F1F"/>
                </a:solidFill>
                <a:effectLst/>
                <a:latin typeface="Google Sans"/>
              </a:rPr>
              <a:t>Hugging Face Transformers: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While primarily a library for working with LLMs, it has built-in support for </a:t>
            </a:r>
            <a:r>
              <a:rPr lang="en-US" b="1" i="1" dirty="0" err="1">
                <a:solidFill>
                  <a:srgbClr val="1F1F1F"/>
                </a:solidFill>
                <a:effectLst/>
                <a:latin typeface="Google Sans"/>
              </a:rPr>
              <a:t>DeepSpeed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 and </a:t>
            </a:r>
            <a:r>
              <a:rPr lang="en-US" b="1" i="1" dirty="0" err="1">
                <a:solidFill>
                  <a:srgbClr val="1F1F1F"/>
                </a:solidFill>
                <a:effectLst/>
                <a:latin typeface="Google Sans"/>
              </a:rPr>
              <a:t>FairScale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 for off-loading.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This allows you to easily leverage off-loading techniques within the familiar Transformers framework.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F1F1F"/>
              </a:solidFill>
              <a:effectLst/>
              <a:latin typeface="Google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0FBF5C6-E5B0-21CF-87A3-1EF3F9B53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Visit Murat Karakaya Akademi YouTube Channel for the tutorial video</a:t>
            </a:r>
          </a:p>
        </p:txBody>
      </p:sp>
    </p:spTree>
    <p:extLst>
      <p:ext uri="{BB962C8B-B14F-4D97-AF65-F5344CB8AC3E}">
        <p14:creationId xmlns:p14="http://schemas.microsoft.com/office/powerpoint/2010/main" val="2055601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 anchor="b">
            <a:normAutofit/>
          </a:bodyPr>
          <a:lstStyle/>
          <a:p>
            <a:r>
              <a:rPr lang="en-US" dirty="0"/>
              <a:t>Off-loading Libraries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3588398" cy="45719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i="0" dirty="0">
                <a:effectLst/>
              </a:rPr>
              <a:t>Mixture-of-Experts (</a:t>
            </a:r>
            <a:r>
              <a:rPr lang="en-US" b="1" i="0" dirty="0" err="1">
                <a:effectLst/>
              </a:rPr>
              <a:t>MoE</a:t>
            </a:r>
            <a:r>
              <a:rPr lang="en-US" b="1" i="0" dirty="0">
                <a:effectLst/>
              </a:rPr>
              <a:t>) Language Models with Offloading: </a:t>
            </a:r>
          </a:p>
          <a:p>
            <a:pPr marL="0" indent="0">
              <a:buNone/>
            </a:pPr>
            <a:r>
              <a:rPr lang="en-US" b="0" i="0" dirty="0">
                <a:effectLst/>
              </a:rPr>
              <a:t>This approach uses sparse Mixture-of-Experts (</a:t>
            </a:r>
            <a:r>
              <a:rPr lang="en-US" b="0" i="0" dirty="0" err="1">
                <a:effectLst/>
              </a:rPr>
              <a:t>MoE</a:t>
            </a:r>
            <a:r>
              <a:rPr lang="en-US" b="0" i="0" dirty="0">
                <a:effectLst/>
              </a:rPr>
              <a:t>) - a type of model architecture where only a fraction of model layers are active for any given input. </a:t>
            </a:r>
          </a:p>
          <a:p>
            <a:pPr marL="0" indent="0">
              <a:buNone/>
            </a:pPr>
            <a:r>
              <a:rPr lang="en-US" b="0" i="0" dirty="0">
                <a:effectLst/>
              </a:rPr>
              <a:t>This property allows </a:t>
            </a:r>
            <a:r>
              <a:rPr lang="en-US" b="0" i="0" dirty="0" err="1">
                <a:effectLst/>
              </a:rPr>
              <a:t>MoE</a:t>
            </a:r>
            <a:r>
              <a:rPr lang="en-US" b="0" i="0" dirty="0">
                <a:effectLst/>
              </a:rPr>
              <a:t>-based language models to generate tokens faster than their dense counterparts, but it also increases model size due to having multiple experts.</a:t>
            </a:r>
          </a:p>
          <a:p>
            <a:pPr marL="0" indent="0">
              <a:buNone/>
            </a:pPr>
            <a:r>
              <a:rPr lang="en-US" sz="1300" dirty="0"/>
              <a:t>https://arxiv.org/abs/2312.17238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956AB6-8891-4BD5-0255-3A1D96CF6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915" y="1600200"/>
            <a:ext cx="5712667" cy="4141683"/>
          </a:xfrm>
          <a:prstGeom prst="rect">
            <a:avLst/>
          </a:prstGeom>
          <a:noFill/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EF881AE-E40F-AEF9-7A8D-F977DA335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Visit Murat Karakaya Akademi YouTube Channel for the tutorial video</a:t>
            </a:r>
          </a:p>
        </p:txBody>
      </p:sp>
    </p:spTree>
    <p:extLst>
      <p:ext uri="{BB962C8B-B14F-4D97-AF65-F5344CB8AC3E}">
        <p14:creationId xmlns:p14="http://schemas.microsoft.com/office/powerpoint/2010/main" val="238937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 anchor="b">
            <a:normAutofit/>
          </a:bodyPr>
          <a:lstStyle/>
          <a:p>
            <a:r>
              <a:rPr lang="en-US" dirty="0"/>
              <a:t>Off-loading Libraries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3588398" cy="4571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0" dirty="0">
                <a:effectLst/>
              </a:rPr>
              <a:t>Mixture-of-Experts (</a:t>
            </a:r>
            <a:r>
              <a:rPr lang="en-US" b="1" i="0" dirty="0" err="1">
                <a:effectLst/>
              </a:rPr>
              <a:t>MoE</a:t>
            </a:r>
            <a:r>
              <a:rPr lang="en-US" b="1" i="0" dirty="0">
                <a:effectLst/>
              </a:rPr>
              <a:t>) Language Models with Offloading: </a:t>
            </a:r>
          </a:p>
          <a:p>
            <a:pPr marL="0" indent="0">
              <a:buNone/>
            </a:pPr>
            <a:r>
              <a:rPr lang="en-US" sz="1300" dirty="0"/>
              <a:t>https://arxiv.org/abs/2312.17238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956AB6-8891-4BD5-0255-3A1D96CF6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3586920"/>
            <a:ext cx="3276563" cy="2375508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315F975-0D6A-73F3-4C2E-2C40D2D307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634"/>
          <a:stretch/>
        </p:blipFill>
        <p:spPr>
          <a:xfrm>
            <a:off x="6854975" y="4665"/>
            <a:ext cx="53370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15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Google Sans"/>
              </a:rPr>
              <a:t>The Need for Optimization: LLMs are huge!</a:t>
            </a:r>
          </a:p>
          <a:p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Google Sans"/>
              </a:rPr>
              <a:t>How to zip LLMs</a:t>
            </a:r>
          </a:p>
          <a:p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Google Sans"/>
              </a:rPr>
              <a:t>Quantization: Packing More Value in Less Space</a:t>
            </a:r>
          </a:p>
          <a:p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Google Sans"/>
              </a:rPr>
              <a:t>Off-loading: Sharing the Burden</a:t>
            </a:r>
          </a:p>
          <a:p>
            <a:pPr>
              <a:spcAft>
                <a:spcPts val="600"/>
              </a:spcAft>
            </a:pPr>
            <a:r>
              <a:rPr lang="en-US" b="1" dirty="0">
                <a:solidFill>
                  <a:srgbClr val="1F1F1F"/>
                </a:solidFill>
                <a:latin typeface="Google Sans"/>
              </a:rPr>
              <a:t>Demo: Run Mixtral-8x7B Model on Google </a:t>
            </a:r>
            <a:r>
              <a:rPr lang="en-US" b="1" dirty="0" err="1">
                <a:solidFill>
                  <a:srgbClr val="1F1F1F"/>
                </a:solidFill>
                <a:latin typeface="Google Sans"/>
              </a:rPr>
              <a:t>Colab’s</a:t>
            </a:r>
            <a:r>
              <a:rPr lang="en-US" b="1" dirty="0">
                <a:solidFill>
                  <a:srgbClr val="1F1F1F"/>
                </a:solidFill>
                <a:latin typeface="Google Sans"/>
              </a:rPr>
              <a:t> Free Version</a:t>
            </a:r>
          </a:p>
          <a:p>
            <a:endParaRPr lang="en-US" dirty="0"/>
          </a:p>
        </p:txBody>
      </p:sp>
      <p:pic>
        <p:nvPicPr>
          <p:cNvPr id="5122" name="Picture 2" descr="Rar Nedir? - MediaClick">
            <a:extLst>
              <a:ext uri="{FF2B5EF4-FFF2-40B4-BE49-F238E27FC236}">
                <a16:creationId xmlns:a16="http://schemas.microsoft.com/office/drawing/2014/main" id="{B09BFF32-497B-A1E3-B768-C241730880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857"/>
          <a:stretch/>
        </p:blipFill>
        <p:spPr bwMode="auto">
          <a:xfrm>
            <a:off x="9334500" y="3757612"/>
            <a:ext cx="264033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phic 2" descr="Checkmark with solid fill">
            <a:extLst>
              <a:ext uri="{FF2B5EF4-FFF2-40B4-BE49-F238E27FC236}">
                <a16:creationId xmlns:a16="http://schemas.microsoft.com/office/drawing/2014/main" id="{E046FB86-7FA5-9324-0AE4-543CB27316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899" y="2300681"/>
            <a:ext cx="914400" cy="9144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FC7FECB-664B-99D2-3FF4-25760C8B7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Visit Murat Karakaya Akademi YouTube Channel for the tutorial video</a:t>
            </a:r>
          </a:p>
        </p:txBody>
      </p:sp>
    </p:spTree>
    <p:extLst>
      <p:ext uri="{BB962C8B-B14F-4D97-AF65-F5344CB8AC3E}">
        <p14:creationId xmlns:p14="http://schemas.microsoft.com/office/powerpoint/2010/main" val="266316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 anchor="b">
            <a:normAutofit/>
          </a:bodyPr>
          <a:lstStyle/>
          <a:p>
            <a:r>
              <a:rPr lang="en-US" dirty="0"/>
              <a:t>The Problem with LLMs: </a:t>
            </a:r>
            <a:r>
              <a:rPr lang="en-US" b="1" i="0">
                <a:effectLst/>
              </a:rPr>
              <a:t>LLMs are huge!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b="1" i="0" dirty="0">
                <a:effectLst/>
              </a:rPr>
              <a:t>Without Quantization: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Falcon-40B: Approximately </a:t>
            </a:r>
            <a:r>
              <a:rPr lang="en-US" sz="1700" b="1" dirty="0"/>
              <a:t>90</a:t>
            </a:r>
            <a:r>
              <a:rPr lang="en-US" sz="1700" dirty="0"/>
              <a:t> GB of VRAM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Falcon-180B: Approximately </a:t>
            </a:r>
            <a:r>
              <a:rPr lang="en-US" sz="1700" b="1" dirty="0"/>
              <a:t>640</a:t>
            </a:r>
            <a:r>
              <a:rPr lang="en-US" sz="1700" dirty="0"/>
              <a:t> GB of VRAM</a:t>
            </a:r>
          </a:p>
          <a:p>
            <a:pPr marL="0" indent="0">
              <a:buNone/>
            </a:pPr>
            <a:r>
              <a:rPr lang="en-US" sz="1700" b="1" i="0" dirty="0">
                <a:effectLst/>
              </a:rPr>
              <a:t>With Quantization: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</a:rPr>
              <a:t>Falcon-40B: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</a:rPr>
              <a:t>Q-4bit: </a:t>
            </a:r>
            <a:r>
              <a:rPr lang="en-US" sz="1700" b="1" i="0" dirty="0">
                <a:effectLst/>
              </a:rPr>
              <a:t>45</a:t>
            </a:r>
            <a:r>
              <a:rPr lang="en-US" sz="1700" b="0" i="0" dirty="0">
                <a:effectLst/>
              </a:rPr>
              <a:t> GB of VRAM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</a:rPr>
              <a:t>Q-8bit: </a:t>
            </a:r>
            <a:r>
              <a:rPr lang="en-US" sz="1700" b="1" i="0" dirty="0">
                <a:effectLst/>
              </a:rPr>
              <a:t>60</a:t>
            </a:r>
            <a:r>
              <a:rPr lang="en-US" sz="1700" b="0" i="0" dirty="0">
                <a:effectLst/>
              </a:rPr>
              <a:t> GB of VRAM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</a:rPr>
              <a:t>Falcon-180B: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</a:rPr>
              <a:t>Q-4bit: </a:t>
            </a:r>
            <a:r>
              <a:rPr lang="en-US" sz="1700" b="1" i="0" dirty="0">
                <a:effectLst/>
              </a:rPr>
              <a:t>95</a:t>
            </a:r>
            <a:r>
              <a:rPr lang="en-US" sz="1700" b="0" i="0" dirty="0">
                <a:effectLst/>
              </a:rPr>
              <a:t> GB of VRAM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</a:rPr>
              <a:t>Q-8bit:</a:t>
            </a:r>
            <a:r>
              <a:rPr lang="en-US" sz="1700" b="1" i="0" dirty="0">
                <a:effectLst/>
              </a:rPr>
              <a:t> 70 </a:t>
            </a:r>
            <a:r>
              <a:rPr lang="en-US" sz="1700" b="0" i="0" dirty="0">
                <a:effectLst/>
              </a:rPr>
              <a:t>GB of VRAM</a:t>
            </a:r>
          </a:p>
          <a:p>
            <a:endParaRPr lang="en-US" sz="1700" dirty="0"/>
          </a:p>
        </p:txBody>
      </p:sp>
      <p:pic>
        <p:nvPicPr>
          <p:cNvPr id="2" name="Picture 2" descr="Elephant Drinking Coffee Stock Illustrations – 15 Elephant Drinking Coffee  Stock Illustrations, Vectors &amp; Clipart - Dreamstime">
            <a:extLst>
              <a:ext uri="{FF2B5EF4-FFF2-40B4-BE49-F238E27FC236}">
                <a16:creationId xmlns:a16="http://schemas.microsoft.com/office/drawing/2014/main" id="{65F9FE4D-CF9B-9509-817B-E8CF3BBCEF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32" r="11113" b="2"/>
          <a:stretch/>
        </p:blipFill>
        <p:spPr bwMode="auto">
          <a:xfrm>
            <a:off x="6172200" y="1600200"/>
            <a:ext cx="4914900" cy="4571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049234-0869-E759-5107-A56D6CBEB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Visit Murat Karakaya Akademi YouTube Channel for the tutorial video</a:t>
            </a:r>
          </a:p>
        </p:txBody>
      </p:sp>
    </p:spTree>
    <p:extLst>
      <p:ext uri="{BB962C8B-B14F-4D97-AF65-F5344CB8AC3E}">
        <p14:creationId xmlns:p14="http://schemas.microsoft.com/office/powerpoint/2010/main" val="847297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 anchor="b">
            <a:normAutofit/>
          </a:bodyPr>
          <a:lstStyle/>
          <a:p>
            <a:r>
              <a:rPr lang="en-US" dirty="0"/>
              <a:t>The Problem with LLMs</a:t>
            </a:r>
            <a:r>
              <a:rPr lang="en-US"/>
              <a:t>: </a:t>
            </a:r>
            <a:r>
              <a:rPr lang="en-US" b="1" i="0">
                <a:effectLst/>
              </a:rPr>
              <a:t>LLMs are huge!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6477000" cy="4838700"/>
          </a:xfrm>
        </p:spPr>
        <p:txBody>
          <a:bodyPr>
            <a:normAutofit fontScale="92500"/>
          </a:bodyPr>
          <a:lstStyle/>
          <a:p>
            <a:pPr>
              <a:lnSpc>
                <a:spcPct val="160000"/>
              </a:lnSpc>
            </a:pPr>
            <a:r>
              <a:rPr lang="en-US" sz="1400" b="1" i="0" dirty="0">
                <a:effectLst/>
              </a:rPr>
              <a:t>With Quantization:</a:t>
            </a:r>
          </a:p>
          <a:p>
            <a:pPr>
              <a:lnSpc>
                <a:spcPct val="160000"/>
              </a:lnSpc>
            </a:pPr>
            <a:r>
              <a:rPr lang="en-US" sz="1400" b="1" dirty="0"/>
              <a:t>GPT3:</a:t>
            </a:r>
            <a:r>
              <a:rPr lang="en-US" sz="1400" dirty="0"/>
              <a:t> For 8-bit quantization, a 13B parameter model requires more than </a:t>
            </a:r>
            <a:r>
              <a:rPr lang="en-US" sz="1400" b="1" dirty="0"/>
              <a:t>24GB</a:t>
            </a:r>
            <a:r>
              <a:rPr lang="en-US" sz="1400" dirty="0"/>
              <a:t> VRAM.</a:t>
            </a:r>
          </a:p>
          <a:p>
            <a:pPr>
              <a:lnSpc>
                <a:spcPct val="160000"/>
              </a:lnSpc>
            </a:pPr>
            <a:r>
              <a:rPr lang="en-US" sz="1400" b="1" dirty="0"/>
              <a:t>Bloom</a:t>
            </a:r>
            <a:r>
              <a:rPr lang="en-US" sz="1400" dirty="0"/>
              <a:t>: For 8-bit quantization, a 176B parameter model requires more than </a:t>
            </a:r>
            <a:r>
              <a:rPr lang="en-US" sz="1400" b="1" dirty="0"/>
              <a:t>352</a:t>
            </a:r>
            <a:r>
              <a:rPr lang="en-US" sz="1400" dirty="0"/>
              <a:t>GB VRAM. For 4-bit quantization, it requires at least </a:t>
            </a:r>
            <a:r>
              <a:rPr lang="en-US" sz="1400" b="1" dirty="0"/>
              <a:t>176</a:t>
            </a:r>
            <a:r>
              <a:rPr lang="en-US" sz="1400" dirty="0"/>
              <a:t>GB VRAM.</a:t>
            </a:r>
          </a:p>
          <a:p>
            <a:pPr>
              <a:lnSpc>
                <a:spcPct val="160000"/>
              </a:lnSpc>
            </a:pPr>
            <a:r>
              <a:rPr lang="en-US" sz="1400" b="1" dirty="0"/>
              <a:t>Llama-2-70b</a:t>
            </a:r>
            <a:r>
              <a:rPr lang="en-US" sz="1400" dirty="0"/>
              <a:t>: For 8-bit quantization, a 70B parameter model requires approximately </a:t>
            </a:r>
            <a:r>
              <a:rPr lang="en-US" sz="1400" b="1" dirty="0"/>
              <a:t>70-80GB</a:t>
            </a:r>
            <a:r>
              <a:rPr lang="en-US" sz="1400" dirty="0"/>
              <a:t> of VRAM. For 4-bit quantization, it requires at least </a:t>
            </a:r>
            <a:r>
              <a:rPr lang="en-US" sz="1400" b="1" dirty="0"/>
              <a:t>35GB</a:t>
            </a:r>
            <a:r>
              <a:rPr lang="en-US" sz="1400" dirty="0"/>
              <a:t> VRAM.</a:t>
            </a:r>
          </a:p>
          <a:p>
            <a:pPr>
              <a:lnSpc>
                <a:spcPct val="160000"/>
              </a:lnSpc>
            </a:pPr>
            <a:r>
              <a:rPr lang="en-US" sz="1400" b="1" dirty="0"/>
              <a:t>Falcon-40b</a:t>
            </a:r>
            <a:r>
              <a:rPr lang="en-US" sz="1400" dirty="0"/>
              <a:t>: For 8-bit quantization, it requires more than </a:t>
            </a:r>
            <a:r>
              <a:rPr lang="en-US" sz="1400" b="1" dirty="0"/>
              <a:t>40GB </a:t>
            </a:r>
            <a:r>
              <a:rPr lang="en-US" sz="1400" dirty="0"/>
              <a:t>VRAM. For 4-bit quantization, it requires at least </a:t>
            </a:r>
            <a:r>
              <a:rPr lang="en-US" sz="1400" b="1" dirty="0"/>
              <a:t>35GB</a:t>
            </a:r>
            <a:r>
              <a:rPr lang="en-US" sz="1400" dirty="0"/>
              <a:t> VRAM.</a:t>
            </a:r>
          </a:p>
          <a:p>
            <a:pPr>
              <a:lnSpc>
                <a:spcPct val="160000"/>
              </a:lnSpc>
            </a:pPr>
            <a:r>
              <a:rPr lang="en-US" sz="1400" b="1" dirty="0"/>
              <a:t>MPT-30b</a:t>
            </a:r>
            <a:r>
              <a:rPr lang="en-US" sz="1400" dirty="0"/>
              <a:t>: For 8-bit quantization, it requires less than </a:t>
            </a:r>
            <a:r>
              <a:rPr lang="en-US" sz="1400" b="1" dirty="0"/>
              <a:t>22GB </a:t>
            </a:r>
            <a:r>
              <a:rPr lang="en-US" sz="1400" dirty="0"/>
              <a:t>VRAM.</a:t>
            </a:r>
          </a:p>
          <a:p>
            <a:pPr>
              <a:lnSpc>
                <a:spcPct val="160000"/>
              </a:lnSpc>
            </a:pPr>
            <a:r>
              <a:rPr lang="en-US" sz="1400" b="1" dirty="0" err="1"/>
              <a:t>bigcode</a:t>
            </a:r>
            <a:r>
              <a:rPr lang="en-US" sz="1400" b="1" dirty="0"/>
              <a:t>/</a:t>
            </a:r>
            <a:r>
              <a:rPr lang="en-US" sz="1400" b="1" dirty="0" err="1"/>
              <a:t>starcoder</a:t>
            </a:r>
            <a:r>
              <a:rPr lang="en-US" sz="1400" dirty="0"/>
              <a:t>: For 4-bit quantization, it requires approximately </a:t>
            </a:r>
            <a:r>
              <a:rPr lang="en-US" sz="1400" b="1" dirty="0"/>
              <a:t>11GB </a:t>
            </a:r>
            <a:r>
              <a:rPr lang="en-US" sz="1400" dirty="0"/>
              <a:t>VRAM.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1100" dirty="0"/>
              <a:t>Note that these are approximate values.</a:t>
            </a:r>
          </a:p>
        </p:txBody>
      </p:sp>
      <p:pic>
        <p:nvPicPr>
          <p:cNvPr id="4100" name="Picture 4" descr="Elephant In The Room Painting by Leah Saulnier The Painting Maniac - Pixels">
            <a:extLst>
              <a:ext uri="{FF2B5EF4-FFF2-40B4-BE49-F238E27FC236}">
                <a16:creationId xmlns:a16="http://schemas.microsoft.com/office/drawing/2014/main" id="{21BA1C21-4D28-D346-456C-51C6DEA09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02302" y="1600199"/>
            <a:ext cx="3383280" cy="4572001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22D26F-7297-3661-4CE4-BA8BB378C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Visit Murat Karakaya Akademi YouTube Channel for the tutorial video</a:t>
            </a:r>
          </a:p>
        </p:txBody>
      </p:sp>
    </p:spTree>
    <p:extLst>
      <p:ext uri="{BB962C8B-B14F-4D97-AF65-F5344CB8AC3E}">
        <p14:creationId xmlns:p14="http://schemas.microsoft.com/office/powerpoint/2010/main" val="122027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 anchor="b">
            <a:normAutofit/>
          </a:bodyPr>
          <a:lstStyle/>
          <a:p>
            <a:r>
              <a:rPr lang="en-US" dirty="0"/>
              <a:t>The Problem with LLMs</a:t>
            </a:r>
            <a:r>
              <a:rPr lang="en-US"/>
              <a:t>: </a:t>
            </a:r>
            <a:r>
              <a:rPr lang="en-US" b="1" i="0">
                <a:effectLst/>
              </a:rPr>
              <a:t>LLMs are huge!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/>
          <a:p>
            <a:r>
              <a:rPr lang="en-US" i="0" dirty="0">
                <a:effectLst/>
              </a:rPr>
              <a:t>You can access the quantized versions of the most of the LLMs on the HF Bloke’s account:</a:t>
            </a:r>
          </a:p>
          <a:p>
            <a:endParaRPr lang="en-US" dirty="0"/>
          </a:p>
          <a:p>
            <a:r>
              <a:rPr lang="en-US" sz="1400" dirty="0">
                <a:hlinkClick r:id="rId2"/>
              </a:rPr>
              <a:t>https://huggingface.co/TheBloke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>
                <a:hlinkClick r:id="rId3"/>
              </a:rPr>
              <a:t>https://huggingface.co/TheBloke/Mistral-7B-Instruct-v0.1-GPTQ</a:t>
            </a:r>
            <a:endParaRPr lang="en-US" sz="1400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1B9874-58FF-80DE-7028-E71A10B400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2062" y="1409699"/>
            <a:ext cx="5673520" cy="52763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39990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 &amp; LLMs: Understanding LLM Internals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4900" y="1600200"/>
            <a:ext cx="5421735" cy="5181600"/>
          </a:xfrm>
        </p:spPr>
        <p:txBody>
          <a:bodyPr>
            <a:normAutofit/>
          </a:bodyPr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sz="2100" b="1" dirty="0">
                <a:solidFill>
                  <a:srgbClr val="1F1F1F"/>
                </a:solidFill>
              </a:rPr>
              <a:t>Embedding Layer:</a:t>
            </a:r>
            <a:endParaRPr lang="en-US" b="1" dirty="0">
              <a:solidFill>
                <a:srgbClr val="1F1F1F"/>
              </a:solidFill>
              <a:effectLst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</a:rPr>
              <a:t>Maps words from the vocabulary to dense vectors in a high-dimensional space.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</a:rPr>
              <a:t>Captures semantic relationships between words and helps the model understand the meaning of text.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F1F1F"/>
                </a:solidFill>
                <a:effectLst/>
              </a:rPr>
              <a:t>Transformer Blocks</a:t>
            </a:r>
            <a:r>
              <a:rPr lang="en-US" b="0" dirty="0">
                <a:solidFill>
                  <a:srgbClr val="1F1F1F"/>
                </a:solidFill>
                <a:effectLst/>
              </a:rPr>
              <a:t>:</a:t>
            </a:r>
            <a:r>
              <a:rPr lang="en-US" dirty="0">
                <a:solidFill>
                  <a:srgbClr val="1F1F1F"/>
                </a:solidFill>
                <a:effectLst/>
              </a:rPr>
              <a:t> 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effectLst/>
              </a:rPr>
              <a:t>Core building blocks of LLMs.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effectLst/>
              </a:rPr>
              <a:t>Consist of self-attention layers and feed-forward layers.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effectLst/>
              </a:rPr>
              <a:t>Handle long-range dependencies in text and capture semantic relationships.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F1F1F"/>
                </a:solidFill>
                <a:effectLst/>
              </a:rPr>
              <a:t>Dense Layers</a:t>
            </a:r>
            <a:r>
              <a:rPr lang="en-US" b="0" dirty="0">
                <a:solidFill>
                  <a:srgbClr val="1F1F1F"/>
                </a:solidFill>
                <a:effectLst/>
              </a:rPr>
              <a:t>:</a:t>
            </a:r>
            <a:r>
              <a:rPr lang="en-US" dirty="0">
                <a:solidFill>
                  <a:srgbClr val="1F1F1F"/>
                </a:solidFill>
                <a:effectLst/>
              </a:rPr>
              <a:t> 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effectLst/>
              </a:rPr>
              <a:t>Fully connected layers often used in LLM output stages.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effectLst/>
              </a:rPr>
              <a:t>Combine information from previous layers to generate final predictions or classifications.</a:t>
            </a:r>
          </a:p>
        </p:txBody>
      </p:sp>
      <p:pic>
        <p:nvPicPr>
          <p:cNvPr id="2050" name="Picture 2" descr="AI Research Blog - The Transformer Blueprint: A Holistic Guide to the  Transformer Neural Network Architecture">
            <a:extLst>
              <a:ext uri="{FF2B5EF4-FFF2-40B4-BE49-F238E27FC236}">
                <a16:creationId xmlns:a16="http://schemas.microsoft.com/office/drawing/2014/main" id="{CA09149B-5BFA-D0FE-C30B-166D14BB71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8" r="11889"/>
          <a:stretch/>
        </p:blipFill>
        <p:spPr bwMode="auto">
          <a:xfrm>
            <a:off x="6731695" y="2062992"/>
            <a:ext cx="5352177" cy="3930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4936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 anchor="b">
            <a:normAutofit/>
          </a:bodyPr>
          <a:lstStyle/>
          <a:p>
            <a:r>
              <a:rPr lang="en-US" dirty="0"/>
              <a:t>Quantization &amp; LLMs: Understanding LLM Internals: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effectLst/>
              </a:rPr>
              <a:t>Each layer plays a crucial role in LLM architecture.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Embedding layers </a:t>
            </a:r>
            <a:r>
              <a:rPr lang="en-US" b="0" i="0" dirty="0">
                <a:effectLst/>
              </a:rPr>
              <a:t>represent words as vectors, enabling the model to grasp semantic relationships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Transformer blocks </a:t>
            </a:r>
            <a:r>
              <a:rPr lang="en-US" b="0" i="0" dirty="0">
                <a:effectLst/>
              </a:rPr>
              <a:t>excel at understanding long-range dependencies and semantic relationships.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Dense layers </a:t>
            </a:r>
            <a:r>
              <a:rPr lang="en-US" b="0" i="0" dirty="0">
                <a:effectLst/>
              </a:rPr>
              <a:t>integrate information for final predictions or classifications.</a:t>
            </a:r>
          </a:p>
          <a:p>
            <a:pPr marL="0" indent="0">
              <a:buNone/>
            </a:pPr>
            <a:endParaRPr lang="en-US" b="0" i="0" dirty="0">
              <a:effectLst/>
            </a:endParaRPr>
          </a:p>
          <a:p>
            <a:pPr rtl="0">
              <a:buFont typeface="Arial" panose="020B0604020202020204" pitchFamily="34" charset="0"/>
              <a:buChar char="•"/>
            </a:pPr>
            <a:endParaRPr lang="en-US" dirty="0">
              <a:effectLst/>
            </a:endParaRPr>
          </a:p>
        </p:txBody>
      </p:sp>
      <p:pic>
        <p:nvPicPr>
          <p:cNvPr id="2" name="Picture 2" descr="AI Research Blog - The Transformer Blueprint: A Holistic Guide to the  Transformer Neural Network Architecture">
            <a:extLst>
              <a:ext uri="{FF2B5EF4-FFF2-40B4-BE49-F238E27FC236}">
                <a16:creationId xmlns:a16="http://schemas.microsoft.com/office/drawing/2014/main" id="{844E57DF-8500-3D82-867F-AD94816035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8" r="11889"/>
          <a:stretch/>
        </p:blipFill>
        <p:spPr bwMode="auto">
          <a:xfrm>
            <a:off x="583734" y="1600200"/>
            <a:ext cx="5352177" cy="3930242"/>
          </a:xfrm>
          <a:prstGeom prst="rect">
            <a:avLst/>
          </a:prstGeom>
          <a:noFill/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28E477-1D68-A707-4080-377025146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Visit Murat Karakaya Akademi YouTube Channel for the tutorial video</a:t>
            </a:r>
          </a:p>
        </p:txBody>
      </p:sp>
    </p:spTree>
    <p:extLst>
      <p:ext uri="{BB962C8B-B14F-4D97-AF65-F5344CB8AC3E}">
        <p14:creationId xmlns:p14="http://schemas.microsoft.com/office/powerpoint/2010/main" val="3845263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 &amp; LLMs: Understanding LLM Internals: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4900" y="1600200"/>
            <a:ext cx="9980682" cy="5181600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All three layers - Transformer Blocks, Dense Layers, and Embedding Layers - heavily rely on </a:t>
            </a:r>
            <a:r>
              <a:rPr lang="en-US" b="1" i="1" dirty="0">
                <a:solidFill>
                  <a:srgbClr val="1F1F1F"/>
                </a:solidFill>
                <a:effectLst/>
                <a:latin typeface="Google Sans"/>
              </a:rPr>
              <a:t>weights and biases 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for their functionality and learning</a:t>
            </a:r>
            <a:endParaRPr lang="en-US" b="1" dirty="0"/>
          </a:p>
          <a:p>
            <a:r>
              <a:rPr lang="en-US" b="1" dirty="0"/>
              <a:t>Weights &amp; Biases: </a:t>
            </a:r>
            <a:endParaRPr lang="en-US" dirty="0"/>
          </a:p>
          <a:p>
            <a:pPr lvl="1"/>
            <a:r>
              <a:rPr lang="en-US" dirty="0"/>
              <a:t>Numerical values that determine the strength of connections between neurons, representing knowledge learned during training.</a:t>
            </a:r>
          </a:p>
          <a:p>
            <a:pPr lvl="1"/>
            <a:r>
              <a:rPr lang="en-US" dirty="0"/>
              <a:t>Numerical values that adjust overall activation levels, allowing for fine-tuning of model behavior.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79CB07-B884-CB2E-BF0F-B1088D7A217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09191" y="3981450"/>
            <a:ext cx="537210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163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CDDBB83-77C1-4099-A0AA-289882E745E2}">
  <ds:schemaRefs>
    <ds:schemaRef ds:uri="http://purl.org/dc/dcmitype/"/>
    <ds:schemaRef ds:uri="4873beb7-5857-4685-be1f-d57550cc96cc"/>
    <ds:schemaRef ds:uri="http://purl.org/dc/terms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6960</TotalTime>
  <Words>2843</Words>
  <Application>Microsoft Office PowerPoint</Application>
  <PresentationFormat>Widescreen</PresentationFormat>
  <Paragraphs>330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Aharoni</vt:lpstr>
      <vt:lpstr>Arial</vt:lpstr>
      <vt:lpstr>Euphemia</vt:lpstr>
      <vt:lpstr>Google Sans</vt:lpstr>
      <vt:lpstr>Plantagenet Cherokee</vt:lpstr>
      <vt:lpstr>Wingdings</vt:lpstr>
      <vt:lpstr>Academic Literature 16x9</vt:lpstr>
      <vt:lpstr>ZIPPING LLMs:  Quantization &amp; Off-loading</vt:lpstr>
      <vt:lpstr>Content</vt:lpstr>
      <vt:lpstr>The Problem with LLMs: LLMs are huge!</vt:lpstr>
      <vt:lpstr>The Problem with LLMs: LLMs are huge!</vt:lpstr>
      <vt:lpstr>The Problem with LLMs: LLMs are huge!</vt:lpstr>
      <vt:lpstr>The Problem with LLMs: LLMs are huge!</vt:lpstr>
      <vt:lpstr>Quantization &amp; LLMs: Understanding LLM Internals</vt:lpstr>
      <vt:lpstr>Quantization &amp; LLMs: Understanding LLM Internals:</vt:lpstr>
      <vt:lpstr>Quantization &amp; LLMs: Understanding LLM Internals:</vt:lpstr>
      <vt:lpstr>PowerPoint Presentation</vt:lpstr>
      <vt:lpstr>Quantization &amp; LLMs</vt:lpstr>
      <vt:lpstr>Quantization &amp; LLMs</vt:lpstr>
      <vt:lpstr>Quantization &amp; LLMs: Quantization Steps</vt:lpstr>
      <vt:lpstr>Quantization &amp; LLMs: Quantization Steps</vt:lpstr>
      <vt:lpstr>Quantization &amp; LLMs</vt:lpstr>
      <vt:lpstr>Quantization &amp; LLMs</vt:lpstr>
      <vt:lpstr>Quantization &amp; LLMs</vt:lpstr>
      <vt:lpstr>Quantization &amp; LLMs</vt:lpstr>
      <vt:lpstr>Quantization &amp; LLMs</vt:lpstr>
      <vt:lpstr>Quantization &amp; LLMs</vt:lpstr>
      <vt:lpstr>Quantization &amp; LLMs</vt:lpstr>
      <vt:lpstr>Quantization &amp; LLMs</vt:lpstr>
      <vt:lpstr>Quantization &amp; LLMs</vt:lpstr>
      <vt:lpstr>Quantization &amp; LLMs</vt:lpstr>
      <vt:lpstr>An Overview of Quantization Methods</vt:lpstr>
      <vt:lpstr>Quantization &amp; LLMs</vt:lpstr>
      <vt:lpstr>Content</vt:lpstr>
      <vt:lpstr>Understanding Off-loading</vt:lpstr>
      <vt:lpstr>How does Off-loading work in LLMs? </vt:lpstr>
      <vt:lpstr>How does Off-loading work in LLMs? </vt:lpstr>
      <vt:lpstr>How does Off-loading work in LLMs? </vt:lpstr>
      <vt:lpstr>How does Off-loading work in LLMs? </vt:lpstr>
      <vt:lpstr>How does Off-loading work in LLMs? </vt:lpstr>
      <vt:lpstr>Why is Off-loading Important? </vt:lpstr>
      <vt:lpstr>Off-loading Libraries </vt:lpstr>
      <vt:lpstr>Off-loading Libraries </vt:lpstr>
      <vt:lpstr>Off-loading Libraries </vt:lpstr>
      <vt:lpstr>Off-loading Libraries </vt:lpstr>
      <vt:lpstr>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Mixed Quantization &amp; Off-loading Nedir?</dc:title>
  <dc:creator>Murat K</dc:creator>
  <cp:lastModifiedBy>Murat K</cp:lastModifiedBy>
  <cp:revision>32</cp:revision>
  <dcterms:created xsi:type="dcterms:W3CDTF">2023-12-30T18:29:09Z</dcterms:created>
  <dcterms:modified xsi:type="dcterms:W3CDTF">2024-01-11T18:26:32Z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