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7" r:id="rId3"/>
    <p:sldId id="268" r:id="rId4"/>
    <p:sldId id="269" r:id="rId5"/>
    <p:sldId id="270" r:id="rId6"/>
    <p:sldId id="271" r:id="rId7"/>
    <p:sldId id="272" r:id="rId8"/>
    <p:sldId id="273" r:id="rId9"/>
    <p:sldId id="280" r:id="rId10"/>
    <p:sldId id="281" r:id="rId11"/>
    <p:sldId id="274" r:id="rId12"/>
    <p:sldId id="282" r:id="rId13"/>
    <p:sldId id="276"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DF9FD-6AF0-4C9E-BD58-4D708A0D570E}">
          <p14:sldIdLst>
            <p14:sldId id="267"/>
            <p14:sldId id="268"/>
            <p14:sldId id="269"/>
            <p14:sldId id="270"/>
            <p14:sldId id="271"/>
            <p14:sldId id="272"/>
            <p14:sldId id="273"/>
            <p14:sldId id="280"/>
            <p14:sldId id="281"/>
            <p14:sldId id="274"/>
            <p14:sldId id="282"/>
            <p14:sldId id="276"/>
            <p14:sldId id="256"/>
          </p14:sldIdLst>
        </p14:section>
        <p14:section name="Untitled Section" id="{9558A636-CB3B-4DF7-BB9C-A1B5AED1C22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ED3A06-2638-4EF8-80A1-96A42E9005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260594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D3A06-2638-4EF8-80A1-96A42E9005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6590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D3A06-2638-4EF8-80A1-96A42E9005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1930529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03451177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429043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56498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AEAFC-7117-44CB-BBE2-4B18A2CDDDD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92007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AEAFC-7117-44CB-BBE2-4B18A2CDDDD4}"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59769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AEAFC-7117-44CB-BBE2-4B18A2CDDDD4}"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2950276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78AEAFC-7117-44CB-BBE2-4B18A2CDDDD4}"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137746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41473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D3A06-2638-4EF8-80A1-96A42E9005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1512670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571102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8AEAFC-7117-44CB-BBE2-4B18A2CDDDD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388220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07402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614216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349424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852325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879321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1945319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AEAFC-7117-44CB-BBE2-4B18A2CDDDD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2298E2-647F-409F-BD77-56FBC3642628}" type="slidenum">
              <a:rPr lang="en-US" smtClean="0"/>
              <a:t>‹#›</a:t>
            </a:fld>
            <a:endParaRPr lang="en-US"/>
          </a:p>
        </p:txBody>
      </p:sp>
    </p:spTree>
    <p:extLst>
      <p:ext uri="{BB962C8B-B14F-4D97-AF65-F5344CB8AC3E}">
        <p14:creationId xmlns:p14="http://schemas.microsoft.com/office/powerpoint/2010/main" val="52631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ED3A06-2638-4EF8-80A1-96A42E9005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184650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ED3A06-2638-4EF8-80A1-96A42E9005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354897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ED3A06-2638-4EF8-80A1-96A42E9005B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368982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ED3A06-2638-4EF8-80A1-96A42E9005B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379932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D3A06-2638-4EF8-80A1-96A42E9005B7}"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209727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ED3A06-2638-4EF8-80A1-96A42E9005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288480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ED3A06-2638-4EF8-80A1-96A42E9005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EEB-3A51-4C62-B6EA-160700B0F3CD}" type="slidenum">
              <a:rPr lang="en-US" smtClean="0"/>
              <a:t>‹#›</a:t>
            </a:fld>
            <a:endParaRPr lang="en-US"/>
          </a:p>
        </p:txBody>
      </p:sp>
    </p:spTree>
    <p:extLst>
      <p:ext uri="{BB962C8B-B14F-4D97-AF65-F5344CB8AC3E}">
        <p14:creationId xmlns:p14="http://schemas.microsoft.com/office/powerpoint/2010/main" val="162072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D3A06-2638-4EF8-80A1-96A42E9005B7}" type="datetimeFigureOut">
              <a:rPr lang="en-US" smtClean="0"/>
              <a:t>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B7EEB-3A51-4C62-B6EA-160700B0F3CD}" type="slidenum">
              <a:rPr lang="en-US" smtClean="0"/>
              <a:t>‹#›</a:t>
            </a:fld>
            <a:endParaRPr lang="en-US"/>
          </a:p>
        </p:txBody>
      </p:sp>
    </p:spTree>
    <p:extLst>
      <p:ext uri="{BB962C8B-B14F-4D97-AF65-F5344CB8AC3E}">
        <p14:creationId xmlns:p14="http://schemas.microsoft.com/office/powerpoint/2010/main" val="358364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8AEAFC-7117-44CB-BBE2-4B18A2CDDDD4}" type="datetimeFigureOut">
              <a:rPr lang="en-US" smtClean="0"/>
              <a:t>12/1/2024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2298E2-647F-409F-BD77-56FBC3642628}" type="slidenum">
              <a:rPr lang="en-US" smtClean="0"/>
              <a:t>‹#›</a:t>
            </a:fld>
            <a:endParaRPr lang="en-US"/>
          </a:p>
        </p:txBody>
      </p:sp>
    </p:spTree>
    <p:extLst>
      <p:ext uri="{BB962C8B-B14F-4D97-AF65-F5344CB8AC3E}">
        <p14:creationId xmlns:p14="http://schemas.microsoft.com/office/powerpoint/2010/main" val="40791578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7107" y="634897"/>
            <a:ext cx="10344118" cy="1692771"/>
          </a:xfrm>
          <a:prstGeom prst="rect">
            <a:avLst/>
          </a:prstGeom>
        </p:spPr>
        <p:txBody>
          <a:bodyPr wrap="square">
            <a:spAutoFit/>
          </a:bodyPr>
          <a:lstStyle/>
          <a:p>
            <a:endParaRPr lang="en-US" sz="1600" dirty="0">
              <a:solidFill>
                <a:srgbClr val="000000"/>
              </a:solidFill>
              <a:latin typeface="Walbaum"/>
            </a:endParaRPr>
          </a:p>
          <a:p>
            <a:pPr algn="ctr"/>
            <a:r>
              <a:rPr lang="en-US" sz="4400" dirty="0" smtClean="0">
                <a:solidFill>
                  <a:srgbClr val="FFFFFF"/>
                </a:solidFill>
                <a:latin typeface="Walbaum"/>
              </a:rPr>
              <a:t>PROJECT </a:t>
            </a:r>
            <a:r>
              <a:rPr lang="en-US" sz="4400" dirty="0">
                <a:solidFill>
                  <a:srgbClr val="FFFFFF"/>
                </a:solidFill>
                <a:latin typeface="Walbaum"/>
              </a:rPr>
              <a:t>– </a:t>
            </a:r>
            <a:r>
              <a:rPr lang="en-US" sz="4400" dirty="0">
                <a:solidFill>
                  <a:srgbClr val="FFFFFF"/>
                </a:solidFill>
                <a:latin typeface="Walbaum"/>
              </a:rPr>
              <a:t>4</a:t>
            </a:r>
            <a:r>
              <a:rPr lang="en-US" sz="4400" dirty="0" smtClean="0">
                <a:solidFill>
                  <a:srgbClr val="FFFFFF"/>
                </a:solidFill>
                <a:latin typeface="Walbaum"/>
              </a:rPr>
              <a:t> DRUG SIDE  EFFECTS AND  MEDICAL  CONDITION </a:t>
            </a:r>
            <a:endParaRPr lang="en-US" sz="4400" dirty="0"/>
          </a:p>
        </p:txBody>
      </p:sp>
      <p:sp>
        <p:nvSpPr>
          <p:cNvPr id="5" name="Rectangle 4"/>
          <p:cNvSpPr/>
          <p:nvPr/>
        </p:nvSpPr>
        <p:spPr>
          <a:xfrm>
            <a:off x="2119533" y="4231419"/>
            <a:ext cx="9622300" cy="1200329"/>
          </a:xfrm>
          <a:prstGeom prst="rect">
            <a:avLst/>
          </a:prstGeom>
        </p:spPr>
        <p:txBody>
          <a:bodyPr wrap="square">
            <a:spAutoFit/>
          </a:bodyPr>
          <a:lstStyle/>
          <a:p>
            <a:r>
              <a:rPr lang="en-US" sz="2400" b="1" dirty="0"/>
              <a:t>	</a:t>
            </a:r>
            <a:r>
              <a:rPr lang="en-US" sz="2400" b="1" dirty="0" smtClean="0"/>
              <a:t>		Presented </a:t>
            </a:r>
            <a:r>
              <a:rPr lang="en-US" sz="2400" b="1" dirty="0"/>
              <a:t>By:  </a:t>
            </a:r>
            <a:r>
              <a:rPr lang="en-US" sz="2400" b="1" dirty="0">
                <a:cs typeface="Arial" panose="020B0604020202020204" pitchFamily="34" charset="0"/>
              </a:rPr>
              <a:t>Dr</a:t>
            </a:r>
            <a:r>
              <a:rPr lang="en-US" sz="2400" b="1" dirty="0" smtClean="0">
                <a:cs typeface="Arial" panose="020B0604020202020204" pitchFamily="34" charset="0"/>
              </a:rPr>
              <a:t>. </a:t>
            </a:r>
            <a:r>
              <a:rPr lang="en-US" sz="2400" b="1" dirty="0" err="1" smtClean="0">
                <a:cs typeface="Arial" panose="020B0604020202020204" pitchFamily="34" charset="0"/>
              </a:rPr>
              <a:t>Nandini</a:t>
            </a:r>
            <a:r>
              <a:rPr lang="en-US" sz="2400" b="1" dirty="0" smtClean="0">
                <a:cs typeface="Arial" panose="020B0604020202020204" pitchFamily="34" charset="0"/>
              </a:rPr>
              <a:t> </a:t>
            </a:r>
            <a:r>
              <a:rPr lang="en-US" sz="2400" b="1" dirty="0">
                <a:cs typeface="Arial" panose="020B0604020202020204" pitchFamily="34" charset="0"/>
              </a:rPr>
              <a:t>Arvind  </a:t>
            </a:r>
            <a:endParaRPr lang="en-US" sz="2400" b="1" dirty="0" smtClean="0">
              <a:cs typeface="Arial" panose="020B0604020202020204" pitchFamily="34" charset="0"/>
            </a:endParaRPr>
          </a:p>
          <a:p>
            <a:endParaRPr lang="en-US" sz="2400" dirty="0">
              <a:cs typeface="Arial" panose="020B0604020202020204" pitchFamily="34" charset="0"/>
            </a:endParaRPr>
          </a:p>
          <a:p>
            <a:r>
              <a:rPr lang="en-US" sz="2400" dirty="0">
                <a:cs typeface="Arial" panose="020B0604020202020204" pitchFamily="34" charset="0"/>
              </a:rPr>
              <a:t>       </a:t>
            </a:r>
            <a:r>
              <a:rPr lang="en-US" sz="2400" dirty="0" smtClean="0">
                <a:cs typeface="Arial" panose="020B0604020202020204" pitchFamily="34" charset="0"/>
              </a:rPr>
              <a:t>Data </a:t>
            </a:r>
            <a:r>
              <a:rPr lang="en-US" sz="2400" dirty="0">
                <a:cs typeface="Arial" panose="020B0604020202020204" pitchFamily="34" charset="0"/>
              </a:rPr>
              <a:t>Analytics  </a:t>
            </a:r>
            <a:r>
              <a:rPr lang="en-US" sz="2400" dirty="0" smtClean="0">
                <a:cs typeface="Arial" panose="020B0604020202020204" pitchFamily="34" charset="0"/>
              </a:rPr>
              <a:t>&amp; Business Intelligence </a:t>
            </a:r>
            <a:r>
              <a:rPr lang="en-US" sz="2400" dirty="0">
                <a:cs typeface="Arial" panose="020B0604020202020204" pitchFamily="34" charset="0"/>
              </a:rPr>
              <a:t>|   Data </a:t>
            </a:r>
            <a:r>
              <a:rPr lang="en-US" sz="2400" dirty="0" smtClean="0">
                <a:cs typeface="Arial" panose="020B0604020202020204" pitchFamily="34" charset="0"/>
              </a:rPr>
              <a:t>Science</a:t>
            </a:r>
            <a:endParaRPr lang="en-US" sz="2400" dirty="0">
              <a:cs typeface="Arial" panose="020B0604020202020204" pitchFamily="34" charset="0"/>
            </a:endParaRPr>
          </a:p>
        </p:txBody>
      </p:sp>
      <p:sp>
        <p:nvSpPr>
          <p:cNvPr id="6" name="Rectangle 5"/>
          <p:cNvSpPr/>
          <p:nvPr/>
        </p:nvSpPr>
        <p:spPr>
          <a:xfrm>
            <a:off x="2040142" y="2982919"/>
            <a:ext cx="9781083" cy="461665"/>
          </a:xfrm>
          <a:prstGeom prst="rect">
            <a:avLst/>
          </a:prstGeom>
        </p:spPr>
        <p:txBody>
          <a:bodyPr wrap="square">
            <a:spAutoFit/>
          </a:bodyPr>
          <a:lstStyle/>
          <a:p>
            <a:r>
              <a:rPr lang="en-US" sz="2400" dirty="0" smtClean="0"/>
              <a:t>UNIFIED MENTOR INTERNSHIP 	</a:t>
            </a:r>
            <a:r>
              <a:rPr lang="en-US" sz="2400" dirty="0" smtClean="0"/>
              <a:t>|     </a:t>
            </a:r>
            <a:r>
              <a:rPr lang="en-US" sz="2400" dirty="0" smtClean="0">
                <a:cs typeface="Arial" panose="020B0604020202020204" pitchFamily="34" charset="0"/>
              </a:rPr>
              <a:t>August – October 2024</a:t>
            </a:r>
            <a:endParaRPr lang="en-US" sz="2400" dirty="0">
              <a:cs typeface="Arial" panose="020B0604020202020204" pitchFamily="34" charset="0"/>
            </a:endParaRPr>
          </a:p>
        </p:txBody>
      </p:sp>
      <p:cxnSp>
        <p:nvCxnSpPr>
          <p:cNvPr id="8" name="Straight Connector 7"/>
          <p:cNvCxnSpPr/>
          <p:nvPr/>
        </p:nvCxnSpPr>
        <p:spPr>
          <a:xfrm flipV="1">
            <a:off x="1477108" y="3756074"/>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77108" y="5743123"/>
            <a:ext cx="9551963" cy="1406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00"/>
            <a:ext cx="3295139" cy="1049954"/>
          </a:xfrm>
          <a:prstGeom prst="rect">
            <a:avLst/>
          </a:prstGeom>
        </p:spPr>
      </p:pic>
    </p:spTree>
    <p:extLst>
      <p:ext uri="{BB962C8B-B14F-4D97-AF65-F5344CB8AC3E}">
        <p14:creationId xmlns:p14="http://schemas.microsoft.com/office/powerpoint/2010/main" val="896530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085" y="4220741"/>
            <a:ext cx="10846037" cy="2554545"/>
          </a:xfrm>
          <a:prstGeom prst="rect">
            <a:avLst/>
          </a:prstGeom>
        </p:spPr>
        <p:txBody>
          <a:bodyPr wrap="square">
            <a:spAutoFit/>
          </a:bodyPr>
          <a:lstStyle/>
          <a:p>
            <a:pPr marL="285750" indent="-285750">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About 47% of the drugs have a reaction with alcohol, implying that alcoholic patients should have alternatives incase they have problems that can be solved only with these </a:t>
            </a:r>
            <a:r>
              <a:rPr lang="en-US" sz="2000" dirty="0" smtClean="0">
                <a:latin typeface="Segoe UI Semilight" panose="020B0402040204020203" pitchFamily="34" charset="0"/>
                <a:cs typeface="Segoe UI Semilight" panose="020B0402040204020203" pitchFamily="34" charset="0"/>
              </a:rPr>
              <a:t>drugs.</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It </a:t>
            </a:r>
            <a:r>
              <a:rPr lang="en-US" sz="2000" dirty="0">
                <a:latin typeface="Segoe UI Semilight" panose="020B0402040204020203" pitchFamily="34" charset="0"/>
                <a:cs typeface="Segoe UI Semilight" panose="020B0402040204020203" pitchFamily="34" charset="0"/>
              </a:rPr>
              <a:t>can clearly be noticed from here that except for a few anomalies, the ratings and activities of a drug are almost </a:t>
            </a:r>
            <a:r>
              <a:rPr lang="en-US" sz="2000" dirty="0" smtClean="0">
                <a:latin typeface="Segoe UI Semilight" panose="020B0402040204020203" pitchFamily="34" charset="0"/>
                <a:cs typeface="Segoe UI Semilight" panose="020B0402040204020203" pitchFamily="34" charset="0"/>
              </a:rPr>
              <a:t>similar.</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 </a:t>
            </a:r>
            <a:r>
              <a:rPr lang="en-US" sz="2000" dirty="0">
                <a:latin typeface="Segoe UI Semilight" panose="020B0402040204020203" pitchFamily="34" charset="0"/>
                <a:cs typeface="Segoe UI Semilight" panose="020B0402040204020203" pitchFamily="34" charset="0"/>
              </a:rPr>
              <a:t>drug with a good rating has more activity in sales and a drug with less rating has less activity in </a:t>
            </a:r>
            <a:r>
              <a:rPr lang="en-US" sz="2000" dirty="0" smtClean="0">
                <a:latin typeface="Segoe UI Semilight" panose="020B0402040204020203" pitchFamily="34" charset="0"/>
                <a:cs typeface="Segoe UI Semilight" panose="020B0402040204020203" pitchFamily="34" charset="0"/>
              </a:rPr>
              <a:t>sales.</a:t>
            </a:r>
          </a:p>
          <a:p>
            <a:pPr marL="285750" indent="-285750">
              <a:buFont typeface="Wingdings" panose="05000000000000000000" pitchFamily="2" charset="2"/>
              <a:buChar char="§"/>
            </a:pPr>
            <a:r>
              <a:rPr lang="en-US" sz="2000" dirty="0">
                <a:latin typeface="Segoe UI Semilight" panose="020B0402040204020203" pitchFamily="34" charset="0"/>
                <a:cs typeface="Segoe UI Semilight" panose="020B0402040204020203" pitchFamily="34" charset="0"/>
              </a:rPr>
              <a:t>While not much can be concluded from this scatter, we can </a:t>
            </a:r>
            <a:r>
              <a:rPr lang="en-US" sz="2000" dirty="0" smtClean="0">
                <a:latin typeface="Segoe UI Semilight" panose="020B0402040204020203" pitchFamily="34" charset="0"/>
                <a:cs typeface="Segoe UI Semilight" panose="020B0402040204020203" pitchFamily="34" charset="0"/>
              </a:rPr>
              <a:t>at least </a:t>
            </a:r>
            <a:r>
              <a:rPr lang="en-US" sz="2000" dirty="0">
                <a:latin typeface="Segoe UI Semilight" panose="020B0402040204020203" pitchFamily="34" charset="0"/>
                <a:cs typeface="Segoe UI Semilight" panose="020B0402040204020203" pitchFamily="34" charset="0"/>
              </a:rPr>
              <a:t>say that the two parameters, ratings and activities are linearly </a:t>
            </a:r>
            <a:r>
              <a:rPr lang="en-US" sz="2000" dirty="0" smtClean="0">
                <a:latin typeface="Segoe UI Semilight" panose="020B0402040204020203" pitchFamily="34" charset="0"/>
                <a:cs typeface="Segoe UI Semilight" panose="020B0402040204020203" pitchFamily="34" charset="0"/>
              </a:rPr>
              <a:t>separable.</a:t>
            </a:r>
            <a:endParaRPr lang="en-US" sz="2000"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572085" y="402660"/>
            <a:ext cx="11216641"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KEY INSIGHTS ON DRUG RATINGS, ALCOHOL REACTIONS, AND SALES ACTIVITY</a:t>
            </a:r>
            <a:endParaRPr lang="en-US" sz="3600" b="1"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85" y="1730032"/>
            <a:ext cx="3113650" cy="23418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19" y="1730030"/>
            <a:ext cx="3754647" cy="2341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8435" y="1730029"/>
            <a:ext cx="2965717" cy="2341897"/>
          </a:xfrm>
          <a:prstGeom prst="rect">
            <a:avLst/>
          </a:prstGeom>
        </p:spPr>
      </p:pic>
    </p:spTree>
    <p:extLst>
      <p:ext uri="{BB962C8B-B14F-4D97-AF65-F5344CB8AC3E}">
        <p14:creationId xmlns:p14="http://schemas.microsoft.com/office/powerpoint/2010/main" val="357425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085" y="4220741"/>
            <a:ext cx="10846037" cy="1938992"/>
          </a:xfrm>
          <a:prstGeom prst="rect">
            <a:avLst/>
          </a:prstGeom>
        </p:spPr>
        <p:txBody>
          <a:bodyPr wrap="square">
            <a:spAutoFit/>
          </a:bodyPr>
          <a:lstStyle/>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Pregnancy Category boxplot: Not skewed ,no outliers, a good attribute to be used to classify drugs.</a:t>
            </a:r>
          </a:p>
          <a:p>
            <a:pPr marL="285750" indent="-285750">
              <a:buFont typeface="Wingdings" panose="05000000000000000000" pitchFamily="2" charset="2"/>
              <a:buChar char="§"/>
            </a:pPr>
            <a:r>
              <a:rPr lang="en-US" sz="2000" dirty="0" err="1" smtClean="0">
                <a:latin typeface="Segoe UI Semilight" panose="020B0402040204020203" pitchFamily="34" charset="0"/>
                <a:cs typeface="Segoe UI Semilight" panose="020B0402040204020203" pitchFamily="34" charset="0"/>
              </a:rPr>
              <a:t>Kmeans</a:t>
            </a:r>
            <a:r>
              <a:rPr lang="en-US" sz="2000" dirty="0" smtClean="0">
                <a:latin typeface="Segoe UI Semilight" panose="020B0402040204020203" pitchFamily="34" charset="0"/>
                <a:cs typeface="Segoe UI Semilight" panose="020B0402040204020203" pitchFamily="34" charset="0"/>
              </a:rPr>
              <a:t>  Clustering: It can be observed that 'activity' and 'rating' can be used as parameters to form clusters and differentiate between drugs.</a:t>
            </a:r>
            <a:endParaRPr lang="en-US" sz="2000" dirty="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endParaRPr lang="en-US" sz="2000" dirty="0" smtClean="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endParaRPr lang="en-US" sz="2000" dirty="0">
              <a:latin typeface="Segoe UI Semilight" panose="020B0402040204020203" pitchFamily="34" charset="0"/>
              <a:cs typeface="Segoe UI Semilight" panose="020B0402040204020203" pitchFamily="34" charset="0"/>
            </a:endParaRPr>
          </a:p>
        </p:txBody>
      </p:sp>
      <p:sp>
        <p:nvSpPr>
          <p:cNvPr id="4" name="Rectangle 3"/>
          <p:cNvSpPr/>
          <p:nvPr/>
        </p:nvSpPr>
        <p:spPr>
          <a:xfrm>
            <a:off x="572085" y="402660"/>
            <a:ext cx="10569527"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CLASSIFICATION AND CLUSTERING INSIGHTS FROM KEY DRUG ATTRIBUTES</a:t>
            </a:r>
            <a:endParaRPr lang="en-US" sz="3600" b="1"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923" y="1730029"/>
            <a:ext cx="3007557" cy="234189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793" y="1730027"/>
            <a:ext cx="2989329" cy="2341897"/>
          </a:xfrm>
          <a:prstGeom prst="rect">
            <a:avLst/>
          </a:prstGeom>
        </p:spPr>
      </p:pic>
    </p:spTree>
    <p:extLst>
      <p:ext uri="{BB962C8B-B14F-4D97-AF65-F5344CB8AC3E}">
        <p14:creationId xmlns:p14="http://schemas.microsoft.com/office/powerpoint/2010/main" val="2222441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5" y="402660"/>
            <a:ext cx="11523565"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FINAL INSIGHTS:</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1078521" y="1169419"/>
            <a:ext cx="10808679" cy="532453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Top Drug Categories: </a:t>
            </a:r>
            <a:r>
              <a:rPr lang="en-US" altLang="en-US" sz="2000" dirty="0" smtClean="0">
                <a:latin typeface="Segoe UI Semilight" panose="020B0402040204020203" pitchFamily="34" charset="0"/>
                <a:cs typeface="Segoe UI Semilight" panose="020B0402040204020203" pitchFamily="34" charset="0"/>
              </a:rPr>
              <a:t>Most drugs belong to Pregnancy Category C, indicating potential adverse effects on fetuses, with limited human studies but potential benefits for pregnant women. Category A drugs (safest) are the least common.</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Drug Reviews vs Ratings: </a:t>
            </a:r>
            <a:r>
              <a:rPr lang="en-US" altLang="en-US" sz="2000" dirty="0" smtClean="0">
                <a:latin typeface="Segoe UI Semilight" panose="020B0402040204020203" pitchFamily="34" charset="0"/>
                <a:cs typeface="Segoe UI Semilight" panose="020B0402040204020203" pitchFamily="34" charset="0"/>
              </a:rPr>
              <a:t>Highly reviewed drugs are not always the top-rated, suggesting that review count isn’t a reliable indicator of drug effectiveness.</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Consumer Trends: </a:t>
            </a:r>
            <a:r>
              <a:rPr lang="en-US" altLang="en-US" sz="2000" dirty="0" smtClean="0">
                <a:latin typeface="Segoe UI Semilight" panose="020B0402040204020203" pitchFamily="34" charset="0"/>
                <a:cs typeface="Segoe UI Semilight" panose="020B0402040204020203" pitchFamily="34" charset="0"/>
              </a:rPr>
              <a:t>Weight-loss drugs are the most reviewed, followed by medications for ADHD, Anxiety, Depression, and Erectile Dysfunction.</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Rx vs OTC Drugs: </a:t>
            </a:r>
            <a:r>
              <a:rPr lang="en-US" altLang="en-US" sz="2000" dirty="0" smtClean="0">
                <a:latin typeface="Segoe UI Semilight" panose="020B0402040204020203" pitchFamily="34" charset="0"/>
                <a:cs typeface="Segoe UI Semilight" panose="020B0402040204020203" pitchFamily="34" charset="0"/>
              </a:rPr>
              <a:t>68% of drugs require a prescription, while only 11% are completely over-the-counter (OTC).</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Drug Interactions: </a:t>
            </a:r>
            <a:r>
              <a:rPr lang="en-US" altLang="en-US" sz="2000" dirty="0" smtClean="0">
                <a:latin typeface="Segoe UI Semilight" panose="020B0402040204020203" pitchFamily="34" charset="0"/>
                <a:cs typeface="Segoe UI Semilight" panose="020B0402040204020203" pitchFamily="34" charset="0"/>
              </a:rPr>
              <a:t>47% of drugs interact negatively with alcohol, highlighting the need for alternatives for alcoholic patients.</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Clustering Analysis: </a:t>
            </a:r>
            <a:r>
              <a:rPr lang="en-US" altLang="en-US" sz="2000" dirty="0" smtClean="0">
                <a:latin typeface="Segoe UI Semilight" panose="020B0402040204020203" pitchFamily="34" charset="0"/>
                <a:cs typeface="Segoe UI Semilight" panose="020B0402040204020203" pitchFamily="34" charset="0"/>
              </a:rPr>
              <a:t>Ratings and activity levels are linearly separable and effective parameters for clustering and classification.</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Demand Patterns</a:t>
            </a:r>
            <a:r>
              <a:rPr lang="en-US" altLang="en-US" sz="2000" dirty="0" smtClean="0">
                <a:latin typeface="Segoe UI Semilight" panose="020B0402040204020203" pitchFamily="34" charset="0"/>
                <a:cs typeface="Segoe UI Semilight" panose="020B0402040204020203" pitchFamily="34" charset="0"/>
              </a:rPr>
              <a:t>: Drugs like omeprazole and metformin are in high demand, and the top 10 drugs hold similar importance in the consumer market.</a:t>
            </a:r>
          </a:p>
          <a:p>
            <a:pPr marL="285750" lvl="0" indent="-285750" eaLnBrk="0" fontAlgn="base" hangingPunct="0">
              <a:spcBef>
                <a:spcPct val="0"/>
              </a:spcBef>
              <a:spcAft>
                <a:spcPct val="0"/>
              </a:spcAft>
              <a:buFont typeface="Wingdings" panose="05000000000000000000" pitchFamily="2" charset="2"/>
              <a:buChar char="§"/>
            </a:pPr>
            <a:r>
              <a:rPr lang="en-US" altLang="en-US" sz="2000" b="1" dirty="0" smtClean="0">
                <a:latin typeface="Segoe UI Semilight" panose="020B0402040204020203" pitchFamily="34" charset="0"/>
                <a:cs typeface="Segoe UI Semilight" panose="020B0402040204020203" pitchFamily="34" charset="0"/>
              </a:rPr>
              <a:t>Key Visualization Insights: </a:t>
            </a:r>
            <a:r>
              <a:rPr lang="en-US" altLang="en-US" sz="2000" dirty="0" smtClean="0">
                <a:latin typeface="Segoe UI Semilight" panose="020B0402040204020203" pitchFamily="34" charset="0"/>
                <a:cs typeface="Segoe UI Semilight" panose="020B0402040204020203" pitchFamily="34" charset="0"/>
              </a:rPr>
              <a:t>Decision trees and K-means clustering help uncover relationships between activity, rating, and drug classification. </a:t>
            </a:r>
          </a:p>
        </p:txBody>
      </p:sp>
    </p:spTree>
    <p:extLst>
      <p:ext uri="{BB962C8B-B14F-4D97-AF65-F5344CB8AC3E}">
        <p14:creationId xmlns:p14="http://schemas.microsoft.com/office/powerpoint/2010/main" val="23199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523220"/>
          </a:xfrm>
          <a:prstGeom prst="rect">
            <a:avLst/>
          </a:prstGeom>
        </p:spPr>
        <p:txBody>
          <a:bodyPr wrap="square">
            <a:spAutoFit/>
          </a:bodyPr>
          <a:lstStyle/>
          <a:p>
            <a:pPr lvl="0" defTabSz="457200"/>
            <a:r>
              <a:rPr lang="en-US" sz="2800" b="1" dirty="0" smtClean="0">
                <a:solidFill>
                  <a:srgbClr val="FFFFFF"/>
                </a:solidFill>
                <a:latin typeface="Segoe UI Semilight" panose="020B0402040204020203" pitchFamily="34" charset="0"/>
                <a:cs typeface="Segoe UI Semilight" panose="020B0402040204020203" pitchFamily="34" charset="0"/>
              </a:rPr>
              <a:t>RECOMMENDATIONS</a:t>
            </a:r>
          </a:p>
        </p:txBody>
      </p:sp>
      <p:sp>
        <p:nvSpPr>
          <p:cNvPr id="5" name="TextBox 4"/>
          <p:cNvSpPr txBox="1"/>
          <p:nvPr/>
        </p:nvSpPr>
        <p:spPr>
          <a:xfrm>
            <a:off x="886265" y="701875"/>
            <a:ext cx="11305735" cy="2246769"/>
          </a:xfrm>
          <a:prstGeom prst="rect">
            <a:avLst/>
          </a:prstGeom>
          <a:noFill/>
        </p:spPr>
        <p:txBody>
          <a:bodyPr wrap="square" rtlCol="0">
            <a:spAutoFit/>
          </a:bodyPr>
          <a:lstStyle/>
          <a:p>
            <a:pPr marL="342900" indent="-342900">
              <a:buFont typeface="Wingdings" panose="05000000000000000000" pitchFamily="2" charset="2"/>
              <a:buChar char="§"/>
            </a:pPr>
            <a:endParaRPr lang="en-US" sz="2000" dirty="0" smtClean="0">
              <a:latin typeface="Segoe UI Semilight" panose="020B0402040204020203" pitchFamily="34" charset="0"/>
              <a:cs typeface="Segoe UI Semilight" panose="020B0402040204020203" pitchFamily="34" charset="0"/>
            </a:endParaRP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Address gaps in medication availability, focusing on conditions with the least number of drugs, such as strokes, menopause, and gastrointestinal issues.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Develop safer alternatives for drugs in </a:t>
            </a:r>
            <a:r>
              <a:rPr lang="en-US" sz="2000" b="1" dirty="0" smtClean="0">
                <a:latin typeface="Segoe UI Semilight" panose="020B0402040204020203" pitchFamily="34" charset="0"/>
                <a:cs typeface="Segoe UI Semilight" panose="020B0402040204020203" pitchFamily="34" charset="0"/>
              </a:rPr>
              <a:t>Pregnancy Category C</a:t>
            </a:r>
            <a:r>
              <a:rPr lang="en-US" sz="2000" dirty="0" smtClean="0">
                <a:latin typeface="Segoe UI Semilight" panose="020B0402040204020203" pitchFamily="34" charset="0"/>
                <a:cs typeface="Segoe UI Semilight" panose="020B0402040204020203" pitchFamily="34" charset="0"/>
              </a:rPr>
              <a:t> and those interacting with alcohol to better cater to patient needs.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Prioritize marketing and distribution efforts on high-demand drugs like </a:t>
            </a:r>
            <a:r>
              <a:rPr lang="en-US" sz="2000" b="1" dirty="0" smtClean="0">
                <a:latin typeface="Segoe UI Semilight" panose="020B0402040204020203" pitchFamily="34" charset="0"/>
                <a:cs typeface="Segoe UI Semilight" panose="020B0402040204020203" pitchFamily="34" charset="0"/>
              </a:rPr>
              <a:t>omeprazole</a:t>
            </a:r>
            <a:r>
              <a:rPr lang="en-US" sz="2000" dirty="0" smtClean="0">
                <a:latin typeface="Segoe UI Semilight" panose="020B0402040204020203" pitchFamily="34" charset="0"/>
                <a:cs typeface="Segoe UI Semilight" panose="020B0402040204020203" pitchFamily="34" charset="0"/>
              </a:rPr>
              <a:t> and </a:t>
            </a:r>
            <a:r>
              <a:rPr lang="en-US" sz="2000" b="1" dirty="0" smtClean="0">
                <a:latin typeface="Segoe UI Semilight" panose="020B0402040204020203" pitchFamily="34" charset="0"/>
                <a:cs typeface="Segoe UI Semilight" panose="020B0402040204020203" pitchFamily="34" charset="0"/>
              </a:rPr>
              <a:t>metformin</a:t>
            </a:r>
            <a:r>
              <a:rPr lang="en-US" sz="2000" dirty="0" smtClean="0">
                <a:latin typeface="Segoe UI Semilight" panose="020B0402040204020203" pitchFamily="34" charset="0"/>
                <a:cs typeface="Segoe UI Semilight" panose="020B0402040204020203" pitchFamily="34" charset="0"/>
              </a:rPr>
              <a:t> to meet consumer demand effectively.</a:t>
            </a:r>
          </a:p>
        </p:txBody>
      </p:sp>
      <p:sp>
        <p:nvSpPr>
          <p:cNvPr id="2" name="Rectangle 1"/>
          <p:cNvSpPr/>
          <p:nvPr/>
        </p:nvSpPr>
        <p:spPr>
          <a:xfrm>
            <a:off x="886265" y="3524857"/>
            <a:ext cx="11113477" cy="3170099"/>
          </a:xfrm>
          <a:prstGeom prst="rect">
            <a:avLst/>
          </a:prstGeom>
        </p:spPr>
        <p:txBody>
          <a:bodyPr wrap="square">
            <a:spAutoFit/>
          </a:bodyPr>
          <a:lstStyle/>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This project involved comprehensive data preprocessing and analysis of a pharmaceutical dataset, ensuring accuracy through cleaning, tokenization, and standardization.</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Using descriptive statistics, data visualization, association rule mining, decision tree classification, and K-means clustering, the analysis provided critical insights into the relationships between drugs, medical conditions, and user ratings.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These findings equip pharmaceutical companies to:</a:t>
            </a:r>
          </a:p>
          <a:p>
            <a:pPr marL="1257300" lvl="2" indent="-342900">
              <a:buFont typeface="Wingdings" panose="05000000000000000000" pitchFamily="2" charset="2"/>
              <a:buChar char="Ø"/>
            </a:pPr>
            <a:r>
              <a:rPr lang="en-US" sz="2000" dirty="0" smtClean="0">
                <a:latin typeface="Segoe UI Semilight" panose="020B0402040204020203" pitchFamily="34" charset="0"/>
                <a:cs typeface="Segoe UI Semilight" panose="020B0402040204020203" pitchFamily="34" charset="0"/>
              </a:rPr>
              <a:t>Optimize drug offerings.</a:t>
            </a:r>
          </a:p>
          <a:p>
            <a:pPr marL="1257300" lvl="2" indent="-342900">
              <a:buFont typeface="Wingdings" panose="05000000000000000000" pitchFamily="2" charset="2"/>
              <a:buChar char="Ø"/>
            </a:pPr>
            <a:r>
              <a:rPr lang="en-US" sz="2000" dirty="0" smtClean="0">
                <a:latin typeface="Segoe UI Semilight" panose="020B0402040204020203" pitchFamily="34" charset="0"/>
                <a:cs typeface="Segoe UI Semilight" panose="020B0402040204020203" pitchFamily="34" charset="0"/>
              </a:rPr>
              <a:t>Enhance safety measures.</a:t>
            </a:r>
          </a:p>
          <a:p>
            <a:pPr marL="1257300" lvl="2" indent="-342900">
              <a:buFont typeface="Wingdings" panose="05000000000000000000" pitchFamily="2" charset="2"/>
              <a:buChar char="Ø"/>
            </a:pPr>
            <a:r>
              <a:rPr lang="en-US" sz="2000" dirty="0" smtClean="0">
                <a:latin typeface="Segoe UI Semilight" panose="020B0402040204020203" pitchFamily="34" charset="0"/>
                <a:cs typeface="Segoe UI Semilight" panose="020B0402040204020203" pitchFamily="34" charset="0"/>
              </a:rPr>
              <a:t>Tailor strategies to align with consumer preferences, fostering improved healthcare outcomes.</a:t>
            </a:r>
            <a:endParaRPr lang="en-US" sz="2000"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6" y="3097469"/>
            <a:ext cx="11244776" cy="523220"/>
          </a:xfrm>
          <a:prstGeom prst="rect">
            <a:avLst/>
          </a:prstGeom>
        </p:spPr>
        <p:txBody>
          <a:bodyPr wrap="square">
            <a:spAutoFit/>
          </a:bodyPr>
          <a:lstStyle/>
          <a:p>
            <a:r>
              <a:rPr lang="en-US" sz="2800" b="1" dirty="0" smtClean="0">
                <a:solidFill>
                  <a:srgbClr val="FFFFFF"/>
                </a:solidFill>
                <a:latin typeface="Segoe UI Semilight" panose="020B0402040204020203" pitchFamily="34" charset="0"/>
                <a:cs typeface="Segoe UI Semilight" panose="020B0402040204020203" pitchFamily="34" charset="0"/>
              </a:rPr>
              <a:t>CONCLUSION</a:t>
            </a:r>
          </a:p>
        </p:txBody>
      </p:sp>
    </p:spTree>
    <p:extLst>
      <p:ext uri="{BB962C8B-B14F-4D97-AF65-F5344CB8AC3E}">
        <p14:creationId xmlns:p14="http://schemas.microsoft.com/office/powerpoint/2010/main" val="412329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827" y="199956"/>
            <a:ext cx="12463975" cy="815608"/>
          </a:xfrm>
          <a:prstGeom prst="rect">
            <a:avLst/>
          </a:prstGeom>
        </p:spPr>
        <p:txBody>
          <a:bodyPr wrap="square">
            <a:spAutoFit/>
          </a:bodyPr>
          <a:lstStyle/>
          <a:p>
            <a:endParaRPr lang="en-US" sz="1100" b="1" dirty="0">
              <a:solidFill>
                <a:srgbClr val="000000"/>
              </a:solidFill>
              <a:latin typeface="Segoe UI Semilight" panose="020B0402040204020203" pitchFamily="34" charset="0"/>
              <a:cs typeface="Segoe UI Semilight" panose="020B0402040204020203" pitchFamily="34" charset="0"/>
            </a:endParaRPr>
          </a:p>
          <a:p>
            <a:r>
              <a:rPr lang="en-US" sz="3600" b="1" dirty="0">
                <a:solidFill>
                  <a:srgbClr val="FFFFFF"/>
                </a:solidFill>
                <a:latin typeface="Segoe UI Semilight" panose="020B0402040204020203" pitchFamily="34" charset="0"/>
                <a:cs typeface="Segoe UI Semilight" panose="020B0402040204020203" pitchFamily="34" charset="0"/>
              </a:rPr>
              <a:t>OBJECTIVE </a:t>
            </a:r>
          </a:p>
        </p:txBody>
      </p:sp>
      <p:sp>
        <p:nvSpPr>
          <p:cNvPr id="6" name="TextBox 5"/>
          <p:cNvSpPr txBox="1"/>
          <p:nvPr/>
        </p:nvSpPr>
        <p:spPr>
          <a:xfrm>
            <a:off x="1050388" y="1240647"/>
            <a:ext cx="10499187" cy="1015663"/>
          </a:xfrm>
          <a:prstGeom prst="rect">
            <a:avLst/>
          </a:prstGeom>
          <a:noFill/>
        </p:spPr>
        <p:txBody>
          <a:bodyPr wrap="square" rtlCol="0">
            <a:spAutoFit/>
          </a:bodyPr>
          <a:lstStyle/>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 </a:t>
            </a:r>
            <a:r>
              <a:rPr lang="en-US" sz="2000" dirty="0">
                <a:latin typeface="Segoe UI Semilight" panose="020B0402040204020203" pitchFamily="34" charset="0"/>
                <a:cs typeface="Segoe UI Semilight" panose="020B0402040204020203" pitchFamily="34" charset="0"/>
              </a:rPr>
              <a:t>goal is to analyze the relationships between drugs, their side effects, and the</a:t>
            </a:r>
          </a:p>
          <a:p>
            <a:r>
              <a:rPr lang="en-US" sz="2000" dirty="0">
                <a:latin typeface="Segoe UI Semilight" panose="020B0402040204020203" pitchFamily="34" charset="0"/>
                <a:cs typeface="Segoe UI Semilight" panose="020B0402040204020203" pitchFamily="34" charset="0"/>
              </a:rPr>
              <a:t>medical conditions they treat, as well as to explore the ratings and reviews</a:t>
            </a:r>
          </a:p>
          <a:p>
            <a:r>
              <a:rPr lang="en-US" sz="2000" dirty="0">
                <a:latin typeface="Segoe UI Semilight" panose="020B0402040204020203" pitchFamily="34" charset="0"/>
                <a:cs typeface="Segoe UI Semilight" panose="020B0402040204020203" pitchFamily="34" charset="0"/>
              </a:rPr>
              <a:t>associated with these </a:t>
            </a:r>
            <a:r>
              <a:rPr lang="en-US" sz="2000" dirty="0" smtClean="0">
                <a:latin typeface="Segoe UI Semilight" panose="020B0402040204020203" pitchFamily="34" charset="0"/>
                <a:cs typeface="Segoe UI Semilight" panose="020B0402040204020203" pitchFamily="34" charset="0"/>
              </a:rPr>
              <a:t>drugs.</a:t>
            </a:r>
            <a:endParaRPr lang="en-US" sz="2000" dirty="0">
              <a:latin typeface="Segoe UI Semilight" panose="020B0402040204020203" pitchFamily="34" charset="0"/>
              <a:cs typeface="Segoe UI Semilight" panose="020B0402040204020203" pitchFamily="34" charset="0"/>
            </a:endParaRPr>
          </a:p>
        </p:txBody>
      </p:sp>
      <p:sp>
        <p:nvSpPr>
          <p:cNvPr id="2" name="Rectangle 1"/>
          <p:cNvSpPr/>
          <p:nvPr/>
        </p:nvSpPr>
        <p:spPr>
          <a:xfrm>
            <a:off x="379827" y="3269288"/>
            <a:ext cx="9711398" cy="954107"/>
          </a:xfrm>
          <a:prstGeom prst="rect">
            <a:avLst/>
          </a:prstGeom>
        </p:spPr>
        <p:txBody>
          <a:bodyPr wrap="square">
            <a:spAutoFit/>
          </a:bodyPr>
          <a:lstStyle/>
          <a:p>
            <a:r>
              <a:rPr lang="en-US" sz="2800" b="1" dirty="0" smtClean="0">
                <a:latin typeface="Segoe UI Semilight" panose="020B0402040204020203" pitchFamily="34" charset="0"/>
                <a:cs typeface="Segoe UI Semilight" panose="020B0402040204020203" pitchFamily="34" charset="0"/>
              </a:rPr>
              <a:t>TOOLS REQUIRED:</a:t>
            </a:r>
          </a:p>
          <a:p>
            <a:endParaRPr lang="en-US" sz="2800" b="1" dirty="0">
              <a:latin typeface="Segoe UI Semilight" panose="020B0402040204020203" pitchFamily="34" charset="0"/>
              <a:cs typeface="Segoe UI Semilight" panose="020B0402040204020203" pitchFamily="34" charset="0"/>
            </a:endParaRPr>
          </a:p>
        </p:txBody>
      </p:sp>
      <p:sp>
        <p:nvSpPr>
          <p:cNvPr id="3" name="Rectangle 2"/>
          <p:cNvSpPr/>
          <p:nvPr/>
        </p:nvSpPr>
        <p:spPr>
          <a:xfrm>
            <a:off x="1050388" y="3876988"/>
            <a:ext cx="10499187" cy="1323439"/>
          </a:xfrm>
          <a:prstGeom prst="rect">
            <a:avLst/>
          </a:prstGeom>
        </p:spPr>
        <p:txBody>
          <a:bodyPr wrap="square">
            <a:spAutoFit/>
          </a:bodyPr>
          <a:lstStyle/>
          <a:p>
            <a:pPr marL="285750" indent="-285750">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Python</a:t>
            </a:r>
            <a:r>
              <a:rPr lang="en-US" sz="2000" dirty="0" smtClean="0">
                <a:latin typeface="Segoe UI Semilight" panose="020B0402040204020203" pitchFamily="34" charset="0"/>
                <a:cs typeface="Segoe UI Semilight" panose="020B0402040204020203" pitchFamily="34" charset="0"/>
              </a:rPr>
              <a:t>: The primary programming language for data analysis.</a:t>
            </a:r>
          </a:p>
          <a:p>
            <a:pPr marL="285750" indent="-285750">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Pandas</a:t>
            </a:r>
            <a:r>
              <a:rPr lang="en-US" sz="2000" dirty="0" smtClean="0">
                <a:latin typeface="Segoe UI Semilight" panose="020B0402040204020203" pitchFamily="34" charset="0"/>
                <a:cs typeface="Segoe UI Semilight" panose="020B0402040204020203" pitchFamily="34" charset="0"/>
              </a:rPr>
              <a:t>: For data manipulation and analysis.</a:t>
            </a:r>
          </a:p>
          <a:p>
            <a:pPr marL="285750" indent="-285750">
              <a:buFont typeface="Wingdings" panose="05000000000000000000" pitchFamily="2" charset="2"/>
              <a:buChar char="§"/>
            </a:pPr>
            <a:r>
              <a:rPr lang="en-US" sz="2000" b="1" dirty="0" err="1" smtClean="0">
                <a:latin typeface="Segoe UI Semilight" panose="020B0402040204020203" pitchFamily="34" charset="0"/>
                <a:cs typeface="Segoe UI Semilight" panose="020B0402040204020203" pitchFamily="34" charset="0"/>
              </a:rPr>
              <a:t>Matplotlib</a:t>
            </a:r>
            <a:r>
              <a:rPr lang="en-US" sz="2000" b="1" dirty="0" smtClean="0">
                <a:latin typeface="Segoe UI Semilight" panose="020B0402040204020203" pitchFamily="34" charset="0"/>
                <a:cs typeface="Segoe UI Semilight" panose="020B0402040204020203" pitchFamily="34" charset="0"/>
              </a:rPr>
              <a:t>/</a:t>
            </a:r>
            <a:r>
              <a:rPr lang="en-US" sz="2000" b="1" dirty="0" err="1" smtClean="0">
                <a:latin typeface="Segoe UI Semilight" panose="020B0402040204020203" pitchFamily="34" charset="0"/>
                <a:cs typeface="Segoe UI Semilight" panose="020B0402040204020203" pitchFamily="34" charset="0"/>
              </a:rPr>
              <a:t>Seaborn</a:t>
            </a:r>
            <a:r>
              <a:rPr lang="en-US" sz="2000" dirty="0" smtClean="0">
                <a:latin typeface="Segoe UI Semilight" panose="020B0402040204020203" pitchFamily="34" charset="0"/>
                <a:cs typeface="Segoe UI Semilight" panose="020B0402040204020203" pitchFamily="34" charset="0"/>
              </a:rPr>
              <a:t>: For data visualization.</a:t>
            </a:r>
          </a:p>
          <a:p>
            <a:pPr marL="285750" indent="-285750">
              <a:buFont typeface="Wingdings" panose="05000000000000000000" pitchFamily="2" charset="2"/>
              <a:buChar char="§"/>
            </a:pPr>
            <a:r>
              <a:rPr lang="en-US" sz="2000" b="1" dirty="0" err="1" smtClean="0">
                <a:latin typeface="Segoe UI Semilight" panose="020B0402040204020203" pitchFamily="34" charset="0"/>
                <a:cs typeface="Segoe UI Semilight" panose="020B0402040204020203" pitchFamily="34" charset="0"/>
              </a:rPr>
              <a:t>Jupyter</a:t>
            </a:r>
            <a:r>
              <a:rPr lang="en-US" sz="2000" b="1" dirty="0" smtClean="0">
                <a:latin typeface="Segoe UI Semilight" panose="020B0402040204020203" pitchFamily="34" charset="0"/>
                <a:cs typeface="Segoe UI Semilight" panose="020B0402040204020203" pitchFamily="34" charset="0"/>
              </a:rPr>
              <a:t> Notebook</a:t>
            </a:r>
            <a:r>
              <a:rPr lang="en-US" sz="2000" dirty="0" smtClean="0">
                <a:latin typeface="Segoe UI Semilight" panose="020B0402040204020203" pitchFamily="34" charset="0"/>
                <a:cs typeface="Segoe UI Semilight" panose="020B0402040204020203" pitchFamily="34" charset="0"/>
              </a:rPr>
              <a:t>: To write and run Python code.</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196840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7193280" cy="646331"/>
          </a:xfrm>
          <a:prstGeom prst="rect">
            <a:avLst/>
          </a:prstGeom>
        </p:spPr>
        <p:txBody>
          <a:bodyPr wrap="square">
            <a:spAutoFit/>
          </a:bodyPr>
          <a:lstStyle/>
          <a:p>
            <a:r>
              <a:rPr lang="en-IN" sz="3600" b="1" dirty="0" smtClean="0">
                <a:latin typeface="Segoe UI Semilight" panose="020B0402040204020203" pitchFamily="34" charset="0"/>
                <a:cs typeface="Segoe UI Semilight" panose="020B0402040204020203" pitchFamily="34" charset="0"/>
              </a:rPr>
              <a:t>PROJECT WORKFLOW</a:t>
            </a:r>
            <a:endParaRPr lang="en-US" sz="3600" b="1" dirty="0">
              <a:latin typeface="Segoe UI Semilight" panose="020B0402040204020203" pitchFamily="34" charset="0"/>
              <a:cs typeface="Segoe UI Semilight" panose="020B0402040204020203" pitchFamily="34" charset="0"/>
            </a:endParaRPr>
          </a:p>
        </p:txBody>
      </p:sp>
      <p:sp>
        <p:nvSpPr>
          <p:cNvPr id="6" name="Content Placeholder 2">
            <a:extLst>
              <a:ext uri="{FF2B5EF4-FFF2-40B4-BE49-F238E27FC236}">
                <a16:creationId xmlns:a16="http://schemas.microsoft.com/office/drawing/2014/main" id="{9F9BBC0A-FCCC-76EF-8B43-3FA869AF5B7B}"/>
              </a:ext>
            </a:extLst>
          </p:cNvPr>
          <p:cNvSpPr txBox="1">
            <a:spLocks/>
          </p:cNvSpPr>
          <p:nvPr/>
        </p:nvSpPr>
        <p:spPr>
          <a:xfrm>
            <a:off x="872198" y="989815"/>
            <a:ext cx="11319802" cy="5868185"/>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457200" lvl="0" indent="-457200" algn="l" defTabSz="914400" eaLnBrk="0" fontAlgn="base" hangingPunct="0">
              <a:spcBef>
                <a:spcPct val="0"/>
              </a:spcBef>
              <a:spcAft>
                <a:spcPct val="0"/>
              </a:spcAft>
              <a:buClrTx/>
              <a:buSzTx/>
              <a:buFont typeface="+mj-lt"/>
              <a:buAutoNum type="arabicPeriod"/>
            </a:pPr>
            <a:r>
              <a:rPr lang="en-US" altLang="en-US" sz="2000" b="1" cap="none" dirty="0" smtClean="0">
                <a:latin typeface="Segoe UI Semilight" panose="020B0402040204020203" pitchFamily="34" charset="0"/>
                <a:cs typeface="Segoe UI Semilight" panose="020B0402040204020203" pitchFamily="34" charset="0"/>
              </a:rPr>
              <a:t>Data </a:t>
            </a:r>
            <a:r>
              <a:rPr lang="en-US" altLang="en-US" sz="2000" b="1" cap="none" dirty="0">
                <a:latin typeface="Segoe UI Semilight" panose="020B0402040204020203" pitchFamily="34" charset="0"/>
                <a:cs typeface="Segoe UI Semilight" panose="020B0402040204020203" pitchFamily="34" charset="0"/>
              </a:rPr>
              <a:t>Preparation:</a:t>
            </a:r>
            <a:r>
              <a:rPr lang="en-US" altLang="en-US" sz="2000" cap="none" dirty="0">
                <a:latin typeface="Segoe UI Semilight" panose="020B0402040204020203" pitchFamily="34" charset="0"/>
                <a:cs typeface="Segoe UI Semilight" panose="020B0402040204020203" pitchFamily="34" charset="0"/>
              </a:rPr>
              <a:t/>
            </a:r>
            <a:br>
              <a:rPr lang="en-US" altLang="en-US" sz="2000" cap="none" dirty="0">
                <a:latin typeface="Segoe UI Semilight" panose="020B0402040204020203" pitchFamily="34" charset="0"/>
                <a:cs typeface="Segoe UI Semilight" panose="020B0402040204020203" pitchFamily="34" charset="0"/>
              </a:rPr>
            </a:br>
            <a:r>
              <a:rPr lang="en-US" altLang="en-US" sz="2000" cap="none" dirty="0">
                <a:latin typeface="Segoe UI Semilight" panose="020B0402040204020203" pitchFamily="34" charset="0"/>
                <a:cs typeface="Segoe UI Semilight" panose="020B0402040204020203" pitchFamily="34" charset="0"/>
              </a:rPr>
              <a:t>Imported the employee dataset (CSV) into </a:t>
            </a:r>
            <a:r>
              <a:rPr lang="en-US" altLang="en-US" sz="2000" cap="none" dirty="0" err="1">
                <a:latin typeface="Segoe UI Semilight" panose="020B0402040204020203" pitchFamily="34" charset="0"/>
                <a:cs typeface="Segoe UI Semilight" panose="020B0402040204020203" pitchFamily="34" charset="0"/>
              </a:rPr>
              <a:t>Jupyter</a:t>
            </a:r>
            <a:r>
              <a:rPr lang="en-US" altLang="en-US" sz="2000" cap="none" dirty="0">
                <a:latin typeface="Segoe UI Semilight" panose="020B0402040204020203" pitchFamily="34" charset="0"/>
                <a:cs typeface="Segoe UI Semilight" panose="020B0402040204020203" pitchFamily="34" charset="0"/>
              </a:rPr>
              <a:t> Notebook. Cleaned and prepped the data using Python (Pandas, </a:t>
            </a:r>
            <a:r>
              <a:rPr lang="en-US" altLang="en-US" sz="2000" cap="none" dirty="0" err="1">
                <a:latin typeface="Segoe UI Semilight" panose="020B0402040204020203" pitchFamily="34" charset="0"/>
                <a:cs typeface="Segoe UI Semilight" panose="020B0402040204020203" pitchFamily="34" charset="0"/>
              </a:rPr>
              <a:t>NumPy</a:t>
            </a:r>
            <a:r>
              <a:rPr lang="en-US" altLang="en-US" sz="2000" cap="none" dirty="0">
                <a:latin typeface="Segoe UI Semilight" panose="020B0402040204020203" pitchFamily="34" charset="0"/>
                <a:cs typeface="Segoe UI Semilight" panose="020B0402040204020203" pitchFamily="34" charset="0"/>
              </a:rPr>
              <a:t>), addressing duplicates and missing </a:t>
            </a:r>
            <a:r>
              <a:rPr lang="en-US" altLang="en-US" sz="2000" cap="none" dirty="0" smtClean="0">
                <a:latin typeface="Segoe UI Semilight" panose="020B0402040204020203" pitchFamily="34" charset="0"/>
                <a:cs typeface="Segoe UI Semilight" panose="020B0402040204020203" pitchFamily="34" charset="0"/>
              </a:rPr>
              <a:t>values.</a:t>
            </a:r>
          </a:p>
          <a:p>
            <a:pPr marL="457200" lvl="0" indent="-457200" algn="l" defTabSz="914400" eaLnBrk="0" fontAlgn="base" hangingPunct="0">
              <a:spcBef>
                <a:spcPct val="0"/>
              </a:spcBef>
              <a:spcAft>
                <a:spcPct val="0"/>
              </a:spcAft>
              <a:buClrTx/>
              <a:buSzTx/>
              <a:buFont typeface="+mj-lt"/>
              <a:buAutoNum type="arabicPeriod"/>
            </a:pPr>
            <a:r>
              <a:rPr lang="en-US" sz="2000" b="1" cap="none" dirty="0" smtClean="0">
                <a:latin typeface="Segoe UI Semilight" panose="020B0402040204020203" pitchFamily="34" charset="0"/>
                <a:cs typeface="Segoe UI Semilight" panose="020B0402040204020203" pitchFamily="34" charset="0"/>
              </a:rPr>
              <a:t>Data preprocessing:</a:t>
            </a:r>
            <a:endParaRPr lang="en-US" sz="2000" dirty="0">
              <a:latin typeface="Segoe UI Semilight" panose="020B0402040204020203" pitchFamily="34" charset="0"/>
              <a:cs typeface="Segoe UI Semilight" panose="020B0402040204020203" pitchFamily="34" charset="0"/>
            </a:endParaRPr>
          </a:p>
          <a:p>
            <a:pPr marL="742950" lvl="1" indent="-182880" algn="l">
              <a:buFont typeface="Wingdings" panose="05000000000000000000" pitchFamily="2" charset="2"/>
              <a:buChar char="Ø"/>
            </a:pPr>
            <a:r>
              <a:rPr lang="en-US" sz="2000" b="1" dirty="0">
                <a:latin typeface="Segoe UI Semilight" panose="020B0402040204020203" pitchFamily="34" charset="0"/>
                <a:cs typeface="Segoe UI Semilight" panose="020B0402040204020203" pitchFamily="34" charset="0"/>
              </a:rPr>
              <a:t>Selection</a:t>
            </a:r>
            <a:endParaRPr lang="en-US" sz="2000" dirty="0">
              <a:latin typeface="Segoe UI Semilight" panose="020B0402040204020203" pitchFamily="34" charset="0"/>
              <a:cs typeface="Segoe UI Semilight" panose="020B0402040204020203" pitchFamily="34" charset="0"/>
            </a:endParaRPr>
          </a:p>
          <a:p>
            <a:pPr marL="1200150" lvl="2" indent="-182880" algn="l">
              <a:spcAft>
                <a:spcPts val="0"/>
              </a:spcAft>
              <a:buFont typeface="Wingdings" panose="05000000000000000000" pitchFamily="2" charset="2"/>
              <a:buChar char="§"/>
            </a:pPr>
            <a:r>
              <a:rPr lang="en-US" sz="2000" cap="none" dirty="0" smtClean="0">
                <a:latin typeface="Segoe UI Semilight" panose="020B0402040204020203" pitchFamily="34" charset="0"/>
                <a:cs typeface="Segoe UI Semilight" panose="020B0402040204020203" pitchFamily="34" charset="0"/>
              </a:rPr>
              <a:t>Dropped irrelevant attributes such as '</a:t>
            </a:r>
            <a:r>
              <a:rPr lang="en-US" sz="2000" cap="none" dirty="0" err="1" smtClean="0">
                <a:latin typeface="Segoe UI Semilight" panose="020B0402040204020203" pitchFamily="34" charset="0"/>
                <a:cs typeface="Segoe UI Semilight" panose="020B0402040204020203" pitchFamily="34" charset="0"/>
              </a:rPr>
              <a:t>csa</a:t>
            </a:r>
            <a:r>
              <a:rPr lang="en-US" sz="2000" cap="none" dirty="0" smtClean="0">
                <a:latin typeface="Segoe UI Semilight" panose="020B0402040204020203" pitchFamily="34" charset="0"/>
                <a:cs typeface="Segoe UI Semilight" panose="020B0402040204020203" pitchFamily="34" charset="0"/>
              </a:rPr>
              <a:t>,' '</a:t>
            </a:r>
            <a:r>
              <a:rPr lang="en-US" sz="2000" cap="none" dirty="0" err="1" smtClean="0">
                <a:latin typeface="Segoe UI Semilight" panose="020B0402040204020203" pitchFamily="34" charset="0"/>
                <a:cs typeface="Segoe UI Semilight" panose="020B0402040204020203" pitchFamily="34" charset="0"/>
              </a:rPr>
              <a:t>drug_link</a:t>
            </a:r>
            <a:r>
              <a:rPr lang="en-US" sz="2000" cap="none" dirty="0" smtClean="0">
                <a:latin typeface="Segoe UI Semilight" panose="020B0402040204020203" pitchFamily="34" charset="0"/>
                <a:cs typeface="Segoe UI Semilight" panose="020B0402040204020203" pitchFamily="34" charset="0"/>
              </a:rPr>
              <a:t>,' and '</a:t>
            </a:r>
            <a:r>
              <a:rPr lang="en-US" sz="2000" cap="none" dirty="0" err="1" smtClean="0">
                <a:latin typeface="Segoe UI Semilight" panose="020B0402040204020203" pitchFamily="34" charset="0"/>
                <a:cs typeface="Segoe UI Semilight" panose="020B0402040204020203" pitchFamily="34" charset="0"/>
              </a:rPr>
              <a:t>medical_condition_url</a:t>
            </a:r>
            <a:r>
              <a:rPr lang="en-US" sz="2000" cap="none" dirty="0" smtClean="0">
                <a:latin typeface="Segoe UI Semilight" panose="020B0402040204020203" pitchFamily="34" charset="0"/>
                <a:cs typeface="Segoe UI Semilight" panose="020B0402040204020203" pitchFamily="34" charset="0"/>
              </a:rPr>
              <a:t>.‘</a:t>
            </a:r>
          </a:p>
          <a:p>
            <a:pPr marL="1200150" lvl="2" indent="-182880" algn="l">
              <a:spcAft>
                <a:spcPts val="0"/>
              </a:spcAft>
              <a:buFont typeface="Wingdings" panose="05000000000000000000" pitchFamily="2" charset="2"/>
              <a:buChar char="§"/>
            </a:pPr>
            <a:r>
              <a:rPr lang="en-US" sz="2000" cap="none" dirty="0" smtClean="0">
                <a:latin typeface="Segoe UI Semilight" panose="020B0402040204020203" pitchFamily="34" charset="0"/>
                <a:cs typeface="Segoe UI Semilight" panose="020B0402040204020203" pitchFamily="34" charset="0"/>
              </a:rPr>
              <a:t>Filled empty spaces in binary attributes for easier analysis.</a:t>
            </a:r>
          </a:p>
          <a:p>
            <a:pPr marL="742950" lvl="1" indent="-285750" algn="l">
              <a:buFont typeface="Wingdings" panose="05000000000000000000" pitchFamily="2" charset="2"/>
              <a:buChar char="Ø"/>
            </a:pPr>
            <a:r>
              <a:rPr lang="en-US" sz="2000" b="1" dirty="0" smtClean="0">
                <a:latin typeface="Segoe UI Semilight" panose="020B0402040204020203" pitchFamily="34" charset="0"/>
                <a:cs typeface="Segoe UI Semilight" panose="020B0402040204020203" pitchFamily="34" charset="0"/>
              </a:rPr>
              <a:t>Data </a:t>
            </a:r>
            <a:r>
              <a:rPr lang="en-US" sz="2000" b="1" dirty="0">
                <a:latin typeface="Segoe UI Semilight" panose="020B0402040204020203" pitchFamily="34" charset="0"/>
                <a:cs typeface="Segoe UI Semilight" panose="020B0402040204020203" pitchFamily="34" charset="0"/>
              </a:rPr>
              <a:t>Cleaning</a:t>
            </a:r>
            <a:endParaRPr lang="en-US" sz="2000" dirty="0">
              <a:latin typeface="Segoe UI Semilight" panose="020B0402040204020203" pitchFamily="34" charset="0"/>
              <a:cs typeface="Segoe UI Semilight" panose="020B0402040204020203" pitchFamily="34" charset="0"/>
            </a:endParaRPr>
          </a:p>
          <a:p>
            <a:pPr marL="1200150" lvl="2" indent="-285750" algn="l">
              <a:spcAft>
                <a:spcPts val="0"/>
              </a:spcAft>
              <a:buFont typeface="Wingdings" panose="05000000000000000000" pitchFamily="2" charset="2"/>
              <a:buChar char="§"/>
            </a:pPr>
            <a:r>
              <a:rPr lang="en-US" sz="2000" cap="none" dirty="0" smtClean="0">
                <a:latin typeface="Segoe UI Semilight" panose="020B0402040204020203" pitchFamily="34" charset="0"/>
                <a:cs typeface="Segoe UI Semilight" panose="020B0402040204020203" pitchFamily="34" charset="0"/>
              </a:rPr>
              <a:t>Tokenized '</a:t>
            </a:r>
            <a:r>
              <a:rPr lang="en-US" sz="2000" cap="none" dirty="0" err="1" smtClean="0">
                <a:latin typeface="Segoe UI Semilight" panose="020B0402040204020203" pitchFamily="34" charset="0"/>
                <a:cs typeface="Segoe UI Semilight" panose="020B0402040204020203" pitchFamily="34" charset="0"/>
              </a:rPr>
              <a:t>medical_condition_description</a:t>
            </a:r>
            <a:r>
              <a:rPr lang="en-US" sz="2000" cap="none" dirty="0" smtClean="0">
                <a:latin typeface="Segoe UI Semilight" panose="020B0402040204020203" pitchFamily="34" charset="0"/>
                <a:cs typeface="Segoe UI Semilight" panose="020B0402040204020203" pitchFamily="34" charset="0"/>
              </a:rPr>
              <a:t>' using the NLTK module.</a:t>
            </a:r>
          </a:p>
          <a:p>
            <a:pPr marL="1200150" lvl="2" indent="-285750" algn="l">
              <a:spcAft>
                <a:spcPts val="0"/>
              </a:spcAft>
              <a:buFont typeface="Wingdings" panose="05000000000000000000" pitchFamily="2" charset="2"/>
              <a:buChar char="§"/>
            </a:pPr>
            <a:r>
              <a:rPr lang="en-US" sz="2000" cap="none" dirty="0" smtClean="0">
                <a:latin typeface="Segoe UI Semilight" panose="020B0402040204020203" pitchFamily="34" charset="0"/>
                <a:cs typeface="Segoe UI Semilight" panose="020B0402040204020203" pitchFamily="34" charset="0"/>
              </a:rPr>
              <a:t>Processed and cleaned textual data in the '</a:t>
            </a:r>
            <a:r>
              <a:rPr lang="en-US" sz="2000" cap="none" dirty="0" err="1" smtClean="0">
                <a:latin typeface="Segoe UI Semilight" panose="020B0402040204020203" pitchFamily="34" charset="0"/>
                <a:cs typeface="Segoe UI Semilight" panose="020B0402040204020203" pitchFamily="34" charset="0"/>
              </a:rPr>
              <a:t>side_effects</a:t>
            </a:r>
            <a:r>
              <a:rPr lang="en-US" sz="2000" cap="none" dirty="0" smtClean="0">
                <a:latin typeface="Segoe UI Semilight" panose="020B0402040204020203" pitchFamily="34" charset="0"/>
                <a:cs typeface="Segoe UI Semilight" panose="020B0402040204020203" pitchFamily="34" charset="0"/>
              </a:rPr>
              <a:t>' column.</a:t>
            </a:r>
          </a:p>
          <a:p>
            <a:pPr marL="1200150" lvl="2" indent="-285750" algn="l">
              <a:spcAft>
                <a:spcPts val="0"/>
              </a:spcAft>
              <a:buFont typeface="Wingdings" panose="05000000000000000000" pitchFamily="2" charset="2"/>
              <a:buChar char="§"/>
            </a:pPr>
            <a:r>
              <a:rPr lang="en-US" sz="2000" cap="none" dirty="0" smtClean="0">
                <a:latin typeface="Segoe UI Semilight" panose="020B0402040204020203" pitchFamily="34" charset="0"/>
                <a:cs typeface="Segoe UI Semilight" panose="020B0402040204020203" pitchFamily="34" charset="0"/>
              </a:rPr>
              <a:t>Transformed and standardized the dataset for effective analysis.</a:t>
            </a:r>
            <a:endParaRPr lang="en-US" altLang="en-US" sz="2000" cap="none" dirty="0" smtClean="0">
              <a:latin typeface="Segoe UI Semilight" panose="020B0402040204020203" pitchFamily="34" charset="0"/>
              <a:cs typeface="Segoe UI Semilight" panose="020B0402040204020203" pitchFamily="34" charset="0"/>
            </a:endParaRPr>
          </a:p>
          <a:p>
            <a:pPr lvl="0" algn="l" defTabSz="914400" eaLnBrk="0" fontAlgn="base" hangingPunct="0">
              <a:spcBef>
                <a:spcPct val="0"/>
              </a:spcBef>
              <a:spcAft>
                <a:spcPct val="0"/>
              </a:spcAft>
              <a:buClrTx/>
              <a:buSzTx/>
            </a:pPr>
            <a:r>
              <a:rPr lang="en-US" altLang="en-US" sz="2000" b="1" cap="none" dirty="0" smtClean="0">
                <a:latin typeface="Segoe UI Semilight" panose="020B0402040204020203" pitchFamily="34" charset="0"/>
                <a:cs typeface="Segoe UI Semilight" panose="020B0402040204020203" pitchFamily="34" charset="0"/>
              </a:rPr>
              <a:t>3.    Exploratory </a:t>
            </a:r>
            <a:r>
              <a:rPr lang="en-US" altLang="en-US" sz="2000" b="1" cap="none" dirty="0">
                <a:latin typeface="Segoe UI Semilight" panose="020B0402040204020203" pitchFamily="34" charset="0"/>
                <a:cs typeface="Segoe UI Semilight" panose="020B0402040204020203" pitchFamily="34" charset="0"/>
              </a:rPr>
              <a:t>Data Analysis (EDA</a:t>
            </a:r>
            <a:r>
              <a:rPr lang="en-US" altLang="en-US" sz="2000" b="1" cap="none" dirty="0" smtClean="0">
                <a:latin typeface="Segoe UI Semilight" panose="020B0402040204020203" pitchFamily="34" charset="0"/>
                <a:cs typeface="Segoe UI Semilight" panose="020B0402040204020203" pitchFamily="34" charset="0"/>
              </a:rPr>
              <a:t>):</a:t>
            </a:r>
            <a:r>
              <a:rPr lang="en-US" altLang="en-US" sz="2000" cap="none" dirty="0">
                <a:latin typeface="Segoe UI Semilight" panose="020B0402040204020203" pitchFamily="34" charset="0"/>
                <a:cs typeface="Segoe UI Semilight" panose="020B0402040204020203" pitchFamily="34" charset="0"/>
              </a:rPr>
              <a:t> </a:t>
            </a:r>
            <a:r>
              <a:rPr lang="en-US" altLang="en-US" sz="2000" cap="none" dirty="0" smtClean="0">
                <a:latin typeface="Segoe UI Semilight" panose="020B0402040204020203" pitchFamily="34" charset="0"/>
                <a:cs typeface="Segoe UI Semilight" panose="020B0402040204020203" pitchFamily="34" charset="0"/>
              </a:rPr>
              <a:t>Performed </a:t>
            </a:r>
            <a:r>
              <a:rPr lang="en-US" altLang="en-US" sz="2000" cap="none" dirty="0">
                <a:latin typeface="Segoe UI Semilight" panose="020B0402040204020203" pitchFamily="34" charset="0"/>
                <a:cs typeface="Segoe UI Semilight" panose="020B0402040204020203" pitchFamily="34" charset="0"/>
              </a:rPr>
              <a:t>univariate, bivariate, and multivariate analyses. Used </a:t>
            </a:r>
            <a:r>
              <a:rPr lang="en-US" altLang="en-US" sz="2000" cap="none" dirty="0" smtClean="0">
                <a:latin typeface="Segoe UI Semilight" panose="020B0402040204020203" pitchFamily="34" charset="0"/>
                <a:cs typeface="Segoe UI Semilight" panose="020B0402040204020203" pitchFamily="34" charset="0"/>
              </a:rPr>
              <a:t>     </a:t>
            </a:r>
            <a:r>
              <a:rPr lang="en-US" altLang="en-US" sz="2000" cap="none" dirty="0" err="1" smtClean="0">
                <a:latin typeface="Segoe UI Semilight" panose="020B0402040204020203" pitchFamily="34" charset="0"/>
                <a:cs typeface="Segoe UI Semilight" panose="020B0402040204020203" pitchFamily="34" charset="0"/>
              </a:rPr>
              <a:t>Matplotlib</a:t>
            </a:r>
            <a:r>
              <a:rPr lang="en-US" altLang="en-US" sz="2000" cap="none" dirty="0" smtClean="0">
                <a:latin typeface="Segoe UI Semilight" panose="020B0402040204020203" pitchFamily="34" charset="0"/>
                <a:cs typeface="Segoe UI Semilight" panose="020B0402040204020203" pitchFamily="34" charset="0"/>
              </a:rPr>
              <a:t> and </a:t>
            </a:r>
            <a:r>
              <a:rPr lang="en-US" altLang="en-US" sz="2000" cap="none" dirty="0" err="1" smtClean="0">
                <a:latin typeface="Segoe UI Semilight" panose="020B0402040204020203" pitchFamily="34" charset="0"/>
                <a:cs typeface="Segoe UI Semilight" panose="020B0402040204020203" pitchFamily="34" charset="0"/>
              </a:rPr>
              <a:t>Seaborn</a:t>
            </a:r>
            <a:r>
              <a:rPr lang="en-US" altLang="en-US" sz="2000" cap="none" dirty="0" smtClean="0">
                <a:latin typeface="Segoe UI Semilight" panose="020B0402040204020203" pitchFamily="34" charset="0"/>
                <a:cs typeface="Segoe UI Semilight" panose="020B0402040204020203" pitchFamily="34" charset="0"/>
              </a:rPr>
              <a:t> to plot pair plots, correlation </a:t>
            </a:r>
            <a:r>
              <a:rPr lang="en-US" altLang="en-US" sz="2000" cap="none" dirty="0" err="1" smtClean="0">
                <a:latin typeface="Segoe UI Semilight" panose="020B0402040204020203" pitchFamily="34" charset="0"/>
                <a:cs typeface="Segoe UI Semilight" panose="020B0402040204020203" pitchFamily="34" charset="0"/>
              </a:rPr>
              <a:t>heatmaps</a:t>
            </a:r>
            <a:r>
              <a:rPr lang="en-US" altLang="en-US" sz="2000" cap="none" dirty="0" smtClean="0">
                <a:latin typeface="Segoe UI Semilight" panose="020B0402040204020203" pitchFamily="34" charset="0"/>
                <a:cs typeface="Segoe UI Semilight" panose="020B0402040204020203" pitchFamily="34" charset="0"/>
              </a:rPr>
              <a:t>, and bivariate graphs, uncovering key attrition factors.</a:t>
            </a:r>
            <a:endParaRPr lang="en-US" altLang="en-US" sz="2000" cap="none" dirty="0" smtClean="0">
              <a:latin typeface="Segoe UI Semilight" panose="020B0402040204020203" pitchFamily="34" charset="0"/>
              <a:cs typeface="Segoe UI Semilight" panose="020B0402040204020203" pitchFamily="34" charset="0"/>
            </a:endParaRPr>
          </a:p>
          <a:p>
            <a:pPr lvl="0" algn="l" defTabSz="914400" eaLnBrk="0" fontAlgn="base" hangingPunct="0">
              <a:spcBef>
                <a:spcPct val="0"/>
              </a:spcBef>
              <a:spcAft>
                <a:spcPct val="0"/>
              </a:spcAft>
              <a:buClrTx/>
              <a:buSzTx/>
            </a:pPr>
            <a:r>
              <a:rPr lang="en-US" altLang="en-US" sz="2000" b="1" cap="none" dirty="0" smtClean="0">
                <a:latin typeface="Segoe UI Semilight" panose="020B0402040204020203" pitchFamily="34" charset="0"/>
                <a:cs typeface="Segoe UI Semilight" panose="020B0402040204020203" pitchFamily="34" charset="0"/>
              </a:rPr>
              <a:t>4. Insights Generation:</a:t>
            </a:r>
            <a:r>
              <a:rPr lang="en-US" altLang="en-US" sz="2000" cap="none" dirty="0">
                <a:latin typeface="Segoe UI Semilight" panose="020B0402040204020203" pitchFamily="34" charset="0"/>
                <a:cs typeface="Segoe UI Semilight" panose="020B0402040204020203" pitchFamily="34" charset="0"/>
              </a:rPr>
              <a:t> </a:t>
            </a:r>
            <a:r>
              <a:rPr lang="en-US" altLang="en-US" sz="2000" cap="none" dirty="0" smtClean="0">
                <a:latin typeface="Segoe UI Semilight" panose="020B0402040204020203" pitchFamily="34" charset="0"/>
                <a:cs typeface="Segoe UI Semilight" panose="020B0402040204020203" pitchFamily="34" charset="0"/>
              </a:rPr>
              <a:t>Identified </a:t>
            </a:r>
            <a:r>
              <a:rPr lang="en-US" altLang="en-US" sz="2000" cap="none" dirty="0">
                <a:latin typeface="Segoe UI Semilight" panose="020B0402040204020203" pitchFamily="34" charset="0"/>
                <a:cs typeface="Segoe UI Semilight" panose="020B0402040204020203" pitchFamily="34" charset="0"/>
              </a:rPr>
              <a:t>key drivers of attrition, such as low job satisfaction and inadequate compensation, through visualizations and </a:t>
            </a:r>
            <a:r>
              <a:rPr lang="en-US" altLang="en-US" sz="2000" cap="none" dirty="0" smtClean="0">
                <a:latin typeface="Segoe UI Semilight" panose="020B0402040204020203" pitchFamily="34" charset="0"/>
                <a:cs typeface="Segoe UI Semilight" panose="020B0402040204020203" pitchFamily="34" charset="0"/>
              </a:rPr>
              <a:t>analysis.</a:t>
            </a:r>
          </a:p>
          <a:p>
            <a:pPr lvl="0" algn="l" defTabSz="914400" eaLnBrk="0" fontAlgn="base" hangingPunct="0">
              <a:spcBef>
                <a:spcPct val="0"/>
              </a:spcBef>
              <a:spcAft>
                <a:spcPct val="0"/>
              </a:spcAft>
              <a:buClrTx/>
              <a:buSzTx/>
            </a:pPr>
            <a:r>
              <a:rPr lang="en-US" altLang="en-US" sz="2000" b="1" cap="none" dirty="0" smtClean="0">
                <a:latin typeface="Segoe UI Semilight" panose="020B0402040204020203" pitchFamily="34" charset="0"/>
                <a:cs typeface="Segoe UI Semilight" panose="020B0402040204020203" pitchFamily="34" charset="0"/>
              </a:rPr>
              <a:t>5. Results </a:t>
            </a:r>
            <a:r>
              <a:rPr lang="en-US" altLang="en-US" sz="2000" b="1" cap="none" dirty="0">
                <a:latin typeface="Segoe UI Semilight" panose="020B0402040204020203" pitchFamily="34" charset="0"/>
                <a:cs typeface="Segoe UI Semilight" panose="020B0402040204020203" pitchFamily="34" charset="0"/>
              </a:rPr>
              <a:t>and </a:t>
            </a:r>
            <a:r>
              <a:rPr lang="en-US" altLang="en-US" sz="2000" b="1" cap="none" dirty="0" smtClean="0">
                <a:latin typeface="Segoe UI Semilight" panose="020B0402040204020203" pitchFamily="34" charset="0"/>
                <a:cs typeface="Segoe UI Semilight" panose="020B0402040204020203" pitchFamily="34" charset="0"/>
              </a:rPr>
              <a:t>Recommendations:</a:t>
            </a:r>
            <a:r>
              <a:rPr lang="en-US" altLang="en-US" sz="2000" cap="none" dirty="0">
                <a:latin typeface="Segoe UI Semilight" panose="020B0402040204020203" pitchFamily="34" charset="0"/>
                <a:cs typeface="Segoe UI Semilight" panose="020B0402040204020203" pitchFamily="34" charset="0"/>
              </a:rPr>
              <a:t> </a:t>
            </a:r>
            <a:r>
              <a:rPr lang="en-US" altLang="en-US" sz="2000" cap="none" dirty="0" smtClean="0">
                <a:latin typeface="Segoe UI Semilight" panose="020B0402040204020203" pitchFamily="34" charset="0"/>
                <a:cs typeface="Segoe UI Semilight" panose="020B0402040204020203" pitchFamily="34" charset="0"/>
              </a:rPr>
              <a:t>Highlighted </a:t>
            </a:r>
            <a:r>
              <a:rPr lang="en-US" altLang="en-US" sz="2000" cap="none" dirty="0">
                <a:latin typeface="Segoe UI Semilight" panose="020B0402040204020203" pitchFamily="34" charset="0"/>
                <a:cs typeface="Segoe UI Semilight" panose="020B0402040204020203" pitchFamily="34" charset="0"/>
              </a:rPr>
              <a:t>actionable insights to help reduce attrition, focusing on high-risk groups and departments</a:t>
            </a:r>
            <a:r>
              <a:rPr lang="en-US" altLang="en-US" sz="2000" cap="none" dirty="0" smtClean="0">
                <a:latin typeface="Segoe UI Semilight" panose="020B0402040204020203" pitchFamily="34" charset="0"/>
                <a:cs typeface="Segoe UI Semilight" panose="020B0402040204020203" pitchFamily="34" charset="0"/>
              </a:rPr>
              <a:t>.</a:t>
            </a:r>
            <a:endParaRPr lang="en-US" sz="2000" cap="none" dirty="0" smtClean="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9833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966" y="3052690"/>
            <a:ext cx="10668001" cy="3323987"/>
          </a:xfrm>
          <a:prstGeom prst="rect">
            <a:avLst/>
          </a:prstGeom>
        </p:spPr>
        <p:txBody>
          <a:bodyPr wrap="square">
            <a:spAutoFit/>
          </a:bodyPr>
          <a:lstStyle/>
          <a:p>
            <a:pPr>
              <a:lnSpc>
                <a:spcPct val="150000"/>
              </a:lnSpc>
            </a:pPr>
            <a:endParaRPr lang="en-US" sz="2000" dirty="0">
              <a:latin typeface="Segoe UI Semilight" panose="020B0402040204020203" pitchFamily="34" charset="0"/>
              <a:cs typeface="Segoe UI Semilight" panose="020B0402040204020203" pitchFamily="34" charset="0"/>
            </a:endParaRP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 dataset has 2931 rows and 17 columns.</a:t>
            </a: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Analyzed </a:t>
            </a:r>
            <a:r>
              <a:rPr lang="en-US" sz="2000" dirty="0">
                <a:latin typeface="Segoe UI Semilight" panose="020B0402040204020203" pitchFamily="34" charset="0"/>
                <a:cs typeface="Segoe UI Semilight" panose="020B0402040204020203" pitchFamily="34" charset="0"/>
              </a:rPr>
              <a:t>unique drugs and medical </a:t>
            </a:r>
            <a:r>
              <a:rPr lang="en-US" sz="2000" dirty="0" smtClean="0">
                <a:latin typeface="Segoe UI Semilight" panose="020B0402040204020203" pitchFamily="34" charset="0"/>
                <a:cs typeface="Segoe UI Semilight" panose="020B0402040204020203" pitchFamily="34" charset="0"/>
              </a:rPr>
              <a:t>conditions.</a:t>
            </a: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Explored </a:t>
            </a:r>
            <a:r>
              <a:rPr lang="en-US" sz="2000" dirty="0">
                <a:latin typeface="Segoe UI Semilight" panose="020B0402040204020203" pitchFamily="34" charset="0"/>
                <a:cs typeface="Segoe UI Semilight" panose="020B0402040204020203" pitchFamily="34" charset="0"/>
              </a:rPr>
              <a:t>attributes </a:t>
            </a:r>
            <a:r>
              <a:rPr lang="en-US" sz="2000" dirty="0" smtClean="0">
                <a:latin typeface="Segoe UI Semilight" panose="020B0402040204020203" pitchFamily="34" charset="0"/>
                <a:cs typeface="Segoe UI Semilight" panose="020B0402040204020203" pitchFamily="34" charset="0"/>
              </a:rPr>
              <a:t>(imputed) such </a:t>
            </a:r>
            <a:r>
              <a:rPr lang="en-US" sz="2000" dirty="0">
                <a:latin typeface="Segoe UI Semilight" panose="020B0402040204020203" pitchFamily="34" charset="0"/>
                <a:cs typeface="Segoe UI Semilight" panose="020B0402040204020203" pitchFamily="34" charset="0"/>
              </a:rPr>
              <a:t>as '</a:t>
            </a:r>
            <a:r>
              <a:rPr lang="en-US" sz="2000" dirty="0" err="1">
                <a:latin typeface="Segoe UI Semilight" panose="020B0402040204020203" pitchFamily="34" charset="0"/>
                <a:cs typeface="Segoe UI Semilight" panose="020B0402040204020203" pitchFamily="34" charset="0"/>
              </a:rPr>
              <a:t>rx_otc</a:t>
            </a:r>
            <a:r>
              <a:rPr lang="en-US" sz="2000" dirty="0">
                <a:latin typeface="Segoe UI Semilight" panose="020B0402040204020203" pitchFamily="34" charset="0"/>
                <a:cs typeface="Segoe UI Semilight" panose="020B0402040204020203" pitchFamily="34" charset="0"/>
              </a:rPr>
              <a:t>,' '</a:t>
            </a:r>
            <a:r>
              <a:rPr lang="en-US" sz="2000" dirty="0" err="1">
                <a:latin typeface="Segoe UI Semilight" panose="020B0402040204020203" pitchFamily="34" charset="0"/>
                <a:cs typeface="Segoe UI Semilight" panose="020B0402040204020203" pitchFamily="34" charset="0"/>
              </a:rPr>
              <a:t>pregnancy_category</a:t>
            </a:r>
            <a:r>
              <a:rPr lang="en-US" sz="2000" dirty="0">
                <a:latin typeface="Segoe UI Semilight" panose="020B0402040204020203" pitchFamily="34" charset="0"/>
                <a:cs typeface="Segoe UI Semilight" panose="020B0402040204020203" pitchFamily="34" charset="0"/>
              </a:rPr>
              <a:t>,' 'alcohol,' and </a:t>
            </a:r>
            <a:r>
              <a:rPr lang="en-US" sz="2000" dirty="0" smtClean="0">
                <a:latin typeface="Segoe UI Semilight" panose="020B0402040204020203" pitchFamily="34" charset="0"/>
                <a:cs typeface="Segoe UI Semilight" panose="020B0402040204020203" pitchFamily="34" charset="0"/>
              </a:rPr>
              <a:t>more.</a:t>
            </a: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Utilized </a:t>
            </a:r>
            <a:r>
              <a:rPr lang="en-US" sz="2000" dirty="0">
                <a:latin typeface="Segoe UI Semilight" panose="020B0402040204020203" pitchFamily="34" charset="0"/>
                <a:cs typeface="Segoe UI Semilight" panose="020B0402040204020203" pitchFamily="34" charset="0"/>
              </a:rPr>
              <a:t>bar graphs, pie charts, line plots, scatter plots, and more to visualize </a:t>
            </a:r>
            <a:r>
              <a:rPr lang="en-US" sz="2000" dirty="0" smtClean="0">
                <a:latin typeface="Segoe UI Semilight" panose="020B0402040204020203" pitchFamily="34" charset="0"/>
                <a:cs typeface="Segoe UI Semilight" panose="020B0402040204020203" pitchFamily="34" charset="0"/>
              </a:rPr>
              <a:t>data.</a:t>
            </a: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Applied </a:t>
            </a:r>
            <a:r>
              <a:rPr lang="en-US" sz="2000" dirty="0">
                <a:latin typeface="Segoe UI Semilight" panose="020B0402040204020203" pitchFamily="34" charset="0"/>
                <a:cs typeface="Segoe UI Semilight" panose="020B0402040204020203" pitchFamily="34" charset="0"/>
              </a:rPr>
              <a:t>correlation matrices and </a:t>
            </a:r>
            <a:r>
              <a:rPr lang="en-US" sz="2000" dirty="0" err="1">
                <a:latin typeface="Segoe UI Semilight" panose="020B0402040204020203" pitchFamily="34" charset="0"/>
                <a:cs typeface="Segoe UI Semilight" panose="020B0402040204020203" pitchFamily="34" charset="0"/>
              </a:rPr>
              <a:t>Apriori</a:t>
            </a:r>
            <a:r>
              <a:rPr lang="en-US" sz="2000" dirty="0">
                <a:latin typeface="Segoe UI Semilight" panose="020B0402040204020203" pitchFamily="34" charset="0"/>
                <a:cs typeface="Segoe UI Semilight" panose="020B0402040204020203" pitchFamily="34" charset="0"/>
              </a:rPr>
              <a:t> algorithm to find related </a:t>
            </a:r>
            <a:r>
              <a:rPr lang="en-US" sz="2000" dirty="0" smtClean="0">
                <a:latin typeface="Segoe UI Semilight" panose="020B0402040204020203" pitchFamily="34" charset="0"/>
                <a:cs typeface="Segoe UI Semilight" panose="020B0402040204020203" pitchFamily="34" charset="0"/>
              </a:rPr>
              <a:t>drugs.</a:t>
            </a:r>
          </a:p>
          <a:p>
            <a:pPr marL="342900" indent="-342900">
              <a:lnSpc>
                <a:spcPct val="150000"/>
              </a:lnSpc>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Used </a:t>
            </a:r>
            <a:r>
              <a:rPr lang="en-US" sz="2000" dirty="0">
                <a:latin typeface="Segoe UI Semilight" panose="020B0402040204020203" pitchFamily="34" charset="0"/>
                <a:cs typeface="Segoe UI Semilight" panose="020B0402040204020203" pitchFamily="34" charset="0"/>
              </a:rPr>
              <a:t>decision tree classification and clustering for data analysis.</a:t>
            </a:r>
          </a:p>
        </p:txBody>
      </p:sp>
      <p:sp>
        <p:nvSpPr>
          <p:cNvPr id="4" name="Rectangle 3"/>
          <p:cNvSpPr/>
          <p:nvPr/>
        </p:nvSpPr>
        <p:spPr>
          <a:xfrm>
            <a:off x="572086" y="402660"/>
            <a:ext cx="11385452"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COMPREHENSIVE ANALYSIS OF DRUG SIDE EFFECTS AND MEDICAL CONDITIONS</a:t>
            </a:r>
            <a:endParaRPr lang="en-US" sz="3600" b="1"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822" y="1740910"/>
            <a:ext cx="2382131" cy="1557547"/>
          </a:xfrm>
          <a:prstGeom prst="rect">
            <a:avLst/>
          </a:prstGeom>
        </p:spPr>
      </p:pic>
    </p:spTree>
    <p:extLst>
      <p:ext uri="{BB962C8B-B14F-4D97-AF65-F5344CB8AC3E}">
        <p14:creationId xmlns:p14="http://schemas.microsoft.com/office/powerpoint/2010/main" val="235559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5" y="153015"/>
            <a:ext cx="11619915" cy="1754326"/>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ANALYSIS OF DRUGS VS ACTIVITY(%), MEDICAL CONDITIONS VS DRUG AVAILABILITY (SIDE EFFECTS &amp; CONDITIONS)</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572084" y="3838498"/>
            <a:ext cx="11619915" cy="2554545"/>
          </a:xfrm>
          <a:prstGeom prst="rect">
            <a:avLst/>
          </a:prstGeom>
        </p:spPr>
        <p:txBody>
          <a:bodyPr wrap="square">
            <a:spAutoFit/>
          </a:bodyPr>
          <a:lstStyle/>
          <a:p>
            <a:pPr marL="285750" indent="-285750">
              <a:buFont typeface="Wingdings" panose="05000000000000000000" pitchFamily="2" charset="2"/>
              <a:buChar char="§"/>
            </a:pPr>
            <a:r>
              <a:rPr lang="en-US" sz="2000" b="1" dirty="0" smtClean="0">
                <a:latin typeface="Segoe UI Semilight" panose="020B0402040204020203" pitchFamily="34" charset="0"/>
                <a:cs typeface="Segoe UI Semilight" panose="020B0402040204020203" pitchFamily="34" charset="0"/>
              </a:rPr>
              <a:t>Top 10 diseases with most medicines available:</a:t>
            </a:r>
          </a:p>
          <a:p>
            <a:r>
              <a:rPr lang="en-US" sz="2000" dirty="0" smtClean="0">
                <a:latin typeface="Segoe UI Semilight" panose="020B0402040204020203" pitchFamily="34" charset="0"/>
                <a:cs typeface="Segoe UI Semilight" panose="020B0402040204020203" pitchFamily="34" charset="0"/>
              </a:rPr>
              <a:t>	Pain 264 ,Colds &amp; Flu 245 , Acne 238 , Hypertension 177, Osteoarthritis 129, Hay fever 124, 	Eczema 122 , AIDS/HIV 109 ,Diabetes (Type 2) 104 , Psoriasis 93</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Least </a:t>
            </a:r>
            <a:r>
              <a:rPr lang="en-US" sz="2000" dirty="0">
                <a:latin typeface="Segoe UI Semilight" panose="020B0402040204020203" pitchFamily="34" charset="0"/>
                <a:cs typeface="Segoe UI Semilight" panose="020B0402040204020203" pitchFamily="34" charset="0"/>
              </a:rPr>
              <a:t>number of drugs are available for strokes, swine flu, gastrointestinal problems, menopause and </a:t>
            </a:r>
            <a:r>
              <a:rPr lang="en-US" sz="2000" dirty="0" smtClean="0">
                <a:latin typeface="Segoe UI Semilight" panose="020B0402040204020203" pitchFamily="34" charset="0"/>
                <a:cs typeface="Segoe UI Semilight" panose="020B0402040204020203" pitchFamily="34" charset="0"/>
              </a:rPr>
              <a:t>gout.</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Omeprazole</a:t>
            </a:r>
            <a:r>
              <a:rPr lang="en-US" sz="2000" dirty="0">
                <a:latin typeface="Segoe UI Semilight" panose="020B0402040204020203" pitchFamily="34" charset="0"/>
                <a:cs typeface="Segoe UI Semilight" panose="020B0402040204020203" pitchFamily="34" charset="0"/>
              </a:rPr>
              <a:t>, metformin, </a:t>
            </a:r>
            <a:r>
              <a:rPr lang="en-US" sz="2000" dirty="0" err="1">
                <a:latin typeface="Segoe UI Semilight" panose="020B0402040204020203" pitchFamily="34" charset="0"/>
                <a:cs typeface="Segoe UI Semilight" panose="020B0402040204020203" pitchFamily="34" charset="0"/>
              </a:rPr>
              <a:t>loperamide</a:t>
            </a:r>
            <a:r>
              <a:rPr lang="en-US" sz="2000" dirty="0">
                <a:latin typeface="Segoe UI Semilight" panose="020B0402040204020203" pitchFamily="34" charset="0"/>
                <a:cs typeface="Segoe UI Semilight" panose="020B0402040204020203" pitchFamily="34" charset="0"/>
              </a:rPr>
              <a:t>, </a:t>
            </a:r>
            <a:r>
              <a:rPr lang="en-US" sz="2000" dirty="0" err="1">
                <a:latin typeface="Segoe UI Semilight" panose="020B0402040204020203" pitchFamily="34" charset="0"/>
                <a:cs typeface="Segoe UI Semilight" panose="020B0402040204020203" pitchFamily="34" charset="0"/>
              </a:rPr>
              <a:t>etc</a:t>
            </a:r>
            <a:r>
              <a:rPr lang="en-US" sz="2000" dirty="0">
                <a:latin typeface="Segoe UI Semilight" panose="020B0402040204020203" pitchFamily="34" charset="0"/>
                <a:cs typeface="Segoe UI Semilight" panose="020B0402040204020203" pitchFamily="34" charset="0"/>
              </a:rPr>
              <a:t> in order of decreasing priority are the most active drugs, </a:t>
            </a:r>
            <a:r>
              <a:rPr lang="en-US" sz="2000" dirty="0" err="1">
                <a:latin typeface="Segoe UI Semilight" panose="020B0402040204020203" pitchFamily="34" charset="0"/>
                <a:cs typeface="Segoe UI Semilight" panose="020B0402040204020203" pitchFamily="34" charset="0"/>
              </a:rPr>
              <a:t>i.e</a:t>
            </a:r>
            <a:r>
              <a:rPr lang="en-US" sz="2000" dirty="0">
                <a:latin typeface="Segoe UI Semilight" panose="020B0402040204020203" pitchFamily="34" charset="0"/>
                <a:cs typeface="Segoe UI Semilight" panose="020B0402040204020203" pitchFamily="34" charset="0"/>
              </a:rPr>
              <a:t>, they are in most demand from the consumer </a:t>
            </a:r>
            <a:r>
              <a:rPr lang="en-US" sz="2000" dirty="0" smtClean="0">
                <a:latin typeface="Segoe UI Semilight" panose="020B0402040204020203" pitchFamily="34" charset="0"/>
                <a:cs typeface="Segoe UI Semilight" panose="020B0402040204020203" pitchFamily="34" charset="0"/>
              </a:rPr>
              <a:t>side.</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It </a:t>
            </a:r>
            <a:r>
              <a:rPr lang="en-US" sz="2000" dirty="0">
                <a:latin typeface="Segoe UI Semilight" panose="020B0402040204020203" pitchFamily="34" charset="0"/>
                <a:cs typeface="Segoe UI Semilight" panose="020B0402040204020203" pitchFamily="34" charset="0"/>
              </a:rPr>
              <a:t>can be noticed that the top 10 in-demand drugs are of same importance in the consumer </a:t>
            </a:r>
            <a:r>
              <a:rPr lang="en-US" sz="2000" dirty="0" smtClean="0">
                <a:latin typeface="Segoe UI Semilight" panose="020B0402040204020203" pitchFamily="34" charset="0"/>
                <a:cs typeface="Segoe UI Semilight" panose="020B0402040204020203" pitchFamily="34" charset="0"/>
              </a:rPr>
              <a:t>market.</a:t>
            </a:r>
            <a:endParaRPr lang="en-US" sz="2000" dirty="0">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03" y="1353344"/>
            <a:ext cx="5066053" cy="23042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395" y="1353345"/>
            <a:ext cx="3497140" cy="2485154"/>
          </a:xfrm>
          <a:prstGeom prst="rect">
            <a:avLst/>
          </a:prstGeom>
        </p:spPr>
      </p:pic>
    </p:spTree>
    <p:extLst>
      <p:ext uri="{BB962C8B-B14F-4D97-AF65-F5344CB8AC3E}">
        <p14:creationId xmlns:p14="http://schemas.microsoft.com/office/powerpoint/2010/main" val="667400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038" y="89218"/>
            <a:ext cx="11990365"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DISTRIBUTION OF RX/OTC DRUG TYPES: COUNT ANALYSIS</a:t>
            </a:r>
            <a:endParaRPr lang="en-US" sz="3600" b="1" dirty="0">
              <a:latin typeface="Segoe UI Semilight" panose="020B0402040204020203" pitchFamily="34" charset="0"/>
              <a:cs typeface="Segoe UI Semilight" panose="020B0402040204020203" pitchFamily="34" charset="0"/>
            </a:endParaRPr>
          </a:p>
        </p:txBody>
      </p:sp>
      <p:sp>
        <p:nvSpPr>
          <p:cNvPr id="5" name="Rectangle 4"/>
          <p:cNvSpPr/>
          <p:nvPr/>
        </p:nvSpPr>
        <p:spPr>
          <a:xfrm>
            <a:off x="558017" y="4164036"/>
            <a:ext cx="5280076" cy="2246769"/>
          </a:xfrm>
          <a:prstGeom prst="rect">
            <a:avLst/>
          </a:prstGeom>
        </p:spPr>
        <p:txBody>
          <a:bodyPr wrap="square">
            <a:spAutoFit/>
          </a:bodyPr>
          <a:lstStyle/>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Most </a:t>
            </a:r>
            <a:r>
              <a:rPr lang="en-US" sz="2000" dirty="0">
                <a:latin typeface="Segoe UI Semilight" panose="020B0402040204020203" pitchFamily="34" charset="0"/>
                <a:cs typeface="Segoe UI Semilight" panose="020B0402040204020203" pitchFamily="34" charset="0"/>
              </a:rPr>
              <a:t>of the drugs have Rx, </a:t>
            </a:r>
            <a:r>
              <a:rPr lang="en-US" sz="2000" dirty="0" err="1">
                <a:latin typeface="Segoe UI Semilight" panose="020B0402040204020203" pitchFamily="34" charset="0"/>
                <a:cs typeface="Segoe UI Semilight" panose="020B0402040204020203" pitchFamily="34" charset="0"/>
              </a:rPr>
              <a:t>i.e</a:t>
            </a:r>
            <a:r>
              <a:rPr lang="en-US" sz="2000" dirty="0">
                <a:latin typeface="Segoe UI Semilight" panose="020B0402040204020203" pitchFamily="34" charset="0"/>
                <a:cs typeface="Segoe UI Semilight" panose="020B0402040204020203" pitchFamily="34" charset="0"/>
              </a:rPr>
              <a:t>, most of the drugs require prescription to be used. (Around 1900 from the available 2900+ </a:t>
            </a:r>
            <a:r>
              <a:rPr lang="en-US" sz="2000" dirty="0" smtClean="0">
                <a:latin typeface="Segoe UI Semilight" panose="020B0402040204020203" pitchFamily="34" charset="0"/>
                <a:cs typeface="Segoe UI Semilight" panose="020B0402040204020203" pitchFamily="34" charset="0"/>
              </a:rPr>
              <a:t>drugs).</a:t>
            </a:r>
          </a:p>
          <a:p>
            <a:pPr marL="342900" indent="-34290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The </a:t>
            </a:r>
            <a:r>
              <a:rPr lang="en-US" sz="2000" dirty="0">
                <a:latin typeface="Segoe UI Semilight" panose="020B0402040204020203" pitchFamily="34" charset="0"/>
                <a:cs typeface="Segoe UI Semilight" panose="020B0402040204020203" pitchFamily="34" charset="0"/>
              </a:rPr>
              <a:t>remaining 1000 drugs are not that dangerous and can be prescribed or not prescribed</a:t>
            </a:r>
            <a:r>
              <a:rPr lang="en-US" sz="2000" dirty="0" smtClean="0">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87" y="1383733"/>
            <a:ext cx="4624607" cy="2398352"/>
          </a:xfrm>
          <a:prstGeom prst="rect">
            <a:avLst/>
          </a:prstGeom>
        </p:spPr>
      </p:pic>
      <p:sp>
        <p:nvSpPr>
          <p:cNvPr id="6" name="Rectangle 5"/>
          <p:cNvSpPr/>
          <p:nvPr/>
        </p:nvSpPr>
        <p:spPr>
          <a:xfrm>
            <a:off x="6813452" y="4164036"/>
            <a:ext cx="4904936" cy="2246769"/>
          </a:xfrm>
          <a:prstGeom prst="rect">
            <a:avLst/>
          </a:prstGeom>
        </p:spPr>
        <p:txBody>
          <a:bodyPr wrap="square">
            <a:spAutoFit/>
          </a:bodyPr>
          <a:lstStyle/>
          <a:p>
            <a:pPr>
              <a:buFont typeface="Arial" panose="020B0604020202020204" pitchFamily="34" charset="0"/>
              <a:buChar char="•"/>
            </a:pPr>
            <a:r>
              <a:rPr lang="en-US" sz="2000" b="0" i="0" dirty="0" smtClean="0">
                <a:effectLst/>
                <a:latin typeface="Segoe UI Semilight" panose="020B0402040204020203" pitchFamily="34" charset="0"/>
                <a:cs typeface="Segoe UI Semilight" panose="020B0402040204020203" pitchFamily="34" charset="0"/>
              </a:rPr>
              <a:t>It can be observed that 68% of the drugs are of type 'Rx', meaning that they can only be used if prescribed by a doctor</a:t>
            </a:r>
          </a:p>
          <a:p>
            <a:pPr>
              <a:buFont typeface="Arial" panose="020B0604020202020204" pitchFamily="34" charset="0"/>
              <a:buChar char="•"/>
            </a:pPr>
            <a:r>
              <a:rPr lang="en-US" sz="2000" b="0" i="0" dirty="0" smtClean="0">
                <a:effectLst/>
                <a:latin typeface="Segoe UI Semilight" panose="020B0402040204020203" pitchFamily="34" charset="0"/>
                <a:cs typeface="Segoe UI Semilight" panose="020B0402040204020203" pitchFamily="34" charset="0"/>
              </a:rPr>
              <a:t>21% of the drugs can either be prescribed or not prescribed by a doctor</a:t>
            </a:r>
          </a:p>
          <a:p>
            <a:pPr>
              <a:buFont typeface="Arial" panose="020B0604020202020204" pitchFamily="34" charset="0"/>
              <a:buChar char="•"/>
            </a:pPr>
            <a:r>
              <a:rPr lang="en-US" sz="2000" b="0" i="0" dirty="0" smtClean="0">
                <a:effectLst/>
                <a:latin typeface="Segoe UI Semilight" panose="020B0402040204020203" pitchFamily="34" charset="0"/>
                <a:cs typeface="Segoe UI Semilight" panose="020B0402040204020203" pitchFamily="34" charset="0"/>
              </a:rPr>
              <a:t>11% of the drugs need not be prescribed by a doctor</a:t>
            </a:r>
            <a:endParaRPr lang="en-US" sz="2000" b="0" i="0" dirty="0">
              <a:effectLst/>
              <a:latin typeface="Segoe UI Semilight" panose="020B0402040204020203" pitchFamily="34" charset="0"/>
              <a:cs typeface="Segoe UI Semilight" panose="020B0402040204020203"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646" y="1383733"/>
            <a:ext cx="3200400" cy="2398352"/>
          </a:xfrm>
          <a:prstGeom prst="rect">
            <a:avLst/>
          </a:prstGeom>
        </p:spPr>
      </p:pic>
    </p:spTree>
    <p:extLst>
      <p:ext uri="{BB962C8B-B14F-4D97-AF65-F5344CB8AC3E}">
        <p14:creationId xmlns:p14="http://schemas.microsoft.com/office/powerpoint/2010/main" val="1816460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55" y="4333123"/>
            <a:ext cx="11605845" cy="1508105"/>
          </a:xfrm>
          <a:prstGeom prst="rect">
            <a:avLst/>
          </a:prstGeom>
        </p:spPr>
        <p:txBody>
          <a:bodyPr wrap="square">
            <a:spAutoFit/>
          </a:bodyPr>
          <a:lstStyle/>
          <a:p>
            <a:endParaRPr lang="en-US" dirty="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b="1" dirty="0" smtClean="0">
                <a:latin typeface="Segoe UI Semilight" panose="020B0402040204020203" pitchFamily="34" charset="0"/>
                <a:cs typeface="Segoe UI Semilight" panose="020B0402040204020203" pitchFamily="34" charset="0"/>
              </a:rPr>
              <a:t>Category B</a:t>
            </a:r>
            <a:r>
              <a:rPr lang="en-US" dirty="0" smtClean="0">
                <a:latin typeface="Segoe UI Semilight" panose="020B0402040204020203" pitchFamily="34" charset="0"/>
                <a:cs typeface="Segoe UI Semilight" panose="020B0402040204020203" pitchFamily="34" charset="0"/>
              </a:rPr>
              <a:t> ranks second, with over </a:t>
            </a:r>
            <a:r>
              <a:rPr lang="en-US" b="1" dirty="0" smtClean="0">
                <a:latin typeface="Segoe UI Semilight" panose="020B0402040204020203" pitchFamily="34" charset="0"/>
                <a:cs typeface="Segoe UI Semilight" panose="020B0402040204020203" pitchFamily="34" charset="0"/>
              </a:rPr>
              <a:t>500 drugs</a:t>
            </a:r>
            <a:r>
              <a:rPr lang="en-US" dirty="0" smtClean="0">
                <a:latin typeface="Segoe UI Semilight" panose="020B0402040204020203" pitchFamily="34" charset="0"/>
                <a:cs typeface="Segoe UI Semilight" panose="020B0402040204020203" pitchFamily="34" charset="0"/>
              </a:rPr>
              <a:t>, meaning animal studies have not demonstrated a risk to the fetus, but adequate human studies are lacking.</a:t>
            </a:r>
          </a:p>
          <a:p>
            <a:pPr marL="285750" indent="-285750">
              <a:buFont typeface="Wingdings" panose="05000000000000000000" pitchFamily="2" charset="2"/>
              <a:buChar char="§"/>
            </a:pPr>
            <a:r>
              <a:rPr lang="en-US" dirty="0" smtClean="0">
                <a:latin typeface="Segoe UI Semilight" panose="020B0402040204020203" pitchFamily="34" charset="0"/>
                <a:cs typeface="Segoe UI Semilight" panose="020B0402040204020203" pitchFamily="34" charset="0"/>
              </a:rPr>
              <a:t>Drugs classified as </a:t>
            </a:r>
            <a:r>
              <a:rPr lang="en-US" sz="2000" b="1" dirty="0" smtClean="0">
                <a:latin typeface="Segoe UI Semilight" panose="020B0402040204020203" pitchFamily="34" charset="0"/>
                <a:cs typeface="Segoe UI Semilight" panose="020B0402040204020203" pitchFamily="34" charset="0"/>
              </a:rPr>
              <a:t>Category</a:t>
            </a:r>
            <a:r>
              <a:rPr lang="en-US" b="1" dirty="0" smtClean="0">
                <a:latin typeface="Segoe UI Semilight" panose="020B0402040204020203" pitchFamily="34" charset="0"/>
                <a:cs typeface="Segoe UI Semilight" panose="020B0402040204020203" pitchFamily="34" charset="0"/>
              </a:rPr>
              <a:t> N</a:t>
            </a:r>
            <a:r>
              <a:rPr lang="en-US" dirty="0" smtClean="0">
                <a:latin typeface="Segoe UI Semilight" panose="020B0402040204020203" pitchFamily="34" charset="0"/>
                <a:cs typeface="Segoe UI Semilight" panose="020B0402040204020203" pitchFamily="34" charset="0"/>
              </a:rPr>
              <a:t>, where the FDA has not yet classified the drug, also total around </a:t>
            </a:r>
            <a:r>
              <a:rPr lang="en-US" b="1" dirty="0" smtClean="0">
                <a:latin typeface="Segoe UI Semilight" panose="020B0402040204020203" pitchFamily="34" charset="0"/>
                <a:cs typeface="Segoe UI Semilight" panose="020B0402040204020203" pitchFamily="34" charset="0"/>
              </a:rPr>
              <a:t>500</a:t>
            </a:r>
            <a:r>
              <a:rPr lang="en-US" dirty="0" smtClean="0">
                <a:latin typeface="Segoe UI Semilight" panose="020B0402040204020203" pitchFamily="34" charset="0"/>
                <a:cs typeface="Segoe UI Semilight" panose="020B0402040204020203" pitchFamily="34" charset="0"/>
              </a:rPr>
              <a:t>.</a:t>
            </a:r>
          </a:p>
          <a:p>
            <a:pPr marL="285750" indent="-285750">
              <a:buFont typeface="Wingdings" panose="05000000000000000000" pitchFamily="2" charset="2"/>
              <a:buChar char="§"/>
            </a:pPr>
            <a:r>
              <a:rPr lang="en-US" b="1" dirty="0" smtClean="0">
                <a:latin typeface="Segoe UI Semilight" panose="020B0402040204020203" pitchFamily="34" charset="0"/>
                <a:cs typeface="Segoe UI Semilight" panose="020B0402040204020203" pitchFamily="34" charset="0"/>
              </a:rPr>
              <a:t>Category X</a:t>
            </a:r>
            <a:r>
              <a:rPr lang="en-US" dirty="0" smtClean="0">
                <a:latin typeface="Segoe UI Semilight" panose="020B0402040204020203" pitchFamily="34" charset="0"/>
                <a:cs typeface="Segoe UI Semilight" panose="020B0402040204020203" pitchFamily="34" charset="0"/>
              </a:rPr>
              <a:t>, which includes drugs where the risks clearly outweigh any potential benefits, has less than </a:t>
            </a:r>
            <a:r>
              <a:rPr lang="en-US" b="1" dirty="0" smtClean="0">
                <a:latin typeface="Segoe UI Semilight" panose="020B0402040204020203" pitchFamily="34" charset="0"/>
                <a:cs typeface="Segoe UI Semilight" panose="020B0402040204020203" pitchFamily="34" charset="0"/>
              </a:rPr>
              <a:t>100</a:t>
            </a:r>
            <a:r>
              <a:rPr lang="en-US" dirty="0" smtClean="0">
                <a:latin typeface="Segoe UI Semilight" panose="020B0402040204020203" pitchFamily="34" charset="0"/>
                <a:cs typeface="Segoe UI Semilight" panose="020B0402040204020203" pitchFamily="34" charset="0"/>
              </a:rPr>
              <a:t> drugs.</a:t>
            </a:r>
            <a:endParaRPr lang="en-US" dirty="0" smtClean="0">
              <a:latin typeface="Segoe UI Semilight" panose="020B0402040204020203" pitchFamily="34" charset="0"/>
              <a:cs typeface="Segoe UI Semilight" panose="020B0402040204020203" pitchFamily="34" charset="0"/>
            </a:endParaRPr>
          </a:p>
        </p:txBody>
      </p:sp>
      <p:sp>
        <p:nvSpPr>
          <p:cNvPr id="4" name="Rectangle 3"/>
          <p:cNvSpPr/>
          <p:nvPr/>
        </p:nvSpPr>
        <p:spPr>
          <a:xfrm>
            <a:off x="572086" y="402660"/>
            <a:ext cx="11169818"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PREGNANCY RISK CATEGORIES: DISTRIBUTION OF DRUGS ACROSS FDA CLASSIFICATIONS</a:t>
            </a:r>
            <a:endParaRPr lang="en-US" sz="3600" b="1"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34" y="1797284"/>
            <a:ext cx="4343913" cy="2209356"/>
          </a:xfrm>
          <a:prstGeom prst="rect">
            <a:avLst/>
          </a:prstGeom>
        </p:spPr>
      </p:pic>
      <p:sp>
        <p:nvSpPr>
          <p:cNvPr id="6" name="Rectangle 5"/>
          <p:cNvSpPr/>
          <p:nvPr/>
        </p:nvSpPr>
        <p:spPr>
          <a:xfrm>
            <a:off x="5659972" y="2029614"/>
            <a:ext cx="6339770" cy="2585323"/>
          </a:xfrm>
          <a:prstGeom prst="rect">
            <a:avLst/>
          </a:prstGeom>
        </p:spPr>
        <p:txBody>
          <a:bodyPr wrap="square">
            <a:spAutoFit/>
          </a:bodyPr>
          <a:lstStyle/>
          <a:p>
            <a:pPr marL="285750" indent="-285750">
              <a:buFont typeface="Wingdings" panose="05000000000000000000" pitchFamily="2" charset="2"/>
              <a:buChar char="§"/>
            </a:pPr>
            <a:r>
              <a:rPr lang="en-US" b="1" dirty="0" smtClean="0">
                <a:latin typeface="Segoe UI Semilight" panose="020B0402040204020203" pitchFamily="34" charset="0"/>
                <a:cs typeface="Segoe UI Semilight" panose="020B0402040204020203" pitchFamily="34" charset="0"/>
              </a:rPr>
              <a:t>High: Category 'C', </a:t>
            </a:r>
            <a:r>
              <a:rPr lang="en-US" dirty="0" smtClean="0">
                <a:latin typeface="Segoe UI Semilight" panose="020B0402040204020203" pitchFamily="34" charset="0"/>
                <a:cs typeface="Segoe UI Semilight" panose="020B0402040204020203" pitchFamily="34" charset="0"/>
              </a:rPr>
              <a:t>where most of the drugs show an adverse effect on the fetus and there are no adequate and well-controlled studies in humans, but potential benefits may warrant use in pregnant women despite potential risks.</a:t>
            </a:r>
          </a:p>
          <a:p>
            <a:pPr marL="285750" indent="-285750">
              <a:buFont typeface="Wingdings" panose="05000000000000000000" pitchFamily="2" charset="2"/>
              <a:buChar char="§"/>
            </a:pPr>
            <a:endParaRPr lang="en-US" dirty="0" smtClean="0">
              <a:latin typeface="Segoe UI Semilight" panose="020B0402040204020203" pitchFamily="34" charset="0"/>
              <a:cs typeface="Segoe UI Semilight" panose="020B0402040204020203" pitchFamily="34" charset="0"/>
            </a:endParaRPr>
          </a:p>
          <a:p>
            <a:pPr marL="285750" indent="-285750">
              <a:buFont typeface="Wingdings" panose="05000000000000000000" pitchFamily="2" charset="2"/>
              <a:buChar char="§"/>
            </a:pPr>
            <a:r>
              <a:rPr lang="en-US" b="1" dirty="0" smtClean="0">
                <a:latin typeface="Segoe UI Semilight" panose="020B0402040204020203" pitchFamily="34" charset="0"/>
                <a:cs typeface="Segoe UI Semilight" panose="020B0402040204020203" pitchFamily="34" charset="0"/>
              </a:rPr>
              <a:t>Least: </a:t>
            </a:r>
            <a:r>
              <a:rPr lang="en-US" b="1" dirty="0" smtClean="0">
                <a:latin typeface="Segoe UI Semilight" panose="020B0402040204020203" pitchFamily="34" charset="0"/>
                <a:cs typeface="Segoe UI Semilight" panose="020B0402040204020203" pitchFamily="34" charset="0"/>
              </a:rPr>
              <a:t>Category A</a:t>
            </a:r>
            <a:r>
              <a:rPr lang="en-US" dirty="0" smtClean="0">
                <a:latin typeface="Segoe UI Semilight" panose="020B0402040204020203" pitchFamily="34" charset="0"/>
                <a:cs typeface="Segoe UI Semilight" panose="020B0402040204020203" pitchFamily="34" charset="0"/>
              </a:rPr>
              <a:t>, representing drugs that pose no risk to the fetus based on adequate and well-controlled studies, has the lowest count, with fewer than </a:t>
            </a:r>
            <a:r>
              <a:rPr lang="en-US" b="1" dirty="0" smtClean="0">
                <a:latin typeface="Segoe UI Semilight" panose="020B0402040204020203" pitchFamily="34" charset="0"/>
                <a:cs typeface="Segoe UI Semilight" panose="020B0402040204020203" pitchFamily="34" charset="0"/>
              </a:rPr>
              <a:t>50</a:t>
            </a:r>
            <a:r>
              <a:rPr lang="en-US" dirty="0" smtClean="0">
                <a:latin typeface="Segoe UI Semilight" panose="020B0402040204020203" pitchFamily="34" charset="0"/>
                <a:cs typeface="Segoe UI Semilight" panose="020B0402040204020203" pitchFamily="34" charset="0"/>
              </a:rPr>
              <a:t> drugs.</a:t>
            </a:r>
          </a:p>
          <a:p>
            <a:pPr marL="285750" indent="-285750">
              <a:buFont typeface="Wingdings" panose="05000000000000000000" pitchFamily="2" charset="2"/>
              <a:buChar char="§"/>
            </a:pPr>
            <a:endParaRPr lang="en-US" dirty="0" smtClean="0">
              <a:latin typeface="Segoe UI Semilight" panose="020B0402040204020203" pitchFamily="34" charset="0"/>
              <a:cs typeface="Segoe UI Semilight" panose="020B0402040204020203" pitchFamily="34" charset="0"/>
            </a:endParaRPr>
          </a:p>
        </p:txBody>
      </p:sp>
      <p:sp>
        <p:nvSpPr>
          <p:cNvPr id="8" name="Rectangle 7"/>
          <p:cNvSpPr/>
          <p:nvPr/>
        </p:nvSpPr>
        <p:spPr>
          <a:xfrm>
            <a:off x="5467714" y="1660282"/>
            <a:ext cx="4026359" cy="369332"/>
          </a:xfrm>
          <a:prstGeom prst="rect">
            <a:avLst/>
          </a:prstGeom>
        </p:spPr>
        <p:txBody>
          <a:bodyPr wrap="none">
            <a:spAutoFit/>
          </a:bodyPr>
          <a:lstStyle/>
          <a:p>
            <a:r>
              <a:rPr lang="en-US" b="1" i="1" u="sng" dirty="0">
                <a:solidFill>
                  <a:srgbClr val="FFFFFF"/>
                </a:solidFill>
                <a:latin typeface="Segoe UI Semilight" panose="020B0402040204020203" pitchFamily="34" charset="0"/>
                <a:cs typeface="Segoe UI Semilight" panose="020B0402040204020203" pitchFamily="34" charset="0"/>
              </a:rPr>
              <a:t>Key Observations From The </a:t>
            </a:r>
            <a:r>
              <a:rPr lang="en-US" b="1" i="1" u="sng" dirty="0" smtClean="0">
                <a:solidFill>
                  <a:srgbClr val="FFFFFF"/>
                </a:solidFill>
                <a:latin typeface="Segoe UI Semilight" panose="020B0402040204020203" pitchFamily="34" charset="0"/>
                <a:cs typeface="Segoe UI Semilight" panose="020B0402040204020203" pitchFamily="34" charset="0"/>
              </a:rPr>
              <a:t>Bar </a:t>
            </a:r>
            <a:r>
              <a:rPr lang="en-US" b="1" i="1" u="sng" dirty="0">
                <a:solidFill>
                  <a:srgbClr val="FFFFFF"/>
                </a:solidFill>
                <a:latin typeface="Segoe UI Semilight" panose="020B0402040204020203" pitchFamily="34" charset="0"/>
                <a:cs typeface="Segoe UI Semilight" panose="020B0402040204020203" pitchFamily="34" charset="0"/>
              </a:rPr>
              <a:t>Chart :</a:t>
            </a:r>
            <a:endParaRPr lang="en-US" b="1" i="1" u="sng" dirty="0"/>
          </a:p>
        </p:txBody>
      </p:sp>
    </p:spTree>
    <p:extLst>
      <p:ext uri="{BB962C8B-B14F-4D97-AF65-F5344CB8AC3E}">
        <p14:creationId xmlns:p14="http://schemas.microsoft.com/office/powerpoint/2010/main" val="2102359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3890"/>
            <a:ext cx="12192000" cy="646331"/>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TOP 50 DRUGS BY USER REVIEWS:USAGE,RATINGS INSIGHTS</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470094" y="4590724"/>
            <a:ext cx="4976007" cy="1938992"/>
          </a:xfrm>
          <a:prstGeom prst="rect">
            <a:avLst/>
          </a:prstGeom>
        </p:spPr>
        <p:txBody>
          <a:bodyPr wrap="square">
            <a:spAutoFit/>
          </a:bodyPr>
          <a:lstStyle/>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Drugs </a:t>
            </a:r>
            <a:r>
              <a:rPr lang="en-US" sz="2000" dirty="0">
                <a:latin typeface="Segoe UI Semilight" panose="020B0402040204020203" pitchFamily="34" charset="0"/>
                <a:cs typeface="Segoe UI Semilight" panose="020B0402040204020203" pitchFamily="34" charset="0"/>
              </a:rPr>
              <a:t>'</a:t>
            </a:r>
            <a:r>
              <a:rPr lang="en-US" sz="2000" dirty="0" err="1">
                <a:latin typeface="Segoe UI Semilight" panose="020B0402040204020203" pitchFamily="34" charset="0"/>
                <a:cs typeface="Segoe UI Semilight" panose="020B0402040204020203" pitchFamily="34" charset="0"/>
              </a:rPr>
              <a:t>isotreonoin</a:t>
            </a:r>
            <a:r>
              <a:rPr lang="en-US" sz="2000" dirty="0">
                <a:latin typeface="Segoe UI Semilight" panose="020B0402040204020203" pitchFamily="34" charset="0"/>
                <a:cs typeface="Segoe UI Semilight" panose="020B0402040204020203" pitchFamily="34" charset="0"/>
              </a:rPr>
              <a:t>', '</a:t>
            </a:r>
            <a:r>
              <a:rPr lang="en-US" sz="2000" dirty="0" err="1">
                <a:latin typeface="Segoe UI Semilight" panose="020B0402040204020203" pitchFamily="34" charset="0"/>
                <a:cs typeface="Segoe UI Semilight" panose="020B0402040204020203" pitchFamily="34" charset="0"/>
              </a:rPr>
              <a:t>adapalene</a:t>
            </a:r>
            <a:r>
              <a:rPr lang="en-US" sz="2000" dirty="0">
                <a:latin typeface="Segoe UI Semilight" panose="020B0402040204020203" pitchFamily="34" charset="0"/>
                <a:cs typeface="Segoe UI Semilight" panose="020B0402040204020203" pitchFamily="34" charset="0"/>
              </a:rPr>
              <a:t>', 'doxycycline', </a:t>
            </a:r>
            <a:r>
              <a:rPr lang="en-US" sz="2000" dirty="0" err="1">
                <a:latin typeface="Segoe UI Semilight" panose="020B0402040204020203" pitchFamily="34" charset="0"/>
                <a:cs typeface="Segoe UI Semilight" panose="020B0402040204020203" pitchFamily="34" charset="0"/>
              </a:rPr>
              <a:t>etc</a:t>
            </a:r>
            <a:r>
              <a:rPr lang="en-US" sz="2000" dirty="0">
                <a:latin typeface="Segoe UI Semilight" panose="020B0402040204020203" pitchFamily="34" charset="0"/>
                <a:cs typeface="Segoe UI Semilight" panose="020B0402040204020203" pitchFamily="34" charset="0"/>
              </a:rPr>
              <a:t> in sequential orders are reviewed the most by users, indicating that they are the most used drugs in the first 50 mentioned drugs</a:t>
            </a:r>
          </a:p>
          <a:p>
            <a:pPr marL="285750" indent="-285750">
              <a:buFont typeface="Wingdings" panose="05000000000000000000" pitchFamily="2" charset="2"/>
              <a:buChar char="§"/>
            </a:pPr>
            <a:endParaRPr lang="en-US" sz="2000" dirty="0" smtClean="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61" y="1035633"/>
            <a:ext cx="4867275" cy="3426752"/>
          </a:xfrm>
          <a:prstGeom prst="rect">
            <a:avLst/>
          </a:prstGeom>
        </p:spPr>
      </p:pic>
      <p:sp>
        <p:nvSpPr>
          <p:cNvPr id="7" name="Rectangle 6"/>
          <p:cNvSpPr/>
          <p:nvPr/>
        </p:nvSpPr>
        <p:spPr>
          <a:xfrm>
            <a:off x="6414867" y="4590724"/>
            <a:ext cx="5777133" cy="1938992"/>
          </a:xfrm>
          <a:prstGeom prst="rect">
            <a:avLst/>
          </a:prstGeom>
        </p:spPr>
        <p:txBody>
          <a:bodyPr wrap="square">
            <a:spAutoFit/>
          </a:bodyPr>
          <a:lstStyle/>
          <a:p>
            <a:pPr marL="285750" indent="-285750">
              <a:buFont typeface="Wingdings" panose="05000000000000000000" pitchFamily="2" charset="2"/>
              <a:buChar char="§"/>
            </a:pPr>
            <a:r>
              <a:rPr lang="en-US" sz="2000" i="0" dirty="0" smtClean="0">
                <a:effectLst/>
                <a:latin typeface="Segoe UI Semilight" panose="020B0402040204020203" pitchFamily="34" charset="0"/>
                <a:cs typeface="Segoe UI Semilight" panose="020B0402040204020203" pitchFamily="34" charset="0"/>
              </a:rPr>
              <a:t>Erythromycin, </a:t>
            </a:r>
            <a:r>
              <a:rPr lang="en-US" sz="2000" i="0" dirty="0" err="1" smtClean="0">
                <a:effectLst/>
                <a:latin typeface="Segoe UI Semilight" panose="020B0402040204020203" pitchFamily="34" charset="0"/>
                <a:cs typeface="Segoe UI Semilight" panose="020B0402040204020203" pitchFamily="34" charset="0"/>
              </a:rPr>
              <a:t>clindagel</a:t>
            </a:r>
            <a:r>
              <a:rPr lang="en-US" sz="2000" i="0" dirty="0" smtClean="0">
                <a:effectLst/>
                <a:latin typeface="Segoe UI Semilight" panose="020B0402040204020203" pitchFamily="34" charset="0"/>
                <a:cs typeface="Segoe UI Semilight" panose="020B0402040204020203" pitchFamily="34" charset="0"/>
              </a:rPr>
              <a:t>, </a:t>
            </a:r>
            <a:r>
              <a:rPr lang="en-US" sz="2000" i="0" dirty="0" err="1" smtClean="0">
                <a:effectLst/>
                <a:latin typeface="Segoe UI Semilight" panose="020B0402040204020203" pitchFamily="34" charset="0"/>
                <a:cs typeface="Segoe UI Semilight" panose="020B0402040204020203" pitchFamily="34" charset="0"/>
              </a:rPr>
              <a:t>septra</a:t>
            </a:r>
            <a:r>
              <a:rPr lang="en-US" sz="2000" i="0" dirty="0" smtClean="0">
                <a:effectLst/>
                <a:latin typeface="Segoe UI Semilight" panose="020B0402040204020203" pitchFamily="34" charset="0"/>
                <a:cs typeface="Segoe UI Semilight" panose="020B0402040204020203" pitchFamily="34" charset="0"/>
              </a:rPr>
              <a:t>, </a:t>
            </a:r>
            <a:r>
              <a:rPr lang="en-US" sz="2000" i="0" dirty="0" err="1" smtClean="0">
                <a:effectLst/>
                <a:latin typeface="Segoe UI Semilight" panose="020B0402040204020203" pitchFamily="34" charset="0"/>
                <a:cs typeface="Segoe UI Semilight" panose="020B0402040204020203" pitchFamily="34" charset="0"/>
              </a:rPr>
              <a:t>etc</a:t>
            </a:r>
            <a:r>
              <a:rPr lang="en-US" sz="2000" i="0" dirty="0" smtClean="0">
                <a:effectLst/>
                <a:latin typeface="Segoe UI Semilight" panose="020B0402040204020203" pitchFamily="34" charset="0"/>
                <a:cs typeface="Segoe UI Semilight" panose="020B0402040204020203" pitchFamily="34" charset="0"/>
              </a:rPr>
              <a:t> are the top rated drugs in the first 50 drugs</a:t>
            </a:r>
          </a:p>
          <a:p>
            <a:pPr marL="285750" indent="-285750">
              <a:buFont typeface="Wingdings" panose="05000000000000000000" pitchFamily="2" charset="2"/>
              <a:buChar char="§"/>
            </a:pPr>
            <a:r>
              <a:rPr lang="en-US" sz="2000" i="0" dirty="0" smtClean="0">
                <a:effectLst/>
                <a:latin typeface="Segoe UI Semilight" panose="020B0402040204020203" pitchFamily="34" charset="0"/>
                <a:cs typeface="Segoe UI Semilight" panose="020B0402040204020203" pitchFamily="34" charset="0"/>
              </a:rPr>
              <a:t>It can be noticed from this that the drugs with the most number of reviews are not in the top rated drugs, </a:t>
            </a:r>
            <a:r>
              <a:rPr lang="en-US" sz="2000" i="0" dirty="0" err="1" smtClean="0">
                <a:effectLst/>
                <a:latin typeface="Segoe UI Semilight" panose="020B0402040204020203" pitchFamily="34" charset="0"/>
                <a:cs typeface="Segoe UI Semilight" panose="020B0402040204020203" pitchFamily="34" charset="0"/>
              </a:rPr>
              <a:t>i.E</a:t>
            </a:r>
            <a:r>
              <a:rPr lang="en-US" sz="2000" i="0" dirty="0" smtClean="0">
                <a:effectLst/>
                <a:latin typeface="Segoe UI Semilight" panose="020B0402040204020203" pitchFamily="34" charset="0"/>
                <a:cs typeface="Segoe UI Semilight" panose="020B0402040204020203" pitchFamily="34" charset="0"/>
              </a:rPr>
              <a:t>, number of reviews is not an apt parameter to judge the usefulness of a drug</a:t>
            </a:r>
            <a:endParaRPr lang="en-US" sz="2000" i="0" dirty="0">
              <a:effectLst/>
              <a:latin typeface="Segoe UI Semilight" panose="020B0402040204020203" pitchFamily="34" charset="0"/>
              <a:cs typeface="Segoe UI Semilight" panose="020B04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740" y="1035633"/>
            <a:ext cx="5275385" cy="3426752"/>
          </a:xfrm>
          <a:prstGeom prst="rect">
            <a:avLst/>
          </a:prstGeom>
        </p:spPr>
      </p:pic>
    </p:spTree>
    <p:extLst>
      <p:ext uri="{BB962C8B-B14F-4D97-AF65-F5344CB8AC3E}">
        <p14:creationId xmlns:p14="http://schemas.microsoft.com/office/powerpoint/2010/main" val="1112006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086" y="402660"/>
            <a:ext cx="11169818" cy="1200329"/>
          </a:xfrm>
          <a:prstGeom prst="rect">
            <a:avLst/>
          </a:prstGeom>
        </p:spPr>
        <p:txBody>
          <a:bodyPr wrap="square">
            <a:spAutoFit/>
          </a:bodyPr>
          <a:lstStyle/>
          <a:p>
            <a:r>
              <a:rPr lang="en-US" sz="3600" b="1" dirty="0" smtClean="0">
                <a:latin typeface="Segoe UI Semilight" panose="020B0402040204020203" pitchFamily="34" charset="0"/>
                <a:cs typeface="Segoe UI Semilight" panose="020B0402040204020203" pitchFamily="34" charset="0"/>
              </a:rPr>
              <a:t>PREGNANCY RISK CATEGORIES: DISTRIBUTION OF DRUGS ACROSS FDA CLASSIFICATIONS</a:t>
            </a:r>
            <a:endParaRPr lang="en-US" sz="3600" b="1" dirty="0">
              <a:latin typeface="Segoe UI Semilight" panose="020B0402040204020203" pitchFamily="34" charset="0"/>
              <a:cs typeface="Segoe UI Semilight" panose="020B0402040204020203" pitchFamily="34" charset="0"/>
            </a:endParaRPr>
          </a:p>
        </p:txBody>
      </p:sp>
      <p:sp>
        <p:nvSpPr>
          <p:cNvPr id="6" name="Rectangle 5"/>
          <p:cNvSpPr/>
          <p:nvPr/>
        </p:nvSpPr>
        <p:spPr>
          <a:xfrm>
            <a:off x="572085" y="4333122"/>
            <a:ext cx="4689231" cy="2246769"/>
          </a:xfrm>
          <a:prstGeom prst="rect">
            <a:avLst/>
          </a:prstGeom>
        </p:spPr>
        <p:txBody>
          <a:bodyPr wrap="square">
            <a:spAutoFit/>
          </a:bodyPr>
          <a:lstStyle/>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It </a:t>
            </a:r>
            <a:r>
              <a:rPr lang="en-US" sz="2000" dirty="0">
                <a:latin typeface="Segoe UI Semilight" panose="020B0402040204020203" pitchFamily="34" charset="0"/>
                <a:cs typeface="Segoe UI Semilight" panose="020B0402040204020203" pitchFamily="34" charset="0"/>
              </a:rPr>
              <a:t>can be noticed that weight loss drugs have most number of reviews, showing that it is a popular concern among </a:t>
            </a:r>
            <a:r>
              <a:rPr lang="en-US" sz="2000" dirty="0" smtClean="0">
                <a:latin typeface="Segoe UI Semilight" panose="020B0402040204020203" pitchFamily="34" charset="0"/>
                <a:cs typeface="Segoe UI Semilight" panose="020B0402040204020203" pitchFamily="34" charset="0"/>
              </a:rPr>
              <a:t>drug-consumers.</a:t>
            </a:r>
          </a:p>
          <a:p>
            <a:pPr marL="285750" indent="-285750">
              <a:buFont typeface="Wingdings" panose="05000000000000000000" pitchFamily="2" charset="2"/>
              <a:buChar char="§"/>
            </a:pPr>
            <a:r>
              <a:rPr lang="en-US" sz="2000" dirty="0" smtClean="0">
                <a:latin typeface="Segoe UI Semilight" panose="020B0402040204020203" pitchFamily="34" charset="0"/>
                <a:cs typeface="Segoe UI Semilight" panose="020B0402040204020203" pitchFamily="34" charset="0"/>
              </a:rPr>
              <a:t>ADHD</a:t>
            </a:r>
            <a:r>
              <a:rPr lang="en-US" sz="2000" dirty="0">
                <a:latin typeface="Segoe UI Semilight" panose="020B0402040204020203" pitchFamily="34" charset="0"/>
                <a:cs typeface="Segoe UI Semilight" panose="020B0402040204020203" pitchFamily="34" charset="0"/>
              </a:rPr>
              <a:t>, Anxiety, Bipolar Disorder, Depression, Erectile </a:t>
            </a:r>
            <a:r>
              <a:rPr lang="en-US" sz="2000" dirty="0" smtClean="0">
                <a:latin typeface="Segoe UI Semilight" panose="020B0402040204020203" pitchFamily="34" charset="0"/>
                <a:cs typeface="Segoe UI Semilight" panose="020B0402040204020203" pitchFamily="34" charset="0"/>
              </a:rPr>
              <a:t>Dysfunction </a:t>
            </a:r>
            <a:r>
              <a:rPr lang="en-US" sz="2000" dirty="0">
                <a:latin typeface="Segoe UI Semilight" panose="020B0402040204020203" pitchFamily="34" charset="0"/>
                <a:cs typeface="Segoe UI Semilight" panose="020B0402040204020203" pitchFamily="34" charset="0"/>
              </a:rPr>
              <a:t>are the next most used </a:t>
            </a:r>
            <a:r>
              <a:rPr lang="en-US" sz="2000" dirty="0" smtClean="0">
                <a:latin typeface="Segoe UI Semilight" panose="020B0402040204020203" pitchFamily="34" charset="0"/>
                <a:cs typeface="Segoe UI Semilight" panose="020B0402040204020203" pitchFamily="34" charset="0"/>
              </a:rPr>
              <a:t>drugs</a:t>
            </a:r>
            <a:r>
              <a:rPr lang="en-US" sz="2000" dirty="0">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52" y="1705993"/>
            <a:ext cx="4520565" cy="2524125"/>
          </a:xfrm>
          <a:prstGeom prst="rect">
            <a:avLst/>
          </a:prstGeom>
        </p:spPr>
      </p:pic>
      <p:sp>
        <p:nvSpPr>
          <p:cNvPr id="8" name="Rectangle 7"/>
          <p:cNvSpPr/>
          <p:nvPr/>
        </p:nvSpPr>
        <p:spPr>
          <a:xfrm>
            <a:off x="6096000" y="4333122"/>
            <a:ext cx="5861538" cy="2246769"/>
          </a:xfrm>
          <a:prstGeom prst="rect">
            <a:avLst/>
          </a:prstGeom>
        </p:spPr>
        <p:txBody>
          <a:bodyPr wrap="square">
            <a:spAutoFit/>
          </a:bodyPr>
          <a:lstStyle/>
          <a:p>
            <a:pPr marL="342900" indent="-342900">
              <a:buFont typeface="Wingdings" panose="05000000000000000000" pitchFamily="2" charset="2"/>
              <a:buChar char="§"/>
            </a:pPr>
            <a:r>
              <a:rPr lang="en-US" sz="2000" b="0" i="0" dirty="0" smtClean="0">
                <a:effectLst/>
                <a:latin typeface="Segoe UI Semilight" panose="020B0402040204020203" pitchFamily="34" charset="0"/>
                <a:cs typeface="Segoe UI Semilight" panose="020B0402040204020203" pitchFamily="34" charset="0"/>
              </a:rPr>
              <a:t>Just like the bar graph, it is clear that most drugs are of pregnancy category type C, meaning that animal reproduction studies have shown an adverse effect on the fetus and there are no adequate and well-controlled studies in humans, but potential benefits may warrant use in pregnant women despite potential risks.</a:t>
            </a:r>
            <a:endParaRPr lang="en-US" sz="2000" b="0" i="0" dirty="0">
              <a:effectLst/>
              <a:latin typeface="Segoe UI Semilight" panose="020B0402040204020203" pitchFamily="34" charset="0"/>
              <a:cs typeface="Segoe UI Semilight" panose="020B0402040204020203"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22" y="1602990"/>
            <a:ext cx="3410610" cy="2656942"/>
          </a:xfrm>
          <a:prstGeom prst="rect">
            <a:avLst/>
          </a:prstGeom>
        </p:spPr>
      </p:pic>
    </p:spTree>
    <p:extLst>
      <p:ext uri="{BB962C8B-B14F-4D97-AF65-F5344CB8AC3E}">
        <p14:creationId xmlns:p14="http://schemas.microsoft.com/office/powerpoint/2010/main" val="211646215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otalTime>2900</TotalTime>
  <Words>1500</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Segoe UI Semilight</vt:lpstr>
      <vt:lpstr>Walbaum</vt:lpstr>
      <vt:lpstr>Wingdings</vt:lpstr>
      <vt:lpstr>Office Theme</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22</cp:revision>
  <dcterms:created xsi:type="dcterms:W3CDTF">2024-12-01T12:22:33Z</dcterms:created>
  <dcterms:modified xsi:type="dcterms:W3CDTF">2024-12-03T12:43:26Z</dcterms:modified>
</cp:coreProperties>
</file>