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2"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055523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8AEAFC-7117-44CB-BBE2-4B18A2CDDD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9369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20686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11882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74427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37639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4270279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914453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387669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322599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99071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8AEAFC-7117-44CB-BBE2-4B18A2CDDD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17370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8AEAFC-7117-44CB-BBE2-4B18A2CDDDD4}"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19348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8AEAFC-7117-44CB-BBE2-4B18A2CDDDD4}"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38490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78AEAFC-7117-44CB-BBE2-4B18A2CDDDD4}"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20244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8AEAFC-7117-44CB-BBE2-4B18A2CDDD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0163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8AEAFC-7117-44CB-BBE2-4B18A2CDDD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412581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8AEAFC-7117-44CB-BBE2-4B18A2CDDDD4}" type="datetimeFigureOut">
              <a:rPr lang="en-US" smtClean="0"/>
              <a:t>11/25/2024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2298E2-647F-409F-BD77-56FBC3642628}" type="slidenum">
              <a:rPr lang="en-US" smtClean="0"/>
              <a:t>‹#›</a:t>
            </a:fld>
            <a:endParaRPr lang="en-US"/>
          </a:p>
        </p:txBody>
      </p:sp>
    </p:spTree>
    <p:extLst>
      <p:ext uri="{BB962C8B-B14F-4D97-AF65-F5344CB8AC3E}">
        <p14:creationId xmlns:p14="http://schemas.microsoft.com/office/powerpoint/2010/main" val="829416171"/>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7108" y="634897"/>
            <a:ext cx="8384344" cy="1692771"/>
          </a:xfrm>
          <a:prstGeom prst="rect">
            <a:avLst/>
          </a:prstGeom>
        </p:spPr>
        <p:txBody>
          <a:bodyPr wrap="square">
            <a:spAutoFit/>
          </a:bodyPr>
          <a:lstStyle/>
          <a:p>
            <a:endParaRPr lang="en-US" sz="1600" dirty="0">
              <a:solidFill>
                <a:srgbClr val="000000"/>
              </a:solidFill>
              <a:latin typeface="Walbaum"/>
            </a:endParaRPr>
          </a:p>
          <a:p>
            <a:pPr algn="ctr"/>
            <a:r>
              <a:rPr lang="en-US" sz="1600" dirty="0" smtClean="0">
                <a:solidFill>
                  <a:srgbClr val="000000"/>
                </a:solidFill>
                <a:latin typeface="Walbaum"/>
              </a:rPr>
              <a:t> 			</a:t>
            </a:r>
            <a:r>
              <a:rPr lang="en-US" sz="4400" dirty="0" smtClean="0">
                <a:solidFill>
                  <a:srgbClr val="FFFFFF"/>
                </a:solidFill>
                <a:latin typeface="Walbaum"/>
              </a:rPr>
              <a:t>EMPLOYEE ATTRITION ANALYSIS</a:t>
            </a:r>
            <a:endParaRPr lang="en-US" sz="4400" dirty="0"/>
          </a:p>
        </p:txBody>
      </p:sp>
      <p:sp>
        <p:nvSpPr>
          <p:cNvPr id="5" name="Rectangle 4"/>
          <p:cNvSpPr/>
          <p:nvPr/>
        </p:nvSpPr>
        <p:spPr>
          <a:xfrm>
            <a:off x="2119533" y="4231419"/>
            <a:ext cx="9622300" cy="1200329"/>
          </a:xfrm>
          <a:prstGeom prst="rect">
            <a:avLst/>
          </a:prstGeom>
        </p:spPr>
        <p:txBody>
          <a:bodyPr wrap="square">
            <a:spAutoFit/>
          </a:bodyPr>
          <a:lstStyle/>
          <a:p>
            <a:r>
              <a:rPr lang="en-US" sz="2400" b="1" dirty="0"/>
              <a:t>	</a:t>
            </a:r>
            <a:r>
              <a:rPr lang="en-US" sz="2400" b="1" dirty="0" smtClean="0"/>
              <a:t>		Presented </a:t>
            </a:r>
            <a:r>
              <a:rPr lang="en-US" sz="2400" b="1" dirty="0"/>
              <a:t>By:  </a:t>
            </a:r>
            <a:r>
              <a:rPr lang="en-US" sz="2400" b="1" dirty="0">
                <a:cs typeface="Arial" panose="020B0604020202020204" pitchFamily="34" charset="0"/>
              </a:rPr>
              <a:t>Dr</a:t>
            </a:r>
            <a:r>
              <a:rPr lang="en-US" sz="2400" b="1" dirty="0" smtClean="0">
                <a:cs typeface="Arial" panose="020B0604020202020204" pitchFamily="34" charset="0"/>
              </a:rPr>
              <a:t>. </a:t>
            </a:r>
            <a:r>
              <a:rPr lang="en-US" sz="2400" b="1" dirty="0" err="1" smtClean="0">
                <a:cs typeface="Arial" panose="020B0604020202020204" pitchFamily="34" charset="0"/>
              </a:rPr>
              <a:t>Nandini</a:t>
            </a:r>
            <a:r>
              <a:rPr lang="en-US" sz="2400" b="1" dirty="0" smtClean="0">
                <a:cs typeface="Arial" panose="020B0604020202020204" pitchFamily="34" charset="0"/>
              </a:rPr>
              <a:t> </a:t>
            </a:r>
            <a:r>
              <a:rPr lang="en-US" sz="2400" b="1" dirty="0">
                <a:cs typeface="Arial" panose="020B0604020202020204" pitchFamily="34" charset="0"/>
              </a:rPr>
              <a:t>Arvind  </a:t>
            </a:r>
            <a:endParaRPr lang="en-US" sz="2400" b="1" dirty="0" smtClean="0">
              <a:cs typeface="Arial" panose="020B0604020202020204" pitchFamily="34" charset="0"/>
            </a:endParaRPr>
          </a:p>
          <a:p>
            <a:endParaRPr lang="en-US" sz="2400" dirty="0">
              <a:cs typeface="Arial" panose="020B0604020202020204" pitchFamily="34" charset="0"/>
            </a:endParaRPr>
          </a:p>
          <a:p>
            <a:r>
              <a:rPr lang="en-US" sz="2400" dirty="0">
                <a:cs typeface="Arial" panose="020B0604020202020204" pitchFamily="34" charset="0"/>
              </a:rPr>
              <a:t>       </a:t>
            </a:r>
            <a:r>
              <a:rPr lang="en-US" sz="2400" dirty="0" smtClean="0">
                <a:cs typeface="Arial" panose="020B0604020202020204" pitchFamily="34" charset="0"/>
              </a:rPr>
              <a:t>Data </a:t>
            </a:r>
            <a:r>
              <a:rPr lang="en-US" sz="2400" dirty="0">
                <a:cs typeface="Arial" panose="020B0604020202020204" pitchFamily="34" charset="0"/>
              </a:rPr>
              <a:t>Analytics  </a:t>
            </a:r>
            <a:r>
              <a:rPr lang="en-US" sz="2400" dirty="0" smtClean="0">
                <a:cs typeface="Arial" panose="020B0604020202020204" pitchFamily="34" charset="0"/>
              </a:rPr>
              <a:t>&amp; Business Intelligence </a:t>
            </a:r>
            <a:r>
              <a:rPr lang="en-US" sz="2400" dirty="0">
                <a:cs typeface="Arial" panose="020B0604020202020204" pitchFamily="34" charset="0"/>
              </a:rPr>
              <a:t>|   Data </a:t>
            </a:r>
            <a:r>
              <a:rPr lang="en-US" sz="2400" dirty="0" smtClean="0">
                <a:cs typeface="Arial" panose="020B0604020202020204" pitchFamily="34" charset="0"/>
              </a:rPr>
              <a:t>Science</a:t>
            </a:r>
            <a:endParaRPr lang="en-US" sz="2400" dirty="0">
              <a:cs typeface="Arial" panose="020B0604020202020204" pitchFamily="34" charset="0"/>
            </a:endParaRPr>
          </a:p>
        </p:txBody>
      </p:sp>
      <p:sp>
        <p:nvSpPr>
          <p:cNvPr id="6" name="Rectangle 5"/>
          <p:cNvSpPr/>
          <p:nvPr/>
        </p:nvSpPr>
        <p:spPr>
          <a:xfrm>
            <a:off x="2040142" y="2982919"/>
            <a:ext cx="9781083" cy="461665"/>
          </a:xfrm>
          <a:prstGeom prst="rect">
            <a:avLst/>
          </a:prstGeom>
        </p:spPr>
        <p:txBody>
          <a:bodyPr wrap="square">
            <a:spAutoFit/>
          </a:bodyPr>
          <a:lstStyle/>
          <a:p>
            <a:r>
              <a:rPr lang="en-US" sz="2400" dirty="0" smtClean="0"/>
              <a:t>UNIFIED MENTOR INTERNSHIP 		|     </a:t>
            </a:r>
            <a:r>
              <a:rPr lang="en-US" sz="2400" dirty="0" smtClean="0">
                <a:cs typeface="Arial" panose="020B0604020202020204" pitchFamily="34" charset="0"/>
              </a:rPr>
              <a:t>August – October 2024</a:t>
            </a:r>
            <a:endParaRPr lang="en-US" sz="2400" dirty="0">
              <a:cs typeface="Arial" panose="020B0604020202020204" pitchFamily="34" charset="0"/>
            </a:endParaRPr>
          </a:p>
        </p:txBody>
      </p:sp>
      <p:cxnSp>
        <p:nvCxnSpPr>
          <p:cNvPr id="8" name="Straight Connector 7"/>
          <p:cNvCxnSpPr/>
          <p:nvPr/>
        </p:nvCxnSpPr>
        <p:spPr>
          <a:xfrm flipV="1">
            <a:off x="1477108" y="3756074"/>
            <a:ext cx="9551963" cy="1406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477108" y="5743123"/>
            <a:ext cx="9551963" cy="1406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800"/>
            <a:ext cx="3295139" cy="1049954"/>
          </a:xfrm>
          <a:prstGeom prst="rect">
            <a:avLst/>
          </a:prstGeom>
        </p:spPr>
      </p:pic>
    </p:spTree>
    <p:extLst>
      <p:ext uri="{BB962C8B-B14F-4D97-AF65-F5344CB8AC3E}">
        <p14:creationId xmlns:p14="http://schemas.microsoft.com/office/powerpoint/2010/main" val="1717076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5" y="402660"/>
            <a:ext cx="11523565"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FINAL INSIGHTS:</a:t>
            </a:r>
            <a:endParaRPr lang="en-US" sz="3600" b="1" dirty="0">
              <a:latin typeface="Segoe UI Semilight" panose="020B0402040204020203" pitchFamily="34" charset="0"/>
              <a:cs typeface="Segoe UI Semilight" panose="020B0402040204020203" pitchFamily="34" charset="0"/>
            </a:endParaRPr>
          </a:p>
        </p:txBody>
      </p:sp>
      <p:sp>
        <p:nvSpPr>
          <p:cNvPr id="5" name="Rectangle 4"/>
          <p:cNvSpPr/>
          <p:nvPr/>
        </p:nvSpPr>
        <p:spPr>
          <a:xfrm>
            <a:off x="572084" y="1225689"/>
            <a:ext cx="11523565" cy="5632311"/>
          </a:xfrm>
          <a:prstGeom prst="rect">
            <a:avLst/>
          </a:prstGeom>
        </p:spPr>
        <p:txBody>
          <a:bodyPr wrap="square">
            <a:spAutoFit/>
          </a:bodyPr>
          <a:lstStyle/>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Male </a:t>
            </a:r>
            <a:r>
              <a:rPr lang="en-US" altLang="en-US" sz="2000" dirty="0">
                <a:latin typeface="Segoe UI Semilight" panose="020B0402040204020203" pitchFamily="34" charset="0"/>
                <a:cs typeface="Segoe UI Semilight" panose="020B0402040204020203" pitchFamily="34" charset="0"/>
              </a:rPr>
              <a:t>attrition (10%) is higher than female (6.12%).</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Higher </a:t>
            </a:r>
            <a:r>
              <a:rPr lang="en-US" altLang="en-US" sz="2000" dirty="0">
                <a:latin typeface="Segoe UI Semilight" panose="020B0402040204020203" pitchFamily="34" charset="0"/>
                <a:cs typeface="Segoe UI Semilight" panose="020B0402040204020203" pitchFamily="34" charset="0"/>
              </a:rPr>
              <a:t>salary </a:t>
            </a:r>
            <a:r>
              <a:rPr lang="en-US" altLang="en-US" sz="2000" dirty="0" smtClean="0">
                <a:latin typeface="Segoe UI Semilight" panose="020B0402040204020203" pitchFamily="34" charset="0"/>
                <a:cs typeface="Segoe UI Semilight" panose="020B0402040204020203" pitchFamily="34" charset="0"/>
              </a:rPr>
              <a:t>groups, especially </a:t>
            </a:r>
            <a:r>
              <a:rPr lang="en-US" sz="2000" dirty="0">
                <a:latin typeface="Segoe UI Semilight" panose="020B0402040204020203" pitchFamily="34" charset="0"/>
                <a:cs typeface="Segoe UI Semilight" panose="020B0402040204020203" pitchFamily="34" charset="0"/>
              </a:rPr>
              <a:t>of ₹25,000-₹</a:t>
            </a:r>
            <a:r>
              <a:rPr lang="en-US" sz="2000" dirty="0" smtClean="0">
                <a:latin typeface="Segoe UI Semilight" panose="020B0402040204020203" pitchFamily="34" charset="0"/>
                <a:cs typeface="Segoe UI Semilight" panose="020B0402040204020203" pitchFamily="34" charset="0"/>
              </a:rPr>
              <a:t>50,000,</a:t>
            </a:r>
            <a:r>
              <a:rPr lang="en-US" altLang="en-US" sz="2000" dirty="0" smtClean="0">
                <a:latin typeface="Segoe UI Semilight" panose="020B0402040204020203" pitchFamily="34" charset="0"/>
                <a:cs typeface="Segoe UI Semilight" panose="020B0402040204020203" pitchFamily="34" charset="0"/>
              </a:rPr>
              <a:t> </a:t>
            </a:r>
            <a:r>
              <a:rPr lang="en-US" altLang="en-US" sz="2000" dirty="0">
                <a:latin typeface="Segoe UI Semilight" panose="020B0402040204020203" pitchFamily="34" charset="0"/>
                <a:cs typeface="Segoe UI Semilight" panose="020B0402040204020203" pitchFamily="34" charset="0"/>
              </a:rPr>
              <a:t>show slightly higher attrition, indicating factors beyond income.</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The </a:t>
            </a:r>
            <a:r>
              <a:rPr lang="en-US" altLang="en-US" sz="2000" dirty="0">
                <a:latin typeface="Segoe UI Semilight" panose="020B0402040204020203" pitchFamily="34" charset="0"/>
                <a:cs typeface="Segoe UI Semilight" panose="020B0402040204020203" pitchFamily="34" charset="0"/>
              </a:rPr>
              <a:t>26-35 age group has the highest attrition, with more than 200 males and 138 females leaving the organization.</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a:latin typeface="Segoe UI Semilight" panose="020B0402040204020203" pitchFamily="34" charset="0"/>
                <a:cs typeface="Segoe UI Semilight" panose="020B0402040204020203" pitchFamily="34" charset="0"/>
              </a:rPr>
              <a:t>Work-Life Balance: Highest attrition is in the Level 3.0 group, suggesting moderate dissatisfaction.</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Employees </a:t>
            </a:r>
            <a:r>
              <a:rPr lang="en-US" altLang="en-US" sz="2000" dirty="0">
                <a:latin typeface="Segoe UI Semilight" panose="020B0402040204020203" pitchFamily="34" charset="0"/>
                <a:cs typeface="Segoe UI Semilight" panose="020B0402040204020203" pitchFamily="34" charset="0"/>
              </a:rPr>
              <a:t>from life sciences (42%) and medical (31%) </a:t>
            </a:r>
            <a:r>
              <a:rPr lang="en-US" altLang="en-US" sz="2000" dirty="0" smtClean="0">
                <a:latin typeface="Segoe UI Semilight" panose="020B0402040204020203" pitchFamily="34" charset="0"/>
                <a:cs typeface="Segoe UI Semilight" panose="020B0402040204020203" pitchFamily="34" charset="0"/>
              </a:rPr>
              <a:t>educational backgrounds </a:t>
            </a:r>
            <a:r>
              <a:rPr lang="en-US" altLang="en-US" sz="2000" dirty="0">
                <a:latin typeface="Segoe UI Semilight" panose="020B0402040204020203" pitchFamily="34" charset="0"/>
                <a:cs typeface="Segoe UI Semilight" panose="020B0402040204020203" pitchFamily="34" charset="0"/>
              </a:rPr>
              <a:t>show the highest attrition rates.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a:latin typeface="Segoe UI Semilight" panose="020B0402040204020203" pitchFamily="34" charset="0"/>
                <a:cs typeface="Segoe UI Semilight" panose="020B0402040204020203" pitchFamily="34" charset="0"/>
              </a:rPr>
              <a:t>R&amp;D Department Challenges: High attrition due to work pressure and limited career growth.</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a:latin typeface="Segoe UI Semilight" panose="020B0402040204020203" pitchFamily="34" charset="0"/>
                <a:cs typeface="Segoe UI Semilight" panose="020B0402040204020203" pitchFamily="34" charset="0"/>
              </a:rPr>
              <a:t>Lower Attrition in HR and Technical Fields: HR and technical fields experience lower attrition, indicating more stable career paths.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a:latin typeface="Segoe UI Semilight" panose="020B0402040204020203" pitchFamily="34" charset="0"/>
                <a:cs typeface="Segoe UI Semilight" panose="020B0402040204020203" pitchFamily="34" charset="0"/>
              </a:rPr>
              <a:t>Marital Status </a:t>
            </a:r>
            <a:r>
              <a:rPr lang="en-US" altLang="en-US" sz="2000" dirty="0" smtClean="0">
                <a:latin typeface="Segoe UI Semilight" panose="020B0402040204020203" pitchFamily="34" charset="0"/>
                <a:cs typeface="Segoe UI Semilight" panose="020B0402040204020203" pitchFamily="34" charset="0"/>
              </a:rPr>
              <a:t>: </a:t>
            </a:r>
            <a:r>
              <a:rPr lang="en-US" altLang="en-US" sz="2000" dirty="0">
                <a:latin typeface="Segoe UI Semilight" panose="020B0402040204020203" pitchFamily="34" charset="0"/>
                <a:cs typeface="Segoe UI Semilight" panose="020B0402040204020203" pitchFamily="34" charset="0"/>
              </a:rPr>
              <a:t>Single employees have higher attrition (8%) than married (5%).</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Employees </a:t>
            </a:r>
            <a:r>
              <a:rPr lang="en-US" altLang="en-US" sz="2000" dirty="0">
                <a:latin typeface="Segoe UI Semilight" panose="020B0402040204020203" pitchFamily="34" charset="0"/>
                <a:cs typeface="Segoe UI Semilight" panose="020B0402040204020203" pitchFamily="34" charset="0"/>
              </a:rPr>
              <a:t>with an average tenure of 7 years are more likely to leave, suggesting potential stagnation or lack of growth</a:t>
            </a:r>
            <a:r>
              <a:rPr lang="en-US" altLang="en-US" sz="2000" dirty="0" smtClean="0">
                <a:latin typeface="Segoe UI Semilight" panose="020B0402040204020203" pitchFamily="34" charset="0"/>
                <a:cs typeface="Segoe UI Semilight" panose="020B0402040204020203" pitchFamily="34" charset="0"/>
              </a:rPr>
              <a:t>. </a:t>
            </a:r>
            <a:r>
              <a:rPr lang="en-US" sz="2000" dirty="0">
                <a:latin typeface="Segoe UI Semilight" panose="020B0402040204020203" pitchFamily="34" charset="0"/>
                <a:cs typeface="Segoe UI Semilight" panose="020B0402040204020203" pitchFamily="34" charset="0"/>
              </a:rPr>
              <a:t>This could suggest a plateau in career growth, lack of new challenges, or limited advancement opportunities over </a:t>
            </a:r>
            <a:r>
              <a:rPr lang="en-US" sz="2000" dirty="0" smtClean="0">
                <a:latin typeface="Segoe UI Semilight" panose="020B0402040204020203" pitchFamily="34" charset="0"/>
                <a:cs typeface="Segoe UI Semilight" panose="020B0402040204020203" pitchFamily="34" charset="0"/>
              </a:rPr>
              <a:t>time.</a:t>
            </a:r>
          </a:p>
          <a:p>
            <a:pPr marL="285750" lvl="0" indent="-285750" defTabSz="914400" eaLnBrk="0" fontAlgn="base" hangingPunct="0">
              <a:spcBef>
                <a:spcPct val="0"/>
              </a:spcBef>
              <a:spcAft>
                <a:spcPct val="0"/>
              </a:spcAft>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Employees </a:t>
            </a:r>
            <a:r>
              <a:rPr lang="en-US" altLang="en-US" sz="2000" dirty="0">
                <a:latin typeface="Segoe UI Semilight" panose="020B0402040204020203" pitchFamily="34" charset="0"/>
                <a:cs typeface="Segoe UI Semilight" panose="020B0402040204020203" pitchFamily="34" charset="0"/>
              </a:rPr>
              <a:t>with an average of 2 years working under the same manager show higher attrition, indicating limited career development </a:t>
            </a:r>
            <a:r>
              <a:rPr lang="en-US" altLang="en-US" sz="2000" dirty="0" smtClean="0">
                <a:latin typeface="Segoe UI Semilight" panose="020B0402040204020203" pitchFamily="34" charset="0"/>
                <a:cs typeface="Segoe UI Semilight" panose="020B0402040204020203" pitchFamily="34" charset="0"/>
              </a:rPr>
              <a:t>opportunities. </a:t>
            </a:r>
            <a:endParaRPr lang="en-US" altLang="en-US" sz="2000" dirty="0">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238336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5" y="402660"/>
            <a:ext cx="11047827" cy="1754326"/>
          </a:xfrm>
          <a:prstGeom prst="rect">
            <a:avLst/>
          </a:prstGeom>
        </p:spPr>
        <p:txBody>
          <a:bodyPr wrap="square">
            <a:spAutoFit/>
          </a:bodyPr>
          <a:lstStyle/>
          <a:p>
            <a:r>
              <a:rPr lang="en-US" sz="3600" b="1" dirty="0" smtClean="0">
                <a:solidFill>
                  <a:srgbClr val="FFFFFF"/>
                </a:solidFill>
                <a:latin typeface="Segoe UI Semilight" panose="020B0402040204020203" pitchFamily="34" charset="0"/>
                <a:cs typeface="Segoe UI Semilight" panose="020B0402040204020203" pitchFamily="34" charset="0"/>
              </a:rPr>
              <a:t>RECOMMENDATIONS / ACTIONABLE INSIGHTS FOR MANAGING EMPLOYEE ATTRITION</a:t>
            </a:r>
          </a:p>
          <a:p>
            <a:endParaRPr lang="en-US" sz="3600" b="1" dirty="0">
              <a:latin typeface="Segoe UI Semilight" panose="020B0402040204020203" pitchFamily="34" charset="0"/>
              <a:cs typeface="Segoe UI Semilight" panose="020B0402040204020203" pitchFamily="34" charset="0"/>
            </a:endParaRPr>
          </a:p>
        </p:txBody>
      </p:sp>
      <p:sp>
        <p:nvSpPr>
          <p:cNvPr id="5" name="TextBox 4"/>
          <p:cNvSpPr txBox="1"/>
          <p:nvPr/>
        </p:nvSpPr>
        <p:spPr>
          <a:xfrm>
            <a:off x="572085" y="1795076"/>
            <a:ext cx="11383550" cy="5062924"/>
          </a:xfrm>
          <a:prstGeom prst="rect">
            <a:avLst/>
          </a:prstGeom>
          <a:noFill/>
        </p:spPr>
        <p:txBody>
          <a:bodyPr wrap="square" rtlCol="0">
            <a:spAutoFit/>
          </a:bodyPr>
          <a:lstStyle/>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Gender-Specific Strategies: Address higher male attrition with tailored retention programs.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Compensation Review: Ensure salary isn't the sole factor; focus on career growth and job satisfaction.</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Work-Life Balance: Improve work-life balance, especially for Level 3.0 employees, to reduce dissatisfaction.</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Career Growth in Life Sciences &amp; Medical: Offer more development opportunities to reduce high attrition.</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Support R&amp;D Employees: Reduce work pressure and enhance career progression in R&amp;D.</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Strengthen HR &amp; Technical Paths: Maintain low attrition by developing stable career paths in HR and technical roles.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Engage Single Employees: Provide benefits catering to the needs of single employees.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Focus on Tenured Employees: Address causes of attrition among employees with 7+ years of tenure by offering growth opportunities.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Managerial Support: Invest in managerial development to support long-term employees.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900" dirty="0">
                <a:latin typeface="Segoe UI Semilight" panose="020B0402040204020203" pitchFamily="34" charset="0"/>
                <a:cs typeface="Segoe UI Semilight" panose="020B0402040204020203" pitchFamily="34" charset="0"/>
              </a:rPr>
              <a:t>Age-Specific Programs: Create programs targeting the 26-35 age group to improve retention. </a:t>
            </a:r>
            <a:endParaRPr lang="en-US" altLang="en-US" sz="1900" dirty="0" smtClean="0">
              <a:latin typeface="Segoe UI Semilight" panose="020B0402040204020203" pitchFamily="34" charset="0"/>
              <a:cs typeface="Segoe UI Semilight" panose="020B0402040204020203" pitchFamily="34" charset="0"/>
            </a:endParaRPr>
          </a:p>
          <a:p>
            <a:pPr marL="285750" indent="-285750" defTabSz="914400" eaLnBrk="0" fontAlgn="base" hangingPunct="0">
              <a:spcBef>
                <a:spcPct val="0"/>
              </a:spcBef>
              <a:spcAft>
                <a:spcPct val="0"/>
              </a:spcAft>
              <a:buFont typeface="Wingdings" panose="05000000000000000000" pitchFamily="2" charset="2"/>
              <a:buChar char="§"/>
            </a:pPr>
            <a:r>
              <a:rPr lang="en-US" sz="1900" dirty="0" smtClean="0">
                <a:latin typeface="Segoe UI Semilight" panose="020B0402040204020203" pitchFamily="34" charset="0"/>
                <a:cs typeface="Segoe UI Semilight" panose="020B0402040204020203" pitchFamily="34" charset="0"/>
              </a:rPr>
              <a:t>Addressing </a:t>
            </a:r>
            <a:r>
              <a:rPr lang="en-US" sz="1900" dirty="0">
                <a:latin typeface="Segoe UI Semilight" panose="020B0402040204020203" pitchFamily="34" charset="0"/>
                <a:cs typeface="Segoe UI Semilight" panose="020B0402040204020203" pitchFamily="34" charset="0"/>
              </a:rPr>
              <a:t>compensation and offering growth incentives </a:t>
            </a:r>
            <a:r>
              <a:rPr lang="en-US" sz="1900" dirty="0" smtClean="0">
                <a:latin typeface="Segoe UI Semilight" panose="020B0402040204020203" pitchFamily="34" charset="0"/>
                <a:cs typeface="Segoe UI Semilight" panose="020B0402040204020203" pitchFamily="34" charset="0"/>
              </a:rPr>
              <a:t>: could </a:t>
            </a:r>
            <a:r>
              <a:rPr lang="en-US" sz="1900" dirty="0">
                <a:latin typeface="Segoe UI Semilight" panose="020B0402040204020203" pitchFamily="34" charset="0"/>
                <a:cs typeface="Segoe UI Semilight" panose="020B0402040204020203" pitchFamily="34" charset="0"/>
              </a:rPr>
              <a:t>help reduce attrition </a:t>
            </a:r>
            <a:r>
              <a:rPr lang="en-US" sz="1900" dirty="0" smtClean="0">
                <a:latin typeface="Segoe UI Semilight" panose="020B0402040204020203" pitchFamily="34" charset="0"/>
                <a:cs typeface="Segoe UI Semilight" panose="020B0402040204020203" pitchFamily="34" charset="0"/>
              </a:rPr>
              <a:t>in</a:t>
            </a:r>
            <a:r>
              <a:rPr lang="en-US" sz="1900" dirty="0">
                <a:latin typeface="Segoe UI Semilight" panose="020B0402040204020203" pitchFamily="34" charset="0"/>
                <a:cs typeface="Segoe UI Semilight" panose="020B0402040204020203" pitchFamily="34" charset="0"/>
              </a:rPr>
              <a:t> of ₹25,000-₹50,000 </a:t>
            </a:r>
            <a:r>
              <a:rPr lang="en-US" sz="1900" dirty="0" smtClean="0">
                <a:latin typeface="Segoe UI Semilight" panose="020B0402040204020203" pitchFamily="34" charset="0"/>
                <a:cs typeface="Segoe UI Semilight" panose="020B0402040204020203" pitchFamily="34" charset="0"/>
              </a:rPr>
              <a:t> group</a:t>
            </a:r>
            <a:r>
              <a:rPr lang="en-US" sz="1900" dirty="0">
                <a:latin typeface="Segoe UI Semilight" panose="020B0402040204020203" pitchFamily="34" charset="0"/>
                <a:cs typeface="Segoe UI Semilight" panose="020B0402040204020203" pitchFamily="34" charset="0"/>
              </a:rPr>
              <a:t>.</a:t>
            </a:r>
          </a:p>
          <a:p>
            <a:pPr marL="285750" lvl="0" indent="-285750" defTabSz="914400" eaLnBrk="0" fontAlgn="base" hangingPunct="0">
              <a:spcBef>
                <a:spcPct val="0"/>
              </a:spcBef>
              <a:spcAft>
                <a:spcPct val="0"/>
              </a:spcAft>
              <a:buFont typeface="Wingdings" panose="05000000000000000000" pitchFamily="2" charset="2"/>
              <a:buChar char="§"/>
            </a:pPr>
            <a:endParaRPr lang="en-US" altLang="en-US" sz="1900" dirty="0">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endParaRPr lang="en-US" sz="19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986593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US" sz="3600" b="1" dirty="0" smtClean="0">
                <a:solidFill>
                  <a:srgbClr val="FFFFFF"/>
                </a:solidFill>
                <a:latin typeface="Segoe UI Semilight" panose="020B0402040204020203" pitchFamily="34" charset="0"/>
                <a:cs typeface="Segoe UI Semilight" panose="020B0402040204020203" pitchFamily="34" charset="0"/>
              </a:rPr>
              <a:t>CONCLUSION</a:t>
            </a:r>
            <a:endParaRPr lang="en-US" sz="3600" b="1" dirty="0">
              <a:latin typeface="Segoe UI Semilight" panose="020B0402040204020203" pitchFamily="34" charset="0"/>
              <a:cs typeface="Segoe UI Semilight" panose="020B0402040204020203" pitchFamily="34" charset="0"/>
            </a:endParaRPr>
          </a:p>
        </p:txBody>
      </p:sp>
      <p:sp>
        <p:nvSpPr>
          <p:cNvPr id="5" name="TextBox 4"/>
          <p:cNvSpPr txBox="1"/>
          <p:nvPr/>
        </p:nvSpPr>
        <p:spPr>
          <a:xfrm>
            <a:off x="808450" y="1356694"/>
            <a:ext cx="9714184"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Attrition is influenced by factors like gender, age, salary, work-life balance, and career development.</a:t>
            </a:r>
          </a:p>
          <a:p>
            <a:pPr marL="342900" indent="-342900">
              <a:lnSpc>
                <a:spcPct val="150000"/>
              </a:lnSpc>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Focus on targeted strategies for high attrition groups, such as R&amp;D, life sciences, and medical fields.</a:t>
            </a:r>
          </a:p>
          <a:p>
            <a:pPr marL="342900" indent="-342900">
              <a:lnSpc>
                <a:spcPct val="150000"/>
              </a:lnSpc>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Enhancing work-life balance, career growth, and managerial support will help reduce turnover.</a:t>
            </a:r>
          </a:p>
          <a:p>
            <a:pPr marL="342900" lvl="0" indent="-342900" defTabSz="914400" eaLnBrk="0" fontAlgn="base" hangingPunct="0">
              <a:lnSpc>
                <a:spcPct val="150000"/>
              </a:lnSpc>
              <a:spcBef>
                <a:spcPct val="0"/>
              </a:spcBef>
              <a:spcAft>
                <a:spcPct val="0"/>
              </a:spcAft>
              <a:buFont typeface="Wingdings" panose="05000000000000000000" pitchFamily="2" charset="2"/>
              <a:buChar char="§"/>
            </a:pPr>
            <a:endParaRPr lang="en-US" altLang="en-US" sz="2000" dirty="0">
              <a:latin typeface="Segoe UI Semilight" panose="020B0402040204020203" pitchFamily="34" charset="0"/>
              <a:cs typeface="Segoe UI Semilight" panose="020B0402040204020203" pitchFamily="34" charset="0"/>
            </a:endParaRPr>
          </a:p>
          <a:p>
            <a:pPr marL="342900" indent="-342900">
              <a:lnSpc>
                <a:spcPct val="150000"/>
              </a:lnSpc>
              <a:buFont typeface="Wingdings" panose="05000000000000000000" pitchFamily="2" charset="2"/>
              <a:buChar char="§"/>
            </a:pP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694015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827" y="199956"/>
            <a:ext cx="12463975" cy="815608"/>
          </a:xfrm>
          <a:prstGeom prst="rect">
            <a:avLst/>
          </a:prstGeom>
        </p:spPr>
        <p:txBody>
          <a:bodyPr wrap="square">
            <a:spAutoFit/>
          </a:bodyPr>
          <a:lstStyle/>
          <a:p>
            <a:endParaRPr lang="en-US" sz="1100" b="1" dirty="0">
              <a:solidFill>
                <a:srgbClr val="000000"/>
              </a:solidFill>
              <a:latin typeface="Segoe UI Semilight" panose="020B0402040204020203" pitchFamily="34" charset="0"/>
              <a:cs typeface="Segoe UI Semilight" panose="020B0402040204020203" pitchFamily="34" charset="0"/>
            </a:endParaRPr>
          </a:p>
          <a:p>
            <a:r>
              <a:rPr lang="en-US" sz="3600" b="1" dirty="0">
                <a:solidFill>
                  <a:srgbClr val="FFFFFF"/>
                </a:solidFill>
                <a:latin typeface="Segoe UI Semilight" panose="020B0402040204020203" pitchFamily="34" charset="0"/>
                <a:cs typeface="Segoe UI Semilight" panose="020B0402040204020203" pitchFamily="34" charset="0"/>
              </a:rPr>
              <a:t>OBJECTIVE </a:t>
            </a:r>
          </a:p>
        </p:txBody>
      </p:sp>
      <p:sp>
        <p:nvSpPr>
          <p:cNvPr id="6" name="TextBox 5"/>
          <p:cNvSpPr txBox="1"/>
          <p:nvPr/>
        </p:nvSpPr>
        <p:spPr>
          <a:xfrm>
            <a:off x="1050388" y="1240647"/>
            <a:ext cx="10499187" cy="4093428"/>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XYZ </a:t>
            </a:r>
            <a:r>
              <a:rPr lang="en-US" sz="2000" dirty="0">
                <a:latin typeface="Segoe UI Semilight" panose="020B0402040204020203" pitchFamily="34" charset="0"/>
                <a:cs typeface="Segoe UI Semilight" panose="020B0402040204020203" pitchFamily="34" charset="0"/>
              </a:rPr>
              <a:t>company which was established a few years back is facing around a 15% attrition rate for a couple of years. </a:t>
            </a:r>
            <a:endParaRPr lang="en-US" sz="2000" dirty="0" smtClean="0">
              <a:latin typeface="Segoe UI Semilight" panose="020B0402040204020203" pitchFamily="34" charset="0"/>
              <a:cs typeface="Segoe UI Semilight" panose="020B0402040204020203" pitchFamily="34" charset="0"/>
            </a:endParaRP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And </a:t>
            </a:r>
            <a:r>
              <a:rPr lang="en-US" sz="2000" dirty="0">
                <a:latin typeface="Segoe UI Semilight" panose="020B0402040204020203" pitchFamily="34" charset="0"/>
                <a:cs typeface="Segoe UI Semilight" panose="020B0402040204020203" pitchFamily="34" charset="0"/>
              </a:rPr>
              <a:t>it's majorly affecting the company in many aspects. </a:t>
            </a:r>
            <a:endParaRPr lang="en-US" sz="2000" dirty="0" smtClean="0">
              <a:latin typeface="Segoe UI Semilight" panose="020B0402040204020203" pitchFamily="34" charset="0"/>
              <a:cs typeface="Segoe UI Semilight" panose="020B0402040204020203" pitchFamily="34" charset="0"/>
            </a:endParaRP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In </a:t>
            </a:r>
            <a:r>
              <a:rPr lang="en-US" sz="2000" dirty="0">
                <a:latin typeface="Segoe UI Semilight" panose="020B0402040204020203" pitchFamily="34" charset="0"/>
                <a:cs typeface="Segoe UI Semilight" panose="020B0402040204020203" pitchFamily="34" charset="0"/>
              </a:rPr>
              <a:t>order to understand why employees are leaving the company and reduce the attrition rate XYZ company has approached an HR analytics consultancy for analyzing the data they have. </a:t>
            </a:r>
            <a:endParaRPr lang="en-US" sz="2000" dirty="0" smtClean="0">
              <a:latin typeface="Segoe UI Semilight" panose="020B0402040204020203" pitchFamily="34" charset="0"/>
              <a:cs typeface="Segoe UI Semilight" panose="020B0402040204020203" pitchFamily="34" charset="0"/>
            </a:endParaRP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You </a:t>
            </a:r>
            <a:r>
              <a:rPr lang="en-US" sz="2000" dirty="0">
                <a:latin typeface="Segoe UI Semilight" panose="020B0402040204020203" pitchFamily="34" charset="0"/>
                <a:cs typeface="Segoe UI Semilight" panose="020B0402040204020203" pitchFamily="34" charset="0"/>
              </a:rPr>
              <a:t>are playing the HR analyst role in this project and building a dashboard which can help the organization in making data-driven decisions. </a:t>
            </a:r>
          </a:p>
          <a:p>
            <a:pPr marL="342900" indent="-342900">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Identify </a:t>
            </a:r>
            <a:r>
              <a:rPr lang="en-US" altLang="en-US" sz="2000" dirty="0">
                <a:latin typeface="Segoe UI Semilight" panose="020B0402040204020203" pitchFamily="34" charset="0"/>
                <a:cs typeface="Segoe UI Semilight" panose="020B0402040204020203" pitchFamily="34" charset="0"/>
              </a:rPr>
              <a:t>Key Factors Driving </a:t>
            </a:r>
            <a:r>
              <a:rPr lang="en-US" altLang="en-US" sz="2000" dirty="0" smtClean="0">
                <a:latin typeface="Segoe UI Semilight" panose="020B0402040204020203" pitchFamily="34" charset="0"/>
                <a:cs typeface="Segoe UI Semilight" panose="020B0402040204020203" pitchFamily="34" charset="0"/>
              </a:rPr>
              <a:t>Attrition.</a:t>
            </a:r>
          </a:p>
          <a:p>
            <a:pPr marL="342900" indent="-342900">
              <a:buFont typeface="Wingdings" panose="05000000000000000000" pitchFamily="2" charset="2"/>
              <a:buChar char="§"/>
            </a:pPr>
            <a:r>
              <a:rPr lang="en-US" altLang="en-US" sz="2000" dirty="0" smtClean="0">
                <a:latin typeface="Segoe UI Semilight" panose="020B0402040204020203" pitchFamily="34" charset="0"/>
                <a:cs typeface="Segoe UI Semilight" panose="020B0402040204020203" pitchFamily="34" charset="0"/>
              </a:rPr>
              <a:t>Develop </a:t>
            </a:r>
            <a:r>
              <a:rPr lang="en-US" altLang="en-US" sz="2000" dirty="0">
                <a:latin typeface="Segoe UI Semilight" panose="020B0402040204020203" pitchFamily="34" charset="0"/>
                <a:cs typeface="Segoe UI Semilight" panose="020B0402040204020203" pitchFamily="34" charset="0"/>
              </a:rPr>
              <a:t>Predictive Insights for </a:t>
            </a:r>
            <a:r>
              <a:rPr lang="en-US" altLang="en-US" sz="2000" dirty="0" smtClean="0">
                <a:latin typeface="Segoe UI Semilight" panose="020B0402040204020203" pitchFamily="34" charset="0"/>
                <a:cs typeface="Segoe UI Semilight" panose="020B0402040204020203" pitchFamily="34" charset="0"/>
              </a:rPr>
              <a:t>Retention.</a:t>
            </a: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Provide </a:t>
            </a:r>
            <a:r>
              <a:rPr lang="en-US" sz="2000" dirty="0">
                <a:latin typeface="Segoe UI Semilight" panose="020B0402040204020203" pitchFamily="34" charset="0"/>
                <a:cs typeface="Segoe UI Semilight" panose="020B0402040204020203" pitchFamily="34" charset="0"/>
              </a:rPr>
              <a:t>actionable recommendations to improve company policies, </a:t>
            </a:r>
            <a:r>
              <a:rPr lang="en-US" sz="2000" dirty="0" smtClean="0">
                <a:latin typeface="Segoe UI Semilight" panose="020B0402040204020203" pitchFamily="34" charset="0"/>
                <a:cs typeface="Segoe UI Semilight" panose="020B0402040204020203" pitchFamily="34" charset="0"/>
              </a:rPr>
              <a:t>ultimately </a:t>
            </a:r>
            <a:r>
              <a:rPr lang="en-US" sz="2000" dirty="0">
                <a:latin typeface="Segoe UI Semilight" panose="020B0402040204020203" pitchFamily="34" charset="0"/>
                <a:cs typeface="Segoe UI Semilight" panose="020B0402040204020203" pitchFamily="34" charset="0"/>
              </a:rPr>
              <a:t>reducing the attrition rate and fostering a more stable workforce</a:t>
            </a:r>
            <a:r>
              <a:rPr lang="en-US" sz="2000" dirty="0" smtClean="0">
                <a:latin typeface="Segoe UI Semilight" panose="020B0402040204020203" pitchFamily="34" charset="0"/>
                <a:cs typeface="Segoe UI Semilight" panose="020B0402040204020203" pitchFamily="34" charset="0"/>
              </a:rPr>
              <a:t>.</a:t>
            </a:r>
            <a:endParaRPr lang="en-US" altLang="en-US" sz="2000" dirty="0">
              <a:latin typeface="Segoe UI Semilight" panose="020B0402040204020203" pitchFamily="34" charset="0"/>
              <a:cs typeface="Segoe UI Semilight" panose="020B0402040204020203" pitchFamily="34" charset="0"/>
            </a:endParaRPr>
          </a:p>
          <a:p>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456177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IN" sz="3600" b="1" dirty="0" smtClean="0">
                <a:latin typeface="Segoe UI Semilight" panose="020B0402040204020203" pitchFamily="34" charset="0"/>
                <a:cs typeface="Segoe UI Semilight" panose="020B0402040204020203" pitchFamily="34" charset="0"/>
              </a:rPr>
              <a:t>PROJECT WORKFLOW</a:t>
            </a:r>
            <a:endParaRPr lang="en-US" sz="3600" b="1" dirty="0">
              <a:latin typeface="Segoe UI Semilight" panose="020B0402040204020203" pitchFamily="34" charset="0"/>
              <a:cs typeface="Segoe UI Semilight" panose="020B0402040204020203" pitchFamily="34" charset="0"/>
            </a:endParaRPr>
          </a:p>
        </p:txBody>
      </p:sp>
      <p:sp>
        <p:nvSpPr>
          <p:cNvPr id="6" name="Content Placeholder 2">
            <a:extLst>
              <a:ext uri="{FF2B5EF4-FFF2-40B4-BE49-F238E27FC236}">
                <a16:creationId xmlns:a16="http://schemas.microsoft.com/office/drawing/2014/main" id="{9F9BBC0A-FCCC-76EF-8B43-3FA869AF5B7B}"/>
              </a:ext>
            </a:extLst>
          </p:cNvPr>
          <p:cNvSpPr txBox="1">
            <a:spLocks/>
          </p:cNvSpPr>
          <p:nvPr/>
        </p:nvSpPr>
        <p:spPr>
          <a:xfrm>
            <a:off x="872198" y="1189668"/>
            <a:ext cx="11029070" cy="5868185"/>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457200" lvl="0" indent="-457200" algn="l" defTabSz="914400" eaLnBrk="0" fontAlgn="base" hangingPunct="0">
              <a:spcBef>
                <a:spcPct val="0"/>
              </a:spcBef>
              <a:spcAft>
                <a:spcPct val="0"/>
              </a:spcAft>
              <a:buClrTx/>
              <a:buSzTx/>
              <a:buFont typeface="+mj-lt"/>
              <a:buAutoNum type="arabicPeriod"/>
            </a:pPr>
            <a:r>
              <a:rPr lang="en-US" altLang="en-US" sz="2000" b="1" cap="none" dirty="0" smtClean="0">
                <a:latin typeface="Segoe UI Semilight" panose="020B0402040204020203" pitchFamily="34" charset="0"/>
                <a:cs typeface="Segoe UI Semilight" panose="020B0402040204020203" pitchFamily="34" charset="0"/>
              </a:rPr>
              <a:t>Data </a:t>
            </a:r>
            <a:r>
              <a:rPr lang="en-US" altLang="en-US" sz="2000" b="1" cap="none" dirty="0">
                <a:latin typeface="Segoe UI Semilight" panose="020B0402040204020203" pitchFamily="34" charset="0"/>
                <a:cs typeface="Segoe UI Semilight" panose="020B0402040204020203" pitchFamily="34" charset="0"/>
              </a:rPr>
              <a:t>Preparation:</a:t>
            </a:r>
            <a:r>
              <a:rPr lang="en-US" altLang="en-US" sz="2000" cap="none" dirty="0">
                <a:latin typeface="Segoe UI Semilight" panose="020B0402040204020203" pitchFamily="34" charset="0"/>
                <a:cs typeface="Segoe UI Semilight" panose="020B0402040204020203" pitchFamily="34" charset="0"/>
              </a:rPr>
              <a:t/>
            </a:r>
            <a:br>
              <a:rPr lang="en-US" altLang="en-US" sz="2000" cap="none" dirty="0">
                <a:latin typeface="Segoe UI Semilight" panose="020B0402040204020203" pitchFamily="34" charset="0"/>
                <a:cs typeface="Segoe UI Semilight" panose="020B0402040204020203" pitchFamily="34" charset="0"/>
              </a:rPr>
            </a:br>
            <a:r>
              <a:rPr lang="en-US" altLang="en-US" sz="2000" cap="none" dirty="0">
                <a:latin typeface="Segoe UI Semilight" panose="020B0402040204020203" pitchFamily="34" charset="0"/>
                <a:cs typeface="Segoe UI Semilight" panose="020B0402040204020203" pitchFamily="34" charset="0"/>
              </a:rPr>
              <a:t>Imported the employee dataset (CSV) into </a:t>
            </a:r>
            <a:r>
              <a:rPr lang="en-US" altLang="en-US" sz="2000" cap="none" dirty="0" err="1">
                <a:latin typeface="Segoe UI Semilight" panose="020B0402040204020203" pitchFamily="34" charset="0"/>
                <a:cs typeface="Segoe UI Semilight" panose="020B0402040204020203" pitchFamily="34" charset="0"/>
              </a:rPr>
              <a:t>Jupyter</a:t>
            </a:r>
            <a:r>
              <a:rPr lang="en-US" altLang="en-US" sz="2000" cap="none" dirty="0">
                <a:latin typeface="Segoe UI Semilight" panose="020B0402040204020203" pitchFamily="34" charset="0"/>
                <a:cs typeface="Segoe UI Semilight" panose="020B0402040204020203" pitchFamily="34" charset="0"/>
              </a:rPr>
              <a:t> Notebook. Cleaned and prepped the data using Python (Pandas, </a:t>
            </a:r>
            <a:r>
              <a:rPr lang="en-US" altLang="en-US" sz="2000" cap="none" dirty="0" err="1">
                <a:latin typeface="Segoe UI Semilight" panose="020B0402040204020203" pitchFamily="34" charset="0"/>
                <a:cs typeface="Segoe UI Semilight" panose="020B0402040204020203" pitchFamily="34" charset="0"/>
              </a:rPr>
              <a:t>NumPy</a:t>
            </a:r>
            <a:r>
              <a:rPr lang="en-US" altLang="en-US" sz="2000" cap="none" dirty="0">
                <a:latin typeface="Segoe UI Semilight" panose="020B0402040204020203" pitchFamily="34" charset="0"/>
                <a:cs typeface="Segoe UI Semilight" panose="020B0402040204020203" pitchFamily="34" charset="0"/>
              </a:rPr>
              <a:t>), addressing duplicates and missing </a:t>
            </a:r>
            <a:r>
              <a:rPr lang="en-US" altLang="en-US" sz="2000" cap="none" dirty="0" smtClean="0">
                <a:latin typeface="Segoe UI Semilight" panose="020B0402040204020203" pitchFamily="34" charset="0"/>
                <a:cs typeface="Segoe UI Semilight" panose="020B0402040204020203" pitchFamily="34" charset="0"/>
              </a:rPr>
              <a:t>values.</a:t>
            </a:r>
          </a:p>
          <a:p>
            <a:pPr marL="457200" lvl="0" indent="-457200" algn="l" defTabSz="914400" eaLnBrk="0" fontAlgn="base" hangingPunct="0">
              <a:spcBef>
                <a:spcPct val="0"/>
              </a:spcBef>
              <a:spcAft>
                <a:spcPct val="0"/>
              </a:spcAft>
              <a:buClrTx/>
              <a:buSzTx/>
              <a:buFont typeface="+mj-lt"/>
              <a:buAutoNum type="arabicPeriod"/>
            </a:pPr>
            <a:r>
              <a:rPr lang="en-US" altLang="en-US" sz="2000" b="1" cap="none" dirty="0" smtClean="0">
                <a:latin typeface="Segoe UI Semilight" panose="020B0402040204020203" pitchFamily="34" charset="0"/>
                <a:cs typeface="Segoe UI Semilight" panose="020B0402040204020203" pitchFamily="34" charset="0"/>
              </a:rPr>
              <a:t>Exploratory </a:t>
            </a:r>
            <a:r>
              <a:rPr lang="en-US" altLang="en-US" sz="2000" b="1" cap="none" dirty="0">
                <a:latin typeface="Segoe UI Semilight" panose="020B0402040204020203" pitchFamily="34" charset="0"/>
                <a:cs typeface="Segoe UI Semilight" panose="020B0402040204020203" pitchFamily="34" charset="0"/>
              </a:rPr>
              <a:t>Data Analysis (EDA):</a:t>
            </a:r>
            <a:r>
              <a:rPr lang="en-US" altLang="en-US" sz="2000" cap="none" dirty="0">
                <a:latin typeface="Segoe UI Semilight" panose="020B0402040204020203" pitchFamily="34" charset="0"/>
                <a:cs typeface="Segoe UI Semilight" panose="020B0402040204020203" pitchFamily="34" charset="0"/>
              </a:rPr>
              <a:t/>
            </a:r>
            <a:br>
              <a:rPr lang="en-US" altLang="en-US" sz="2000" cap="none" dirty="0">
                <a:latin typeface="Segoe UI Semilight" panose="020B0402040204020203" pitchFamily="34" charset="0"/>
                <a:cs typeface="Segoe UI Semilight" panose="020B0402040204020203" pitchFamily="34" charset="0"/>
              </a:rPr>
            </a:br>
            <a:r>
              <a:rPr lang="en-US" altLang="en-US" sz="2000" cap="none" dirty="0">
                <a:latin typeface="Segoe UI Semilight" panose="020B0402040204020203" pitchFamily="34" charset="0"/>
                <a:cs typeface="Segoe UI Semilight" panose="020B0402040204020203" pitchFamily="34" charset="0"/>
              </a:rPr>
              <a:t>Performed univariate, bivariate, and multivariate analyses. Used </a:t>
            </a:r>
            <a:r>
              <a:rPr lang="en-US" altLang="en-US" sz="2000" cap="none" dirty="0" err="1">
                <a:latin typeface="Segoe UI Semilight" panose="020B0402040204020203" pitchFamily="34" charset="0"/>
                <a:cs typeface="Segoe UI Semilight" panose="020B0402040204020203" pitchFamily="34" charset="0"/>
              </a:rPr>
              <a:t>Matplotlib</a:t>
            </a:r>
            <a:r>
              <a:rPr lang="en-US" altLang="en-US" sz="2000" cap="none" dirty="0">
                <a:latin typeface="Segoe UI Semilight" panose="020B0402040204020203" pitchFamily="34" charset="0"/>
                <a:cs typeface="Segoe UI Semilight" panose="020B0402040204020203" pitchFamily="34" charset="0"/>
              </a:rPr>
              <a:t> and </a:t>
            </a:r>
            <a:r>
              <a:rPr lang="en-US" altLang="en-US" sz="2000" cap="none" dirty="0" err="1">
                <a:latin typeface="Segoe UI Semilight" panose="020B0402040204020203" pitchFamily="34" charset="0"/>
                <a:cs typeface="Segoe UI Semilight" panose="020B0402040204020203" pitchFamily="34" charset="0"/>
              </a:rPr>
              <a:t>Seaborn</a:t>
            </a:r>
            <a:r>
              <a:rPr lang="en-US" altLang="en-US" sz="2000" cap="none" dirty="0">
                <a:latin typeface="Segoe UI Semilight" panose="020B0402040204020203" pitchFamily="34" charset="0"/>
                <a:cs typeface="Segoe UI Semilight" panose="020B0402040204020203" pitchFamily="34" charset="0"/>
              </a:rPr>
              <a:t> to plot pair plots, correlation </a:t>
            </a:r>
            <a:r>
              <a:rPr lang="en-US" altLang="en-US" sz="2000" cap="none" dirty="0" err="1">
                <a:latin typeface="Segoe UI Semilight" panose="020B0402040204020203" pitchFamily="34" charset="0"/>
                <a:cs typeface="Segoe UI Semilight" panose="020B0402040204020203" pitchFamily="34" charset="0"/>
              </a:rPr>
              <a:t>heatmaps</a:t>
            </a:r>
            <a:r>
              <a:rPr lang="en-US" altLang="en-US" sz="2000" cap="none" dirty="0">
                <a:latin typeface="Segoe UI Semilight" panose="020B0402040204020203" pitchFamily="34" charset="0"/>
                <a:cs typeface="Segoe UI Semilight" panose="020B0402040204020203" pitchFamily="34" charset="0"/>
              </a:rPr>
              <a:t>, and bivariate graphs, uncovering key attrition </a:t>
            </a:r>
            <a:r>
              <a:rPr lang="en-US" altLang="en-US" sz="2000" cap="none" dirty="0" smtClean="0">
                <a:latin typeface="Segoe UI Semilight" panose="020B0402040204020203" pitchFamily="34" charset="0"/>
                <a:cs typeface="Segoe UI Semilight" panose="020B0402040204020203" pitchFamily="34" charset="0"/>
              </a:rPr>
              <a:t>factors.</a:t>
            </a:r>
          </a:p>
          <a:p>
            <a:pPr marL="457200" lvl="0" indent="-457200" algn="l" defTabSz="914400" eaLnBrk="0" fontAlgn="base" hangingPunct="0">
              <a:spcBef>
                <a:spcPct val="0"/>
              </a:spcBef>
              <a:spcAft>
                <a:spcPct val="0"/>
              </a:spcAft>
              <a:buClrTx/>
              <a:buSzTx/>
              <a:buFont typeface="+mj-lt"/>
              <a:buAutoNum type="arabicPeriod"/>
            </a:pPr>
            <a:r>
              <a:rPr lang="en-US" altLang="en-US" sz="2000" b="1" cap="none" dirty="0" smtClean="0">
                <a:latin typeface="Segoe UI Semilight" panose="020B0402040204020203" pitchFamily="34" charset="0"/>
                <a:cs typeface="Segoe UI Semilight" panose="020B0402040204020203" pitchFamily="34" charset="0"/>
              </a:rPr>
              <a:t>Insights </a:t>
            </a:r>
            <a:r>
              <a:rPr lang="en-US" altLang="en-US" sz="2000" b="1" cap="none" dirty="0">
                <a:latin typeface="Segoe UI Semilight" panose="020B0402040204020203" pitchFamily="34" charset="0"/>
                <a:cs typeface="Segoe UI Semilight" panose="020B0402040204020203" pitchFamily="34" charset="0"/>
              </a:rPr>
              <a:t>Generation:</a:t>
            </a:r>
            <a:r>
              <a:rPr lang="en-US" altLang="en-US" sz="2000" cap="none" dirty="0">
                <a:latin typeface="Segoe UI Semilight" panose="020B0402040204020203" pitchFamily="34" charset="0"/>
                <a:cs typeface="Segoe UI Semilight" panose="020B0402040204020203" pitchFamily="34" charset="0"/>
              </a:rPr>
              <a:t/>
            </a:r>
            <a:br>
              <a:rPr lang="en-US" altLang="en-US" sz="2000" cap="none" dirty="0">
                <a:latin typeface="Segoe UI Semilight" panose="020B0402040204020203" pitchFamily="34" charset="0"/>
                <a:cs typeface="Segoe UI Semilight" panose="020B0402040204020203" pitchFamily="34" charset="0"/>
              </a:rPr>
            </a:br>
            <a:r>
              <a:rPr lang="en-US" altLang="en-US" sz="2000" cap="none" dirty="0">
                <a:latin typeface="Segoe UI Semilight" panose="020B0402040204020203" pitchFamily="34" charset="0"/>
                <a:cs typeface="Segoe UI Semilight" panose="020B0402040204020203" pitchFamily="34" charset="0"/>
              </a:rPr>
              <a:t>Identified key drivers of attrition, such as low job satisfaction and inadequate compensation, through visualizations and </a:t>
            </a:r>
            <a:r>
              <a:rPr lang="en-US" altLang="en-US" sz="2000" cap="none" dirty="0" smtClean="0">
                <a:latin typeface="Segoe UI Semilight" panose="020B0402040204020203" pitchFamily="34" charset="0"/>
                <a:cs typeface="Segoe UI Semilight" panose="020B0402040204020203" pitchFamily="34" charset="0"/>
              </a:rPr>
              <a:t>analysis.</a:t>
            </a:r>
          </a:p>
          <a:p>
            <a:pPr marL="457200" lvl="0" indent="-457200" algn="l" defTabSz="914400" eaLnBrk="0" fontAlgn="base" hangingPunct="0">
              <a:spcBef>
                <a:spcPct val="0"/>
              </a:spcBef>
              <a:spcAft>
                <a:spcPct val="0"/>
              </a:spcAft>
              <a:buClrTx/>
              <a:buSzTx/>
              <a:buFont typeface="+mj-lt"/>
              <a:buAutoNum type="arabicPeriod"/>
            </a:pPr>
            <a:r>
              <a:rPr lang="en-US" altLang="en-US" sz="2000" b="1" cap="none" dirty="0" smtClean="0">
                <a:latin typeface="Segoe UI Semilight" panose="020B0402040204020203" pitchFamily="34" charset="0"/>
                <a:cs typeface="Segoe UI Semilight" panose="020B0402040204020203" pitchFamily="34" charset="0"/>
              </a:rPr>
              <a:t>Dashboard </a:t>
            </a:r>
            <a:r>
              <a:rPr lang="en-US" altLang="en-US" sz="2000" b="1" cap="none" dirty="0">
                <a:latin typeface="Segoe UI Semilight" panose="020B0402040204020203" pitchFamily="34" charset="0"/>
                <a:cs typeface="Segoe UI Semilight" panose="020B0402040204020203" pitchFamily="34" charset="0"/>
              </a:rPr>
              <a:t>Creation:</a:t>
            </a:r>
            <a:r>
              <a:rPr lang="en-US" altLang="en-US" sz="2000" cap="none" dirty="0">
                <a:latin typeface="Segoe UI Semilight" panose="020B0402040204020203" pitchFamily="34" charset="0"/>
                <a:cs typeface="Segoe UI Semilight" panose="020B0402040204020203" pitchFamily="34" charset="0"/>
              </a:rPr>
              <a:t/>
            </a:r>
            <a:br>
              <a:rPr lang="en-US" altLang="en-US" sz="2000" cap="none" dirty="0">
                <a:latin typeface="Segoe UI Semilight" panose="020B0402040204020203" pitchFamily="34" charset="0"/>
                <a:cs typeface="Segoe UI Semilight" panose="020B0402040204020203" pitchFamily="34" charset="0"/>
              </a:rPr>
            </a:br>
            <a:r>
              <a:rPr lang="en-US" altLang="en-US" sz="2000" cap="none" dirty="0">
                <a:latin typeface="Segoe UI Semilight" panose="020B0402040204020203" pitchFamily="34" charset="0"/>
                <a:cs typeface="Segoe UI Semilight" panose="020B0402040204020203" pitchFamily="34" charset="0"/>
              </a:rPr>
              <a:t>Built an interactive Power BI dashboard with visualizations (bar charts, pie charts, trend lines) and filters to display metrics like attrition rate and </a:t>
            </a:r>
            <a:r>
              <a:rPr lang="en-US" altLang="en-US" sz="2000" cap="none" dirty="0" smtClean="0">
                <a:latin typeface="Segoe UI Semilight" panose="020B0402040204020203" pitchFamily="34" charset="0"/>
                <a:cs typeface="Segoe UI Semilight" panose="020B0402040204020203" pitchFamily="34" charset="0"/>
              </a:rPr>
              <a:t>tenure.</a:t>
            </a:r>
          </a:p>
          <a:p>
            <a:pPr marL="457200" lvl="0" indent="-457200" algn="l" defTabSz="914400" eaLnBrk="0" fontAlgn="base" hangingPunct="0">
              <a:spcBef>
                <a:spcPct val="0"/>
              </a:spcBef>
              <a:spcAft>
                <a:spcPct val="0"/>
              </a:spcAft>
              <a:buClrTx/>
              <a:buSzTx/>
              <a:buFont typeface="+mj-lt"/>
              <a:buAutoNum type="arabicPeriod"/>
            </a:pPr>
            <a:r>
              <a:rPr lang="en-US" altLang="en-US" sz="2000" b="1" cap="none" dirty="0" smtClean="0">
                <a:latin typeface="Segoe UI Semilight" panose="020B0402040204020203" pitchFamily="34" charset="0"/>
                <a:cs typeface="Segoe UI Semilight" panose="020B0402040204020203" pitchFamily="34" charset="0"/>
              </a:rPr>
              <a:t>Results </a:t>
            </a:r>
            <a:r>
              <a:rPr lang="en-US" altLang="en-US" sz="2000" b="1" cap="none" dirty="0">
                <a:latin typeface="Segoe UI Semilight" panose="020B0402040204020203" pitchFamily="34" charset="0"/>
                <a:cs typeface="Segoe UI Semilight" panose="020B0402040204020203" pitchFamily="34" charset="0"/>
              </a:rPr>
              <a:t>and Recommendations:</a:t>
            </a:r>
            <a:r>
              <a:rPr lang="en-US" altLang="en-US" sz="2000" cap="none" dirty="0">
                <a:latin typeface="Segoe UI Semilight" panose="020B0402040204020203" pitchFamily="34" charset="0"/>
                <a:cs typeface="Segoe UI Semilight" panose="020B0402040204020203" pitchFamily="34" charset="0"/>
              </a:rPr>
              <a:t/>
            </a:r>
            <a:br>
              <a:rPr lang="en-US" altLang="en-US" sz="2000" cap="none" dirty="0">
                <a:latin typeface="Segoe UI Semilight" panose="020B0402040204020203" pitchFamily="34" charset="0"/>
                <a:cs typeface="Segoe UI Semilight" panose="020B0402040204020203" pitchFamily="34" charset="0"/>
              </a:rPr>
            </a:br>
            <a:r>
              <a:rPr lang="en-US" altLang="en-US" sz="2000" cap="none" dirty="0">
                <a:latin typeface="Segoe UI Semilight" panose="020B0402040204020203" pitchFamily="34" charset="0"/>
                <a:cs typeface="Segoe UI Semilight" panose="020B0402040204020203" pitchFamily="34" charset="0"/>
              </a:rPr>
              <a:t>Highlighted actionable insights to help reduce attrition, focusing on high-risk groups and departments</a:t>
            </a:r>
            <a:r>
              <a:rPr lang="en-US" altLang="en-US" sz="2000" cap="none" dirty="0" smtClean="0">
                <a:latin typeface="Segoe UI Semilight" panose="020B0402040204020203" pitchFamily="34" charset="0"/>
                <a:cs typeface="Segoe UI Semilight" panose="020B0402040204020203" pitchFamily="34" charset="0"/>
              </a:rPr>
              <a:t>.</a:t>
            </a:r>
            <a:endParaRPr lang="en-US" sz="2000" cap="none" dirty="0" smtClean="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352589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898" y="2560320"/>
            <a:ext cx="10668001" cy="3785652"/>
          </a:xfrm>
          <a:prstGeom prst="rect">
            <a:avLst/>
          </a:prstGeom>
        </p:spPr>
        <p:txBody>
          <a:bodyPr wrap="square">
            <a:spAutoFit/>
          </a:bodyPr>
          <a:lstStyle/>
          <a:p>
            <a:pPr>
              <a:lnSpc>
                <a:spcPct val="150000"/>
              </a:lnSpc>
            </a:pPr>
            <a:endParaRPr lang="en-US" sz="2000" dirty="0">
              <a:latin typeface="Segoe UI Semilight" panose="020B0402040204020203" pitchFamily="34" charset="0"/>
              <a:cs typeface="Segoe UI Semilight" panose="020B0402040204020203" pitchFamily="34" charset="0"/>
            </a:endParaRPr>
          </a:p>
          <a:p>
            <a:pPr marL="342900" indent="-342900">
              <a:lnSpc>
                <a:spcPct val="150000"/>
              </a:lnSpc>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Overall </a:t>
            </a:r>
            <a:r>
              <a:rPr lang="en-US" sz="2000" b="1" dirty="0">
                <a:latin typeface="Segoe UI Semilight" panose="020B0402040204020203" pitchFamily="34" charset="0"/>
                <a:cs typeface="Segoe UI Semilight" panose="020B0402040204020203" pitchFamily="34" charset="0"/>
              </a:rPr>
              <a:t>Employees: </a:t>
            </a:r>
            <a:r>
              <a:rPr lang="en-US" sz="2000" dirty="0">
                <a:latin typeface="Segoe UI Semilight" panose="020B0402040204020203" pitchFamily="34" charset="0"/>
                <a:cs typeface="Segoe UI Semilight" panose="020B0402040204020203" pitchFamily="34" charset="0"/>
              </a:rPr>
              <a:t>The total number of employees in the company at a given </a:t>
            </a:r>
            <a:r>
              <a:rPr lang="en-US" sz="2000" dirty="0" smtClean="0">
                <a:latin typeface="Segoe UI Semilight" panose="020B0402040204020203" pitchFamily="34" charset="0"/>
                <a:cs typeface="Segoe UI Semilight" panose="020B0402040204020203" pitchFamily="34" charset="0"/>
              </a:rPr>
              <a:t>time.</a:t>
            </a:r>
          </a:p>
          <a:p>
            <a:pPr marL="342900" indent="-342900">
              <a:lnSpc>
                <a:spcPct val="150000"/>
              </a:lnSpc>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Attrition</a:t>
            </a:r>
            <a:r>
              <a:rPr lang="en-US" sz="2000" b="1" dirty="0">
                <a:latin typeface="Segoe UI Semilight" panose="020B0402040204020203" pitchFamily="34" charset="0"/>
                <a:cs typeface="Segoe UI Semilight" panose="020B0402040204020203" pitchFamily="34" charset="0"/>
              </a:rPr>
              <a:t>: </a:t>
            </a:r>
            <a:r>
              <a:rPr lang="en-US" sz="2000" dirty="0">
                <a:latin typeface="Segoe UI Semilight" panose="020B0402040204020203" pitchFamily="34" charset="0"/>
                <a:cs typeface="Segoe UI Semilight" panose="020B0402040204020203" pitchFamily="34" charset="0"/>
              </a:rPr>
              <a:t>The number of employees who have left the company over a specified </a:t>
            </a:r>
            <a:r>
              <a:rPr lang="en-US" sz="2000" dirty="0" smtClean="0">
                <a:latin typeface="Segoe UI Semilight" panose="020B0402040204020203" pitchFamily="34" charset="0"/>
                <a:cs typeface="Segoe UI Semilight" panose="020B0402040204020203" pitchFamily="34" charset="0"/>
              </a:rPr>
              <a:t>period.</a:t>
            </a:r>
          </a:p>
          <a:p>
            <a:pPr marL="342900" indent="-342900">
              <a:lnSpc>
                <a:spcPct val="150000"/>
              </a:lnSpc>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Attrition </a:t>
            </a:r>
            <a:r>
              <a:rPr lang="en-US" sz="2000" b="1" dirty="0">
                <a:latin typeface="Segoe UI Semilight" panose="020B0402040204020203" pitchFamily="34" charset="0"/>
                <a:cs typeface="Segoe UI Semilight" panose="020B0402040204020203" pitchFamily="34" charset="0"/>
              </a:rPr>
              <a:t>Rate: </a:t>
            </a:r>
            <a:r>
              <a:rPr lang="en-US" sz="2000" dirty="0">
                <a:latin typeface="Segoe UI Semilight" panose="020B0402040204020203" pitchFamily="34" charset="0"/>
                <a:cs typeface="Segoe UI Semilight" panose="020B0402040204020203" pitchFamily="34" charset="0"/>
              </a:rPr>
              <a:t>The percentage of employees who have left the company compared to the total number of </a:t>
            </a:r>
            <a:r>
              <a:rPr lang="en-US" sz="2000" dirty="0" smtClean="0">
                <a:latin typeface="Segoe UI Semilight" panose="020B0402040204020203" pitchFamily="34" charset="0"/>
                <a:cs typeface="Segoe UI Semilight" panose="020B0402040204020203" pitchFamily="34" charset="0"/>
              </a:rPr>
              <a:t>employees.</a:t>
            </a:r>
          </a:p>
          <a:p>
            <a:pPr marL="342900" indent="-342900">
              <a:lnSpc>
                <a:spcPct val="150000"/>
              </a:lnSpc>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Active </a:t>
            </a:r>
            <a:r>
              <a:rPr lang="en-US" sz="2000" b="1" dirty="0">
                <a:latin typeface="Segoe UI Semilight" panose="020B0402040204020203" pitchFamily="34" charset="0"/>
                <a:cs typeface="Segoe UI Semilight" panose="020B0402040204020203" pitchFamily="34" charset="0"/>
              </a:rPr>
              <a:t>Employees: </a:t>
            </a:r>
            <a:r>
              <a:rPr lang="en-US" sz="2000" dirty="0">
                <a:latin typeface="Segoe UI Semilight" panose="020B0402040204020203" pitchFamily="34" charset="0"/>
                <a:cs typeface="Segoe UI Semilight" panose="020B0402040204020203" pitchFamily="34" charset="0"/>
              </a:rPr>
              <a:t>The number of employees currently working in the </a:t>
            </a:r>
            <a:r>
              <a:rPr lang="en-US" sz="2000" dirty="0" smtClean="0">
                <a:latin typeface="Segoe UI Semilight" panose="020B0402040204020203" pitchFamily="34" charset="0"/>
                <a:cs typeface="Segoe UI Semilight" panose="020B0402040204020203" pitchFamily="34" charset="0"/>
              </a:rPr>
              <a:t>company.</a:t>
            </a:r>
          </a:p>
          <a:p>
            <a:pPr marL="342900" indent="-342900">
              <a:lnSpc>
                <a:spcPct val="150000"/>
              </a:lnSpc>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Average </a:t>
            </a:r>
            <a:r>
              <a:rPr lang="en-US" sz="2000" b="1" dirty="0" smtClean="0">
                <a:latin typeface="Segoe UI Semilight" panose="020B0402040204020203" pitchFamily="34" charset="0"/>
                <a:cs typeface="Segoe UI Semilight" panose="020B0402040204020203" pitchFamily="34" charset="0"/>
              </a:rPr>
              <a:t>Years at Company </a:t>
            </a:r>
            <a:r>
              <a:rPr lang="en-US" sz="2000" b="1" dirty="0" smtClean="0">
                <a:latin typeface="Segoe UI Semilight" panose="020B0402040204020203" pitchFamily="34" charset="0"/>
                <a:cs typeface="Segoe UI Semilight" panose="020B0402040204020203" pitchFamily="34" charset="0"/>
              </a:rPr>
              <a:t>: </a:t>
            </a:r>
            <a:r>
              <a:rPr lang="en-US" sz="2000" dirty="0">
                <a:latin typeface="Segoe UI Semilight" panose="020B0402040204020203" pitchFamily="34" charset="0"/>
                <a:cs typeface="Segoe UI Semilight" panose="020B0402040204020203" pitchFamily="34" charset="0"/>
              </a:rPr>
              <a:t>The average </a:t>
            </a:r>
            <a:r>
              <a:rPr lang="en-US" sz="2000" dirty="0" smtClean="0">
                <a:latin typeface="Segoe UI Semilight" panose="020B0402040204020203" pitchFamily="34" charset="0"/>
                <a:cs typeface="Segoe UI Semilight" panose="020B0402040204020203" pitchFamily="34" charset="0"/>
              </a:rPr>
              <a:t>number of years  an employee works  </a:t>
            </a:r>
            <a:r>
              <a:rPr lang="en-US" sz="2000" dirty="0">
                <a:latin typeface="Segoe UI Semilight" panose="020B0402040204020203" pitchFamily="34" charset="0"/>
                <a:cs typeface="Segoe UI Semilight" panose="020B0402040204020203" pitchFamily="34" charset="0"/>
              </a:rPr>
              <a:t>in the </a:t>
            </a:r>
            <a:r>
              <a:rPr lang="en-US" sz="2000" dirty="0" smtClean="0">
                <a:latin typeface="Segoe UI Semilight" panose="020B0402040204020203" pitchFamily="34" charset="0"/>
                <a:cs typeface="Segoe UI Semilight" panose="020B0402040204020203" pitchFamily="34" charset="0"/>
              </a:rPr>
              <a:t>company</a:t>
            </a:r>
            <a:r>
              <a:rPr lang="en-US" sz="2000" dirty="0">
                <a:latin typeface="Segoe UI Semilight" panose="020B0402040204020203" pitchFamily="34" charset="0"/>
                <a:cs typeface="Segoe UI Semilight" panose="020B0402040204020203" pitchFamily="34" charset="0"/>
              </a:rPr>
              <a:t>.</a:t>
            </a:r>
            <a:endParaRPr lang="en-US" altLang="en-US" sz="2000" dirty="0" smtClean="0">
              <a:latin typeface="Segoe UI Semilight" panose="020B0402040204020203" pitchFamily="34" charset="0"/>
              <a:cs typeface="Segoe UI Semilight" panose="020B0402040204020203" pitchFamily="34" charset="0"/>
            </a:endParaRPr>
          </a:p>
        </p:txBody>
      </p:sp>
      <p:sp>
        <p:nvSpPr>
          <p:cNvPr id="4" name="Rectangle 3"/>
          <p:cNvSpPr/>
          <p:nvPr/>
        </p:nvSpPr>
        <p:spPr>
          <a:xfrm>
            <a:off x="572086" y="402660"/>
            <a:ext cx="11385452" cy="646331"/>
          </a:xfrm>
          <a:prstGeom prst="rect">
            <a:avLst/>
          </a:prstGeom>
        </p:spPr>
        <p:txBody>
          <a:bodyPr wrap="square">
            <a:spAutoFit/>
          </a:bodyPr>
          <a:lstStyle/>
          <a:p>
            <a:r>
              <a:rPr lang="en-US" sz="3600" b="1" dirty="0">
                <a:latin typeface="Segoe UI Semilight" panose="020B0402040204020203" pitchFamily="34" charset="0"/>
                <a:cs typeface="Segoe UI Semilight" panose="020B0402040204020203" pitchFamily="34" charset="0"/>
              </a:rPr>
              <a:t>KEY PERFORMANCE INDICATOR (KPI)</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99" y="1499405"/>
            <a:ext cx="8290560" cy="10609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8629" y="1205949"/>
            <a:ext cx="1943100" cy="1647825"/>
          </a:xfrm>
          <a:prstGeom prst="rect">
            <a:avLst/>
          </a:prstGeom>
        </p:spPr>
      </p:pic>
    </p:spTree>
    <p:extLst>
      <p:ext uri="{BB962C8B-B14F-4D97-AF65-F5344CB8AC3E}">
        <p14:creationId xmlns:p14="http://schemas.microsoft.com/office/powerpoint/2010/main" val="1575700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5" y="153015"/>
            <a:ext cx="11272912" cy="1200329"/>
          </a:xfrm>
          <a:prstGeom prst="rect">
            <a:avLst/>
          </a:prstGeom>
        </p:spPr>
        <p:txBody>
          <a:bodyPr wrap="square">
            <a:spAutoFit/>
          </a:bodyPr>
          <a:lstStyle/>
          <a:p>
            <a:r>
              <a:rPr lang="en-US" sz="3600" dirty="0" smtClean="0"/>
              <a:t>ATTRITION ANALYSIS: THE IMPACT OF GENDER, INCOME LEVELS, AND WORK-LIFE BALANCE</a:t>
            </a:r>
            <a:endParaRPr lang="en-US" sz="3600" b="1" dirty="0">
              <a:latin typeface="Segoe UI Semilight" panose="020B0402040204020203" pitchFamily="34" charset="0"/>
              <a:cs typeface="Segoe UI Semilight" panose="020B0402040204020203" pitchFamily="34" charset="0"/>
            </a:endParaRPr>
          </a:p>
        </p:txBody>
      </p:sp>
      <p:sp>
        <p:nvSpPr>
          <p:cNvPr id="5" name="Rectangle 4"/>
          <p:cNvSpPr/>
          <p:nvPr/>
        </p:nvSpPr>
        <p:spPr>
          <a:xfrm>
            <a:off x="743904" y="4024740"/>
            <a:ext cx="11101093" cy="2554545"/>
          </a:xfrm>
          <a:prstGeom prst="rect">
            <a:avLst/>
          </a:prstGeom>
        </p:spPr>
        <p:txBody>
          <a:bodyPr wrap="square">
            <a:spAutoFit/>
          </a:bodyPr>
          <a:lstStyle/>
          <a:p>
            <a:pPr marL="285750" indent="-285750" algn="just">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The </a:t>
            </a:r>
            <a:r>
              <a:rPr lang="en-US" sz="2000" dirty="0">
                <a:latin typeface="Segoe UI Semilight" panose="020B0402040204020203" pitchFamily="34" charset="0"/>
                <a:cs typeface="Segoe UI Semilight" panose="020B0402040204020203" pitchFamily="34" charset="0"/>
              </a:rPr>
              <a:t>attrition rate is 10% for male employees and 6.12% for female </a:t>
            </a:r>
            <a:r>
              <a:rPr lang="en-US" sz="2000" dirty="0" smtClean="0">
                <a:latin typeface="Segoe UI Semilight" panose="020B0402040204020203" pitchFamily="34" charset="0"/>
                <a:cs typeface="Segoe UI Semilight" panose="020B0402040204020203" pitchFamily="34" charset="0"/>
              </a:rPr>
              <a:t>employees  in </a:t>
            </a:r>
            <a:r>
              <a:rPr lang="en-US" sz="2000" dirty="0">
                <a:latin typeface="Segoe UI Semilight" panose="020B0402040204020203" pitchFamily="34" charset="0"/>
                <a:cs typeface="Segoe UI Semilight" panose="020B0402040204020203" pitchFamily="34" charset="0"/>
              </a:rPr>
              <a:t>the </a:t>
            </a:r>
            <a:r>
              <a:rPr lang="en-US" sz="2000" dirty="0" smtClean="0">
                <a:latin typeface="Segoe UI Semilight" panose="020B0402040204020203" pitchFamily="34" charset="0"/>
                <a:cs typeface="Segoe UI Semilight" panose="020B0402040204020203" pitchFamily="34" charset="0"/>
              </a:rPr>
              <a:t>company.</a:t>
            </a:r>
            <a:endParaRPr lang="en-US" sz="2000" dirty="0" smtClean="0">
              <a:latin typeface="Segoe UI Semilight" panose="020B0402040204020203" pitchFamily="34" charset="0"/>
              <a:cs typeface="Segoe UI Semilight" panose="020B0402040204020203" pitchFamily="34" charset="0"/>
            </a:endParaRPr>
          </a:p>
          <a:p>
            <a:pPr marL="285750" indent="-285750" algn="just">
              <a:buFont typeface="Wingdings" panose="05000000000000000000" pitchFamily="2" charset="2"/>
              <a:buChar char="§"/>
            </a:pPr>
            <a:r>
              <a:rPr lang="en-US" sz="2000" b="1" dirty="0">
                <a:latin typeface="Segoe UI Semilight" panose="020B0402040204020203" pitchFamily="34" charset="0"/>
                <a:cs typeface="Segoe UI Semilight" panose="020B0402040204020203" pitchFamily="34" charset="0"/>
              </a:rPr>
              <a:t>Income May Not Be the </a:t>
            </a:r>
            <a:r>
              <a:rPr lang="en-US" sz="2000" b="1" dirty="0" smtClean="0">
                <a:latin typeface="Segoe UI Semilight" panose="020B0402040204020203" pitchFamily="34" charset="0"/>
                <a:cs typeface="Segoe UI Semilight" panose="020B0402040204020203" pitchFamily="34" charset="0"/>
              </a:rPr>
              <a:t>Sole </a:t>
            </a:r>
            <a:r>
              <a:rPr lang="en-US" sz="2000" b="1" dirty="0">
                <a:latin typeface="Segoe UI Semilight" panose="020B0402040204020203" pitchFamily="34" charset="0"/>
                <a:cs typeface="Segoe UI Semilight" panose="020B0402040204020203" pitchFamily="34" charset="0"/>
              </a:rPr>
              <a:t>Factor</a:t>
            </a:r>
            <a:r>
              <a:rPr lang="en-US" sz="2000" dirty="0">
                <a:latin typeface="Segoe UI Semilight" panose="020B0402040204020203" pitchFamily="34" charset="0"/>
                <a:cs typeface="Segoe UI Semilight" panose="020B0402040204020203" pitchFamily="34" charset="0"/>
              </a:rPr>
              <a:t>: </a:t>
            </a:r>
            <a:r>
              <a:rPr lang="en-US" sz="2000" dirty="0" smtClean="0">
                <a:latin typeface="Segoe UI Semilight" panose="020B0402040204020203" pitchFamily="34" charset="0"/>
                <a:cs typeface="Segoe UI Semilight" panose="020B0402040204020203" pitchFamily="34" charset="0"/>
              </a:rPr>
              <a:t>There </a:t>
            </a:r>
            <a:r>
              <a:rPr lang="en-US" sz="2000" dirty="0">
                <a:latin typeface="Segoe UI Semilight" panose="020B0402040204020203" pitchFamily="34" charset="0"/>
                <a:cs typeface="Segoe UI Semilight" panose="020B0402040204020203" pitchFamily="34" charset="0"/>
              </a:rPr>
              <a:t>is a slight increase in attrition rates among employees in the higher salary brackets. This suggests that factors beyond income, such as career growth opportunities or work-life balance, may play a more significant role in employee </a:t>
            </a:r>
            <a:r>
              <a:rPr lang="en-US" sz="2000" dirty="0" smtClean="0">
                <a:latin typeface="Segoe UI Semilight" panose="020B0402040204020203" pitchFamily="34" charset="0"/>
                <a:cs typeface="Segoe UI Semilight" panose="020B0402040204020203" pitchFamily="34" charset="0"/>
              </a:rPr>
              <a:t>turnover</a:t>
            </a:r>
          </a:p>
          <a:p>
            <a:pPr marL="285750" indent="-285750" algn="just">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Work-Life </a:t>
            </a:r>
            <a:r>
              <a:rPr lang="en-US" sz="2000" b="1" dirty="0">
                <a:latin typeface="Segoe UI Semilight" panose="020B0402040204020203" pitchFamily="34" charset="0"/>
                <a:cs typeface="Segoe UI Semilight" panose="020B0402040204020203" pitchFamily="34" charset="0"/>
              </a:rPr>
              <a:t>Balance </a:t>
            </a:r>
            <a:r>
              <a:rPr lang="en-US" sz="2000" b="1" dirty="0" smtClean="0">
                <a:latin typeface="Segoe UI Semilight" panose="020B0402040204020203" pitchFamily="34" charset="0"/>
                <a:cs typeface="Segoe UI Semilight" panose="020B0402040204020203" pitchFamily="34" charset="0"/>
              </a:rPr>
              <a:t>Challenges</a:t>
            </a:r>
            <a:r>
              <a:rPr lang="en-US" sz="2000" dirty="0">
                <a:latin typeface="Segoe UI Semilight" panose="020B0402040204020203" pitchFamily="34" charset="0"/>
                <a:cs typeface="Segoe UI Semilight" panose="020B0402040204020203" pitchFamily="34" charset="0"/>
              </a:rPr>
              <a:t>: The highest attrition levels are observed among </a:t>
            </a:r>
            <a:r>
              <a:rPr lang="en-US" sz="2000" dirty="0" smtClean="0">
                <a:latin typeface="Segoe UI Semilight" panose="020B0402040204020203" pitchFamily="34" charset="0"/>
                <a:cs typeface="Segoe UI Semilight" panose="020B0402040204020203" pitchFamily="34" charset="0"/>
              </a:rPr>
              <a:t>Level </a:t>
            </a:r>
            <a:r>
              <a:rPr lang="en-US" sz="2000" dirty="0">
                <a:latin typeface="Segoe UI Semilight" panose="020B0402040204020203" pitchFamily="34" charset="0"/>
                <a:cs typeface="Segoe UI Semilight" panose="020B0402040204020203" pitchFamily="34" charset="0"/>
              </a:rPr>
              <a:t>3.0 group</a:t>
            </a:r>
            <a:r>
              <a:rPr lang="en-US" sz="2000" dirty="0" smtClean="0">
                <a:latin typeface="Segoe UI Semilight" panose="020B0402040204020203" pitchFamily="34" charset="0"/>
                <a:cs typeface="Segoe UI Semilight" panose="020B0402040204020203" pitchFamily="34" charset="0"/>
              </a:rPr>
              <a:t>. Employees </a:t>
            </a:r>
            <a:r>
              <a:rPr lang="en-US" sz="2000" dirty="0">
                <a:latin typeface="Segoe UI Semilight" panose="020B0402040204020203" pitchFamily="34" charset="0"/>
                <a:cs typeface="Segoe UI Semilight" panose="020B0402040204020203" pitchFamily="34" charset="0"/>
              </a:rPr>
              <a:t>in the 3.0 group likely experience moderate work-life balance, which may not meet their expectations or needs. This dissatisfaction could be a significant driver of turnover.</a:t>
            </a:r>
          </a:p>
          <a:p>
            <a:pPr algn="just"/>
            <a:endParaRPr lang="en-US" sz="2000" dirty="0">
              <a:latin typeface="Segoe UI Semilight" panose="020B0402040204020203" pitchFamily="34" charset="0"/>
              <a:cs typeface="Segoe UI Semilight" panose="020B04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05" y="1474443"/>
            <a:ext cx="2449462" cy="210981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674" y="1474442"/>
            <a:ext cx="2566008" cy="210981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8500" y="1474444"/>
            <a:ext cx="3271581" cy="210981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5367" y="1474442"/>
            <a:ext cx="2473307" cy="2109815"/>
          </a:xfrm>
          <a:prstGeom prst="rect">
            <a:avLst/>
          </a:prstGeom>
        </p:spPr>
      </p:pic>
    </p:spTree>
    <p:extLst>
      <p:ext uri="{BB962C8B-B14F-4D97-AF65-F5344CB8AC3E}">
        <p14:creationId xmlns:p14="http://schemas.microsoft.com/office/powerpoint/2010/main" val="2504984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4" y="153015"/>
            <a:ext cx="11619915"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KEY DRIVERS: LIFE SCIENCES, R&amp;D, AND MARITAL STATUS</a:t>
            </a:r>
            <a:endParaRPr lang="en-US" sz="3600" b="1" dirty="0">
              <a:latin typeface="Segoe UI Semilight" panose="020B0402040204020203" pitchFamily="34" charset="0"/>
              <a:cs typeface="Segoe UI Semilight" panose="020B0402040204020203" pitchFamily="34" charset="0"/>
            </a:endParaRPr>
          </a:p>
        </p:txBody>
      </p:sp>
      <p:sp>
        <p:nvSpPr>
          <p:cNvPr id="5" name="Rectangle 4"/>
          <p:cNvSpPr/>
          <p:nvPr/>
        </p:nvSpPr>
        <p:spPr>
          <a:xfrm>
            <a:off x="154745" y="3108960"/>
            <a:ext cx="11704319" cy="3785652"/>
          </a:xfrm>
          <a:prstGeom prst="rect">
            <a:avLst/>
          </a:prstGeom>
        </p:spPr>
        <p:txBody>
          <a:bodyPr wrap="square">
            <a:spAutoFit/>
          </a:bodyPr>
          <a:lstStyle/>
          <a:p>
            <a:pPr marL="285750" indent="-285750" algn="just">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High </a:t>
            </a:r>
            <a:r>
              <a:rPr lang="en-US" sz="2000" b="1" dirty="0">
                <a:latin typeface="Segoe UI Semilight" panose="020B0402040204020203" pitchFamily="34" charset="0"/>
                <a:cs typeface="Segoe UI Semilight" panose="020B0402040204020203" pitchFamily="34" charset="0"/>
              </a:rPr>
              <a:t>Attrition in Life Sciences and Medical </a:t>
            </a:r>
            <a:r>
              <a:rPr lang="en-US" sz="2000" b="1" dirty="0" smtClean="0">
                <a:latin typeface="Segoe UI Semilight" panose="020B0402040204020203" pitchFamily="34" charset="0"/>
                <a:cs typeface="Segoe UI Semilight" panose="020B0402040204020203" pitchFamily="34" charset="0"/>
              </a:rPr>
              <a:t>Fields</a:t>
            </a:r>
            <a:r>
              <a:rPr lang="en-US" sz="2000" dirty="0" smtClean="0">
                <a:latin typeface="Segoe UI Semilight" panose="020B0402040204020203" pitchFamily="34" charset="0"/>
                <a:cs typeface="Segoe UI Semilight" panose="020B0402040204020203" pitchFamily="34" charset="0"/>
              </a:rPr>
              <a:t>: Employees </a:t>
            </a:r>
            <a:r>
              <a:rPr lang="en-US" sz="2000" dirty="0">
                <a:latin typeface="Segoe UI Semilight" panose="020B0402040204020203" pitchFamily="34" charset="0"/>
                <a:cs typeface="Segoe UI Semilight" panose="020B0402040204020203" pitchFamily="34" charset="0"/>
              </a:rPr>
              <a:t>from life </a:t>
            </a:r>
            <a:r>
              <a:rPr lang="en-US" sz="2000" dirty="0" smtClean="0">
                <a:latin typeface="Segoe UI Semilight" panose="020B0402040204020203" pitchFamily="34" charset="0"/>
                <a:cs typeface="Segoe UI Semilight" panose="020B0402040204020203" pitchFamily="34" charset="0"/>
              </a:rPr>
              <a:t>sciences (42%) </a:t>
            </a:r>
            <a:r>
              <a:rPr lang="en-US" sz="2000" dirty="0">
                <a:latin typeface="Segoe UI Semilight" panose="020B0402040204020203" pitchFamily="34" charset="0"/>
                <a:cs typeface="Segoe UI Semilight" panose="020B0402040204020203" pitchFamily="34" charset="0"/>
              </a:rPr>
              <a:t>and </a:t>
            </a:r>
            <a:r>
              <a:rPr lang="en-US" sz="2000" dirty="0" smtClean="0">
                <a:latin typeface="Segoe UI Semilight" panose="020B0402040204020203" pitchFamily="34" charset="0"/>
                <a:cs typeface="Segoe UI Semilight" panose="020B0402040204020203" pitchFamily="34" charset="0"/>
              </a:rPr>
              <a:t>medical (31%) </a:t>
            </a:r>
            <a:r>
              <a:rPr lang="en-US" sz="2000" dirty="0">
                <a:latin typeface="Segoe UI Semilight" panose="020B0402040204020203" pitchFamily="34" charset="0"/>
                <a:cs typeface="Segoe UI Semilight" panose="020B0402040204020203" pitchFamily="34" charset="0"/>
              </a:rPr>
              <a:t>backgrounds exhibit the highest attrition rates, suggesting potential dissatisfaction or challenges in these </a:t>
            </a:r>
            <a:r>
              <a:rPr lang="en-US" sz="2000" dirty="0" smtClean="0">
                <a:latin typeface="Segoe UI Semilight" panose="020B0402040204020203" pitchFamily="34" charset="0"/>
                <a:cs typeface="Segoe UI Semilight" panose="020B0402040204020203" pitchFamily="34" charset="0"/>
              </a:rPr>
              <a:t>roles.</a:t>
            </a:r>
          </a:p>
          <a:p>
            <a:pPr marL="342900" indent="-342900">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Lower </a:t>
            </a:r>
            <a:r>
              <a:rPr lang="en-US" sz="2000" b="1" dirty="0">
                <a:latin typeface="Segoe UI Semilight" panose="020B0402040204020203" pitchFamily="34" charset="0"/>
                <a:cs typeface="Segoe UI Semilight" panose="020B0402040204020203" pitchFamily="34" charset="0"/>
              </a:rPr>
              <a:t>Attrition in HR and Technical </a:t>
            </a:r>
            <a:r>
              <a:rPr lang="en-US" sz="2000" b="1" dirty="0" smtClean="0">
                <a:latin typeface="Segoe UI Semilight" panose="020B0402040204020203" pitchFamily="34" charset="0"/>
                <a:cs typeface="Segoe UI Semilight" panose="020B0402040204020203" pitchFamily="34" charset="0"/>
              </a:rPr>
              <a:t>Fields</a:t>
            </a:r>
            <a:r>
              <a:rPr lang="en-US" sz="2000" dirty="0" smtClean="0">
                <a:latin typeface="Segoe UI Semilight" panose="020B0402040204020203" pitchFamily="34" charset="0"/>
                <a:cs typeface="Segoe UI Semilight" panose="020B0402040204020203" pitchFamily="34" charset="0"/>
              </a:rPr>
              <a:t>: HR </a:t>
            </a:r>
            <a:r>
              <a:rPr lang="en-US" sz="2000" dirty="0">
                <a:latin typeface="Segoe UI Semilight" panose="020B0402040204020203" pitchFamily="34" charset="0"/>
                <a:cs typeface="Segoe UI Semilight" panose="020B0402040204020203" pitchFamily="34" charset="0"/>
              </a:rPr>
              <a:t>and technical education fields experience significantly lower attrition, possibly reflecting better alignment of job roles with employee expectations or more stable career paths in these areas</a:t>
            </a:r>
            <a:r>
              <a:rPr lang="en-US" sz="2000" dirty="0" smtClean="0">
                <a:latin typeface="Segoe UI Semilight" panose="020B0402040204020203" pitchFamily="34" charset="0"/>
                <a:cs typeface="Segoe UI Semilight" panose="020B0402040204020203" pitchFamily="34" charset="0"/>
              </a:rPr>
              <a:t>.</a:t>
            </a:r>
          </a:p>
          <a:p>
            <a:pPr marL="342900" indent="-342900">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The high attrition in the R&amp;D department could indicate challenges such as high work pressure, lack of innovation support, or limited career progression opportunities</a:t>
            </a:r>
            <a:r>
              <a:rPr lang="en-US" sz="2000" dirty="0" smtClean="0">
                <a:latin typeface="Segoe UI Semilight" panose="020B0402040204020203" pitchFamily="34" charset="0"/>
                <a:cs typeface="Segoe UI Semilight" panose="020B0402040204020203" pitchFamily="34" charset="0"/>
              </a:rPr>
              <a:t>.</a:t>
            </a:r>
          </a:p>
          <a:p>
            <a:pPr marL="342900" indent="-342900">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Marital Status: </a:t>
            </a:r>
            <a:r>
              <a:rPr lang="en-US" sz="2000" dirty="0" smtClean="0">
                <a:latin typeface="Segoe UI Semilight" panose="020B0402040204020203" pitchFamily="34" charset="0"/>
                <a:cs typeface="Segoe UI Semilight" panose="020B0402040204020203" pitchFamily="34" charset="0"/>
              </a:rPr>
              <a:t>Highest Attrition among </a:t>
            </a:r>
            <a:r>
              <a:rPr lang="en-US" sz="2000" dirty="0">
                <a:latin typeface="Segoe UI Semilight" panose="020B0402040204020203" pitchFamily="34" charset="0"/>
                <a:cs typeface="Segoe UI Semilight" panose="020B0402040204020203" pitchFamily="34" charset="0"/>
              </a:rPr>
              <a:t>single employees at 8%, compared to married employees at 5</a:t>
            </a:r>
            <a:r>
              <a:rPr lang="en-US" sz="2000" dirty="0" smtClean="0">
                <a:latin typeface="Segoe UI Semilight" panose="020B0402040204020203" pitchFamily="34" charset="0"/>
                <a:cs typeface="Segoe UI Semilight" panose="020B0402040204020203" pitchFamily="34" charset="0"/>
              </a:rPr>
              <a:t>%.</a:t>
            </a:r>
          </a:p>
          <a:p>
            <a:pPr marL="342900" indent="-342900">
              <a:buFont typeface="Wingdings" panose="05000000000000000000" pitchFamily="2" charset="2"/>
              <a:buChar char="§"/>
            </a:pPr>
            <a:r>
              <a:rPr lang="en-US" sz="2000" b="1" dirty="0">
                <a:latin typeface="Segoe UI Semilight" panose="020B0402040204020203" pitchFamily="34" charset="0"/>
                <a:cs typeface="Segoe UI Semilight" panose="020B0402040204020203" pitchFamily="34" charset="0"/>
              </a:rPr>
              <a:t>High Attrition in </a:t>
            </a:r>
            <a:r>
              <a:rPr lang="en-US" sz="2000" b="1" dirty="0" smtClean="0">
                <a:latin typeface="Segoe UI Semilight" panose="020B0402040204020203" pitchFamily="34" charset="0"/>
                <a:cs typeface="Segoe UI Semilight" panose="020B0402040204020203" pitchFamily="34" charset="0"/>
              </a:rPr>
              <a:t>R&amp;D</a:t>
            </a:r>
            <a:r>
              <a:rPr lang="en-US" sz="2000" dirty="0" smtClean="0">
                <a:latin typeface="Segoe UI Semilight" panose="020B0402040204020203" pitchFamily="34" charset="0"/>
                <a:cs typeface="Segoe UI Semilight" panose="020B0402040204020203" pitchFamily="34" charset="0"/>
              </a:rPr>
              <a:t>: The </a:t>
            </a:r>
            <a:r>
              <a:rPr lang="en-US" sz="2000" dirty="0">
                <a:latin typeface="Segoe UI Semilight" panose="020B0402040204020203" pitchFamily="34" charset="0"/>
                <a:cs typeface="Segoe UI Semilight" panose="020B0402040204020203" pitchFamily="34" charset="0"/>
              </a:rPr>
              <a:t>high attrition in the R&amp;D department could indicate challenges such as high work pressure, lack of innovation support, or limited career progression opportunities</a:t>
            </a:r>
            <a:r>
              <a:rPr lang="en-US" sz="2000" dirty="0" smtClean="0">
                <a:latin typeface="Segoe UI Semilight" panose="020B0402040204020203" pitchFamily="34" charset="0"/>
                <a:cs typeface="Segoe UI Semilight" panose="020B0402040204020203" pitchFamily="34" charset="0"/>
              </a:rPr>
              <a:t>.</a:t>
            </a:r>
            <a:endParaRPr lang="en-US" sz="2000" dirty="0">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027" y="1011718"/>
            <a:ext cx="2679513" cy="188487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562" y="1011717"/>
            <a:ext cx="3615397" cy="188487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8588" y="1011718"/>
            <a:ext cx="2403758" cy="1884870"/>
          </a:xfrm>
          <a:prstGeom prst="rect">
            <a:avLst/>
          </a:prstGeom>
        </p:spPr>
      </p:pic>
    </p:spTree>
    <p:extLst>
      <p:ext uri="{BB962C8B-B14F-4D97-AF65-F5344CB8AC3E}">
        <p14:creationId xmlns:p14="http://schemas.microsoft.com/office/powerpoint/2010/main" val="2983769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086" y="4303455"/>
            <a:ext cx="10846037" cy="2554545"/>
          </a:xfrm>
          <a:prstGeom prst="rect">
            <a:avLst/>
          </a:prstGeom>
        </p:spPr>
        <p:txBody>
          <a:bodyPr wrap="square">
            <a:spAutoFit/>
          </a:bodyPr>
          <a:lstStyle/>
          <a:p>
            <a:endParaRPr lang="en-US" sz="2000" dirty="0">
              <a:latin typeface="Segoe UI Semilight" panose="020B0402040204020203" pitchFamily="34" charset="0"/>
              <a:cs typeface="Segoe UI Semilight" panose="020B0402040204020203" pitchFamily="34" charset="0"/>
            </a:endParaRPr>
          </a:p>
          <a:p>
            <a:pPr marL="285750" indent="-285750" algn="just">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Minimal Impact of </a:t>
            </a:r>
            <a:r>
              <a:rPr lang="en-US" sz="2000" dirty="0" smtClean="0">
                <a:latin typeface="Segoe UI Semilight" panose="020B0402040204020203" pitchFamily="34" charset="0"/>
                <a:cs typeface="Segoe UI Semilight" panose="020B0402040204020203" pitchFamily="34" charset="0"/>
              </a:rPr>
              <a:t>Environment Satisfaction Factors </a:t>
            </a:r>
            <a:r>
              <a:rPr lang="en-US" sz="2000" dirty="0">
                <a:latin typeface="Segoe UI Semilight" panose="020B0402040204020203" pitchFamily="34" charset="0"/>
                <a:cs typeface="Segoe UI Semilight" panose="020B0402040204020203" pitchFamily="34" charset="0"/>
              </a:rPr>
              <a:t>on </a:t>
            </a:r>
            <a:r>
              <a:rPr lang="en-US" sz="2000" dirty="0" smtClean="0">
                <a:latin typeface="Segoe UI Semilight" panose="020B0402040204020203" pitchFamily="34" charset="0"/>
                <a:cs typeface="Segoe UI Semilight" panose="020B0402040204020203" pitchFamily="34" charset="0"/>
              </a:rPr>
              <a:t>Attrition</a:t>
            </a:r>
            <a:r>
              <a:rPr lang="en-US" sz="2000" dirty="0">
                <a:latin typeface="Segoe UI Semilight" panose="020B0402040204020203" pitchFamily="34" charset="0"/>
                <a:cs typeface="Segoe UI Semilight" panose="020B0402040204020203" pitchFamily="34" charset="0"/>
              </a:rPr>
              <a:t>: no significant difference between employees who have left the organization and those who have stayed. </a:t>
            </a:r>
            <a:endParaRPr lang="en-US" sz="2000" dirty="0" smtClean="0">
              <a:latin typeface="Segoe UI Semilight" panose="020B0402040204020203" pitchFamily="34" charset="0"/>
              <a:cs typeface="Segoe UI Semilight" panose="020B0402040204020203" pitchFamily="34" charset="0"/>
            </a:endParaRPr>
          </a:p>
          <a:p>
            <a:pPr marL="285750" indent="-285750" algn="just">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Employees with an average tenure of 7 years at the company exhibit a higher likelihood of </a:t>
            </a:r>
            <a:r>
              <a:rPr lang="en-US" sz="2000" dirty="0" smtClean="0">
                <a:latin typeface="Segoe UI Semilight" panose="020B0402040204020203" pitchFamily="34" charset="0"/>
                <a:cs typeface="Segoe UI Semilight" panose="020B0402040204020203" pitchFamily="34" charset="0"/>
              </a:rPr>
              <a:t>attrition.</a:t>
            </a:r>
          </a:p>
          <a:p>
            <a:pPr marL="285750" indent="-285750" algn="just">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Employees with an average of 2 years working under the same manager show a higher likelihood of attrition. </a:t>
            </a:r>
            <a:endParaRPr lang="en-US" sz="2000" dirty="0" smtClean="0">
              <a:latin typeface="Segoe UI Semilight" panose="020B0402040204020203" pitchFamily="34" charset="0"/>
              <a:cs typeface="Segoe UI Semilight" panose="020B0402040204020203" pitchFamily="34" charset="0"/>
            </a:endParaRPr>
          </a:p>
          <a:p>
            <a:pPr marL="285750" indent="-285750" algn="just">
              <a:buFont typeface="Wingdings" panose="05000000000000000000" pitchFamily="2" charset="2"/>
              <a:buChar char="§"/>
            </a:pPr>
            <a:endParaRPr lang="en-US" sz="2000" dirty="0" smtClean="0">
              <a:latin typeface="Segoe UI Semilight" panose="020B0402040204020203" pitchFamily="34" charset="0"/>
              <a:cs typeface="Segoe UI Semilight" panose="020B0402040204020203" pitchFamily="34" charset="0"/>
            </a:endParaRPr>
          </a:p>
        </p:txBody>
      </p:sp>
      <p:sp>
        <p:nvSpPr>
          <p:cNvPr id="4" name="Rectangle 3"/>
          <p:cNvSpPr/>
          <p:nvPr/>
        </p:nvSpPr>
        <p:spPr>
          <a:xfrm>
            <a:off x="572086" y="402660"/>
            <a:ext cx="11169818" cy="1200329"/>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ATTRITION TRENDS: LONG TENURE, MANAGERIAL STAGNATION, AND ENVIRONMENTAL FACTORS</a:t>
            </a:r>
            <a:endParaRPr lang="en-US" sz="3600" b="1"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70" y="1868203"/>
            <a:ext cx="1420653" cy="229912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685" y="1858678"/>
            <a:ext cx="1361178" cy="230864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081" y="1868203"/>
            <a:ext cx="2515469" cy="2308648"/>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8455" y="1858677"/>
            <a:ext cx="2490809" cy="2308649"/>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9768" y="1868203"/>
            <a:ext cx="2515469" cy="2308649"/>
          </a:xfrm>
          <a:prstGeom prst="rect">
            <a:avLst/>
          </a:prstGeom>
        </p:spPr>
      </p:pic>
    </p:spTree>
    <p:extLst>
      <p:ext uri="{BB962C8B-B14F-4D97-AF65-F5344CB8AC3E}">
        <p14:creationId xmlns:p14="http://schemas.microsoft.com/office/powerpoint/2010/main" val="2623329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085" y="4220741"/>
            <a:ext cx="10846037" cy="2246769"/>
          </a:xfrm>
          <a:prstGeom prst="rect">
            <a:avLst/>
          </a:prstGeom>
        </p:spPr>
        <p:txBody>
          <a:bodyPr wrap="square">
            <a:spAutoFit/>
          </a:bodyPr>
          <a:lstStyle/>
          <a:p>
            <a:pPr marL="285750" indent="-285750" algn="just">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The </a:t>
            </a:r>
            <a:r>
              <a:rPr lang="en-US" sz="2000" dirty="0">
                <a:latin typeface="Segoe UI Semilight" panose="020B0402040204020203" pitchFamily="34" charset="0"/>
                <a:cs typeface="Segoe UI Semilight" panose="020B0402040204020203" pitchFamily="34" charset="0"/>
              </a:rPr>
              <a:t>26-35 age group experiences the highest attrition, with approximately 138 females and over 200 males leaving the organization</a:t>
            </a:r>
            <a:r>
              <a:rPr lang="en-US" sz="2000" dirty="0" smtClean="0">
                <a:latin typeface="Segoe UI Semilight" panose="020B0402040204020203" pitchFamily="34" charset="0"/>
                <a:cs typeface="Segoe UI Semilight" panose="020B0402040204020203" pitchFamily="34" charset="0"/>
              </a:rPr>
              <a:t>.</a:t>
            </a:r>
          </a:p>
          <a:p>
            <a:pPr marL="285750" indent="-285750" algn="just">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Employees in the salary group of ₹25,000-₹50,000 exhibit the highest attrition rate. </a:t>
            </a:r>
          </a:p>
          <a:p>
            <a:pPr marL="285750" indent="-285750" algn="just">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Each job role has an equal distribution across all four job satisfaction levels. This suggests that job satisfaction is not specific to any particular role and is likely influenced by external factors such as company-wide policies, workplace environment, or individual preferences. </a:t>
            </a:r>
            <a:endParaRPr lang="en-US" sz="2000" dirty="0" smtClean="0">
              <a:latin typeface="Segoe UI Semilight" panose="020B0402040204020203" pitchFamily="34" charset="0"/>
              <a:cs typeface="Segoe UI Semilight" panose="020B0402040204020203" pitchFamily="34" charset="0"/>
            </a:endParaRPr>
          </a:p>
          <a:p>
            <a:pPr marL="285750" indent="-285750" algn="just">
              <a:buFont typeface="Wingdings" panose="05000000000000000000" pitchFamily="2" charset="2"/>
              <a:buChar char="§"/>
            </a:pPr>
            <a:endParaRPr lang="en-US" sz="2000" dirty="0" smtClean="0">
              <a:latin typeface="Segoe UI Semilight" panose="020B0402040204020203" pitchFamily="34" charset="0"/>
              <a:cs typeface="Segoe UI Semilight" panose="020B0402040204020203" pitchFamily="34" charset="0"/>
            </a:endParaRPr>
          </a:p>
        </p:txBody>
      </p:sp>
      <p:sp>
        <p:nvSpPr>
          <p:cNvPr id="4" name="Rectangle 3"/>
          <p:cNvSpPr/>
          <p:nvPr/>
        </p:nvSpPr>
        <p:spPr>
          <a:xfrm>
            <a:off x="572085" y="402660"/>
            <a:ext cx="11455791" cy="1200329"/>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ATTRITION TRENDS: AGE 26-35, SALARY ₹25,000-₹50,000, AND JOB SATISFACTION</a:t>
            </a:r>
            <a:endParaRPr lang="en-US" sz="3600" b="1" dirty="0">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927" y="1788645"/>
            <a:ext cx="3418670" cy="228328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361" y="1788645"/>
            <a:ext cx="3418670" cy="228328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740" y="1788645"/>
            <a:ext cx="2265423" cy="2283284"/>
          </a:xfrm>
          <a:prstGeom prst="rect">
            <a:avLst/>
          </a:prstGeom>
        </p:spPr>
      </p:pic>
    </p:spTree>
    <p:extLst>
      <p:ext uri="{BB962C8B-B14F-4D97-AF65-F5344CB8AC3E}">
        <p14:creationId xmlns:p14="http://schemas.microsoft.com/office/powerpoint/2010/main" val="306813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09"/>
            <a:ext cx="12192000" cy="6802782"/>
          </a:xfrm>
          <a:prstGeom prst="rect">
            <a:avLst/>
          </a:prstGeom>
        </p:spPr>
      </p:pic>
    </p:spTree>
    <p:extLst>
      <p:ext uri="{BB962C8B-B14F-4D97-AF65-F5344CB8AC3E}">
        <p14:creationId xmlns:p14="http://schemas.microsoft.com/office/powerpoint/2010/main" val="27549022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9212</TotalTime>
  <Words>1306</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 Semilight</vt:lpstr>
      <vt:lpstr>Walbaum</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47</cp:revision>
  <dcterms:created xsi:type="dcterms:W3CDTF">2024-10-10T10:50:57Z</dcterms:created>
  <dcterms:modified xsi:type="dcterms:W3CDTF">2024-11-25T11:13:32Z</dcterms:modified>
</cp:coreProperties>
</file>