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5" r:id="rId9"/>
    <p:sldId id="306" r:id="rId10"/>
    <p:sldId id="300" r:id="rId11"/>
    <p:sldId id="304" r:id="rId12"/>
    <p:sldId id="30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2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9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91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79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53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9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9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0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8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0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4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1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8AEAFC-7117-44CB-BBE2-4B18A2CDD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2298E2-647F-409F-BD77-56FBC364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6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533" y="503313"/>
            <a:ext cx="838434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Walbaum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Walbaum"/>
              </a:rPr>
              <a:t> 			</a:t>
            </a:r>
            <a:r>
              <a:rPr lang="en-US" sz="4400" dirty="0" smtClean="0">
                <a:solidFill>
                  <a:srgbClr val="FFFFFF"/>
                </a:solidFill>
                <a:latin typeface="Walbaum"/>
              </a:rPr>
              <a:t>HEART DISEASE      	DIAGNOSTIC ANALYSIS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2119533" y="4231419"/>
            <a:ext cx="9622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	</a:t>
            </a:r>
            <a:r>
              <a:rPr lang="en-US" sz="2400" b="1" dirty="0" smtClean="0"/>
              <a:t>		Presented </a:t>
            </a:r>
            <a:r>
              <a:rPr lang="en-US" sz="2400" b="1" dirty="0"/>
              <a:t>By:  </a:t>
            </a:r>
            <a:r>
              <a:rPr lang="en-US" sz="2400" b="1" dirty="0">
                <a:cs typeface="Arial" panose="020B0604020202020204" pitchFamily="34" charset="0"/>
              </a:rPr>
              <a:t>Dr</a:t>
            </a:r>
            <a:r>
              <a:rPr lang="en-US" sz="2400" b="1" dirty="0" smtClean="0">
                <a:cs typeface="Arial" panose="020B0604020202020204" pitchFamily="34" charset="0"/>
              </a:rPr>
              <a:t>. </a:t>
            </a:r>
            <a:r>
              <a:rPr lang="en-US" sz="2400" b="1" dirty="0" err="1" smtClean="0">
                <a:cs typeface="Arial" panose="020B0604020202020204" pitchFamily="34" charset="0"/>
              </a:rPr>
              <a:t>Nandini</a:t>
            </a:r>
            <a:r>
              <a:rPr lang="en-US" sz="2400" b="1" dirty="0" smtClean="0">
                <a:cs typeface="Arial" panose="020B0604020202020204" pitchFamily="34" charset="0"/>
              </a:rPr>
              <a:t> </a:t>
            </a:r>
            <a:r>
              <a:rPr lang="en-US" sz="2400" b="1" dirty="0">
                <a:cs typeface="Arial" panose="020B0604020202020204" pitchFamily="34" charset="0"/>
              </a:rPr>
              <a:t>Arvind  </a:t>
            </a:r>
            <a:endParaRPr lang="en-US" sz="2400" b="1" dirty="0" smtClean="0">
              <a:cs typeface="Arial" panose="020B0604020202020204" pitchFamily="34" charset="0"/>
            </a:endParaRPr>
          </a:p>
          <a:p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 dirty="0">
                <a:cs typeface="Arial" panose="020B0604020202020204" pitchFamily="34" charset="0"/>
              </a:rPr>
              <a:t>       </a:t>
            </a:r>
            <a:r>
              <a:rPr lang="en-US" sz="2400" dirty="0" smtClean="0">
                <a:cs typeface="Arial" panose="020B0604020202020204" pitchFamily="34" charset="0"/>
              </a:rPr>
              <a:t>Data </a:t>
            </a:r>
            <a:r>
              <a:rPr lang="en-US" sz="2400" dirty="0">
                <a:cs typeface="Arial" panose="020B0604020202020204" pitchFamily="34" charset="0"/>
              </a:rPr>
              <a:t>Analytics  </a:t>
            </a:r>
            <a:r>
              <a:rPr lang="en-US" sz="2400" dirty="0" smtClean="0">
                <a:cs typeface="Arial" panose="020B0604020202020204" pitchFamily="34" charset="0"/>
              </a:rPr>
              <a:t>&amp; Business Intelligence </a:t>
            </a:r>
            <a:r>
              <a:rPr lang="en-US" sz="2400" dirty="0">
                <a:cs typeface="Arial" panose="020B0604020202020204" pitchFamily="34" charset="0"/>
              </a:rPr>
              <a:t>|   Data </a:t>
            </a:r>
            <a:r>
              <a:rPr lang="en-US" sz="2400" dirty="0" smtClean="0">
                <a:cs typeface="Arial" panose="020B0604020202020204" pitchFamily="34" charset="0"/>
              </a:rPr>
              <a:t>Science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0142" y="2982919"/>
            <a:ext cx="9781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UNIFIED MENTOR INTERNSHIP 		|     </a:t>
            </a:r>
            <a:r>
              <a:rPr lang="en-US" sz="2400" dirty="0" smtClean="0">
                <a:cs typeface="Arial" panose="020B0604020202020204" pitchFamily="34" charset="0"/>
              </a:rPr>
              <a:t>August – October 2024</a:t>
            </a:r>
            <a:endParaRPr lang="en-US" sz="2400" dirty="0"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77108" y="3756074"/>
            <a:ext cx="9551963" cy="1406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77108" y="5743123"/>
            <a:ext cx="9551963" cy="1406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800"/>
            <a:ext cx="3295139" cy="104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085" y="402660"/>
            <a:ext cx="9092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KEY PERFORMANCE INDICATOR (KPI)</a:t>
            </a:r>
            <a:endParaRPr lang="en-US" sz="3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762" y="1048991"/>
            <a:ext cx="1136010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Heart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disease is strongly and positively correlated with chest pain (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cp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), maximum heart rate achieved (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thalach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), and the slope of the peak exercise ST segment (slope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Age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shows a positive correlation with resting blood pressure (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trestbp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and the number of major vessels involved (ca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higher maximum heart rate (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thalach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is directly associated with chest pain (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cp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and the slope of the peak exercise ST segment (slope), which are both indicators of heart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disease.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Exercise-induced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angina has a positive relationship with ST depression induced by exercise relative to rest (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oldpeak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There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a strong negative correlation between ST depression induced by exercise (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oldpeak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and the slope of the peak exercise ST segment (slope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Heart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disease shows a high negative correlation with both exercise-induced angina (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exang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and ST depression (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oldpeak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085" y="402660"/>
            <a:ext cx="11523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FINAL INSIGHTS:</a:t>
            </a:r>
            <a:endParaRPr lang="en-US" sz="3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1197" y="917912"/>
            <a:ext cx="1108534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51.30%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People suffering from heart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disease with Males being more prone.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Type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 chest pain is a strong predictor of heart disease, accounting for 41.63% of cases, making it a critical indicator for assessing heart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health.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People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over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55 years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are predominantly affected by heart disease, with a peak incidence observed among middle-aged individuals between 40 and 45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years.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Resting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blood pressure shows an upward trend starting around age 55, rising from 130 mmHg and increasing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thereafter.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Cholesterol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levels also increase gradually with age, peaking around 260-300 mg/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dL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after age 55 and showing fluctuations in later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years.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Individuals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with thalassemia category 2 (reversible defect) are more prone to heart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disease.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There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a strong negative correlation between 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oldpeak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and the slope of the peak exercise ST segment (slope), indicating that high ST depression levels may be less likely as slope values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increase.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Resting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ECG values of 1 are frequently associated with heart disease, though they are also observed among individuals without heart disease, showing no significant difference in prevalence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depression mostly increases between the age group of 30-40.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6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086" y="402660"/>
            <a:ext cx="7193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CONCLUSION</a:t>
            </a:r>
            <a:endParaRPr lang="en-US" sz="3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8450" y="1757232"/>
            <a:ext cx="113601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Enhanced 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Screening: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Incorporate chest pain type, cholesterol levels, and maximum heart rate as standard measures in heart disease risk assessments, especially for those over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50.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Age-Targeted 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Interventions: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Implement age-specific heart health programs focused on individuals aged 40-55, as this age range shows peak incidences of heart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disease.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Gender-Specific 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Health Plans: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Develop customized prevention strategies addressing gender differences, including managing cholesterol in females and reducing fasting blood sugar in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Regular 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Monitoring of ST Segment and </a:t>
            </a:r>
            <a:r>
              <a:rPr lang="en-US" sz="20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Oldpeak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Levels: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Track ST depression and peak exercise ST segment levels in high-risk individuals to detect heart disease early and guide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treatment.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Promote 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Cholesterol and Blood Pressure Management: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Advocate for regular blood pressure and cholesterol monitoring, as these factors display strong correlations with heart disease and increase with age.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8450" y="1295567"/>
            <a:ext cx="10811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Recommendations for Heart Disease Prevention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15729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27" y="199956"/>
            <a:ext cx="12463975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b="1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600" b="1" dirty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OBJECTIVE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0388" y="1240647"/>
            <a:ext cx="104991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goal of this project is to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analyze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heart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disease occurrence, based on a combination of features that describes the heart disease.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are required to analyze this health and medical data for better future preparation.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ETL: Extract- Transform and Load data from the heart disease diagnostic database </a:t>
            </a:r>
          </a:p>
          <a:p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you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 perform EDA through python.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database extracts various information such as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Heart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disease rates, Heart disease by gender, by age. </a:t>
            </a: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 even compare attributes of the data set to extract necessary information. </a:t>
            </a: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Make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necessary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dashboard with the best you can extract from the data. </a:t>
            </a: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various visualization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and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 and make the best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dashboard.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Find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key metrics and factors and show the meaningful relationships between attributes. </a:t>
            </a:r>
            <a:endParaRPr lang="en-US" alt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0726" y="1048991"/>
            <a:ext cx="1080867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Age, Sex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 = male, 0 =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female)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cp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chest pain experienced (Value 1: typical angina, Value 2: atypical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angina, Value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3: non-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anginal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pain, Value 4: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asymptomatic).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trestbps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person's resting blood pressure (mm Hg on admission to the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hospital)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chol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person's cholesterol measurement in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mg/dl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fbs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person's fasting blood sugar (&gt; 120 mg/dl, 1 = true; 0 =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false)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restecg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Resting electrocardiographic measurement (0 = normal, 1 = having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ST-T wave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abnormality, 2 = showing probable or definite left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ventricular hypertrophy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Estes'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criteria)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thalach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person's maximum heart rate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achieved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exang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Exercise induced angina (1 = yes; 0 =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oldpeak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 depression induced by exercise relative to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slope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slope of the peak exercise ST segment (Value 1: 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upsloping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Value 2: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flat, Value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3: down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sloping)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number of major vessels (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0-3)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thal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blood disorder called thalassemia (3 = normal; 6 = fixed defect; 7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=</a:t>
            </a:r>
            <a:r>
              <a:rPr lang="en-US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reversable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defect)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num</a:t>
            </a:r>
            <a:r>
              <a:rPr lang="en-US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Heart disease (0 = no, 1 = yes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2086" y="402660"/>
            <a:ext cx="7193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DICTIONARY:</a:t>
            </a:r>
            <a:endParaRPr lang="en-US" sz="3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086" y="3812345"/>
            <a:ext cx="106680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51.3%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People suffering from heart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disease.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Males are more prone to heart disease.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Elderly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Aged People (&gt;55) are more in our population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People over 55 are predominantly affected by heart disease, with a peak incidence observed among middle-aged individuals between 40 and 45 years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/>
            <a:endParaRPr lang="en-US" alt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2086" y="402660"/>
            <a:ext cx="11385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 KIND OF POPULATION  DO WE HAVE ?</a:t>
            </a:r>
            <a:endParaRPr lang="en-US" sz="3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6" y="1512873"/>
            <a:ext cx="2785681" cy="2299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33" y="1512873"/>
            <a:ext cx="2772007" cy="2299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306" y="1512873"/>
            <a:ext cx="5227090" cy="22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085" y="153015"/>
            <a:ext cx="10907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AGE-DRIVEN INCREASE IN PARAMETERS LEADING TO HEART DISEASE</a:t>
            </a:r>
            <a:endParaRPr lang="en-US" sz="3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2085" y="4172968"/>
            <a:ext cx="110316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People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over 55 are predominantly affected by heart disease, with a peak incidence observed among middle-aged individuals between 40 and 45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years.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Resting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blood pressure shows an upward trend starting around age 55, rising from 130 mmHg and increasing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thereafter.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Cholesterol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levels also increase gradually with age, peaking around 260-300 mg/</a:t>
            </a:r>
            <a:r>
              <a:rPr lang="en-US" sz="2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dL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after age 55 and showing fluctuations in later years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Cholesterol increasing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age group of 50-60. A smaller subset showing extremely high levels.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5" y="1353344"/>
            <a:ext cx="3660379" cy="2515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8"/>
          <a:stretch/>
        </p:blipFill>
        <p:spPr>
          <a:xfrm>
            <a:off x="4428544" y="1339349"/>
            <a:ext cx="3660379" cy="2529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5"/>
          <a:stretch/>
        </p:blipFill>
        <p:spPr>
          <a:xfrm>
            <a:off x="8297159" y="1339348"/>
            <a:ext cx="3646312" cy="25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086" y="3467268"/>
            <a:ext cx="106680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People having Type 2 chest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pain have a higher chance of heart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disease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relatively.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Males (1)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are more prone to be affected than females.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Type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 chest pain is a strong predictor of heart disease, accounting for 41.63% of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cases.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Elder age People 55+ years are mostly affected by heart disease.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2086" y="402660"/>
            <a:ext cx="9866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TYPE 2 CHEST PAIN IN AGED MALES</a:t>
            </a:r>
            <a:endParaRPr lang="en-US" sz="3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903" y="1175596"/>
            <a:ext cx="2384254" cy="2150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6" y="1175599"/>
            <a:ext cx="2394514" cy="21508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487" y="1175596"/>
            <a:ext cx="4206239" cy="2165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60" y="1175596"/>
            <a:ext cx="1740146" cy="216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7435" y="3854548"/>
            <a:ext cx="1066800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Resting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blood pressure trends upward with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age ,particularly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individuals aged 55 and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older.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Also, indicating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subset with significantly higher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values and no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major gender difference in resting blood pressure levels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Maximum heart rate Increasing in the age group of 50-60. A smaller subset showing extremely high levels.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depression mostly increases between the age group of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50-65. Males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tend to have higher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old peak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levels than females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435" y="299809"/>
            <a:ext cx="12721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AGE-RELATED RISE, MORE COMMON IN MALES</a:t>
            </a:r>
            <a:endParaRPr lang="en-US" sz="3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6"/>
          <a:stretch/>
        </p:blipFill>
        <p:spPr>
          <a:xfrm>
            <a:off x="5671989" y="1048991"/>
            <a:ext cx="5323670" cy="2805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45"/>
          <a:stretch/>
        </p:blipFill>
        <p:spPr>
          <a:xfrm>
            <a:off x="622970" y="1048992"/>
            <a:ext cx="4568009" cy="18489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1" y="3002514"/>
            <a:ext cx="3949029" cy="11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934" y="3329062"/>
            <a:ext cx="1185906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Individuals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with thalassemia category 2 (reversible defect) are more prone to heart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disease.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Females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exhibit a relatively higher incidence of thalassemia, which could be relevant in heart disease risk analysis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Males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are more affected by heart disease than females and are more likely to experience exercise-induced angina, which is linked to heart disease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Maximum Heart Rate is slightly higher in Heart Disease individuals with mean around 160 mm/Hg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slope of the peak ST segment with a value of 2 is associated with a higher likelihood of heart disease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Resting ECG values of 1 are frequently associated with heart disease, though they are also observed among individuals without heart disease, showing no significant difference in prevalence.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2085" y="92778"/>
            <a:ext cx="11523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OTHER PEAKING PARAMETERS</a:t>
            </a:r>
            <a:endParaRPr lang="en-US" sz="3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7"/>
          <a:stretch/>
        </p:blipFill>
        <p:spPr>
          <a:xfrm>
            <a:off x="442753" y="744785"/>
            <a:ext cx="1985953" cy="1351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91" y="753829"/>
            <a:ext cx="5168220" cy="2758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" y="2154965"/>
            <a:ext cx="1985953" cy="1356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9"/>
          <a:stretch/>
        </p:blipFill>
        <p:spPr>
          <a:xfrm>
            <a:off x="8243296" y="739109"/>
            <a:ext cx="2096458" cy="1356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96" y="2154965"/>
            <a:ext cx="2096458" cy="135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" y="0"/>
            <a:ext cx="12177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7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6079</TotalTime>
  <Words>1347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Segoe UI Semibold</vt:lpstr>
      <vt:lpstr>Segoe UI Semilight</vt:lpstr>
      <vt:lpstr>Walbaum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40</cp:revision>
  <dcterms:created xsi:type="dcterms:W3CDTF">2024-10-10T10:50:57Z</dcterms:created>
  <dcterms:modified xsi:type="dcterms:W3CDTF">2024-12-01T12:15:34Z</dcterms:modified>
</cp:coreProperties>
</file>