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78AEAFC-7117-44CB-BBE2-4B18A2CDDDD4}" type="datetimeFigureOut">
              <a:rPr lang="en-US" smtClean="0"/>
              <a:t>11/30/2024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10555234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78AEAFC-7117-44CB-BBE2-4B18A2CDDDD4}"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19369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AEAFC-7117-44CB-BBE2-4B18A2CDDDD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220686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AEAFC-7117-44CB-BBE2-4B18A2CDDDD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2118829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AEAFC-7117-44CB-BBE2-4B18A2CDDDD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2744279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AEAFC-7117-44CB-BBE2-4B18A2CDDDD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1376391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AEAFC-7117-44CB-BBE2-4B18A2CDDDD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4270279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8AEAFC-7117-44CB-BBE2-4B18A2CDDDD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914453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8AEAFC-7117-44CB-BBE2-4B18A2CDDDD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387669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8AEAFC-7117-44CB-BBE2-4B18A2CDDDD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3225997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AEAFC-7117-44CB-BBE2-4B18A2CDDDD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1990710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8AEAFC-7117-44CB-BBE2-4B18A2CDDDD4}"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2173709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8AEAFC-7117-44CB-BBE2-4B18A2CDDDD4}" type="datetimeFigureOut">
              <a:rPr lang="en-US" smtClean="0"/>
              <a:t>11/30/2024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1193486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8AEAFC-7117-44CB-BBE2-4B18A2CDDDD4}" type="datetimeFigureOut">
              <a:rPr lang="en-US" smtClean="0"/>
              <a:t>11/30/2024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1384902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78AEAFC-7117-44CB-BBE2-4B18A2CDDDD4}" type="datetimeFigureOut">
              <a:rPr lang="en-US" smtClean="0"/>
              <a:t>11/30/2024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1202446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78AEAFC-7117-44CB-BBE2-4B18A2CDDDD4}"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101636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78AEAFC-7117-44CB-BBE2-4B18A2CDDDD4}"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412581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8AEAFC-7117-44CB-BBE2-4B18A2CDDDD4}" type="datetimeFigureOut">
              <a:rPr lang="en-US" smtClean="0"/>
              <a:t>11/30/2024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2298E2-647F-409F-BD77-56FBC3642628}" type="slidenum">
              <a:rPr lang="en-US" smtClean="0"/>
              <a:t>‹#›</a:t>
            </a:fld>
            <a:endParaRPr lang="en-US"/>
          </a:p>
        </p:txBody>
      </p:sp>
    </p:spTree>
    <p:extLst>
      <p:ext uri="{BB962C8B-B14F-4D97-AF65-F5344CB8AC3E}">
        <p14:creationId xmlns:p14="http://schemas.microsoft.com/office/powerpoint/2010/main" val="829416171"/>
      </p:ext>
    </p:extLst>
  </p:cSld>
  <p:clrMap bg1="dk1" tx1="lt1" bg2="dk2" tx2="lt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 id="2147484004" r:id="rId12"/>
    <p:sldLayoutId id="2147484005" r:id="rId13"/>
    <p:sldLayoutId id="2147484006" r:id="rId14"/>
    <p:sldLayoutId id="2147484007" r:id="rId15"/>
    <p:sldLayoutId id="2147484008" r:id="rId16"/>
    <p:sldLayoutId id="214748400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9533" y="503313"/>
            <a:ext cx="8384344" cy="1692771"/>
          </a:xfrm>
          <a:prstGeom prst="rect">
            <a:avLst/>
          </a:prstGeom>
        </p:spPr>
        <p:txBody>
          <a:bodyPr wrap="square">
            <a:spAutoFit/>
          </a:bodyPr>
          <a:lstStyle/>
          <a:p>
            <a:endParaRPr lang="en-US" sz="1600" dirty="0">
              <a:solidFill>
                <a:srgbClr val="000000"/>
              </a:solidFill>
              <a:latin typeface="Walbaum"/>
            </a:endParaRPr>
          </a:p>
          <a:p>
            <a:r>
              <a:rPr lang="en-US" sz="1600" dirty="0">
                <a:solidFill>
                  <a:srgbClr val="000000"/>
                </a:solidFill>
                <a:latin typeface="Walbaum"/>
              </a:rPr>
              <a:t> </a:t>
            </a:r>
            <a:r>
              <a:rPr lang="en-US" sz="4400" dirty="0" smtClean="0">
                <a:solidFill>
                  <a:srgbClr val="FFFFFF"/>
                </a:solidFill>
                <a:latin typeface="Walbaum"/>
              </a:rPr>
              <a:t>PROJECT – 1  SUPPLY </a:t>
            </a:r>
            <a:r>
              <a:rPr lang="en-US" sz="4400" dirty="0">
                <a:solidFill>
                  <a:srgbClr val="FFFFFF"/>
                </a:solidFill>
                <a:latin typeface="Walbaum"/>
              </a:rPr>
              <a:t>CHAIN </a:t>
            </a:r>
            <a:r>
              <a:rPr lang="en-US" sz="4400" dirty="0" smtClean="0">
                <a:solidFill>
                  <a:srgbClr val="FFFFFF"/>
                </a:solidFill>
                <a:latin typeface="Walbaum"/>
              </a:rPr>
              <a:t> MANAGEMENT  ANALYSIS</a:t>
            </a:r>
            <a:endParaRPr lang="en-US" sz="4400" dirty="0"/>
          </a:p>
        </p:txBody>
      </p:sp>
      <p:sp>
        <p:nvSpPr>
          <p:cNvPr id="5" name="Rectangle 4"/>
          <p:cNvSpPr/>
          <p:nvPr/>
        </p:nvSpPr>
        <p:spPr>
          <a:xfrm>
            <a:off x="2119533" y="4231419"/>
            <a:ext cx="9622300" cy="1200329"/>
          </a:xfrm>
          <a:prstGeom prst="rect">
            <a:avLst/>
          </a:prstGeom>
        </p:spPr>
        <p:txBody>
          <a:bodyPr wrap="square">
            <a:spAutoFit/>
          </a:bodyPr>
          <a:lstStyle/>
          <a:p>
            <a:r>
              <a:rPr lang="en-US" sz="2400" b="1" dirty="0"/>
              <a:t>	</a:t>
            </a:r>
            <a:r>
              <a:rPr lang="en-US" sz="2400" b="1" dirty="0" smtClean="0"/>
              <a:t>		Presented </a:t>
            </a:r>
            <a:r>
              <a:rPr lang="en-US" sz="2400" b="1" dirty="0"/>
              <a:t>By:  </a:t>
            </a:r>
            <a:r>
              <a:rPr lang="en-US" sz="2400" b="1" dirty="0">
                <a:cs typeface="Arial" panose="020B0604020202020204" pitchFamily="34" charset="0"/>
              </a:rPr>
              <a:t>Dr</a:t>
            </a:r>
            <a:r>
              <a:rPr lang="en-US" sz="2400" b="1" dirty="0" smtClean="0">
                <a:cs typeface="Arial" panose="020B0604020202020204" pitchFamily="34" charset="0"/>
              </a:rPr>
              <a:t>. </a:t>
            </a:r>
            <a:r>
              <a:rPr lang="en-US" sz="2400" b="1" dirty="0" err="1" smtClean="0">
                <a:cs typeface="Arial" panose="020B0604020202020204" pitchFamily="34" charset="0"/>
              </a:rPr>
              <a:t>Nandini</a:t>
            </a:r>
            <a:r>
              <a:rPr lang="en-US" sz="2400" b="1" dirty="0" smtClean="0">
                <a:cs typeface="Arial" panose="020B0604020202020204" pitchFamily="34" charset="0"/>
              </a:rPr>
              <a:t> </a:t>
            </a:r>
            <a:r>
              <a:rPr lang="en-US" sz="2400" b="1" dirty="0">
                <a:cs typeface="Arial" panose="020B0604020202020204" pitchFamily="34" charset="0"/>
              </a:rPr>
              <a:t>Arvind  </a:t>
            </a:r>
            <a:endParaRPr lang="en-US" sz="2400" b="1" dirty="0" smtClean="0">
              <a:cs typeface="Arial" panose="020B0604020202020204" pitchFamily="34" charset="0"/>
            </a:endParaRPr>
          </a:p>
          <a:p>
            <a:endParaRPr lang="en-US" sz="2400" dirty="0">
              <a:cs typeface="Arial" panose="020B0604020202020204" pitchFamily="34" charset="0"/>
            </a:endParaRPr>
          </a:p>
          <a:p>
            <a:r>
              <a:rPr lang="en-US" sz="2400" dirty="0">
                <a:cs typeface="Arial" panose="020B0604020202020204" pitchFamily="34" charset="0"/>
              </a:rPr>
              <a:t>       </a:t>
            </a:r>
            <a:r>
              <a:rPr lang="en-US" sz="2400" dirty="0" smtClean="0">
                <a:cs typeface="Arial" panose="020B0604020202020204" pitchFamily="34" charset="0"/>
              </a:rPr>
              <a:t>Data </a:t>
            </a:r>
            <a:r>
              <a:rPr lang="en-US" sz="2400" dirty="0">
                <a:cs typeface="Arial" panose="020B0604020202020204" pitchFamily="34" charset="0"/>
              </a:rPr>
              <a:t>Analytics  </a:t>
            </a:r>
            <a:r>
              <a:rPr lang="en-US" sz="2400" dirty="0" smtClean="0">
                <a:cs typeface="Arial" panose="020B0604020202020204" pitchFamily="34" charset="0"/>
              </a:rPr>
              <a:t>&amp; Business Intelligence </a:t>
            </a:r>
            <a:r>
              <a:rPr lang="en-US" sz="2400" dirty="0">
                <a:cs typeface="Arial" panose="020B0604020202020204" pitchFamily="34" charset="0"/>
              </a:rPr>
              <a:t>|   Data </a:t>
            </a:r>
            <a:r>
              <a:rPr lang="en-US" sz="2400" dirty="0" smtClean="0">
                <a:cs typeface="Arial" panose="020B0604020202020204" pitchFamily="34" charset="0"/>
              </a:rPr>
              <a:t>Science</a:t>
            </a:r>
            <a:endParaRPr lang="en-US" sz="2400" dirty="0">
              <a:cs typeface="Arial" panose="020B0604020202020204" pitchFamily="34" charset="0"/>
            </a:endParaRPr>
          </a:p>
        </p:txBody>
      </p:sp>
      <p:sp>
        <p:nvSpPr>
          <p:cNvPr id="6" name="Rectangle 5"/>
          <p:cNvSpPr/>
          <p:nvPr/>
        </p:nvSpPr>
        <p:spPr>
          <a:xfrm>
            <a:off x="2040142" y="2982919"/>
            <a:ext cx="9781083" cy="461665"/>
          </a:xfrm>
          <a:prstGeom prst="rect">
            <a:avLst/>
          </a:prstGeom>
        </p:spPr>
        <p:txBody>
          <a:bodyPr wrap="square">
            <a:spAutoFit/>
          </a:bodyPr>
          <a:lstStyle/>
          <a:p>
            <a:r>
              <a:rPr lang="en-US" sz="2400" dirty="0" smtClean="0"/>
              <a:t>UNIFIED MENTOR INTERNSHIP 		|     </a:t>
            </a:r>
            <a:r>
              <a:rPr lang="en-US" sz="2400" dirty="0" smtClean="0">
                <a:cs typeface="Arial" panose="020B0604020202020204" pitchFamily="34" charset="0"/>
              </a:rPr>
              <a:t>August – October 2024</a:t>
            </a:r>
            <a:endParaRPr lang="en-US" sz="2400" dirty="0">
              <a:cs typeface="Arial" panose="020B0604020202020204" pitchFamily="34" charset="0"/>
            </a:endParaRPr>
          </a:p>
        </p:txBody>
      </p:sp>
      <p:cxnSp>
        <p:nvCxnSpPr>
          <p:cNvPr id="8" name="Straight Connector 7"/>
          <p:cNvCxnSpPr/>
          <p:nvPr/>
        </p:nvCxnSpPr>
        <p:spPr>
          <a:xfrm flipV="1">
            <a:off x="1477108" y="3756074"/>
            <a:ext cx="9551963" cy="1406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477108" y="5743123"/>
            <a:ext cx="9551963" cy="1406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800"/>
            <a:ext cx="3295139" cy="1049954"/>
          </a:xfrm>
          <a:prstGeom prst="rect">
            <a:avLst/>
          </a:prstGeom>
        </p:spPr>
      </p:pic>
    </p:spTree>
    <p:extLst>
      <p:ext uri="{BB962C8B-B14F-4D97-AF65-F5344CB8AC3E}">
        <p14:creationId xmlns:p14="http://schemas.microsoft.com/office/powerpoint/2010/main" val="4103885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2086" y="402660"/>
            <a:ext cx="7193280" cy="646331"/>
          </a:xfrm>
          <a:prstGeom prst="rect">
            <a:avLst/>
          </a:prstGeom>
        </p:spPr>
        <p:txBody>
          <a:bodyPr wrap="square">
            <a:spAutoFit/>
          </a:bodyPr>
          <a:lstStyle/>
          <a:p>
            <a:r>
              <a:rPr lang="en-US" sz="3600" b="1" dirty="0" smtClean="0">
                <a:latin typeface="Segoe UI Semilight" panose="020B0402040204020203" pitchFamily="34" charset="0"/>
                <a:cs typeface="Segoe UI Semilight" panose="020B0402040204020203" pitchFamily="34" charset="0"/>
              </a:rPr>
              <a:t>ANALYSIS FOCUS AREA</a:t>
            </a:r>
            <a:endParaRPr lang="en-US" sz="3600" b="1" dirty="0">
              <a:latin typeface="Segoe UI Semilight" panose="020B0402040204020203" pitchFamily="34" charset="0"/>
              <a:cs typeface="Segoe UI Semilight" panose="020B0402040204020203" pitchFamily="34" charset="0"/>
            </a:endParaRPr>
          </a:p>
        </p:txBody>
      </p:sp>
      <p:sp>
        <p:nvSpPr>
          <p:cNvPr id="6" name="Rectangle 5"/>
          <p:cNvSpPr/>
          <p:nvPr/>
        </p:nvSpPr>
        <p:spPr>
          <a:xfrm>
            <a:off x="572086" y="1042905"/>
            <a:ext cx="12084148" cy="461665"/>
          </a:xfrm>
          <a:prstGeom prst="rect">
            <a:avLst/>
          </a:prstGeom>
        </p:spPr>
        <p:txBody>
          <a:bodyPr wrap="square">
            <a:spAutoFit/>
          </a:bodyPr>
          <a:lstStyle/>
          <a:p>
            <a:r>
              <a:rPr lang="en-US" sz="2400" b="1" dirty="0">
                <a:latin typeface="Segoe UI Semilight" panose="020B0402040204020203" pitchFamily="34" charset="0"/>
                <a:cs typeface="Segoe UI Semilight" panose="020B0402040204020203" pitchFamily="34" charset="0"/>
              </a:rPr>
              <a:t>Which Demographic Group Places the Highest Number of Orders?</a:t>
            </a:r>
            <a:endParaRPr lang="en-US" sz="2400" b="1" dirty="0">
              <a:solidFill>
                <a:srgbClr val="FFFFFF"/>
              </a:solidFill>
              <a:latin typeface="Segoe UI Semilight" panose="020B0402040204020203" pitchFamily="34" charset="0"/>
              <a:cs typeface="Segoe UI Semilight" panose="020B0402040204020203" pitchFamily="34" charset="0"/>
            </a:endParaRPr>
          </a:p>
        </p:txBody>
      </p:sp>
      <p:sp>
        <p:nvSpPr>
          <p:cNvPr id="2" name="Rectangle 1"/>
          <p:cNvSpPr/>
          <p:nvPr/>
        </p:nvSpPr>
        <p:spPr>
          <a:xfrm>
            <a:off x="831166" y="1504570"/>
            <a:ext cx="10407748" cy="1938992"/>
          </a:xfrm>
          <a:prstGeom prst="rect">
            <a:avLst/>
          </a:prstGeom>
        </p:spPr>
        <p:txBody>
          <a:bodyPr wrap="square">
            <a:spAutoFit/>
          </a:bodyPr>
          <a:lstStyle/>
          <a:p>
            <a:pPr lvl="0" defTabSz="914400" eaLnBrk="0" fontAlgn="base" hangingPunct="0">
              <a:spcBef>
                <a:spcPct val="0"/>
              </a:spcBef>
              <a:spcAft>
                <a:spcPct val="0"/>
              </a:spcAft>
            </a:pPr>
            <a:r>
              <a:rPr lang="en-US" sz="2000" b="1" dirty="0">
                <a:latin typeface="Segoe UI Semilight" panose="020B0402040204020203" pitchFamily="34" charset="0"/>
                <a:cs typeface="Segoe UI Semilight" panose="020B0402040204020203" pitchFamily="34" charset="0"/>
              </a:rPr>
              <a:t>Key </a:t>
            </a:r>
            <a:r>
              <a:rPr lang="en-US" sz="2000" b="1" dirty="0" smtClean="0">
                <a:latin typeface="Segoe UI Semilight" panose="020B0402040204020203" pitchFamily="34" charset="0"/>
                <a:cs typeface="Segoe UI Semilight" panose="020B0402040204020203" pitchFamily="34" charset="0"/>
              </a:rPr>
              <a:t>Observations from Clustered Bar Chart:</a:t>
            </a:r>
            <a:r>
              <a:rPr lang="en-US" altLang="en-US" sz="2000" b="1" dirty="0">
                <a:latin typeface="Segoe UI Semilight" panose="020B0402040204020203" pitchFamily="34" charset="0"/>
                <a:cs typeface="Segoe UI Semilight" panose="020B0402040204020203" pitchFamily="34" charset="0"/>
              </a:rPr>
              <a:t> </a:t>
            </a:r>
            <a:endParaRPr lang="en-US" altLang="en-US" sz="2000" b="1" dirty="0" smtClean="0">
              <a:latin typeface="Segoe UI Semilight" panose="020B0402040204020203" pitchFamily="34" charset="0"/>
              <a:cs typeface="Segoe UI Semilight" panose="020B0402040204020203" pitchFamily="34" charset="0"/>
            </a:endParaRPr>
          </a:p>
          <a:p>
            <a:pPr lvl="1" defTabSz="914400" eaLnBrk="0" fontAlgn="base" hangingPunct="0">
              <a:spcBef>
                <a:spcPct val="0"/>
              </a:spcBef>
              <a:spcAft>
                <a:spcPct val="0"/>
              </a:spcAft>
            </a:pPr>
            <a:endParaRPr lang="en-US" altLang="en-US" sz="2000" b="1" dirty="0" smtClean="0">
              <a:latin typeface="Segoe UI Semilight" panose="020B0402040204020203" pitchFamily="34" charset="0"/>
              <a:cs typeface="Segoe UI Semilight" panose="020B0402040204020203" pitchFamily="34" charset="0"/>
            </a:endParaRPr>
          </a:p>
          <a:p>
            <a:pPr marL="800100" lvl="1" indent="-342900" defTabSz="914400" eaLnBrk="0" fontAlgn="base" hangingPunct="0">
              <a:spcBef>
                <a:spcPct val="0"/>
              </a:spcBef>
              <a:spcAft>
                <a:spcPct val="0"/>
              </a:spcAft>
              <a:buFont typeface="Wingdings" panose="05000000000000000000" pitchFamily="2" charset="2"/>
              <a:buChar char="§"/>
            </a:pPr>
            <a:r>
              <a:rPr lang="en-US" altLang="en-US" sz="2000" b="1" dirty="0" smtClean="0">
                <a:latin typeface="Segoe UI Semilight" panose="020B0402040204020203" pitchFamily="34" charset="0"/>
                <a:cs typeface="Segoe UI Semilight" panose="020B0402040204020203" pitchFamily="34" charset="0"/>
              </a:rPr>
              <a:t>Kolkata</a:t>
            </a:r>
            <a:r>
              <a:rPr lang="en-US" altLang="en-US" sz="2000" dirty="0" smtClean="0">
                <a:latin typeface="Segoe UI Semilight" panose="020B0402040204020203" pitchFamily="34" charset="0"/>
                <a:cs typeface="Segoe UI Semilight" panose="020B0402040204020203" pitchFamily="34" charset="0"/>
              </a:rPr>
              <a:t> </a:t>
            </a:r>
            <a:r>
              <a:rPr lang="en-US" altLang="en-US" sz="2000" dirty="0">
                <a:latin typeface="Segoe UI Semilight" panose="020B0402040204020203" pitchFamily="34" charset="0"/>
                <a:cs typeface="Segoe UI Semilight" panose="020B0402040204020203" pitchFamily="34" charset="0"/>
              </a:rPr>
              <a:t>contributes the highest order quantities, approximately </a:t>
            </a:r>
            <a:r>
              <a:rPr lang="en-US" altLang="en-US" sz="2000" b="1" dirty="0">
                <a:latin typeface="Segoe UI Semilight" panose="020B0402040204020203" pitchFamily="34" charset="0"/>
                <a:cs typeface="Segoe UI Semilight" panose="020B0402040204020203" pitchFamily="34" charset="0"/>
              </a:rPr>
              <a:t>1,228</a:t>
            </a:r>
            <a:r>
              <a:rPr lang="en-US" altLang="en-US" sz="2000" dirty="0">
                <a:latin typeface="Segoe UI Semilight" panose="020B0402040204020203" pitchFamily="34" charset="0"/>
                <a:cs typeface="Segoe UI Semilight" panose="020B0402040204020203" pitchFamily="34" charset="0"/>
              </a:rPr>
              <a:t>, followed by </a:t>
            </a:r>
            <a:r>
              <a:rPr lang="en-US" altLang="en-US" sz="2000" b="1" dirty="0">
                <a:latin typeface="Segoe UI Semilight" panose="020B0402040204020203" pitchFamily="34" charset="0"/>
                <a:cs typeface="Segoe UI Semilight" panose="020B0402040204020203" pitchFamily="34" charset="0"/>
              </a:rPr>
              <a:t>Chennai</a:t>
            </a:r>
            <a:r>
              <a:rPr lang="en-US" altLang="en-US" sz="2000" dirty="0">
                <a:latin typeface="Segoe UI Semilight" panose="020B0402040204020203" pitchFamily="34" charset="0"/>
                <a:cs typeface="Segoe UI Semilight" panose="020B0402040204020203" pitchFamily="34" charset="0"/>
              </a:rPr>
              <a:t> with </a:t>
            </a:r>
            <a:r>
              <a:rPr lang="en-US" altLang="en-US" sz="2000" b="1" dirty="0" smtClean="0">
                <a:latin typeface="Segoe UI Semilight" panose="020B0402040204020203" pitchFamily="34" charset="0"/>
                <a:cs typeface="Segoe UI Semilight" panose="020B0402040204020203" pitchFamily="34" charset="0"/>
              </a:rPr>
              <a:t>1,109</a:t>
            </a:r>
            <a:r>
              <a:rPr lang="en-US" altLang="en-US" sz="2000" dirty="0" smtClean="0">
                <a:latin typeface="Segoe UI Semilight" panose="020B0402040204020203" pitchFamily="34" charset="0"/>
                <a:cs typeface="Segoe UI Semilight" panose="020B0402040204020203" pitchFamily="34" charset="0"/>
              </a:rPr>
              <a:t>.</a:t>
            </a:r>
          </a:p>
          <a:p>
            <a:pPr marL="800100" lvl="1" indent="-342900" defTabSz="914400" eaLnBrk="0" fontAlgn="base" hangingPunct="0">
              <a:spcBef>
                <a:spcPct val="0"/>
              </a:spcBef>
              <a:spcAft>
                <a:spcPct val="0"/>
              </a:spcAft>
              <a:buFont typeface="Wingdings" panose="05000000000000000000" pitchFamily="2" charset="2"/>
              <a:buChar char="§"/>
            </a:pPr>
            <a:r>
              <a:rPr lang="en-US" altLang="en-US" sz="2000" b="1" dirty="0" smtClean="0">
                <a:latin typeface="Segoe UI Semilight" panose="020B0402040204020203" pitchFamily="34" charset="0"/>
                <a:cs typeface="Segoe UI Semilight" panose="020B0402040204020203" pitchFamily="34" charset="0"/>
              </a:rPr>
              <a:t>Delhi</a:t>
            </a:r>
            <a:r>
              <a:rPr lang="en-US" altLang="en-US" sz="2000" dirty="0" smtClean="0">
                <a:latin typeface="Segoe UI Semilight" panose="020B0402040204020203" pitchFamily="34" charset="0"/>
                <a:cs typeface="Segoe UI Semilight" panose="020B0402040204020203" pitchFamily="34" charset="0"/>
              </a:rPr>
              <a:t> </a:t>
            </a:r>
            <a:r>
              <a:rPr lang="en-US" altLang="en-US" sz="2000" dirty="0">
                <a:latin typeface="Segoe UI Semilight" panose="020B0402040204020203" pitchFamily="34" charset="0"/>
                <a:cs typeface="Segoe UI Semilight" panose="020B0402040204020203" pitchFamily="34" charset="0"/>
              </a:rPr>
              <a:t>records the lowest order quantities, with a count of </a:t>
            </a:r>
            <a:r>
              <a:rPr lang="en-US" altLang="en-US" sz="2000" b="1" dirty="0">
                <a:latin typeface="Segoe UI Semilight" panose="020B0402040204020203" pitchFamily="34" charset="0"/>
                <a:cs typeface="Segoe UI Semilight" panose="020B0402040204020203" pitchFamily="34" charset="0"/>
              </a:rPr>
              <a:t>733</a:t>
            </a:r>
            <a:r>
              <a:rPr lang="en-US" altLang="en-US" sz="2000" dirty="0">
                <a:latin typeface="Segoe UI Semilight" panose="020B0402040204020203" pitchFamily="34" charset="0"/>
                <a:cs typeface="Segoe UI Semilight" panose="020B0402040204020203" pitchFamily="34" charset="0"/>
              </a:rPr>
              <a:t>, comparatively lower than the other regions</a:t>
            </a:r>
            <a:endParaRPr lang="en-US" altLang="en-US" sz="2000" b="1" dirty="0">
              <a:latin typeface="Segoe UI Semilight" panose="020B0402040204020203" pitchFamily="34" charset="0"/>
              <a:cs typeface="Segoe UI Semilight" panose="020B04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166" y="3717521"/>
            <a:ext cx="3969434" cy="2755107"/>
          </a:xfrm>
          <a:prstGeom prst="rect">
            <a:avLst/>
          </a:prstGeom>
        </p:spPr>
      </p:pic>
      <p:sp>
        <p:nvSpPr>
          <p:cNvPr id="3" name="Rectangle 2"/>
          <p:cNvSpPr/>
          <p:nvPr/>
        </p:nvSpPr>
        <p:spPr>
          <a:xfrm>
            <a:off x="5105400" y="3717521"/>
            <a:ext cx="6888480" cy="2554545"/>
          </a:xfrm>
          <a:prstGeom prst="rect">
            <a:avLst/>
          </a:prstGeom>
        </p:spPr>
        <p:txBody>
          <a:bodyPr wrap="square">
            <a:spAutoFit/>
          </a:bodyPr>
          <a:lstStyle/>
          <a:p>
            <a:r>
              <a:rPr lang="en-US" sz="2000" b="1" u="sng" dirty="0">
                <a:latin typeface="Segoe UI Semilight" panose="020B0402040204020203" pitchFamily="34" charset="0"/>
                <a:cs typeface="Segoe UI Semilight" panose="020B0402040204020203" pitchFamily="34" charset="0"/>
              </a:rPr>
              <a:t>Business Implications:</a:t>
            </a:r>
            <a:endParaRPr lang="en-US" altLang="en-US" sz="2000" dirty="0">
              <a:latin typeface="Segoe UI Semilight" panose="020B0402040204020203" pitchFamily="34" charset="0"/>
              <a:cs typeface="Segoe UI Semilight" panose="020B0402040204020203" pitchFamily="34" charset="0"/>
            </a:endParaRPr>
          </a:p>
          <a:p>
            <a:pPr lvl="0" defTabSz="914400" eaLnBrk="0" fontAlgn="base" hangingPunct="0">
              <a:spcBef>
                <a:spcPct val="0"/>
              </a:spcBef>
              <a:spcAft>
                <a:spcPct val="0"/>
              </a:spcAft>
            </a:pPr>
            <a:endParaRPr lang="en-US" altLang="en-US" sz="2000" dirty="0">
              <a:latin typeface="Segoe UI Semilight" panose="020B0402040204020203" pitchFamily="34" charset="0"/>
              <a:cs typeface="Segoe UI Semilight" panose="020B0402040204020203" pitchFamily="34" charset="0"/>
            </a:endParaRPr>
          </a:p>
          <a:p>
            <a:pPr marL="342900" indent="-342900">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Enhance </a:t>
            </a:r>
            <a:r>
              <a:rPr lang="en-US" sz="2000" dirty="0">
                <a:latin typeface="Segoe UI Semilight" panose="020B0402040204020203" pitchFamily="34" charset="0"/>
                <a:cs typeface="Segoe UI Semilight" panose="020B0402040204020203" pitchFamily="34" charset="0"/>
              </a:rPr>
              <a:t>marketing in </a:t>
            </a:r>
            <a:r>
              <a:rPr lang="en-US" sz="2000" b="1" dirty="0">
                <a:latin typeface="Segoe UI Semilight" panose="020B0402040204020203" pitchFamily="34" charset="0"/>
                <a:cs typeface="Segoe UI Semilight" panose="020B0402040204020203" pitchFamily="34" charset="0"/>
              </a:rPr>
              <a:t>Kolkata</a:t>
            </a:r>
            <a:r>
              <a:rPr lang="en-US" sz="2000" dirty="0">
                <a:latin typeface="Segoe UI Semilight" panose="020B0402040204020203" pitchFamily="34" charset="0"/>
                <a:cs typeface="Segoe UI Semilight" panose="020B0402040204020203" pitchFamily="34" charset="0"/>
              </a:rPr>
              <a:t> and </a:t>
            </a:r>
            <a:r>
              <a:rPr lang="en-US" sz="2000" b="1" dirty="0">
                <a:latin typeface="Segoe UI Semilight" panose="020B0402040204020203" pitchFamily="34" charset="0"/>
                <a:cs typeface="Segoe UI Semilight" panose="020B0402040204020203" pitchFamily="34" charset="0"/>
              </a:rPr>
              <a:t>Chennai</a:t>
            </a:r>
            <a:r>
              <a:rPr lang="en-US" sz="2000" dirty="0">
                <a:latin typeface="Segoe UI Semilight" panose="020B0402040204020203" pitchFamily="34" charset="0"/>
                <a:cs typeface="Segoe UI Semilight" panose="020B0402040204020203" pitchFamily="34" charset="0"/>
              </a:rPr>
              <a:t> to sustain high order </a:t>
            </a:r>
            <a:r>
              <a:rPr lang="en-US" sz="2000" dirty="0" smtClean="0">
                <a:latin typeface="Segoe UI Semilight" panose="020B0402040204020203" pitchFamily="34" charset="0"/>
                <a:cs typeface="Segoe UI Semilight" panose="020B0402040204020203" pitchFamily="34" charset="0"/>
              </a:rPr>
              <a:t>volumes.</a:t>
            </a:r>
          </a:p>
          <a:p>
            <a:pPr marL="342900" indent="-342900">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Target </a:t>
            </a:r>
            <a:r>
              <a:rPr lang="en-US" sz="2000" b="1" dirty="0">
                <a:latin typeface="Segoe UI Semilight" panose="020B0402040204020203" pitchFamily="34" charset="0"/>
                <a:cs typeface="Segoe UI Semilight" panose="020B0402040204020203" pitchFamily="34" charset="0"/>
              </a:rPr>
              <a:t>Delhi</a:t>
            </a:r>
            <a:r>
              <a:rPr lang="en-US" sz="2000" dirty="0">
                <a:latin typeface="Segoe UI Semilight" panose="020B0402040204020203" pitchFamily="34" charset="0"/>
                <a:cs typeface="Segoe UI Semilight" panose="020B0402040204020203" pitchFamily="34" charset="0"/>
              </a:rPr>
              <a:t> with localized campaigns to address sales </a:t>
            </a:r>
            <a:r>
              <a:rPr lang="en-US" sz="2000" dirty="0" smtClean="0">
                <a:latin typeface="Segoe UI Semilight" panose="020B0402040204020203" pitchFamily="34" charset="0"/>
                <a:cs typeface="Segoe UI Semilight" panose="020B0402040204020203" pitchFamily="34" charset="0"/>
              </a:rPr>
              <a:t>gaps.</a:t>
            </a:r>
          </a:p>
          <a:p>
            <a:pPr marL="342900" indent="-342900">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Launch </a:t>
            </a:r>
            <a:r>
              <a:rPr lang="en-US" sz="2000" dirty="0">
                <a:latin typeface="Segoe UI Semilight" panose="020B0402040204020203" pitchFamily="34" charset="0"/>
                <a:cs typeface="Segoe UI Semilight" panose="020B0402040204020203" pitchFamily="34" charset="0"/>
              </a:rPr>
              <a:t>region-specific promotions to boost engagement and orders.</a:t>
            </a:r>
          </a:p>
        </p:txBody>
      </p:sp>
    </p:spTree>
    <p:extLst>
      <p:ext uri="{BB962C8B-B14F-4D97-AF65-F5344CB8AC3E}">
        <p14:creationId xmlns:p14="http://schemas.microsoft.com/office/powerpoint/2010/main" val="10661639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2086" y="402660"/>
            <a:ext cx="7193280" cy="646331"/>
          </a:xfrm>
          <a:prstGeom prst="rect">
            <a:avLst/>
          </a:prstGeom>
        </p:spPr>
        <p:txBody>
          <a:bodyPr wrap="square">
            <a:spAutoFit/>
          </a:bodyPr>
          <a:lstStyle/>
          <a:p>
            <a:r>
              <a:rPr lang="en-US" sz="3600" b="1" dirty="0" smtClean="0">
                <a:latin typeface="Segoe UI Semilight" panose="020B0402040204020203" pitchFamily="34" charset="0"/>
                <a:cs typeface="Segoe UI Semilight" panose="020B0402040204020203" pitchFamily="34" charset="0"/>
              </a:rPr>
              <a:t>ANALYSIS FOCUS AREA</a:t>
            </a:r>
            <a:endParaRPr lang="en-US" sz="3600" b="1" dirty="0">
              <a:latin typeface="Segoe UI Semilight" panose="020B0402040204020203" pitchFamily="34" charset="0"/>
              <a:cs typeface="Segoe UI Semilight" panose="020B0402040204020203" pitchFamily="34" charset="0"/>
            </a:endParaRPr>
          </a:p>
        </p:txBody>
      </p:sp>
      <p:sp>
        <p:nvSpPr>
          <p:cNvPr id="6" name="Rectangle 5"/>
          <p:cNvSpPr/>
          <p:nvPr/>
        </p:nvSpPr>
        <p:spPr>
          <a:xfrm>
            <a:off x="572086" y="1042905"/>
            <a:ext cx="12084148" cy="461665"/>
          </a:xfrm>
          <a:prstGeom prst="rect">
            <a:avLst/>
          </a:prstGeom>
        </p:spPr>
        <p:txBody>
          <a:bodyPr wrap="square">
            <a:spAutoFit/>
          </a:bodyPr>
          <a:lstStyle/>
          <a:p>
            <a:r>
              <a:rPr lang="en-US" sz="2400" b="1" dirty="0">
                <a:latin typeface="Segoe UI Semilight" panose="020B0402040204020203" pitchFamily="34" charset="0"/>
                <a:cs typeface="Segoe UI Semilight" panose="020B0402040204020203" pitchFamily="34" charset="0"/>
              </a:rPr>
              <a:t>Which </a:t>
            </a:r>
            <a:r>
              <a:rPr lang="en-US" sz="2400" b="1" dirty="0" smtClean="0">
                <a:latin typeface="Segoe UI Semilight" panose="020B0402040204020203" pitchFamily="34" charset="0"/>
                <a:cs typeface="Segoe UI Semilight" panose="020B0402040204020203" pitchFamily="34" charset="0"/>
              </a:rPr>
              <a:t>Transport Group costs </a:t>
            </a:r>
            <a:r>
              <a:rPr lang="en-US" sz="2400" b="1" dirty="0">
                <a:latin typeface="Segoe UI Semilight" panose="020B0402040204020203" pitchFamily="34" charset="0"/>
                <a:cs typeface="Segoe UI Semilight" panose="020B0402040204020203" pitchFamily="34" charset="0"/>
              </a:rPr>
              <a:t>the Highest </a:t>
            </a:r>
            <a:r>
              <a:rPr lang="en-US" sz="2400" b="1" dirty="0" smtClean="0">
                <a:latin typeface="Segoe UI Semilight" panose="020B0402040204020203" pitchFamily="34" charset="0"/>
                <a:cs typeface="Segoe UI Semilight" panose="020B0402040204020203" pitchFamily="34" charset="0"/>
              </a:rPr>
              <a:t>Price</a:t>
            </a:r>
            <a:r>
              <a:rPr lang="en-US" sz="2400" b="1" dirty="0" smtClean="0">
                <a:latin typeface="Segoe UI Semilight" panose="020B0402040204020203" pitchFamily="34" charset="0"/>
                <a:cs typeface="Segoe UI Semilight" panose="020B0402040204020203" pitchFamily="34" charset="0"/>
              </a:rPr>
              <a:t>?</a:t>
            </a:r>
            <a:endParaRPr lang="en-US" sz="2400" b="1" dirty="0">
              <a:solidFill>
                <a:srgbClr val="FFFFFF"/>
              </a:solidFill>
              <a:latin typeface="Segoe UI Semilight" panose="020B0402040204020203" pitchFamily="34" charset="0"/>
              <a:cs typeface="Segoe UI Semilight" panose="020B0402040204020203" pitchFamily="34" charset="0"/>
            </a:endParaRPr>
          </a:p>
        </p:txBody>
      </p:sp>
      <p:sp>
        <p:nvSpPr>
          <p:cNvPr id="2" name="Rectangle 1"/>
          <p:cNvSpPr/>
          <p:nvPr/>
        </p:nvSpPr>
        <p:spPr>
          <a:xfrm>
            <a:off x="831166" y="1504570"/>
            <a:ext cx="10407748" cy="1508105"/>
          </a:xfrm>
          <a:prstGeom prst="rect">
            <a:avLst/>
          </a:prstGeom>
        </p:spPr>
        <p:txBody>
          <a:bodyPr wrap="square">
            <a:spAutoFit/>
          </a:bodyPr>
          <a:lstStyle/>
          <a:p>
            <a:pPr lvl="0" defTabSz="914400" eaLnBrk="0" fontAlgn="base" hangingPunct="0">
              <a:spcBef>
                <a:spcPct val="0"/>
              </a:spcBef>
              <a:spcAft>
                <a:spcPct val="0"/>
              </a:spcAft>
            </a:pPr>
            <a:r>
              <a:rPr lang="en-US" sz="2000" b="1" dirty="0">
                <a:latin typeface="Segoe UI Semilight" panose="020B0402040204020203" pitchFamily="34" charset="0"/>
                <a:cs typeface="Segoe UI Semilight" panose="020B0402040204020203" pitchFamily="34" charset="0"/>
              </a:rPr>
              <a:t>Key </a:t>
            </a:r>
            <a:r>
              <a:rPr lang="en-US" sz="2000" b="1" dirty="0" smtClean="0">
                <a:latin typeface="Segoe UI Semilight" panose="020B0402040204020203" pitchFamily="34" charset="0"/>
                <a:cs typeface="Segoe UI Semilight" panose="020B0402040204020203" pitchFamily="34" charset="0"/>
              </a:rPr>
              <a:t>Observations from </a:t>
            </a:r>
            <a:r>
              <a:rPr lang="en-US" sz="2000" b="1" dirty="0" smtClean="0">
                <a:latin typeface="Segoe UI Semilight" panose="020B0402040204020203" pitchFamily="34" charset="0"/>
                <a:cs typeface="Segoe UI Semilight" panose="020B0402040204020203" pitchFamily="34" charset="0"/>
              </a:rPr>
              <a:t>Bar </a:t>
            </a:r>
            <a:r>
              <a:rPr lang="en-US" sz="2000" b="1" dirty="0" smtClean="0">
                <a:latin typeface="Segoe UI Semilight" panose="020B0402040204020203" pitchFamily="34" charset="0"/>
                <a:cs typeface="Segoe UI Semilight" panose="020B0402040204020203" pitchFamily="34" charset="0"/>
              </a:rPr>
              <a:t>Chart:</a:t>
            </a:r>
            <a:r>
              <a:rPr lang="en-US" altLang="en-US" sz="2000" b="1" dirty="0">
                <a:latin typeface="Segoe UI Semilight" panose="020B0402040204020203" pitchFamily="34" charset="0"/>
                <a:cs typeface="Segoe UI Semilight" panose="020B0402040204020203" pitchFamily="34" charset="0"/>
              </a:rPr>
              <a:t> </a:t>
            </a:r>
            <a:endParaRPr lang="en-US" altLang="en-US" sz="2000" b="1" dirty="0" smtClean="0">
              <a:latin typeface="Segoe UI Semilight" panose="020B0402040204020203" pitchFamily="34" charset="0"/>
              <a:cs typeface="Segoe UI Semilight" panose="020B0402040204020203" pitchFamily="34" charset="0"/>
            </a:endParaRPr>
          </a:p>
          <a:p>
            <a:pPr lvl="1" defTabSz="914400" eaLnBrk="0" fontAlgn="base" hangingPunct="0">
              <a:spcBef>
                <a:spcPct val="0"/>
              </a:spcBef>
              <a:spcAft>
                <a:spcPct val="0"/>
              </a:spcAft>
            </a:pPr>
            <a:endParaRPr lang="en-US" altLang="en-US" b="1" dirty="0" smtClean="0">
              <a:latin typeface="Segoe UI Semilight" panose="020B0402040204020203" pitchFamily="34" charset="0"/>
              <a:cs typeface="Segoe UI Semilight" panose="020B0402040204020203" pitchFamily="34" charset="0"/>
            </a:endParaRPr>
          </a:p>
          <a:p>
            <a:pPr marL="800100" lvl="1" indent="-342900" defTabSz="914400" eaLnBrk="0" fontAlgn="base" hangingPunct="0">
              <a:spcBef>
                <a:spcPct val="0"/>
              </a:spcBef>
              <a:spcAft>
                <a:spcPct val="0"/>
              </a:spcAft>
              <a:buFont typeface="Wingdings" panose="05000000000000000000" pitchFamily="2" charset="2"/>
              <a:buChar char="§"/>
            </a:pPr>
            <a:r>
              <a:rPr lang="en-US" altLang="en-US" b="1" dirty="0" smtClean="0">
                <a:latin typeface="Segoe UI Semilight" panose="020B0402040204020203" pitchFamily="34" charset="0"/>
                <a:cs typeface="Segoe UI Semilight" panose="020B0402040204020203" pitchFamily="34" charset="0"/>
              </a:rPr>
              <a:t>Air and Roadways </a:t>
            </a:r>
            <a:r>
              <a:rPr lang="en-US" altLang="en-US" dirty="0" smtClean="0">
                <a:latin typeface="Segoe UI Semilight" panose="020B0402040204020203" pitchFamily="34" charset="0"/>
                <a:cs typeface="Segoe UI Semilight" panose="020B0402040204020203" pitchFamily="34" charset="0"/>
              </a:rPr>
              <a:t> </a:t>
            </a:r>
            <a:r>
              <a:rPr lang="en-US" altLang="en-US" dirty="0">
                <a:latin typeface="Segoe UI Semilight" panose="020B0402040204020203" pitchFamily="34" charset="0"/>
                <a:cs typeface="Segoe UI Semilight" panose="020B0402040204020203" pitchFamily="34" charset="0"/>
              </a:rPr>
              <a:t>contributes the highest </a:t>
            </a:r>
            <a:r>
              <a:rPr lang="en-US" altLang="en-US" dirty="0" smtClean="0">
                <a:latin typeface="Segoe UI Semilight" panose="020B0402040204020203" pitchFamily="34" charset="0"/>
                <a:cs typeface="Segoe UI Semilight" panose="020B0402040204020203" pitchFamily="34" charset="0"/>
              </a:rPr>
              <a:t>average costs.</a:t>
            </a:r>
          </a:p>
          <a:p>
            <a:pPr marL="800100" lvl="1" indent="-342900" defTabSz="914400" eaLnBrk="0" fontAlgn="base" hangingPunct="0">
              <a:spcBef>
                <a:spcPct val="0"/>
              </a:spcBef>
              <a:spcAft>
                <a:spcPct val="0"/>
              </a:spcAft>
              <a:buFont typeface="Wingdings" panose="05000000000000000000" pitchFamily="2" charset="2"/>
              <a:buChar char="§"/>
            </a:pPr>
            <a:r>
              <a:rPr lang="en-US" altLang="en-US" b="1" dirty="0" smtClean="0">
                <a:latin typeface="Segoe UI Semilight" panose="020B0402040204020203" pitchFamily="34" charset="0"/>
                <a:cs typeface="Segoe UI Semilight" panose="020B0402040204020203" pitchFamily="34" charset="0"/>
              </a:rPr>
              <a:t>Sea Ways</a:t>
            </a:r>
            <a:r>
              <a:rPr lang="en-US" altLang="en-US" dirty="0" smtClean="0">
                <a:latin typeface="Segoe UI Semilight" panose="020B0402040204020203" pitchFamily="34" charset="0"/>
                <a:cs typeface="Segoe UI Semilight" panose="020B0402040204020203" pitchFamily="34" charset="0"/>
              </a:rPr>
              <a:t> records the lowest costs.</a:t>
            </a:r>
          </a:p>
          <a:p>
            <a:pPr marL="800100" lvl="1" indent="-342900" defTabSz="914400" eaLnBrk="0" fontAlgn="base" hangingPunct="0">
              <a:spcBef>
                <a:spcPct val="0"/>
              </a:spcBef>
              <a:spcAft>
                <a:spcPct val="0"/>
              </a:spcAft>
              <a:buFont typeface="Wingdings" panose="05000000000000000000" pitchFamily="2" charset="2"/>
              <a:buChar char="§"/>
            </a:pPr>
            <a:r>
              <a:rPr lang="en-US" altLang="en-US" dirty="0" smtClean="0">
                <a:latin typeface="Segoe UI Semilight" panose="020B0402040204020203" pitchFamily="34" charset="0"/>
                <a:cs typeface="Segoe UI Semilight" panose="020B0402040204020203" pitchFamily="34" charset="0"/>
              </a:rPr>
              <a:t>Defect Rates are higher in road mode and vey less in air mode.</a:t>
            </a:r>
            <a:endParaRPr lang="en-US" altLang="en-US" dirty="0" smtClean="0">
              <a:latin typeface="Segoe UI Semilight" panose="020B0402040204020203" pitchFamily="34" charset="0"/>
              <a:cs typeface="Segoe UI Semilight" panose="020B0402040204020203" pitchFamily="34" charset="0"/>
            </a:endParaRPr>
          </a:p>
        </p:txBody>
      </p:sp>
      <p:sp>
        <p:nvSpPr>
          <p:cNvPr id="3" name="Rectangle 2"/>
          <p:cNvSpPr/>
          <p:nvPr/>
        </p:nvSpPr>
        <p:spPr>
          <a:xfrm>
            <a:off x="7302157" y="3120211"/>
            <a:ext cx="4719019" cy="3416320"/>
          </a:xfrm>
          <a:prstGeom prst="rect">
            <a:avLst/>
          </a:prstGeom>
        </p:spPr>
        <p:txBody>
          <a:bodyPr wrap="square">
            <a:spAutoFit/>
          </a:bodyPr>
          <a:lstStyle/>
          <a:p>
            <a:r>
              <a:rPr lang="en-US" b="1" u="sng" dirty="0">
                <a:latin typeface="Segoe UI Semilight" panose="020B0402040204020203" pitchFamily="34" charset="0"/>
                <a:cs typeface="Segoe UI Semilight" panose="020B0402040204020203" pitchFamily="34" charset="0"/>
              </a:rPr>
              <a:t>Business Implications:</a:t>
            </a:r>
            <a:endParaRPr lang="en-US" altLang="en-US" dirty="0">
              <a:latin typeface="Segoe UI Semilight" panose="020B0402040204020203" pitchFamily="34" charset="0"/>
              <a:cs typeface="Segoe UI Semilight" panose="020B0402040204020203" pitchFamily="34" charset="0"/>
            </a:endParaRPr>
          </a:p>
          <a:p>
            <a:pPr lvl="0" defTabSz="914400" eaLnBrk="0" fontAlgn="base" hangingPunct="0">
              <a:spcBef>
                <a:spcPct val="0"/>
              </a:spcBef>
              <a:spcAft>
                <a:spcPct val="0"/>
              </a:spcAft>
            </a:pPr>
            <a:endParaRPr lang="en-US" altLang="en-US" dirty="0">
              <a:latin typeface="Segoe UI Semilight" panose="020B0402040204020203" pitchFamily="34" charset="0"/>
              <a:cs typeface="Segoe UI Semilight" panose="020B0402040204020203" pitchFamily="34" charset="0"/>
            </a:endParaRPr>
          </a:p>
          <a:p>
            <a:pPr lvl="0" defTabSz="914400" eaLnBrk="0" fontAlgn="base" hangingPunct="0">
              <a:spcBef>
                <a:spcPct val="0"/>
              </a:spcBef>
              <a:spcAft>
                <a:spcPct val="0"/>
              </a:spcAft>
              <a:buFontTx/>
              <a:buChar char="•"/>
            </a:pPr>
            <a:r>
              <a:rPr lang="en-US" altLang="en-US" b="1" dirty="0">
                <a:latin typeface="Segoe UI Semilight" panose="020B0402040204020203" pitchFamily="34" charset="0"/>
                <a:cs typeface="Segoe UI Semilight" panose="020B0402040204020203" pitchFamily="34" charset="0"/>
              </a:rPr>
              <a:t>Air and Roadways are the Most Expensive</a:t>
            </a:r>
            <a:r>
              <a:rPr lang="en-US" altLang="en-US" dirty="0">
                <a:latin typeface="Segoe UI Semilight" panose="020B0402040204020203" pitchFamily="34" charset="0"/>
                <a:cs typeface="Segoe UI Semilight" panose="020B0402040204020203" pitchFamily="34" charset="0"/>
              </a:rPr>
              <a:t>: Consider optimizing or negotiating better rates to reduce costs.</a:t>
            </a:r>
          </a:p>
          <a:p>
            <a:pPr lvl="0" defTabSz="914400" eaLnBrk="0" fontAlgn="base" hangingPunct="0">
              <a:spcBef>
                <a:spcPct val="0"/>
              </a:spcBef>
              <a:spcAft>
                <a:spcPct val="0"/>
              </a:spcAft>
              <a:buFontTx/>
              <a:buChar char="•"/>
            </a:pPr>
            <a:r>
              <a:rPr lang="en-US" altLang="en-US" b="1" dirty="0">
                <a:latin typeface="Segoe UI Semilight" panose="020B0402040204020203" pitchFamily="34" charset="0"/>
                <a:cs typeface="Segoe UI Semilight" panose="020B0402040204020203" pitchFamily="34" charset="0"/>
              </a:rPr>
              <a:t>Sea Transport is the Cheapest</a:t>
            </a:r>
            <a:r>
              <a:rPr lang="en-US" altLang="en-US" dirty="0">
                <a:latin typeface="Segoe UI Semilight" panose="020B0402040204020203" pitchFamily="34" charset="0"/>
                <a:cs typeface="Segoe UI Semilight" panose="020B0402040204020203" pitchFamily="34" charset="0"/>
              </a:rPr>
              <a:t>: Increase reliance on sea transport for long-distance, non-time-sensitive shipments.</a:t>
            </a:r>
          </a:p>
          <a:p>
            <a:pPr lvl="0" defTabSz="914400" eaLnBrk="0" fontAlgn="base" hangingPunct="0">
              <a:spcBef>
                <a:spcPct val="0"/>
              </a:spcBef>
              <a:spcAft>
                <a:spcPct val="0"/>
              </a:spcAft>
              <a:buFontTx/>
              <a:buChar char="•"/>
            </a:pPr>
            <a:r>
              <a:rPr lang="en-US" altLang="en-US" b="1" dirty="0">
                <a:latin typeface="Segoe UI Semilight" panose="020B0402040204020203" pitchFamily="34" charset="0"/>
                <a:cs typeface="Segoe UI Semilight" panose="020B0402040204020203" pitchFamily="34" charset="0"/>
              </a:rPr>
              <a:t>Higher Defect Rates in Road Transport</a:t>
            </a:r>
            <a:r>
              <a:rPr lang="en-US" altLang="en-US" dirty="0">
                <a:latin typeface="Segoe UI Semilight" panose="020B0402040204020203" pitchFamily="34" charset="0"/>
                <a:cs typeface="Segoe UI Semilight" panose="020B0402040204020203" pitchFamily="34" charset="0"/>
              </a:rPr>
              <a:t>: Investigate packaging and handling to reduce defects, while maintaining air transport for sensitive goods.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8726" y="3591363"/>
            <a:ext cx="2861309" cy="247401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486" y="3591364"/>
            <a:ext cx="2812118" cy="2474017"/>
          </a:xfrm>
          <a:prstGeom prst="rect">
            <a:avLst/>
          </a:prstGeom>
        </p:spPr>
      </p:pic>
    </p:spTree>
    <p:extLst>
      <p:ext uri="{BB962C8B-B14F-4D97-AF65-F5344CB8AC3E}">
        <p14:creationId xmlns:p14="http://schemas.microsoft.com/office/powerpoint/2010/main" val="3637264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2086" y="402660"/>
            <a:ext cx="7193280" cy="646331"/>
          </a:xfrm>
          <a:prstGeom prst="rect">
            <a:avLst/>
          </a:prstGeom>
        </p:spPr>
        <p:txBody>
          <a:bodyPr wrap="square">
            <a:spAutoFit/>
          </a:bodyPr>
          <a:lstStyle/>
          <a:p>
            <a:r>
              <a:rPr lang="en-US" sz="3600" b="1" dirty="0" smtClean="0">
                <a:latin typeface="Segoe UI Semilight" panose="020B0402040204020203" pitchFamily="34" charset="0"/>
                <a:cs typeface="Segoe UI Semilight" panose="020B0402040204020203" pitchFamily="34" charset="0"/>
              </a:rPr>
              <a:t>FINAL RECOMMENDATIONS:</a:t>
            </a:r>
            <a:endParaRPr lang="en-US" sz="3600" b="1" dirty="0">
              <a:latin typeface="Segoe UI Semilight" panose="020B0402040204020203" pitchFamily="34" charset="0"/>
              <a:cs typeface="Segoe UI Semilight" panose="020B0402040204020203" pitchFamily="34" charset="0"/>
            </a:endParaRPr>
          </a:p>
        </p:txBody>
      </p:sp>
      <p:sp>
        <p:nvSpPr>
          <p:cNvPr id="8" name="TextBox 7"/>
          <p:cNvSpPr txBox="1"/>
          <p:nvPr/>
        </p:nvSpPr>
        <p:spPr>
          <a:xfrm>
            <a:off x="1234440" y="1048991"/>
            <a:ext cx="10530840" cy="4708981"/>
          </a:xfrm>
          <a:prstGeom prst="rect">
            <a:avLst/>
          </a:prstGeom>
          <a:noFill/>
        </p:spPr>
        <p:txBody>
          <a:bodyPr wrap="square" rtlCol="0">
            <a:spAutoFit/>
          </a:bodyPr>
          <a:lstStyle/>
          <a:p>
            <a:pPr lvl="0" defTabSz="914400" eaLnBrk="0" fontAlgn="base" hangingPunct="0">
              <a:spcBef>
                <a:spcPct val="0"/>
              </a:spcBef>
              <a:spcAft>
                <a:spcPct val="0"/>
              </a:spcAft>
            </a:pPr>
            <a:endParaRPr lang="en-US" altLang="en-US" sz="2000" dirty="0">
              <a:latin typeface="Segoe UI Semilight" panose="020B0402040204020203" pitchFamily="34" charset="0"/>
              <a:cs typeface="Segoe UI Semilight" panose="020B0402040204020203" pitchFamily="34" charset="0"/>
            </a:endParaRPr>
          </a:p>
          <a:p>
            <a:pPr marL="285750" lvl="0" indent="-285750" defTabSz="914400" eaLnBrk="0" fontAlgn="base" hangingPunct="0">
              <a:spcBef>
                <a:spcPct val="0"/>
              </a:spcBef>
              <a:spcAft>
                <a:spcPct val="0"/>
              </a:spcAft>
              <a:buFont typeface="Wingdings" panose="05000000000000000000" pitchFamily="2" charset="2"/>
              <a:buChar char="§"/>
            </a:pPr>
            <a:r>
              <a:rPr lang="en-US" altLang="en-US" sz="2000" dirty="0">
                <a:latin typeface="Segoe UI Semilight" panose="020B0402040204020203" pitchFamily="34" charset="0"/>
                <a:cs typeface="Segoe UI Semilight" panose="020B0402040204020203" pitchFamily="34" charset="0"/>
              </a:rPr>
              <a:t>Invest further in the skincare category due to its strong revenue </a:t>
            </a:r>
            <a:r>
              <a:rPr lang="en-US" altLang="en-US" sz="2000" dirty="0" smtClean="0">
                <a:latin typeface="Segoe UI Semilight" panose="020B0402040204020203" pitchFamily="34" charset="0"/>
                <a:cs typeface="Segoe UI Semilight" panose="020B0402040204020203" pitchFamily="34" charset="0"/>
              </a:rPr>
              <a:t>generation.</a:t>
            </a:r>
          </a:p>
          <a:p>
            <a:pPr marL="285750" lvl="0" indent="-285750" defTabSz="914400" eaLnBrk="0" fontAlgn="base" hangingPunct="0">
              <a:spcBef>
                <a:spcPct val="0"/>
              </a:spcBef>
              <a:spcAft>
                <a:spcPct val="0"/>
              </a:spcAft>
              <a:buFont typeface="Wingdings" panose="05000000000000000000" pitchFamily="2" charset="2"/>
              <a:buChar char="§"/>
            </a:pPr>
            <a:r>
              <a:rPr lang="en-US" altLang="en-US" sz="2000" dirty="0" smtClean="0">
                <a:latin typeface="Segoe UI Semilight" panose="020B0402040204020203" pitchFamily="34" charset="0"/>
                <a:cs typeface="Segoe UI Semilight" panose="020B0402040204020203" pitchFamily="34" charset="0"/>
              </a:rPr>
              <a:t>Reassess </a:t>
            </a:r>
            <a:r>
              <a:rPr lang="en-US" altLang="en-US" sz="2000" dirty="0">
                <a:latin typeface="Segoe UI Semilight" panose="020B0402040204020203" pitchFamily="34" charset="0"/>
                <a:cs typeface="Segoe UI Semilight" panose="020B0402040204020203" pitchFamily="34" charset="0"/>
              </a:rPr>
              <a:t>lead-time strategies, as they show minimal impact on order </a:t>
            </a:r>
            <a:r>
              <a:rPr lang="en-US" altLang="en-US" sz="2000" dirty="0" smtClean="0">
                <a:latin typeface="Segoe UI Semilight" panose="020B0402040204020203" pitchFamily="34" charset="0"/>
                <a:cs typeface="Segoe UI Semilight" panose="020B0402040204020203" pitchFamily="34" charset="0"/>
              </a:rPr>
              <a:t>quantities.</a:t>
            </a:r>
          </a:p>
          <a:p>
            <a:pPr marL="285750" lvl="0" indent="-285750" defTabSz="914400" eaLnBrk="0" fontAlgn="base" hangingPunct="0">
              <a:spcBef>
                <a:spcPct val="0"/>
              </a:spcBef>
              <a:spcAft>
                <a:spcPct val="0"/>
              </a:spcAft>
              <a:buFont typeface="Wingdings" panose="05000000000000000000" pitchFamily="2" charset="2"/>
              <a:buChar char="§"/>
            </a:pPr>
            <a:r>
              <a:rPr lang="en-US" altLang="en-US" sz="2000" dirty="0" smtClean="0">
                <a:latin typeface="Segoe UI Semilight" panose="020B0402040204020203" pitchFamily="34" charset="0"/>
                <a:cs typeface="Segoe UI Semilight" panose="020B0402040204020203" pitchFamily="34" charset="0"/>
              </a:rPr>
              <a:t>Negotiate </a:t>
            </a:r>
            <a:r>
              <a:rPr lang="en-US" altLang="en-US" sz="2000" dirty="0">
                <a:latin typeface="Segoe UI Semilight" panose="020B0402040204020203" pitchFamily="34" charset="0"/>
                <a:cs typeface="Segoe UI Semilight" panose="020B0402040204020203" pitchFamily="34" charset="0"/>
              </a:rPr>
              <a:t>lower rates with Carrier C or explore alternative carriers to reduce costs, especially in </a:t>
            </a:r>
            <a:r>
              <a:rPr lang="en-US" altLang="en-US" sz="2000" dirty="0" smtClean="0">
                <a:latin typeface="Segoe UI Semilight" panose="020B0402040204020203" pitchFamily="34" charset="0"/>
                <a:cs typeface="Segoe UI Semilight" panose="020B0402040204020203" pitchFamily="34" charset="0"/>
              </a:rPr>
              <a:t>Bangalore.</a:t>
            </a:r>
          </a:p>
          <a:p>
            <a:pPr marL="285750" lvl="0" indent="-285750" defTabSz="914400" eaLnBrk="0" fontAlgn="base" hangingPunct="0">
              <a:spcBef>
                <a:spcPct val="0"/>
              </a:spcBef>
              <a:spcAft>
                <a:spcPct val="0"/>
              </a:spcAft>
              <a:buFont typeface="Wingdings" panose="05000000000000000000" pitchFamily="2" charset="2"/>
              <a:buChar char="§"/>
            </a:pPr>
            <a:r>
              <a:rPr lang="en-US" altLang="en-US" sz="2000" dirty="0" smtClean="0">
                <a:latin typeface="Segoe UI Semilight" panose="020B0402040204020203" pitchFamily="34" charset="0"/>
                <a:cs typeface="Segoe UI Semilight" panose="020B0402040204020203" pitchFamily="34" charset="0"/>
              </a:rPr>
              <a:t>Optimize </a:t>
            </a:r>
            <a:r>
              <a:rPr lang="en-US" altLang="en-US" sz="2000" dirty="0">
                <a:latin typeface="Segoe UI Semilight" panose="020B0402040204020203" pitchFamily="34" charset="0"/>
                <a:cs typeface="Segoe UI Semilight" panose="020B0402040204020203" pitchFamily="34" charset="0"/>
              </a:rPr>
              <a:t>location-based shipping costs, focusing on Chennai and Kolkata for more efficient </a:t>
            </a:r>
            <a:r>
              <a:rPr lang="en-US" altLang="en-US" sz="2000" dirty="0" smtClean="0">
                <a:latin typeface="Segoe UI Semilight" panose="020B0402040204020203" pitchFamily="34" charset="0"/>
                <a:cs typeface="Segoe UI Semilight" panose="020B0402040204020203" pitchFamily="34" charset="0"/>
              </a:rPr>
              <a:t>logistics.</a:t>
            </a:r>
          </a:p>
          <a:p>
            <a:pPr marL="285750" lvl="0" indent="-285750" defTabSz="914400" eaLnBrk="0" fontAlgn="base" hangingPunct="0">
              <a:spcBef>
                <a:spcPct val="0"/>
              </a:spcBef>
              <a:spcAft>
                <a:spcPct val="0"/>
              </a:spcAft>
              <a:buFont typeface="Wingdings" panose="05000000000000000000" pitchFamily="2" charset="2"/>
              <a:buChar char="§"/>
            </a:pPr>
            <a:r>
              <a:rPr lang="en-US" altLang="en-US" sz="2000" dirty="0" smtClean="0">
                <a:latin typeface="Segoe UI Semilight" panose="020B0402040204020203" pitchFamily="34" charset="0"/>
                <a:cs typeface="Segoe UI Semilight" panose="020B0402040204020203" pitchFamily="34" charset="0"/>
              </a:rPr>
              <a:t>Collaborate </a:t>
            </a:r>
            <a:r>
              <a:rPr lang="en-US" altLang="en-US" sz="2000" dirty="0">
                <a:latin typeface="Segoe UI Semilight" panose="020B0402040204020203" pitchFamily="34" charset="0"/>
                <a:cs typeface="Segoe UI Semilight" panose="020B0402040204020203" pitchFamily="34" charset="0"/>
              </a:rPr>
              <a:t>with Suppliers 1 and 2 to maintain product quality and reduce defect </a:t>
            </a:r>
            <a:r>
              <a:rPr lang="en-US" altLang="en-US" sz="2000" dirty="0" smtClean="0">
                <a:latin typeface="Segoe UI Semilight" panose="020B0402040204020203" pitchFamily="34" charset="0"/>
                <a:cs typeface="Segoe UI Semilight" panose="020B0402040204020203" pitchFamily="34" charset="0"/>
              </a:rPr>
              <a:t>rates.</a:t>
            </a:r>
          </a:p>
          <a:p>
            <a:pPr marL="285750" lvl="0" indent="-285750" defTabSz="914400" eaLnBrk="0" fontAlgn="base" hangingPunct="0">
              <a:spcBef>
                <a:spcPct val="0"/>
              </a:spcBef>
              <a:spcAft>
                <a:spcPct val="0"/>
              </a:spcAft>
              <a:buFont typeface="Wingdings" panose="05000000000000000000" pitchFamily="2" charset="2"/>
              <a:buChar char="§"/>
            </a:pPr>
            <a:r>
              <a:rPr lang="en-US" altLang="en-US" sz="2000" dirty="0" smtClean="0">
                <a:latin typeface="Segoe UI Semilight" panose="020B0402040204020203" pitchFamily="34" charset="0"/>
                <a:cs typeface="Segoe UI Semilight" panose="020B0402040204020203" pitchFamily="34" charset="0"/>
              </a:rPr>
              <a:t>Address </a:t>
            </a:r>
            <a:r>
              <a:rPr lang="en-US" altLang="en-US" sz="2000" dirty="0">
                <a:latin typeface="Segoe UI Semilight" panose="020B0402040204020203" pitchFamily="34" charset="0"/>
                <a:cs typeface="Segoe UI Semilight" panose="020B0402040204020203" pitchFamily="34" charset="0"/>
              </a:rPr>
              <a:t>inefficiencies in Supplier 4’s processes to improve overall product </a:t>
            </a:r>
            <a:r>
              <a:rPr lang="en-US" altLang="en-US" sz="2000" dirty="0" smtClean="0">
                <a:latin typeface="Segoe UI Semilight" panose="020B0402040204020203" pitchFamily="34" charset="0"/>
                <a:cs typeface="Segoe UI Semilight" panose="020B0402040204020203" pitchFamily="34" charset="0"/>
              </a:rPr>
              <a:t>quality.</a:t>
            </a:r>
          </a:p>
          <a:p>
            <a:pPr marL="285750" lvl="0" indent="-285750" defTabSz="914400" eaLnBrk="0" fontAlgn="base" hangingPunct="0">
              <a:spcBef>
                <a:spcPct val="0"/>
              </a:spcBef>
              <a:spcAft>
                <a:spcPct val="0"/>
              </a:spcAft>
              <a:buFont typeface="Wingdings" panose="05000000000000000000" pitchFamily="2" charset="2"/>
              <a:buChar char="§"/>
            </a:pPr>
            <a:r>
              <a:rPr lang="en-US" altLang="en-US" sz="2000" dirty="0" smtClean="0">
                <a:latin typeface="Segoe UI Semilight" panose="020B0402040204020203" pitchFamily="34" charset="0"/>
                <a:cs typeface="Segoe UI Semilight" panose="020B0402040204020203" pitchFamily="34" charset="0"/>
              </a:rPr>
              <a:t>Target </a:t>
            </a:r>
            <a:r>
              <a:rPr lang="en-US" altLang="en-US" sz="2000" dirty="0">
                <a:latin typeface="Segoe UI Semilight" panose="020B0402040204020203" pitchFamily="34" charset="0"/>
                <a:cs typeface="Segoe UI Semilight" panose="020B0402040204020203" pitchFamily="34" charset="0"/>
              </a:rPr>
              <a:t>Female customers with tailored campaigns to leverage their strong purchasing </a:t>
            </a:r>
            <a:r>
              <a:rPr lang="en-US" altLang="en-US" sz="2000" dirty="0" smtClean="0">
                <a:latin typeface="Segoe UI Semilight" panose="020B0402040204020203" pitchFamily="34" charset="0"/>
                <a:cs typeface="Segoe UI Semilight" panose="020B0402040204020203" pitchFamily="34" charset="0"/>
              </a:rPr>
              <a:t>power.</a:t>
            </a:r>
          </a:p>
          <a:p>
            <a:pPr marL="285750" lvl="0" indent="-285750" defTabSz="914400" eaLnBrk="0" fontAlgn="base" hangingPunct="0">
              <a:spcBef>
                <a:spcPct val="0"/>
              </a:spcBef>
              <a:spcAft>
                <a:spcPct val="0"/>
              </a:spcAft>
              <a:buFont typeface="Wingdings" panose="05000000000000000000" pitchFamily="2" charset="2"/>
              <a:buChar char="§"/>
            </a:pPr>
            <a:r>
              <a:rPr lang="en-US" altLang="en-US" sz="2000" dirty="0" smtClean="0">
                <a:latin typeface="Segoe UI Semilight" panose="020B0402040204020203" pitchFamily="34" charset="0"/>
                <a:cs typeface="Segoe UI Semilight" panose="020B0402040204020203" pitchFamily="34" charset="0"/>
              </a:rPr>
              <a:t>Develop </a:t>
            </a:r>
            <a:r>
              <a:rPr lang="en-US" altLang="en-US" sz="2000" dirty="0">
                <a:latin typeface="Segoe UI Semilight" panose="020B0402040204020203" pitchFamily="34" charset="0"/>
                <a:cs typeface="Segoe UI Semilight" panose="020B0402040204020203" pitchFamily="34" charset="0"/>
              </a:rPr>
              <a:t>personalized offers and strategies to engage and boost sales among Non-Binary </a:t>
            </a:r>
            <a:r>
              <a:rPr lang="en-US" altLang="en-US" sz="2000" dirty="0" smtClean="0">
                <a:latin typeface="Segoe UI Semilight" panose="020B0402040204020203" pitchFamily="34" charset="0"/>
                <a:cs typeface="Segoe UI Semilight" panose="020B0402040204020203" pitchFamily="34" charset="0"/>
              </a:rPr>
              <a:t>customers.</a:t>
            </a:r>
          </a:p>
          <a:p>
            <a:pPr marL="285750" lvl="0" indent="-285750" defTabSz="914400" eaLnBrk="0" fontAlgn="base" hangingPunct="0">
              <a:spcBef>
                <a:spcPct val="0"/>
              </a:spcBef>
              <a:spcAft>
                <a:spcPct val="0"/>
              </a:spcAft>
              <a:buFont typeface="Wingdings" panose="05000000000000000000" pitchFamily="2" charset="2"/>
              <a:buChar char="§"/>
            </a:pPr>
            <a:r>
              <a:rPr lang="en-US" altLang="en-US" sz="2000" dirty="0" smtClean="0">
                <a:latin typeface="Segoe UI Semilight" panose="020B0402040204020203" pitchFamily="34" charset="0"/>
                <a:cs typeface="Segoe UI Semilight" panose="020B0402040204020203" pitchFamily="34" charset="0"/>
              </a:rPr>
              <a:t>Strengthen </a:t>
            </a:r>
            <a:r>
              <a:rPr lang="en-US" altLang="en-US" sz="2000" dirty="0">
                <a:latin typeface="Segoe UI Semilight" panose="020B0402040204020203" pitchFamily="34" charset="0"/>
                <a:cs typeface="Segoe UI Semilight" panose="020B0402040204020203" pitchFamily="34" charset="0"/>
              </a:rPr>
              <a:t>marketing efforts in Kolkata and Chennai to sustain high order </a:t>
            </a:r>
            <a:r>
              <a:rPr lang="en-US" altLang="en-US" sz="2000" dirty="0" smtClean="0">
                <a:latin typeface="Segoe UI Semilight" panose="020B0402040204020203" pitchFamily="34" charset="0"/>
                <a:cs typeface="Segoe UI Semilight" panose="020B0402040204020203" pitchFamily="34" charset="0"/>
              </a:rPr>
              <a:t>volumes.</a:t>
            </a:r>
          </a:p>
          <a:p>
            <a:pPr marL="285750" lvl="0" indent="-285750" defTabSz="914400" eaLnBrk="0" fontAlgn="base" hangingPunct="0">
              <a:spcBef>
                <a:spcPct val="0"/>
              </a:spcBef>
              <a:spcAft>
                <a:spcPct val="0"/>
              </a:spcAft>
              <a:buFont typeface="Wingdings" panose="05000000000000000000" pitchFamily="2" charset="2"/>
              <a:buChar char="§"/>
            </a:pPr>
            <a:r>
              <a:rPr lang="en-US" altLang="en-US" sz="2000" dirty="0" smtClean="0">
                <a:latin typeface="Segoe UI Semilight" panose="020B0402040204020203" pitchFamily="34" charset="0"/>
                <a:cs typeface="Segoe UI Semilight" panose="020B0402040204020203" pitchFamily="34" charset="0"/>
              </a:rPr>
              <a:t>Launch </a:t>
            </a:r>
            <a:r>
              <a:rPr lang="en-US" altLang="en-US" sz="2000" dirty="0">
                <a:latin typeface="Segoe UI Semilight" panose="020B0402040204020203" pitchFamily="34" charset="0"/>
                <a:cs typeface="Segoe UI Semilight" panose="020B0402040204020203" pitchFamily="34" charset="0"/>
              </a:rPr>
              <a:t>localized campaigns in Delhi to address sales gaps and boost order quantities. </a:t>
            </a:r>
          </a:p>
          <a:p>
            <a:endParaRPr lang="en-US" sz="20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059191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9827" y="199956"/>
            <a:ext cx="12463975" cy="815608"/>
          </a:xfrm>
          <a:prstGeom prst="rect">
            <a:avLst/>
          </a:prstGeom>
        </p:spPr>
        <p:txBody>
          <a:bodyPr wrap="square">
            <a:spAutoFit/>
          </a:bodyPr>
          <a:lstStyle/>
          <a:p>
            <a:endParaRPr lang="en-US" sz="1100" b="1" dirty="0">
              <a:solidFill>
                <a:srgbClr val="000000"/>
              </a:solidFill>
              <a:latin typeface="Segoe UI Semilight" panose="020B0402040204020203" pitchFamily="34" charset="0"/>
              <a:cs typeface="Segoe UI Semilight" panose="020B0402040204020203" pitchFamily="34" charset="0"/>
            </a:endParaRPr>
          </a:p>
          <a:p>
            <a:r>
              <a:rPr lang="en-US" sz="3600" b="1" dirty="0">
                <a:solidFill>
                  <a:srgbClr val="FFFFFF"/>
                </a:solidFill>
                <a:latin typeface="Segoe UI Semilight" panose="020B0402040204020203" pitchFamily="34" charset="0"/>
                <a:cs typeface="Segoe UI Semilight" panose="020B0402040204020203" pitchFamily="34" charset="0"/>
              </a:rPr>
              <a:t>OBJECTIVE </a:t>
            </a:r>
          </a:p>
        </p:txBody>
      </p:sp>
      <p:sp>
        <p:nvSpPr>
          <p:cNvPr id="6" name="TextBox 5"/>
          <p:cNvSpPr txBox="1"/>
          <p:nvPr/>
        </p:nvSpPr>
        <p:spPr>
          <a:xfrm>
            <a:off x="1050388" y="1240647"/>
            <a:ext cx="10499187" cy="5632311"/>
          </a:xfrm>
          <a:prstGeom prst="rect">
            <a:avLst/>
          </a:prstGeom>
          <a:noFill/>
        </p:spPr>
        <p:txBody>
          <a:bodyPr wrap="square" rtlCol="0">
            <a:spAutoFit/>
          </a:bodyPr>
          <a:lstStyle/>
          <a:p>
            <a:endParaRPr lang="en-US" dirty="0">
              <a:latin typeface="Segoe UI Semilight" panose="020B0402040204020203" pitchFamily="34" charset="0"/>
              <a:cs typeface="Segoe UI Semilight" panose="020B0402040204020203" pitchFamily="34" charset="0"/>
            </a:endParaRPr>
          </a:p>
          <a:p>
            <a:pPr marL="285750" lvl="0" indent="-285750" defTabSz="914400" eaLnBrk="0" fontAlgn="base" hangingPunct="0">
              <a:lnSpc>
                <a:spcPct val="150000"/>
              </a:lnSpc>
              <a:spcBef>
                <a:spcPct val="0"/>
              </a:spcBef>
              <a:spcAft>
                <a:spcPct val="0"/>
              </a:spcAft>
              <a:buFont typeface="Wingdings" panose="05000000000000000000" pitchFamily="2" charset="2"/>
              <a:buChar char="§"/>
            </a:pPr>
            <a:r>
              <a:rPr lang="en-US" altLang="en-US" sz="2000" dirty="0">
                <a:latin typeface="Segoe UI Semilight" panose="020B0402040204020203" pitchFamily="34" charset="0"/>
                <a:cs typeface="Segoe UI Semilight" panose="020B0402040204020203" pitchFamily="34" charset="0"/>
              </a:rPr>
              <a:t>Analyze key metrics such as lead times, order quantities, shipping costs, defect rates, and supplier performance to identify bottlenecks and areas for </a:t>
            </a:r>
            <a:r>
              <a:rPr lang="en-US" altLang="en-US" sz="2000" dirty="0" smtClean="0">
                <a:latin typeface="Segoe UI Semilight" panose="020B0402040204020203" pitchFamily="34" charset="0"/>
                <a:cs typeface="Segoe UI Semilight" panose="020B0402040204020203" pitchFamily="34" charset="0"/>
              </a:rPr>
              <a:t>improvement.</a:t>
            </a:r>
          </a:p>
          <a:p>
            <a:pPr marL="285750" lvl="0" indent="-285750" defTabSz="914400" eaLnBrk="0" fontAlgn="base" hangingPunct="0">
              <a:lnSpc>
                <a:spcPct val="150000"/>
              </a:lnSpc>
              <a:spcBef>
                <a:spcPct val="0"/>
              </a:spcBef>
              <a:spcAft>
                <a:spcPct val="0"/>
              </a:spcAft>
              <a:buFont typeface="Wingdings" panose="05000000000000000000" pitchFamily="2" charset="2"/>
              <a:buChar char="§"/>
            </a:pPr>
            <a:r>
              <a:rPr lang="en-US" altLang="en-US" sz="2000" dirty="0" smtClean="0">
                <a:latin typeface="Segoe UI Semilight" panose="020B0402040204020203" pitchFamily="34" charset="0"/>
                <a:cs typeface="Segoe UI Semilight" panose="020B0402040204020203" pitchFamily="34" charset="0"/>
              </a:rPr>
              <a:t>Track </a:t>
            </a:r>
            <a:r>
              <a:rPr lang="en-US" altLang="en-US" sz="2000" dirty="0">
                <a:latin typeface="Segoe UI Semilight" panose="020B0402040204020203" pitchFamily="34" charset="0"/>
                <a:cs typeface="Segoe UI Semilight" panose="020B0402040204020203" pitchFamily="34" charset="0"/>
              </a:rPr>
              <a:t>performance over time, compare supplier efficiency, and assess the impact of transportation modes and carriers on </a:t>
            </a:r>
            <a:r>
              <a:rPr lang="en-US" altLang="en-US" sz="2000" dirty="0" smtClean="0">
                <a:latin typeface="Segoe UI Semilight" panose="020B0402040204020203" pitchFamily="34" charset="0"/>
                <a:cs typeface="Segoe UI Semilight" panose="020B0402040204020203" pitchFamily="34" charset="0"/>
              </a:rPr>
              <a:t>costs.</a:t>
            </a:r>
          </a:p>
          <a:p>
            <a:pPr marL="285750" lvl="0" indent="-285750" defTabSz="914400" eaLnBrk="0" fontAlgn="base" hangingPunct="0">
              <a:lnSpc>
                <a:spcPct val="150000"/>
              </a:lnSpc>
              <a:spcBef>
                <a:spcPct val="0"/>
              </a:spcBef>
              <a:spcAft>
                <a:spcPct val="0"/>
              </a:spcAft>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Provide </a:t>
            </a:r>
            <a:r>
              <a:rPr lang="en-US" sz="2000" dirty="0">
                <a:latin typeface="Segoe UI Semilight" panose="020B0402040204020203" pitchFamily="34" charset="0"/>
                <a:cs typeface="Segoe UI Semilight" panose="020B0402040204020203" pitchFamily="34" charset="0"/>
              </a:rPr>
              <a:t>insights into customer demographics to boost </a:t>
            </a:r>
            <a:r>
              <a:rPr lang="en-US" sz="2000" dirty="0" smtClean="0">
                <a:latin typeface="Segoe UI Semilight" panose="020B0402040204020203" pitchFamily="34" charset="0"/>
                <a:cs typeface="Segoe UI Semilight" panose="020B0402040204020203" pitchFamily="34" charset="0"/>
              </a:rPr>
              <a:t>sales.</a:t>
            </a:r>
          </a:p>
          <a:p>
            <a:pPr marL="285750" lvl="0" indent="-285750" defTabSz="914400" eaLnBrk="0" fontAlgn="base" hangingPunct="0">
              <a:lnSpc>
                <a:spcPct val="150000"/>
              </a:lnSpc>
              <a:spcBef>
                <a:spcPct val="0"/>
              </a:spcBef>
              <a:spcAft>
                <a:spcPct val="0"/>
              </a:spcAft>
              <a:buFont typeface="Wingdings" panose="05000000000000000000" pitchFamily="2" charset="2"/>
              <a:buChar char="§"/>
            </a:pPr>
            <a:r>
              <a:rPr lang="en-US" sz="2000" dirty="0" smtClean="0">
                <a:solidFill>
                  <a:srgbClr val="FFFFFF"/>
                </a:solidFill>
                <a:latin typeface="Segoe UI Semilight" panose="020B0402040204020203" pitchFamily="34" charset="0"/>
                <a:cs typeface="Segoe UI Semilight" panose="020B0402040204020203" pitchFamily="34" charset="0"/>
              </a:rPr>
              <a:t>By </a:t>
            </a:r>
            <a:r>
              <a:rPr lang="en-US" sz="2000" dirty="0">
                <a:solidFill>
                  <a:srgbClr val="FFFFFF"/>
                </a:solidFill>
                <a:latin typeface="Segoe UI Semilight" panose="020B0402040204020203" pitchFamily="34" charset="0"/>
                <a:cs typeface="Segoe UI Semilight" panose="020B0402040204020203" pitchFamily="34" charset="0"/>
              </a:rPr>
              <a:t>gaining these insights, we can make informed decisions to optimize logistics, reduce delays, lower costs, and improve overall supply chain reliability and responsiveness to customer demands. Ultimately, this enables better resource allocation and more strategic planning, ensuring smooth operations and increased profitability.</a:t>
            </a:r>
          </a:p>
          <a:p>
            <a:pPr defTabSz="914400" eaLnBrk="0" fontAlgn="base" hangingPunct="0">
              <a:spcBef>
                <a:spcPct val="0"/>
              </a:spcBef>
              <a:spcAft>
                <a:spcPct val="0"/>
              </a:spcAft>
              <a:buFontTx/>
              <a:buChar char="•"/>
            </a:pPr>
            <a:endParaRPr lang="en-US" dirty="0">
              <a:latin typeface="Segoe UI Semilight" panose="020B0402040204020203" pitchFamily="34" charset="0"/>
              <a:cs typeface="Segoe UI Semilight" panose="020B0402040204020203" pitchFamily="34" charset="0"/>
            </a:endParaRPr>
          </a:p>
          <a:p>
            <a:pPr lvl="0" defTabSz="914400" eaLnBrk="0" fontAlgn="base" hangingPunct="0">
              <a:spcBef>
                <a:spcPct val="0"/>
              </a:spcBef>
              <a:spcAft>
                <a:spcPct val="0"/>
              </a:spcAft>
              <a:buFontTx/>
              <a:buChar char="•"/>
            </a:pPr>
            <a:endParaRPr lang="en-US" altLang="en-US" dirty="0" smtClean="0">
              <a:latin typeface="Segoe UI Semilight" panose="020B0402040204020203" pitchFamily="34" charset="0"/>
              <a:cs typeface="Segoe UI Semilight" panose="020B0402040204020203" pitchFamily="34" charset="0"/>
            </a:endParaRPr>
          </a:p>
          <a:p>
            <a:pPr lvl="0" defTabSz="914400" eaLnBrk="0" fontAlgn="base" hangingPunct="0">
              <a:spcBef>
                <a:spcPct val="0"/>
              </a:spcBef>
              <a:spcAft>
                <a:spcPct val="0"/>
              </a:spcAft>
              <a:buFontTx/>
              <a:buChar char="•"/>
            </a:pPr>
            <a:endParaRPr lang="en-US" altLang="en-US" dirty="0">
              <a:latin typeface="Segoe UI Semilight" panose="020B0402040204020203" pitchFamily="34" charset="0"/>
              <a:cs typeface="Segoe UI Semilight" panose="020B0402040204020203" pitchFamily="34" charset="0"/>
            </a:endParaRPr>
          </a:p>
          <a:p>
            <a:endParaRPr lang="en-US"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621198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0726" y="1048991"/>
            <a:ext cx="11718388" cy="2958887"/>
          </a:xfrm>
          <a:prstGeom prst="rect">
            <a:avLst/>
          </a:prstGeom>
        </p:spPr>
        <p:txBody>
          <a:bodyPr wrap="square">
            <a:spAutoFit/>
          </a:bodyPr>
          <a:lstStyle/>
          <a:p>
            <a:endParaRPr lang="en-US" sz="2000" dirty="0">
              <a:latin typeface="Segoe UI Semilight" panose="020B0402040204020203" pitchFamily="34" charset="0"/>
              <a:cs typeface="Segoe UI Semilight" panose="020B0402040204020203" pitchFamily="34" charset="0"/>
            </a:endParaRPr>
          </a:p>
          <a:p>
            <a:endParaRPr lang="en-US" sz="2000" dirty="0">
              <a:latin typeface="Segoe UI Semilight" panose="020B0402040204020203" pitchFamily="34" charset="0"/>
              <a:cs typeface="Segoe UI Semilight" panose="020B0402040204020203" pitchFamily="34" charset="0"/>
            </a:endParaRPr>
          </a:p>
          <a:p>
            <a:pPr marL="285750" indent="-285750" algn="just">
              <a:lnSpc>
                <a:spcPct val="150000"/>
              </a:lnSpc>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Which </a:t>
            </a:r>
            <a:r>
              <a:rPr lang="en-US" sz="2000" dirty="0">
                <a:latin typeface="Segoe UI Semilight" panose="020B0402040204020203" pitchFamily="34" charset="0"/>
                <a:cs typeface="Segoe UI Semilight" panose="020B0402040204020203" pitchFamily="34" charset="0"/>
              </a:rPr>
              <a:t>Product Type generates the highest </a:t>
            </a:r>
            <a:r>
              <a:rPr lang="en-US" sz="2000" dirty="0" smtClean="0">
                <a:latin typeface="Segoe UI Semilight" panose="020B0402040204020203" pitchFamily="34" charset="0"/>
                <a:cs typeface="Segoe UI Semilight" panose="020B0402040204020203" pitchFamily="34" charset="0"/>
              </a:rPr>
              <a:t>revenue?</a:t>
            </a:r>
          </a:p>
          <a:p>
            <a:pPr marL="285750" indent="-285750" algn="just">
              <a:lnSpc>
                <a:spcPct val="150000"/>
              </a:lnSpc>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Are </a:t>
            </a:r>
            <a:r>
              <a:rPr lang="en-US" sz="2000" dirty="0">
                <a:latin typeface="Segoe UI Semilight" panose="020B0402040204020203" pitchFamily="34" charset="0"/>
                <a:cs typeface="Segoe UI Semilight" panose="020B0402040204020203" pitchFamily="34" charset="0"/>
              </a:rPr>
              <a:t>there any significant correlations between Lead times and Order </a:t>
            </a:r>
            <a:r>
              <a:rPr lang="en-US" sz="2000" dirty="0" smtClean="0">
                <a:latin typeface="Segoe UI Semilight" panose="020B0402040204020203" pitchFamily="34" charset="0"/>
                <a:cs typeface="Segoe UI Semilight" panose="020B0402040204020203" pitchFamily="34" charset="0"/>
              </a:rPr>
              <a:t>quantities?</a:t>
            </a:r>
          </a:p>
          <a:p>
            <a:pPr marL="285750" indent="-285750" algn="just">
              <a:lnSpc>
                <a:spcPct val="150000"/>
              </a:lnSpc>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How </a:t>
            </a:r>
            <a:r>
              <a:rPr lang="en-US" sz="2000" dirty="0">
                <a:latin typeface="Segoe UI Semilight" panose="020B0402040204020203" pitchFamily="34" charset="0"/>
                <a:cs typeface="Segoe UI Semilight" panose="020B0402040204020203" pitchFamily="34" charset="0"/>
              </a:rPr>
              <a:t>do Shipping costs vary by Shipping carrier and </a:t>
            </a:r>
            <a:r>
              <a:rPr lang="en-US" sz="2000" dirty="0" smtClean="0">
                <a:latin typeface="Segoe UI Semilight" panose="020B0402040204020203" pitchFamily="34" charset="0"/>
                <a:cs typeface="Segoe UI Semilight" panose="020B0402040204020203" pitchFamily="34" charset="0"/>
              </a:rPr>
              <a:t>Location?</a:t>
            </a:r>
          </a:p>
          <a:p>
            <a:pPr marL="285750" indent="-285750" algn="just">
              <a:lnSpc>
                <a:spcPct val="150000"/>
              </a:lnSpc>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Which </a:t>
            </a:r>
            <a:r>
              <a:rPr lang="en-US" sz="2000" dirty="0">
                <a:latin typeface="Segoe UI Semilight" panose="020B0402040204020203" pitchFamily="34" charset="0"/>
                <a:cs typeface="Segoe UI Semilight" panose="020B0402040204020203" pitchFamily="34" charset="0"/>
              </a:rPr>
              <a:t>suppliers have the most efficient manufacturing </a:t>
            </a:r>
            <a:r>
              <a:rPr lang="en-US" sz="2000" dirty="0" smtClean="0">
                <a:latin typeface="Segoe UI Semilight" panose="020B0402040204020203" pitchFamily="34" charset="0"/>
                <a:cs typeface="Segoe UI Semilight" panose="020B0402040204020203" pitchFamily="34" charset="0"/>
              </a:rPr>
              <a:t>processes?</a:t>
            </a:r>
          </a:p>
          <a:p>
            <a:pPr marL="285750" indent="-285750" algn="just">
              <a:lnSpc>
                <a:spcPct val="150000"/>
              </a:lnSpc>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What </a:t>
            </a:r>
            <a:r>
              <a:rPr lang="en-US" sz="2000" dirty="0">
                <a:latin typeface="Segoe UI Semilight" panose="020B0402040204020203" pitchFamily="34" charset="0"/>
                <a:cs typeface="Segoe UI Semilight" panose="020B0402040204020203" pitchFamily="34" charset="0"/>
              </a:rPr>
              <a:t>demographic group contributes the most to sales?</a:t>
            </a:r>
          </a:p>
        </p:txBody>
      </p:sp>
      <p:sp>
        <p:nvSpPr>
          <p:cNvPr id="4" name="Rectangle 3"/>
          <p:cNvSpPr/>
          <p:nvPr/>
        </p:nvSpPr>
        <p:spPr>
          <a:xfrm>
            <a:off x="572086" y="402660"/>
            <a:ext cx="7193280" cy="646331"/>
          </a:xfrm>
          <a:prstGeom prst="rect">
            <a:avLst/>
          </a:prstGeom>
        </p:spPr>
        <p:txBody>
          <a:bodyPr wrap="square">
            <a:spAutoFit/>
          </a:bodyPr>
          <a:lstStyle/>
          <a:p>
            <a:r>
              <a:rPr lang="en-US" sz="3600" b="1" dirty="0" smtClean="0">
                <a:latin typeface="Segoe UI Semilight" panose="020B0402040204020203" pitchFamily="34" charset="0"/>
                <a:cs typeface="Segoe UI Semilight" panose="020B0402040204020203" pitchFamily="34" charset="0"/>
              </a:rPr>
              <a:t>ANALYSIS FOCUS AREAS</a:t>
            </a:r>
            <a:endParaRPr lang="en-US" sz="3600" b="1"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13471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0725" y="1048991"/>
            <a:ext cx="10668001" cy="2708434"/>
          </a:xfrm>
          <a:prstGeom prst="rect">
            <a:avLst/>
          </a:prstGeom>
        </p:spPr>
        <p:txBody>
          <a:bodyPr wrap="square">
            <a:spAutoFit/>
          </a:bodyPr>
          <a:lstStyle/>
          <a:p>
            <a:endParaRPr lang="en-US" sz="2000" dirty="0">
              <a:latin typeface="Segoe UI Semilight" panose="020B0402040204020203" pitchFamily="34" charset="0"/>
              <a:cs typeface="Segoe UI Semilight" panose="020B0402040204020203" pitchFamily="34" charset="0"/>
            </a:endParaRPr>
          </a:p>
          <a:p>
            <a:endParaRPr lang="en-US" sz="2000" dirty="0">
              <a:latin typeface="Segoe UI Semilight" panose="020B0402040204020203" pitchFamily="34" charset="0"/>
              <a:cs typeface="Segoe UI Semilight" panose="020B0402040204020203" pitchFamily="34" charset="0"/>
            </a:endParaRPr>
          </a:p>
          <a:p>
            <a:pPr marL="342900" indent="-342900">
              <a:buFont typeface="Wingdings" panose="05000000000000000000" pitchFamily="2" charset="2"/>
              <a:buChar char="§"/>
            </a:pPr>
            <a:r>
              <a:rPr lang="en-US" altLang="en-US" sz="2000" dirty="0" smtClean="0">
                <a:latin typeface="Segoe UI Semilight" panose="020B0402040204020203" pitchFamily="34" charset="0"/>
                <a:cs typeface="Segoe UI Semilight" panose="020B0402040204020203" pitchFamily="34" charset="0"/>
              </a:rPr>
              <a:t>Provides </a:t>
            </a:r>
            <a:r>
              <a:rPr lang="en-US" altLang="en-US" sz="2000" dirty="0">
                <a:latin typeface="Segoe UI Semilight" panose="020B0402040204020203" pitchFamily="34" charset="0"/>
                <a:cs typeface="Segoe UI Semilight" panose="020B0402040204020203" pitchFamily="34" charset="0"/>
              </a:rPr>
              <a:t>key metrics: sales, revenue, </a:t>
            </a:r>
            <a:r>
              <a:rPr lang="en-US" altLang="en-US" sz="2000" dirty="0" smtClean="0">
                <a:latin typeface="Segoe UI Semilight" panose="020B0402040204020203" pitchFamily="34" charset="0"/>
                <a:cs typeface="Segoe UI Semilight" panose="020B0402040204020203" pitchFamily="34" charset="0"/>
              </a:rPr>
              <a:t>Average Shipping Costs, Average Defect Rates, Average Lead Times. </a:t>
            </a:r>
            <a:endParaRPr lang="en-US" sz="2000" dirty="0">
              <a:latin typeface="Segoe UI Semilight" panose="020B0402040204020203" pitchFamily="34" charset="0"/>
              <a:cs typeface="Segoe UI Semilight" panose="020B0402040204020203" pitchFamily="34" charset="0"/>
            </a:endParaRPr>
          </a:p>
          <a:p>
            <a:pPr marL="285750" indent="-285750" algn="just">
              <a:lnSpc>
                <a:spcPct val="150000"/>
              </a:lnSpc>
              <a:buFont typeface="Wingdings" panose="05000000000000000000" pitchFamily="2" charset="2"/>
              <a:buChar char="§"/>
            </a:pPr>
            <a:r>
              <a:rPr lang="en-US" altLang="en-US" sz="2000" dirty="0" smtClean="0">
                <a:latin typeface="Segoe UI Semilight" panose="020B0402040204020203" pitchFamily="34" charset="0"/>
                <a:cs typeface="Segoe UI Semilight" panose="020B0402040204020203" pitchFamily="34" charset="0"/>
              </a:rPr>
              <a:t>Products Sold, Stock </a:t>
            </a:r>
            <a:r>
              <a:rPr lang="en-US" altLang="en-US" sz="2000" dirty="0">
                <a:latin typeface="Segoe UI Semilight" panose="020B0402040204020203" pitchFamily="34" charset="0"/>
                <a:cs typeface="Segoe UI Semilight" panose="020B0402040204020203" pitchFamily="34" charset="0"/>
              </a:rPr>
              <a:t>levels, </a:t>
            </a:r>
            <a:r>
              <a:rPr lang="en-US" altLang="en-US" sz="2000" dirty="0" smtClean="0">
                <a:latin typeface="Segoe UI Semilight" panose="020B0402040204020203" pitchFamily="34" charset="0"/>
                <a:cs typeface="Segoe UI Semilight" panose="020B0402040204020203" pitchFamily="34" charset="0"/>
              </a:rPr>
              <a:t>Availability and Order Quantities.</a:t>
            </a:r>
          </a:p>
          <a:p>
            <a:pPr marL="285750" indent="-285750" algn="just">
              <a:lnSpc>
                <a:spcPct val="150000"/>
              </a:lnSpc>
              <a:buFont typeface="Wingdings" panose="05000000000000000000" pitchFamily="2" charset="2"/>
              <a:buChar char="§"/>
            </a:pPr>
            <a:r>
              <a:rPr lang="en-US" altLang="en-US" sz="2000" dirty="0" smtClean="0">
                <a:latin typeface="Segoe UI Semilight" panose="020B0402040204020203" pitchFamily="34" charset="0"/>
                <a:cs typeface="Segoe UI Semilight" panose="020B0402040204020203" pitchFamily="34" charset="0"/>
              </a:rPr>
              <a:t>Helps </a:t>
            </a:r>
            <a:r>
              <a:rPr lang="en-US" altLang="en-US" sz="2000" dirty="0">
                <a:latin typeface="Segoe UI Semilight" panose="020B0402040204020203" pitchFamily="34" charset="0"/>
                <a:cs typeface="Segoe UI Semilight" panose="020B0402040204020203" pitchFamily="34" charset="0"/>
              </a:rPr>
              <a:t>businesses evaluate product </a:t>
            </a:r>
            <a:r>
              <a:rPr lang="en-US" altLang="en-US" sz="2000" dirty="0" smtClean="0">
                <a:latin typeface="Segoe UI Semilight" panose="020B0402040204020203" pitchFamily="34" charset="0"/>
                <a:cs typeface="Segoe UI Semilight" panose="020B0402040204020203" pitchFamily="34" charset="0"/>
              </a:rPr>
              <a:t>performance.</a:t>
            </a:r>
          </a:p>
          <a:p>
            <a:pPr marL="285750" indent="-285750" algn="just">
              <a:lnSpc>
                <a:spcPct val="150000"/>
              </a:lnSpc>
              <a:buFont typeface="Wingdings" panose="05000000000000000000" pitchFamily="2" charset="2"/>
              <a:buChar char="§"/>
            </a:pPr>
            <a:r>
              <a:rPr lang="en-US" altLang="en-US" sz="2000" dirty="0" smtClean="0">
                <a:latin typeface="Segoe UI Semilight" panose="020B0402040204020203" pitchFamily="34" charset="0"/>
                <a:cs typeface="Segoe UI Semilight" panose="020B0402040204020203" pitchFamily="34" charset="0"/>
              </a:rPr>
              <a:t>Enables </a:t>
            </a:r>
            <a:r>
              <a:rPr lang="en-US" altLang="en-US" sz="2000" dirty="0">
                <a:latin typeface="Segoe UI Semilight" panose="020B0402040204020203" pitchFamily="34" charset="0"/>
                <a:cs typeface="Segoe UI Semilight" panose="020B0402040204020203" pitchFamily="34" charset="0"/>
              </a:rPr>
              <a:t>data-driven decisions to optimize </a:t>
            </a:r>
            <a:r>
              <a:rPr lang="en-US" altLang="en-US" sz="2000" dirty="0" smtClean="0">
                <a:latin typeface="Segoe UI Semilight" panose="020B0402040204020203" pitchFamily="34" charset="0"/>
                <a:cs typeface="Segoe UI Semilight" panose="020B0402040204020203" pitchFamily="34" charset="0"/>
              </a:rPr>
              <a:t>strategies </a:t>
            </a:r>
            <a:r>
              <a:rPr lang="en-US" sz="2000" dirty="0">
                <a:latin typeface="Segoe UI Semilight" panose="020B0402040204020203" pitchFamily="34" charset="0"/>
                <a:cs typeface="Segoe UI Semilight" panose="020B0402040204020203" pitchFamily="34" charset="0"/>
              </a:rPr>
              <a:t>and improve overall performance</a:t>
            </a:r>
            <a:r>
              <a:rPr lang="en-US" sz="2000" dirty="0" smtClean="0">
                <a:latin typeface="Segoe UI Semilight" panose="020B0402040204020203" pitchFamily="34" charset="0"/>
                <a:cs typeface="Segoe UI Semilight" panose="020B0402040204020203" pitchFamily="34" charset="0"/>
              </a:rPr>
              <a:t>.</a:t>
            </a:r>
            <a:endParaRPr lang="en-US" altLang="en-US" sz="2000" dirty="0" smtClean="0">
              <a:latin typeface="Segoe UI Semilight" panose="020B0402040204020203" pitchFamily="34" charset="0"/>
              <a:cs typeface="Segoe UI Semilight" panose="020B0402040204020203" pitchFamily="34" charset="0"/>
            </a:endParaRPr>
          </a:p>
        </p:txBody>
      </p:sp>
      <p:sp>
        <p:nvSpPr>
          <p:cNvPr id="4" name="Rectangle 3"/>
          <p:cNvSpPr/>
          <p:nvPr/>
        </p:nvSpPr>
        <p:spPr>
          <a:xfrm>
            <a:off x="572086" y="402660"/>
            <a:ext cx="7193280" cy="1200329"/>
          </a:xfrm>
          <a:prstGeom prst="rect">
            <a:avLst/>
          </a:prstGeom>
        </p:spPr>
        <p:txBody>
          <a:bodyPr wrap="square">
            <a:spAutoFit/>
          </a:bodyPr>
          <a:lstStyle/>
          <a:p>
            <a:r>
              <a:rPr lang="en-US" sz="3600" b="1" dirty="0">
                <a:solidFill>
                  <a:srgbClr val="FFFFFF"/>
                </a:solidFill>
                <a:latin typeface="Segoe UI Semilight" panose="020B0402040204020203" pitchFamily="34" charset="0"/>
                <a:cs typeface="Segoe UI Semilight" panose="020B0402040204020203" pitchFamily="34" charset="0"/>
              </a:rPr>
              <a:t>PRODUCT PERFORMANCE DASHBOARD </a:t>
            </a:r>
            <a:r>
              <a:rPr lang="en-US" sz="3600" b="1" dirty="0" smtClean="0">
                <a:solidFill>
                  <a:srgbClr val="FFFFFF"/>
                </a:solidFill>
                <a:latin typeface="Segoe UI Semilight" panose="020B0402040204020203" pitchFamily="34" charset="0"/>
                <a:cs typeface="Segoe UI Semilight" panose="020B0402040204020203" pitchFamily="34" charset="0"/>
              </a:rPr>
              <a:t>OVERVIEW</a:t>
            </a:r>
            <a:endParaRPr lang="en-US" sz="3600" b="1" dirty="0">
              <a:latin typeface="Segoe UI Semilight" panose="020B0402040204020203" pitchFamily="34" charset="0"/>
              <a:cs typeface="Segoe UI Semilight" panose="020B04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4446815"/>
            <a:ext cx="6202680" cy="1100545"/>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26" t="374" r="-106" b="49036"/>
          <a:stretch/>
        </p:blipFill>
        <p:spPr>
          <a:xfrm>
            <a:off x="1120725" y="4446815"/>
            <a:ext cx="1948832" cy="1971838"/>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270" t="48035" r="-2270" b="-886"/>
          <a:stretch/>
        </p:blipFill>
        <p:spPr>
          <a:xfrm>
            <a:off x="3198512" y="4446815"/>
            <a:ext cx="1940427" cy="1971838"/>
          </a:xfrm>
          <a:prstGeom prst="rect">
            <a:avLst/>
          </a:prstGeom>
        </p:spPr>
      </p:pic>
    </p:spTree>
    <p:extLst>
      <p:ext uri="{BB962C8B-B14F-4D97-AF65-F5344CB8AC3E}">
        <p14:creationId xmlns:p14="http://schemas.microsoft.com/office/powerpoint/2010/main" val="3424070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2086" y="402660"/>
            <a:ext cx="7193280" cy="646331"/>
          </a:xfrm>
          <a:prstGeom prst="rect">
            <a:avLst/>
          </a:prstGeom>
        </p:spPr>
        <p:txBody>
          <a:bodyPr wrap="square">
            <a:spAutoFit/>
          </a:bodyPr>
          <a:lstStyle/>
          <a:p>
            <a:r>
              <a:rPr lang="en-US" sz="3600" b="1" dirty="0" smtClean="0">
                <a:latin typeface="Segoe UI Semilight" panose="020B0402040204020203" pitchFamily="34" charset="0"/>
                <a:cs typeface="Segoe UI Semilight" panose="020B0402040204020203" pitchFamily="34" charset="0"/>
              </a:rPr>
              <a:t>ANALYSIS FOCUS AREA</a:t>
            </a:r>
            <a:endParaRPr lang="en-US" sz="3600" b="1" dirty="0">
              <a:latin typeface="Segoe UI Semilight" panose="020B0402040204020203" pitchFamily="34" charset="0"/>
              <a:cs typeface="Segoe UI Semilight" panose="020B0402040204020203" pitchFamily="34" charset="0"/>
            </a:endParaRPr>
          </a:p>
        </p:txBody>
      </p:sp>
      <p:sp>
        <p:nvSpPr>
          <p:cNvPr id="5" name="Rectangle 4"/>
          <p:cNvSpPr/>
          <p:nvPr/>
        </p:nvSpPr>
        <p:spPr>
          <a:xfrm>
            <a:off x="1219199" y="1510656"/>
            <a:ext cx="10316309" cy="1938992"/>
          </a:xfrm>
          <a:prstGeom prst="rect">
            <a:avLst/>
          </a:prstGeom>
        </p:spPr>
        <p:txBody>
          <a:bodyPr wrap="square">
            <a:spAutoFit/>
          </a:bodyPr>
          <a:lstStyle/>
          <a:p>
            <a:pPr marL="285750" indent="-285750" algn="just">
              <a:lnSpc>
                <a:spcPct val="150000"/>
              </a:lnSpc>
              <a:buFont typeface="Wingdings" panose="05000000000000000000" pitchFamily="2" charset="2"/>
              <a:buChar char="§"/>
            </a:pPr>
            <a:r>
              <a:rPr lang="en-US" altLang="en-US" sz="2000" dirty="0" smtClean="0">
                <a:latin typeface="Segoe UI Semilight" panose="020B0402040204020203" pitchFamily="34" charset="0"/>
                <a:cs typeface="Segoe UI Semilight" panose="020B0402040204020203" pitchFamily="34" charset="0"/>
              </a:rPr>
              <a:t>Skincare </a:t>
            </a:r>
            <a:r>
              <a:rPr lang="en-US" altLang="en-US" sz="2000" dirty="0">
                <a:latin typeface="Segoe UI Semilight" panose="020B0402040204020203" pitchFamily="34" charset="0"/>
                <a:cs typeface="Segoe UI Semilight" panose="020B0402040204020203" pitchFamily="34" charset="0"/>
              </a:rPr>
              <a:t>generates the highest </a:t>
            </a:r>
            <a:r>
              <a:rPr lang="en-US" altLang="en-US" sz="2000" dirty="0" smtClean="0">
                <a:latin typeface="Segoe UI Semilight" panose="020B0402040204020203" pitchFamily="34" charset="0"/>
                <a:cs typeface="Segoe UI Semilight" panose="020B0402040204020203" pitchFamily="34" charset="0"/>
              </a:rPr>
              <a:t>revenue (0.24M), </a:t>
            </a:r>
            <a:r>
              <a:rPr lang="en-US" altLang="en-US" sz="2000" dirty="0">
                <a:latin typeface="Segoe UI Semilight" panose="020B0402040204020203" pitchFamily="34" charset="0"/>
                <a:cs typeface="Segoe UI Semilight" panose="020B0402040204020203" pitchFamily="34" charset="0"/>
              </a:rPr>
              <a:t>indicating strong market </a:t>
            </a:r>
            <a:r>
              <a:rPr lang="en-US" altLang="en-US" sz="2000" dirty="0" smtClean="0">
                <a:latin typeface="Segoe UI Semilight" panose="020B0402040204020203" pitchFamily="34" charset="0"/>
                <a:cs typeface="Segoe UI Semilight" panose="020B0402040204020203" pitchFamily="34" charset="0"/>
              </a:rPr>
              <a:t>demand.</a:t>
            </a:r>
          </a:p>
          <a:p>
            <a:pPr marL="285750" indent="-285750" algn="just">
              <a:lnSpc>
                <a:spcPct val="150000"/>
              </a:lnSpc>
              <a:buFont typeface="Wingdings" panose="05000000000000000000" pitchFamily="2" charset="2"/>
              <a:buChar char="§"/>
            </a:pPr>
            <a:r>
              <a:rPr lang="en-US" altLang="en-US" sz="2000" dirty="0" smtClean="0">
                <a:latin typeface="Segoe UI Semilight" panose="020B0402040204020203" pitchFamily="34" charset="0"/>
                <a:cs typeface="Segoe UI Semilight" panose="020B0402040204020203" pitchFamily="34" charset="0"/>
              </a:rPr>
              <a:t>Highlights </a:t>
            </a:r>
            <a:r>
              <a:rPr lang="en-US" altLang="en-US" sz="2000" dirty="0">
                <a:latin typeface="Segoe UI Semilight" panose="020B0402040204020203" pitchFamily="34" charset="0"/>
                <a:cs typeface="Segoe UI Semilight" panose="020B0402040204020203" pitchFamily="34" charset="0"/>
              </a:rPr>
              <a:t>the effectiveness of current </a:t>
            </a:r>
            <a:r>
              <a:rPr lang="en-US" altLang="en-US" sz="2000" dirty="0" smtClean="0">
                <a:latin typeface="Segoe UI Semilight" panose="020B0402040204020203" pitchFamily="34" charset="0"/>
                <a:cs typeface="Segoe UI Semilight" panose="020B0402040204020203" pitchFamily="34" charset="0"/>
              </a:rPr>
              <a:t>strategies.</a:t>
            </a:r>
          </a:p>
          <a:p>
            <a:pPr marL="285750" indent="-285750" algn="just">
              <a:lnSpc>
                <a:spcPct val="150000"/>
              </a:lnSpc>
              <a:buFont typeface="Wingdings" panose="05000000000000000000" pitchFamily="2" charset="2"/>
              <a:buChar char="§"/>
            </a:pPr>
            <a:r>
              <a:rPr lang="en-US" altLang="en-US" sz="2000" dirty="0" smtClean="0">
                <a:latin typeface="Segoe UI Semilight" panose="020B0402040204020203" pitchFamily="34" charset="0"/>
                <a:cs typeface="Segoe UI Semilight" panose="020B0402040204020203" pitchFamily="34" charset="0"/>
              </a:rPr>
              <a:t>Insights </a:t>
            </a:r>
            <a:r>
              <a:rPr lang="en-US" altLang="en-US" sz="2000" dirty="0">
                <a:latin typeface="Segoe UI Semilight" panose="020B0402040204020203" pitchFamily="34" charset="0"/>
                <a:cs typeface="Segoe UI Semilight" panose="020B0402040204020203" pitchFamily="34" charset="0"/>
              </a:rPr>
              <a:t>can guide future investments and </a:t>
            </a:r>
            <a:r>
              <a:rPr lang="en-US" altLang="en-US" sz="2000" dirty="0" smtClean="0">
                <a:latin typeface="Segoe UI Semilight" panose="020B0402040204020203" pitchFamily="34" charset="0"/>
                <a:cs typeface="Segoe UI Semilight" panose="020B0402040204020203" pitchFamily="34" charset="0"/>
              </a:rPr>
              <a:t>focus </a:t>
            </a:r>
            <a:r>
              <a:rPr lang="en-US" sz="2000" dirty="0" smtClean="0">
                <a:latin typeface="Segoe UI Semilight" panose="020B0402040204020203" pitchFamily="34" charset="0"/>
                <a:cs typeface="Segoe UI Semilight" panose="020B0402040204020203" pitchFamily="34" charset="0"/>
              </a:rPr>
              <a:t>to </a:t>
            </a:r>
            <a:r>
              <a:rPr lang="en-US" sz="2000" dirty="0">
                <a:latin typeface="Segoe UI Semilight" panose="020B0402040204020203" pitchFamily="34" charset="0"/>
                <a:cs typeface="Segoe UI Semilight" panose="020B0402040204020203" pitchFamily="34" charset="0"/>
              </a:rPr>
              <a:t>capitalize on this success.</a:t>
            </a:r>
            <a:endParaRPr lang="en-US" altLang="en-US" sz="2000" dirty="0">
              <a:latin typeface="Segoe UI Semilight" panose="020B0402040204020203" pitchFamily="34" charset="0"/>
              <a:cs typeface="Segoe UI Semilight" panose="020B0402040204020203" pitchFamily="34" charset="0"/>
            </a:endParaRPr>
          </a:p>
          <a:p>
            <a:pPr algn="just">
              <a:lnSpc>
                <a:spcPct val="150000"/>
              </a:lnSpc>
            </a:pPr>
            <a:endParaRPr lang="en-US" altLang="en-US" sz="2000" dirty="0">
              <a:latin typeface="Segoe UI Semilight" panose="020B0402040204020203" pitchFamily="34" charset="0"/>
              <a:cs typeface="Segoe UI Semilight" panose="020B0402040204020203" pitchFamily="34" charset="0"/>
            </a:endParaRPr>
          </a:p>
        </p:txBody>
      </p:sp>
      <p:sp>
        <p:nvSpPr>
          <p:cNvPr id="6" name="Rectangle 5"/>
          <p:cNvSpPr/>
          <p:nvPr/>
        </p:nvSpPr>
        <p:spPr>
          <a:xfrm>
            <a:off x="473612" y="1048991"/>
            <a:ext cx="12084148" cy="461665"/>
          </a:xfrm>
          <a:prstGeom prst="rect">
            <a:avLst/>
          </a:prstGeom>
        </p:spPr>
        <p:txBody>
          <a:bodyPr wrap="square">
            <a:spAutoFit/>
          </a:bodyPr>
          <a:lstStyle/>
          <a:p>
            <a:r>
              <a:rPr lang="en-US" sz="2400" b="1" dirty="0" smtClean="0">
                <a:latin typeface="Segoe UI Semilight" panose="020B0402040204020203" pitchFamily="34" charset="0"/>
                <a:cs typeface="Segoe UI Semilight" panose="020B0402040204020203" pitchFamily="34" charset="0"/>
              </a:rPr>
              <a:t> </a:t>
            </a:r>
            <a:r>
              <a:rPr lang="en-US" sz="2400" b="1" dirty="0" smtClean="0">
                <a:solidFill>
                  <a:srgbClr val="FFFFFF"/>
                </a:solidFill>
                <a:latin typeface="Segoe UI Semilight" panose="020B0402040204020203" pitchFamily="34" charset="0"/>
                <a:cs typeface="Segoe UI Semilight" panose="020B0402040204020203" pitchFamily="34" charset="0"/>
              </a:rPr>
              <a:t>Which Product Type Generates The Highest Revenue?</a:t>
            </a:r>
            <a:endParaRPr lang="en-US" sz="2400" dirty="0">
              <a:solidFill>
                <a:srgbClr val="FFFFFF"/>
              </a:solidFill>
              <a:latin typeface="Segoe UI Semilight" panose="020B0402040204020203" pitchFamily="34" charset="0"/>
              <a:cs typeface="Segoe UI Semilight" panose="020B04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700" y="3449648"/>
            <a:ext cx="3876020" cy="292893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2561" y="3449649"/>
            <a:ext cx="3063240" cy="29289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9777" y="3449648"/>
            <a:ext cx="3113723" cy="2928938"/>
          </a:xfrm>
          <a:prstGeom prst="rect">
            <a:avLst/>
          </a:prstGeom>
        </p:spPr>
      </p:pic>
    </p:spTree>
    <p:extLst>
      <p:ext uri="{BB962C8B-B14F-4D97-AF65-F5344CB8AC3E}">
        <p14:creationId xmlns:p14="http://schemas.microsoft.com/office/powerpoint/2010/main" val="1981844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2086" y="402660"/>
            <a:ext cx="7193280" cy="646331"/>
          </a:xfrm>
          <a:prstGeom prst="rect">
            <a:avLst/>
          </a:prstGeom>
        </p:spPr>
        <p:txBody>
          <a:bodyPr wrap="square">
            <a:spAutoFit/>
          </a:bodyPr>
          <a:lstStyle/>
          <a:p>
            <a:r>
              <a:rPr lang="en-US" sz="3600" b="1" dirty="0" smtClean="0">
                <a:latin typeface="Segoe UI Semilight" panose="020B0402040204020203" pitchFamily="34" charset="0"/>
                <a:cs typeface="Segoe UI Semilight" panose="020B0402040204020203" pitchFamily="34" charset="0"/>
              </a:rPr>
              <a:t>ANALYSIS FOCUS AREA</a:t>
            </a:r>
            <a:endParaRPr lang="en-US" sz="3600" b="1" dirty="0">
              <a:latin typeface="Segoe UI Semilight" panose="020B0402040204020203" pitchFamily="34" charset="0"/>
              <a:cs typeface="Segoe UI Semilight" panose="020B0402040204020203" pitchFamily="34" charset="0"/>
            </a:endParaRPr>
          </a:p>
        </p:txBody>
      </p:sp>
      <p:sp>
        <p:nvSpPr>
          <p:cNvPr id="6" name="Rectangle 5"/>
          <p:cNvSpPr/>
          <p:nvPr/>
        </p:nvSpPr>
        <p:spPr>
          <a:xfrm>
            <a:off x="572086" y="1048991"/>
            <a:ext cx="11497994" cy="461665"/>
          </a:xfrm>
          <a:prstGeom prst="rect">
            <a:avLst/>
          </a:prstGeom>
        </p:spPr>
        <p:txBody>
          <a:bodyPr wrap="square">
            <a:spAutoFit/>
          </a:bodyPr>
          <a:lstStyle/>
          <a:p>
            <a:r>
              <a:rPr lang="en-US" sz="2400" b="1" dirty="0" smtClean="0">
                <a:solidFill>
                  <a:srgbClr val="FFFFFF"/>
                </a:solidFill>
                <a:latin typeface="Segoe UI Semilight" panose="020B0402040204020203" pitchFamily="34" charset="0"/>
                <a:cs typeface="Segoe UI Semilight" panose="020B0402040204020203" pitchFamily="34" charset="0"/>
              </a:rPr>
              <a:t>Are </a:t>
            </a:r>
            <a:r>
              <a:rPr lang="en-US" sz="2400" b="1" dirty="0">
                <a:solidFill>
                  <a:srgbClr val="FFFFFF"/>
                </a:solidFill>
                <a:latin typeface="Segoe UI Semilight" panose="020B0402040204020203" pitchFamily="34" charset="0"/>
                <a:cs typeface="Segoe UI Semilight" panose="020B0402040204020203" pitchFamily="34" charset="0"/>
              </a:rPr>
              <a:t>there any significant correlations between Lead times and Order quantities</a:t>
            </a:r>
            <a:r>
              <a:rPr lang="en-US" sz="2400" b="1" dirty="0" smtClean="0">
                <a:solidFill>
                  <a:srgbClr val="FFFFFF"/>
                </a:solidFill>
                <a:latin typeface="Segoe UI Semilight" panose="020B0402040204020203" pitchFamily="34" charset="0"/>
                <a:cs typeface="Segoe UI Semilight" panose="020B0402040204020203" pitchFamily="34" charset="0"/>
              </a:rPr>
              <a:t>?</a:t>
            </a:r>
            <a:endParaRPr lang="en-US" sz="2400" b="1" dirty="0">
              <a:solidFill>
                <a:srgbClr val="FFFFFF"/>
              </a:solidFill>
              <a:latin typeface="Segoe UI Semilight" panose="020B0402040204020203" pitchFamily="34" charset="0"/>
              <a:cs typeface="Segoe UI Semilight" panose="020B0402040204020203" pitchFamily="34" charset="0"/>
            </a:endParaRPr>
          </a:p>
        </p:txBody>
      </p:sp>
      <p:graphicFrame>
        <p:nvGraphicFramePr>
          <p:cNvPr id="2" name="Table 1"/>
          <p:cNvGraphicFramePr>
            <a:graphicFrameLocks noGrp="1"/>
          </p:cNvGraphicFramePr>
          <p:nvPr>
            <p:extLst/>
          </p:nvPr>
        </p:nvGraphicFramePr>
        <p:xfrm>
          <a:off x="696274" y="1695322"/>
          <a:ext cx="5367033" cy="2468880"/>
        </p:xfrm>
        <a:graphic>
          <a:graphicData uri="http://schemas.openxmlformats.org/drawingml/2006/table">
            <a:tbl>
              <a:tblPr firstRow="1" bandRow="1">
                <a:tableStyleId>{5C22544A-7EE6-4342-B048-85BDC9FD1C3A}</a:tableStyleId>
              </a:tblPr>
              <a:tblGrid>
                <a:gridCol w="1789011">
                  <a:extLst>
                    <a:ext uri="{9D8B030D-6E8A-4147-A177-3AD203B41FA5}">
                      <a16:colId xmlns:a16="http://schemas.microsoft.com/office/drawing/2014/main" val="3302448843"/>
                    </a:ext>
                  </a:extLst>
                </a:gridCol>
                <a:gridCol w="1789011">
                  <a:extLst>
                    <a:ext uri="{9D8B030D-6E8A-4147-A177-3AD203B41FA5}">
                      <a16:colId xmlns:a16="http://schemas.microsoft.com/office/drawing/2014/main" val="2287637368"/>
                    </a:ext>
                  </a:extLst>
                </a:gridCol>
                <a:gridCol w="1789011">
                  <a:extLst>
                    <a:ext uri="{9D8B030D-6E8A-4147-A177-3AD203B41FA5}">
                      <a16:colId xmlns:a16="http://schemas.microsoft.com/office/drawing/2014/main" val="1745080897"/>
                    </a:ext>
                  </a:extLst>
                </a:gridCol>
              </a:tblGrid>
              <a:tr h="621158">
                <a:tc>
                  <a:txBody>
                    <a:bodyPr/>
                    <a:lstStyle/>
                    <a:p>
                      <a:pPr algn="ctr"/>
                      <a:r>
                        <a:rPr lang="en-US" sz="1800" b="1" dirty="0" smtClean="0">
                          <a:solidFill>
                            <a:schemeClr val="accent1">
                              <a:lumMod val="50000"/>
                            </a:schemeClr>
                          </a:solidFill>
                          <a:latin typeface="Aptos"/>
                        </a:rPr>
                        <a:t>Supplier</a:t>
                      </a:r>
                      <a:endParaRPr lang="en-US" dirty="0">
                        <a:solidFill>
                          <a:schemeClr val="accent1">
                            <a:lumMod val="50000"/>
                          </a:schemeClr>
                        </a:solidFill>
                      </a:endParaRPr>
                    </a:p>
                  </a:txBody>
                  <a:tcPr/>
                </a:tc>
                <a:tc>
                  <a:txBody>
                    <a:bodyPr/>
                    <a:lstStyle/>
                    <a:p>
                      <a:pPr algn="ctr"/>
                      <a:r>
                        <a:rPr lang="en-US" sz="1800" b="1" dirty="0" smtClean="0">
                          <a:solidFill>
                            <a:schemeClr val="accent1">
                              <a:lumMod val="50000"/>
                            </a:schemeClr>
                          </a:solidFill>
                          <a:latin typeface="Aptos"/>
                        </a:rPr>
                        <a:t>Lead Times</a:t>
                      </a:r>
                      <a:endParaRPr lang="en-US" dirty="0">
                        <a:solidFill>
                          <a:schemeClr val="accent1">
                            <a:lumMod val="50000"/>
                          </a:schemeClr>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dirty="0" smtClean="0">
                          <a:solidFill>
                            <a:schemeClr val="accent1">
                              <a:lumMod val="50000"/>
                            </a:schemeClr>
                          </a:solidFill>
                          <a:latin typeface="Aptos"/>
                        </a:rPr>
                        <a:t>Order Quantities</a:t>
                      </a:r>
                      <a:endParaRPr lang="en-US" dirty="0" smtClean="0">
                        <a:solidFill>
                          <a:schemeClr val="accent1">
                            <a:lumMod val="50000"/>
                          </a:schemeClr>
                        </a:solidFill>
                      </a:endParaRPr>
                    </a:p>
                  </a:txBody>
                  <a:tcPr/>
                </a:tc>
                <a:extLst>
                  <a:ext uri="{0D108BD9-81ED-4DB2-BD59-A6C34878D82A}">
                    <a16:rowId xmlns:a16="http://schemas.microsoft.com/office/drawing/2014/main" val="2855822833"/>
                  </a:ext>
                </a:extLst>
              </a:tr>
              <a:tr h="34381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chemeClr val="accent1">
                              <a:lumMod val="50000"/>
                            </a:schemeClr>
                          </a:solidFill>
                          <a:latin typeface="Aptos"/>
                        </a:rPr>
                        <a:t> Supplier 1</a:t>
                      </a:r>
                    </a:p>
                  </a:txBody>
                  <a:tcPr/>
                </a:tc>
                <a:tc>
                  <a:txBody>
                    <a:bodyPr/>
                    <a:lstStyle/>
                    <a:p>
                      <a:pPr algn="ctr"/>
                      <a:r>
                        <a:rPr lang="en-US" dirty="0" smtClean="0">
                          <a:solidFill>
                            <a:schemeClr val="accent1">
                              <a:lumMod val="50000"/>
                            </a:schemeClr>
                          </a:solidFill>
                        </a:rPr>
                        <a:t>453</a:t>
                      </a:r>
                      <a:endParaRPr lang="en-US" dirty="0">
                        <a:solidFill>
                          <a:schemeClr val="accent1">
                            <a:lumMod val="50000"/>
                          </a:schemeClr>
                        </a:solidFill>
                      </a:endParaRPr>
                    </a:p>
                  </a:txBody>
                  <a:tcPr/>
                </a:tc>
                <a:tc>
                  <a:txBody>
                    <a:bodyPr/>
                    <a:lstStyle/>
                    <a:p>
                      <a:pPr algn="ctr"/>
                      <a:r>
                        <a:rPr lang="en-US" dirty="0" smtClean="0">
                          <a:solidFill>
                            <a:schemeClr val="accent1">
                              <a:lumMod val="50000"/>
                            </a:schemeClr>
                          </a:solidFill>
                        </a:rPr>
                        <a:t>1458</a:t>
                      </a:r>
                      <a:endParaRPr lang="en-US" dirty="0">
                        <a:solidFill>
                          <a:schemeClr val="accent1">
                            <a:lumMod val="50000"/>
                          </a:schemeClr>
                        </a:solidFill>
                      </a:endParaRPr>
                    </a:p>
                  </a:txBody>
                  <a:tcPr/>
                </a:tc>
                <a:extLst>
                  <a:ext uri="{0D108BD9-81ED-4DB2-BD59-A6C34878D82A}">
                    <a16:rowId xmlns:a16="http://schemas.microsoft.com/office/drawing/2014/main" val="3298889043"/>
                  </a:ext>
                </a:extLst>
              </a:tr>
              <a:tr h="343819">
                <a:tc>
                  <a:txBody>
                    <a:bodyPr/>
                    <a:lstStyle/>
                    <a:p>
                      <a:pPr algn="ctr"/>
                      <a:r>
                        <a:rPr lang="en-US" sz="1800" dirty="0" smtClean="0">
                          <a:solidFill>
                            <a:schemeClr val="accent1">
                              <a:lumMod val="50000"/>
                            </a:schemeClr>
                          </a:solidFill>
                          <a:latin typeface="Aptos"/>
                        </a:rPr>
                        <a:t>Supplier 2</a:t>
                      </a:r>
                      <a:endParaRPr lang="en-US" dirty="0">
                        <a:solidFill>
                          <a:schemeClr val="accent1">
                            <a:lumMod val="50000"/>
                          </a:schemeClr>
                        </a:solidFill>
                      </a:endParaRPr>
                    </a:p>
                  </a:txBody>
                  <a:tcPr/>
                </a:tc>
                <a:tc>
                  <a:txBody>
                    <a:bodyPr/>
                    <a:lstStyle/>
                    <a:p>
                      <a:pPr algn="ctr"/>
                      <a:r>
                        <a:rPr lang="en-US" dirty="0" smtClean="0">
                          <a:solidFill>
                            <a:schemeClr val="accent1">
                              <a:lumMod val="50000"/>
                            </a:schemeClr>
                          </a:solidFill>
                        </a:rPr>
                        <a:t>357</a:t>
                      </a:r>
                      <a:endParaRPr lang="en-US" dirty="0">
                        <a:solidFill>
                          <a:schemeClr val="accent1">
                            <a:lumMod val="50000"/>
                          </a:schemeClr>
                        </a:solidFill>
                      </a:endParaRPr>
                    </a:p>
                  </a:txBody>
                  <a:tcPr/>
                </a:tc>
                <a:tc>
                  <a:txBody>
                    <a:bodyPr/>
                    <a:lstStyle/>
                    <a:p>
                      <a:pPr algn="ctr"/>
                      <a:r>
                        <a:rPr lang="en-US" dirty="0" smtClean="0">
                          <a:solidFill>
                            <a:schemeClr val="accent1">
                              <a:lumMod val="50000"/>
                            </a:schemeClr>
                          </a:solidFill>
                        </a:rPr>
                        <a:t>1022</a:t>
                      </a:r>
                      <a:endParaRPr lang="en-US" dirty="0">
                        <a:solidFill>
                          <a:schemeClr val="accent1">
                            <a:lumMod val="50000"/>
                          </a:schemeClr>
                        </a:solidFill>
                      </a:endParaRPr>
                    </a:p>
                  </a:txBody>
                  <a:tcPr/>
                </a:tc>
                <a:extLst>
                  <a:ext uri="{0D108BD9-81ED-4DB2-BD59-A6C34878D82A}">
                    <a16:rowId xmlns:a16="http://schemas.microsoft.com/office/drawing/2014/main" val="2836919638"/>
                  </a:ext>
                </a:extLst>
              </a:tr>
              <a:tr h="343819">
                <a:tc>
                  <a:txBody>
                    <a:bodyPr/>
                    <a:lstStyle/>
                    <a:p>
                      <a:pPr algn="ctr"/>
                      <a:r>
                        <a:rPr lang="en-US" sz="1800" dirty="0" smtClean="0">
                          <a:solidFill>
                            <a:schemeClr val="accent1">
                              <a:lumMod val="50000"/>
                            </a:schemeClr>
                          </a:solidFill>
                          <a:latin typeface="Aptos"/>
                        </a:rPr>
                        <a:t>Supplier 3</a:t>
                      </a:r>
                      <a:endParaRPr lang="en-US" dirty="0">
                        <a:solidFill>
                          <a:schemeClr val="accent1">
                            <a:lumMod val="50000"/>
                          </a:schemeClr>
                        </a:solidFill>
                      </a:endParaRPr>
                    </a:p>
                  </a:txBody>
                  <a:tcPr/>
                </a:tc>
                <a:tc>
                  <a:txBody>
                    <a:bodyPr/>
                    <a:lstStyle/>
                    <a:p>
                      <a:pPr algn="ctr"/>
                      <a:r>
                        <a:rPr lang="en-US" dirty="0" smtClean="0">
                          <a:solidFill>
                            <a:schemeClr val="accent1">
                              <a:lumMod val="50000"/>
                            </a:schemeClr>
                          </a:solidFill>
                        </a:rPr>
                        <a:t>215</a:t>
                      </a:r>
                      <a:endParaRPr lang="en-US" dirty="0">
                        <a:solidFill>
                          <a:schemeClr val="accent1">
                            <a:lumMod val="50000"/>
                          </a:schemeClr>
                        </a:solidFill>
                      </a:endParaRPr>
                    </a:p>
                  </a:txBody>
                  <a:tcPr/>
                </a:tc>
                <a:tc>
                  <a:txBody>
                    <a:bodyPr/>
                    <a:lstStyle/>
                    <a:p>
                      <a:pPr algn="ctr"/>
                      <a:r>
                        <a:rPr lang="en-US" dirty="0" smtClean="0">
                          <a:solidFill>
                            <a:schemeClr val="accent1">
                              <a:lumMod val="50000"/>
                            </a:schemeClr>
                          </a:solidFill>
                        </a:rPr>
                        <a:t>632</a:t>
                      </a:r>
                      <a:endParaRPr lang="en-US" dirty="0">
                        <a:solidFill>
                          <a:schemeClr val="accent1">
                            <a:lumMod val="50000"/>
                          </a:schemeClr>
                        </a:solidFill>
                      </a:endParaRPr>
                    </a:p>
                  </a:txBody>
                  <a:tcPr/>
                </a:tc>
                <a:extLst>
                  <a:ext uri="{0D108BD9-81ED-4DB2-BD59-A6C34878D82A}">
                    <a16:rowId xmlns:a16="http://schemas.microsoft.com/office/drawing/2014/main" val="3175506767"/>
                  </a:ext>
                </a:extLst>
              </a:tr>
              <a:tr h="343819">
                <a:tc>
                  <a:txBody>
                    <a:bodyPr/>
                    <a:lstStyle/>
                    <a:p>
                      <a:pPr algn="ctr"/>
                      <a:r>
                        <a:rPr lang="en-US" sz="1800" dirty="0" smtClean="0">
                          <a:solidFill>
                            <a:schemeClr val="accent1">
                              <a:lumMod val="50000"/>
                            </a:schemeClr>
                          </a:solidFill>
                          <a:latin typeface="Aptos"/>
                        </a:rPr>
                        <a:t>Supplier 4</a:t>
                      </a:r>
                      <a:endParaRPr lang="en-US" dirty="0">
                        <a:solidFill>
                          <a:schemeClr val="accent1">
                            <a:lumMod val="50000"/>
                          </a:schemeClr>
                        </a:solidFill>
                      </a:endParaRPr>
                    </a:p>
                  </a:txBody>
                  <a:tcPr/>
                </a:tc>
                <a:tc>
                  <a:txBody>
                    <a:bodyPr/>
                    <a:lstStyle/>
                    <a:p>
                      <a:pPr algn="ctr"/>
                      <a:r>
                        <a:rPr lang="en-US" dirty="0" smtClean="0">
                          <a:solidFill>
                            <a:schemeClr val="accent1">
                              <a:lumMod val="50000"/>
                            </a:schemeClr>
                          </a:solidFill>
                        </a:rPr>
                        <a:t>306</a:t>
                      </a:r>
                      <a:endParaRPr lang="en-US" dirty="0">
                        <a:solidFill>
                          <a:schemeClr val="accent1">
                            <a:lumMod val="50000"/>
                          </a:schemeClr>
                        </a:solidFill>
                      </a:endParaRPr>
                    </a:p>
                  </a:txBody>
                  <a:tcPr/>
                </a:tc>
                <a:tc>
                  <a:txBody>
                    <a:bodyPr/>
                    <a:lstStyle/>
                    <a:p>
                      <a:pPr algn="ctr"/>
                      <a:r>
                        <a:rPr lang="en-US" dirty="0" smtClean="0">
                          <a:solidFill>
                            <a:schemeClr val="accent1">
                              <a:lumMod val="50000"/>
                            </a:schemeClr>
                          </a:solidFill>
                        </a:rPr>
                        <a:t>342</a:t>
                      </a:r>
                      <a:endParaRPr lang="en-US" dirty="0">
                        <a:solidFill>
                          <a:schemeClr val="accent1">
                            <a:lumMod val="50000"/>
                          </a:schemeClr>
                        </a:solidFill>
                      </a:endParaRPr>
                    </a:p>
                  </a:txBody>
                  <a:tcPr/>
                </a:tc>
                <a:extLst>
                  <a:ext uri="{0D108BD9-81ED-4DB2-BD59-A6C34878D82A}">
                    <a16:rowId xmlns:a16="http://schemas.microsoft.com/office/drawing/2014/main" val="2743212040"/>
                  </a:ext>
                </a:extLst>
              </a:tr>
              <a:tr h="343819">
                <a:tc>
                  <a:txBody>
                    <a:bodyPr/>
                    <a:lstStyle/>
                    <a:p>
                      <a:pPr algn="ctr"/>
                      <a:r>
                        <a:rPr lang="en-US" sz="1800" dirty="0" smtClean="0">
                          <a:solidFill>
                            <a:schemeClr val="accent1">
                              <a:lumMod val="50000"/>
                            </a:schemeClr>
                          </a:solidFill>
                          <a:latin typeface="Aptos"/>
                        </a:rPr>
                        <a:t>Supplier 5</a:t>
                      </a:r>
                      <a:endParaRPr lang="en-US" dirty="0">
                        <a:solidFill>
                          <a:schemeClr val="accent1">
                            <a:lumMod val="50000"/>
                          </a:schemeClr>
                        </a:solidFill>
                      </a:endParaRPr>
                    </a:p>
                  </a:txBody>
                  <a:tcPr/>
                </a:tc>
                <a:tc>
                  <a:txBody>
                    <a:bodyPr/>
                    <a:lstStyle/>
                    <a:p>
                      <a:pPr algn="ctr"/>
                      <a:r>
                        <a:rPr lang="en-US" dirty="0" smtClean="0">
                          <a:solidFill>
                            <a:schemeClr val="accent1">
                              <a:lumMod val="50000"/>
                            </a:schemeClr>
                          </a:solidFill>
                        </a:rPr>
                        <a:t>265</a:t>
                      </a:r>
                      <a:endParaRPr lang="en-US" dirty="0">
                        <a:solidFill>
                          <a:schemeClr val="accent1">
                            <a:lumMod val="50000"/>
                          </a:schemeClr>
                        </a:solidFill>
                      </a:endParaRPr>
                    </a:p>
                  </a:txBody>
                  <a:tcPr/>
                </a:tc>
                <a:tc>
                  <a:txBody>
                    <a:bodyPr/>
                    <a:lstStyle/>
                    <a:p>
                      <a:pPr algn="ctr"/>
                      <a:r>
                        <a:rPr lang="en-US" dirty="0" smtClean="0">
                          <a:solidFill>
                            <a:schemeClr val="accent1">
                              <a:lumMod val="50000"/>
                            </a:schemeClr>
                          </a:solidFill>
                        </a:rPr>
                        <a:t>968</a:t>
                      </a:r>
                      <a:endParaRPr lang="en-US" dirty="0">
                        <a:solidFill>
                          <a:schemeClr val="accent1">
                            <a:lumMod val="50000"/>
                          </a:schemeClr>
                        </a:solidFill>
                      </a:endParaRPr>
                    </a:p>
                  </a:txBody>
                  <a:tcPr/>
                </a:tc>
                <a:extLst>
                  <a:ext uri="{0D108BD9-81ED-4DB2-BD59-A6C34878D82A}">
                    <a16:rowId xmlns:a16="http://schemas.microsoft.com/office/drawing/2014/main" val="3240195203"/>
                  </a:ext>
                </a:extLst>
              </a:tr>
            </a:tbl>
          </a:graphicData>
        </a:graphic>
      </p:graphicFrame>
      <p:sp>
        <p:nvSpPr>
          <p:cNvPr id="5" name="Rectangle 4"/>
          <p:cNvSpPr/>
          <p:nvPr/>
        </p:nvSpPr>
        <p:spPr>
          <a:xfrm>
            <a:off x="6321082" y="1806377"/>
            <a:ext cx="5596597" cy="1938992"/>
          </a:xfrm>
          <a:prstGeom prst="rect">
            <a:avLst/>
          </a:prstGeom>
        </p:spPr>
        <p:txBody>
          <a:bodyPr wrap="square">
            <a:spAutoFit/>
          </a:bodyPr>
          <a:lstStyle/>
          <a:p>
            <a:pPr marL="285750" indent="-285750">
              <a:buFont typeface="Wingdings" panose="05000000000000000000" pitchFamily="2" charset="2"/>
              <a:buChar char="§"/>
            </a:pPr>
            <a:r>
              <a:rPr lang="en-US" sz="2000" dirty="0">
                <a:solidFill>
                  <a:srgbClr val="FFFFFF"/>
                </a:solidFill>
                <a:latin typeface="Segoe UI Semilight" panose="020B0402040204020203" pitchFamily="34" charset="0"/>
                <a:cs typeface="Segoe UI Semilight" panose="020B0402040204020203" pitchFamily="34" charset="0"/>
              </a:rPr>
              <a:t>After </a:t>
            </a:r>
            <a:r>
              <a:rPr lang="en-US" sz="2000" dirty="0" smtClean="0">
                <a:solidFill>
                  <a:srgbClr val="FFFFFF"/>
                </a:solidFill>
                <a:latin typeface="Segoe UI Semilight" panose="020B0402040204020203" pitchFamily="34" charset="0"/>
                <a:cs typeface="Segoe UI Semilight" panose="020B0402040204020203" pitchFamily="34" charset="0"/>
              </a:rPr>
              <a:t>visualizing </a:t>
            </a:r>
            <a:r>
              <a:rPr lang="en-US" sz="2000" dirty="0">
                <a:solidFill>
                  <a:srgbClr val="FFFFFF"/>
                </a:solidFill>
                <a:latin typeface="Segoe UI Semilight" panose="020B0402040204020203" pitchFamily="34" charset="0"/>
                <a:cs typeface="Segoe UI Semilight" panose="020B0402040204020203" pitchFamily="34" charset="0"/>
              </a:rPr>
              <a:t>scattered graph of lead times and order quantities result shows there is no effective correlations between </a:t>
            </a:r>
            <a:r>
              <a:rPr lang="en-US" sz="2000" dirty="0" smtClean="0">
                <a:solidFill>
                  <a:srgbClr val="FFFFFF"/>
                </a:solidFill>
                <a:latin typeface="Segoe UI Semilight" panose="020B0402040204020203" pitchFamily="34" charset="0"/>
                <a:cs typeface="Segoe UI Semilight" panose="020B0402040204020203" pitchFamily="34" charset="0"/>
              </a:rPr>
              <a:t>them.</a:t>
            </a:r>
          </a:p>
          <a:p>
            <a:pPr marL="285750" indent="-285750">
              <a:buFont typeface="Wingdings" panose="05000000000000000000" pitchFamily="2" charset="2"/>
              <a:buChar char="§"/>
            </a:pPr>
            <a:r>
              <a:rPr lang="en-US" sz="2000" dirty="0">
                <a:latin typeface="Segoe UI Semilight" panose="020B0402040204020203" pitchFamily="34" charset="0"/>
                <a:cs typeface="Segoe UI Semilight" panose="020B0402040204020203" pitchFamily="34" charset="0"/>
              </a:rPr>
              <a:t>When order quantities are less than 40, the lead times are shorter; otherwise, the lead times are longer.</a:t>
            </a:r>
            <a:endParaRPr lang="en-US" sz="2000" dirty="0">
              <a:latin typeface="Segoe UI Semilight" panose="020B0402040204020203" pitchFamily="34" charset="0"/>
              <a:cs typeface="Segoe UI Semilight" panose="020B0402040204020203"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1083" y="4348867"/>
            <a:ext cx="2716237" cy="220980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276" y="4252099"/>
            <a:ext cx="5367032" cy="249922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88220" y="4348867"/>
            <a:ext cx="2881860" cy="2209801"/>
          </a:xfrm>
          <a:prstGeom prst="rect">
            <a:avLst/>
          </a:prstGeom>
        </p:spPr>
      </p:pic>
    </p:spTree>
    <p:extLst>
      <p:ext uri="{BB962C8B-B14F-4D97-AF65-F5344CB8AC3E}">
        <p14:creationId xmlns:p14="http://schemas.microsoft.com/office/powerpoint/2010/main" val="13616441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2086" y="402660"/>
            <a:ext cx="7193280" cy="646331"/>
          </a:xfrm>
          <a:prstGeom prst="rect">
            <a:avLst/>
          </a:prstGeom>
        </p:spPr>
        <p:txBody>
          <a:bodyPr wrap="square">
            <a:spAutoFit/>
          </a:bodyPr>
          <a:lstStyle/>
          <a:p>
            <a:r>
              <a:rPr lang="en-US" sz="3600" b="1" dirty="0" smtClean="0">
                <a:latin typeface="Segoe UI Semilight" panose="020B0402040204020203" pitchFamily="34" charset="0"/>
                <a:cs typeface="Segoe UI Semilight" panose="020B0402040204020203" pitchFamily="34" charset="0"/>
              </a:rPr>
              <a:t>ANALYSIS FOCUS AREA</a:t>
            </a:r>
            <a:endParaRPr lang="en-US" sz="3600" b="1" dirty="0">
              <a:latin typeface="Segoe UI Semilight" panose="020B0402040204020203" pitchFamily="34" charset="0"/>
              <a:cs typeface="Segoe UI Semilight" panose="020B0402040204020203" pitchFamily="34" charset="0"/>
            </a:endParaRPr>
          </a:p>
        </p:txBody>
      </p:sp>
      <p:sp>
        <p:nvSpPr>
          <p:cNvPr id="6" name="Rectangle 5"/>
          <p:cNvSpPr/>
          <p:nvPr/>
        </p:nvSpPr>
        <p:spPr>
          <a:xfrm>
            <a:off x="572086" y="1042905"/>
            <a:ext cx="12084148" cy="461665"/>
          </a:xfrm>
          <a:prstGeom prst="rect">
            <a:avLst/>
          </a:prstGeom>
        </p:spPr>
        <p:txBody>
          <a:bodyPr wrap="square">
            <a:spAutoFit/>
          </a:bodyPr>
          <a:lstStyle/>
          <a:p>
            <a:r>
              <a:rPr lang="en-US" sz="2400" b="1" dirty="0" smtClean="0">
                <a:solidFill>
                  <a:srgbClr val="FFFFFF"/>
                </a:solidFill>
                <a:latin typeface="Segoe UI Semilight" panose="020B0402040204020203" pitchFamily="34" charset="0"/>
                <a:cs typeface="Segoe UI Semilight" panose="020B0402040204020203" pitchFamily="34" charset="0"/>
              </a:rPr>
              <a:t>How Do Shipping Costs Vary By Shipping Carrier And Location?</a:t>
            </a:r>
            <a:endParaRPr lang="en-US" sz="2400" b="1" dirty="0">
              <a:solidFill>
                <a:srgbClr val="FFFFFF"/>
              </a:solidFill>
              <a:latin typeface="Segoe UI Semilight" panose="020B0402040204020203" pitchFamily="34" charset="0"/>
              <a:cs typeface="Segoe UI Semilight" panose="020B0402040204020203" pitchFamily="34" charset="0"/>
            </a:endParaRPr>
          </a:p>
        </p:txBody>
      </p:sp>
      <p:sp>
        <p:nvSpPr>
          <p:cNvPr id="2" name="Rectangle 1"/>
          <p:cNvSpPr/>
          <p:nvPr/>
        </p:nvSpPr>
        <p:spPr>
          <a:xfrm>
            <a:off x="1327052" y="1416952"/>
            <a:ext cx="10864948" cy="2092881"/>
          </a:xfrm>
          <a:prstGeom prst="rect">
            <a:avLst/>
          </a:prstGeom>
        </p:spPr>
        <p:txBody>
          <a:bodyPr wrap="square">
            <a:spAutoFit/>
          </a:bodyPr>
          <a:lstStyle/>
          <a:p>
            <a:r>
              <a:rPr lang="en-US" sz="2000" b="1" dirty="0" smtClean="0">
                <a:solidFill>
                  <a:srgbClr val="FFFFFF"/>
                </a:solidFill>
                <a:latin typeface="Segoe UI Semilight" panose="020B0402040204020203" pitchFamily="34" charset="0"/>
                <a:cs typeface="Segoe UI Semilight" panose="020B0402040204020203" pitchFamily="34" charset="0"/>
              </a:rPr>
              <a:t>Key Observations From The Bar Graph</a:t>
            </a:r>
            <a:r>
              <a:rPr lang="en-US" sz="2000" b="1" dirty="0" smtClean="0">
                <a:solidFill>
                  <a:srgbClr val="FFFFFF"/>
                </a:solidFill>
                <a:latin typeface="Segoe UI Semilight" panose="020B0402040204020203" pitchFamily="34" charset="0"/>
                <a:cs typeface="Segoe UI Semilight" panose="020B0402040204020203" pitchFamily="34" charset="0"/>
              </a:rPr>
              <a:t>:</a:t>
            </a:r>
            <a:endParaRPr lang="en-US" sz="2000" b="1" dirty="0" smtClean="0">
              <a:solidFill>
                <a:srgbClr val="FFFFFF"/>
              </a:solidFill>
              <a:latin typeface="Segoe UI Semilight" panose="020B0402040204020203" pitchFamily="34" charset="0"/>
              <a:cs typeface="Segoe UI Semilight" panose="020B0402040204020203" pitchFamily="34" charset="0"/>
            </a:endParaRPr>
          </a:p>
          <a:p>
            <a:pPr marL="285750" indent="-285750">
              <a:buFont typeface="Wingdings" panose="05000000000000000000" pitchFamily="2" charset="2"/>
              <a:buChar char="§"/>
            </a:pPr>
            <a:r>
              <a:rPr lang="en-US" dirty="0" smtClean="0">
                <a:solidFill>
                  <a:srgbClr val="FFFFFF"/>
                </a:solidFill>
                <a:latin typeface="Segoe UI Semilight" panose="020B0402040204020203" pitchFamily="34" charset="0"/>
                <a:cs typeface="Segoe UI Semilight" panose="020B0402040204020203" pitchFamily="34" charset="0"/>
              </a:rPr>
              <a:t>Carrier C has the highest shipping costs, particularly in Location Bangalore(9) .</a:t>
            </a:r>
          </a:p>
          <a:p>
            <a:pPr marL="285750" indent="-285750">
              <a:buFont typeface="Wingdings" panose="05000000000000000000" pitchFamily="2" charset="2"/>
              <a:buChar char="§"/>
            </a:pPr>
            <a:r>
              <a:rPr lang="en-US" dirty="0" smtClean="0">
                <a:solidFill>
                  <a:srgbClr val="FFFFFF"/>
                </a:solidFill>
                <a:latin typeface="Segoe UI Semilight" panose="020B0402040204020203" pitchFamily="34" charset="0"/>
                <a:cs typeface="Segoe UI Semilight" panose="020B0402040204020203" pitchFamily="34" charset="0"/>
              </a:rPr>
              <a:t>Carrier A and B offers lower costs but shows some variability based on location.</a:t>
            </a:r>
          </a:p>
          <a:p>
            <a:pPr marL="285750" indent="-285750">
              <a:buFont typeface="Wingdings" panose="05000000000000000000" pitchFamily="2" charset="2"/>
              <a:buChar char="§"/>
            </a:pPr>
            <a:r>
              <a:rPr lang="en-US" dirty="0" smtClean="0">
                <a:solidFill>
                  <a:srgbClr val="FFFFFF"/>
                </a:solidFill>
                <a:latin typeface="Segoe UI Semilight" panose="020B0402040204020203" pitchFamily="34" charset="0"/>
                <a:cs typeface="Segoe UI Semilight" panose="020B0402040204020203" pitchFamily="34" charset="0"/>
              </a:rPr>
              <a:t>Bangalore incurs higher shipping costs across all carriers, possibly due to its geographic distance from major hubs.</a:t>
            </a:r>
          </a:p>
          <a:p>
            <a:pPr marL="285750" indent="-285750">
              <a:buFont typeface="Wingdings" panose="05000000000000000000" pitchFamily="2" charset="2"/>
              <a:buChar char="§"/>
            </a:pPr>
            <a:r>
              <a:rPr lang="en-US" dirty="0" smtClean="0">
                <a:solidFill>
                  <a:srgbClr val="FFFFFF"/>
                </a:solidFill>
                <a:latin typeface="Segoe UI Semilight" panose="020B0402040204020203" pitchFamily="34" charset="0"/>
                <a:cs typeface="Segoe UI Semilight" panose="020B0402040204020203" pitchFamily="34" charset="0"/>
              </a:rPr>
              <a:t>Lowest seen among Chennai(4-6) and Kolkata(4-7).</a:t>
            </a:r>
          </a:p>
          <a:p>
            <a:endParaRPr lang="en-US" sz="2000" b="1" dirty="0" smtClean="0">
              <a:solidFill>
                <a:srgbClr val="FFFFFF"/>
              </a:solidFill>
              <a:latin typeface="Segoe UI Semilight" panose="020B0402040204020203" pitchFamily="34" charset="0"/>
              <a:cs typeface="Segoe UI Semilight" panose="020B0402040204020203" pitchFamily="34" charset="0"/>
            </a:endParaRPr>
          </a:p>
        </p:txBody>
      </p:sp>
      <p:sp>
        <p:nvSpPr>
          <p:cNvPr id="5" name="Rectangle 4"/>
          <p:cNvSpPr/>
          <p:nvPr/>
        </p:nvSpPr>
        <p:spPr>
          <a:xfrm>
            <a:off x="7940040" y="3984650"/>
            <a:ext cx="4038600" cy="2339102"/>
          </a:xfrm>
          <a:prstGeom prst="rect">
            <a:avLst/>
          </a:prstGeom>
        </p:spPr>
        <p:txBody>
          <a:bodyPr wrap="square">
            <a:spAutoFit/>
          </a:bodyPr>
          <a:lstStyle/>
          <a:p>
            <a:r>
              <a:rPr lang="en-US" sz="2000" b="1" u="sng" dirty="0">
                <a:solidFill>
                  <a:srgbClr val="FFFFFF"/>
                </a:solidFill>
                <a:latin typeface="Segoe UI Semilight" panose="020B0402040204020203" pitchFamily="34" charset="0"/>
                <a:cs typeface="Segoe UI Semilight" panose="020B0402040204020203" pitchFamily="34" charset="0"/>
              </a:rPr>
              <a:t>Business </a:t>
            </a:r>
            <a:r>
              <a:rPr lang="en-US" sz="2000" b="1" u="sng" dirty="0" smtClean="0">
                <a:solidFill>
                  <a:srgbClr val="FFFFFF"/>
                </a:solidFill>
                <a:latin typeface="Segoe UI Semilight" panose="020B0402040204020203" pitchFamily="34" charset="0"/>
                <a:cs typeface="Segoe UI Semilight" panose="020B0402040204020203" pitchFamily="34" charset="0"/>
              </a:rPr>
              <a:t>Implications :</a:t>
            </a:r>
            <a:endParaRPr lang="en-US" sz="2000" u="sng" dirty="0">
              <a:solidFill>
                <a:srgbClr val="FFFFFF"/>
              </a:solidFill>
              <a:latin typeface="Segoe UI Semilight" panose="020B0402040204020203" pitchFamily="34" charset="0"/>
              <a:cs typeface="Segoe UI Semilight" panose="020B0402040204020203" pitchFamily="34" charset="0"/>
            </a:endParaRPr>
          </a:p>
          <a:p>
            <a:pPr marL="285750" indent="-285750">
              <a:buFont typeface="Wingdings" panose="05000000000000000000" pitchFamily="2" charset="2"/>
              <a:buChar char="§"/>
            </a:pPr>
            <a:r>
              <a:rPr lang="en-US" dirty="0">
                <a:solidFill>
                  <a:srgbClr val="FFFFFF"/>
                </a:solidFill>
                <a:latin typeface="Segoe UI Semilight" panose="020B0402040204020203" pitchFamily="34" charset="0"/>
                <a:cs typeface="Segoe UI Semilight" panose="020B0402040204020203" pitchFamily="34" charset="0"/>
              </a:rPr>
              <a:t>Higher costs for Carrier </a:t>
            </a:r>
            <a:r>
              <a:rPr lang="en-US" dirty="0" smtClean="0">
                <a:solidFill>
                  <a:srgbClr val="FFFFFF"/>
                </a:solidFill>
                <a:latin typeface="Segoe UI Semilight" panose="020B0402040204020203" pitchFamily="34" charset="0"/>
                <a:cs typeface="Segoe UI Semilight" panose="020B0402040204020203" pitchFamily="34" charset="0"/>
              </a:rPr>
              <a:t>C </a:t>
            </a:r>
            <a:r>
              <a:rPr lang="en-US" dirty="0">
                <a:solidFill>
                  <a:srgbClr val="FFFFFF"/>
                </a:solidFill>
                <a:latin typeface="Segoe UI Semilight" panose="020B0402040204020203" pitchFamily="34" charset="0"/>
                <a:cs typeface="Segoe UI Semilight" panose="020B0402040204020203" pitchFamily="34" charset="0"/>
              </a:rPr>
              <a:t>in certain regions may require negotiation or a switch to alternative carriers</a:t>
            </a:r>
            <a:r>
              <a:rPr lang="en-US" dirty="0" smtClean="0">
                <a:solidFill>
                  <a:srgbClr val="FFFFFF"/>
                </a:solidFill>
                <a:latin typeface="Segoe UI Semilight" panose="020B0402040204020203" pitchFamily="34" charset="0"/>
                <a:cs typeface="Segoe UI Semilight" panose="020B0402040204020203" pitchFamily="34" charset="0"/>
              </a:rPr>
              <a:t>.</a:t>
            </a:r>
            <a:endParaRPr lang="en-US" dirty="0">
              <a:solidFill>
                <a:srgbClr val="FFFFFF"/>
              </a:solidFill>
              <a:latin typeface="Segoe UI Semilight" panose="020B0402040204020203" pitchFamily="34" charset="0"/>
              <a:cs typeface="Segoe UI Semilight" panose="020B0402040204020203" pitchFamily="34" charset="0"/>
            </a:endParaRPr>
          </a:p>
          <a:p>
            <a:pPr marL="285750" indent="-285750">
              <a:buFont typeface="Wingdings" panose="05000000000000000000" pitchFamily="2" charset="2"/>
              <a:buChar char="§"/>
            </a:pPr>
            <a:r>
              <a:rPr lang="en-US" dirty="0">
                <a:solidFill>
                  <a:srgbClr val="FFFFFF"/>
                </a:solidFill>
                <a:latin typeface="Segoe UI Semilight" panose="020B0402040204020203" pitchFamily="34" charset="0"/>
                <a:cs typeface="Segoe UI Semilight" panose="020B0402040204020203" pitchFamily="34" charset="0"/>
              </a:rPr>
              <a:t>We need to factor in location-based shipping costs when planning deliveries to optimize our shipping expenses.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087" y="3681636"/>
            <a:ext cx="3695114" cy="210956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8790" y="3681636"/>
            <a:ext cx="3349661" cy="2109564"/>
          </a:xfrm>
          <a:prstGeom prst="rect">
            <a:avLst/>
          </a:prstGeom>
        </p:spPr>
      </p:pic>
    </p:spTree>
    <p:extLst>
      <p:ext uri="{BB962C8B-B14F-4D97-AF65-F5344CB8AC3E}">
        <p14:creationId xmlns:p14="http://schemas.microsoft.com/office/powerpoint/2010/main" val="12897782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2086" y="402660"/>
            <a:ext cx="7193280" cy="646331"/>
          </a:xfrm>
          <a:prstGeom prst="rect">
            <a:avLst/>
          </a:prstGeom>
        </p:spPr>
        <p:txBody>
          <a:bodyPr wrap="square">
            <a:spAutoFit/>
          </a:bodyPr>
          <a:lstStyle/>
          <a:p>
            <a:r>
              <a:rPr lang="en-US" sz="3600" b="1" dirty="0" smtClean="0">
                <a:latin typeface="Segoe UI Semilight" panose="020B0402040204020203" pitchFamily="34" charset="0"/>
                <a:cs typeface="Segoe UI Semilight" panose="020B0402040204020203" pitchFamily="34" charset="0"/>
              </a:rPr>
              <a:t>ANALYSIS FOCUS AREA</a:t>
            </a:r>
            <a:endParaRPr lang="en-US" sz="3600" b="1" dirty="0">
              <a:latin typeface="Segoe UI Semilight" panose="020B0402040204020203" pitchFamily="34" charset="0"/>
              <a:cs typeface="Segoe UI Semilight" panose="020B0402040204020203" pitchFamily="34" charset="0"/>
            </a:endParaRPr>
          </a:p>
        </p:txBody>
      </p:sp>
      <p:sp>
        <p:nvSpPr>
          <p:cNvPr id="6" name="Rectangle 5"/>
          <p:cNvSpPr/>
          <p:nvPr/>
        </p:nvSpPr>
        <p:spPr>
          <a:xfrm>
            <a:off x="572086" y="1048991"/>
            <a:ext cx="12084148" cy="461665"/>
          </a:xfrm>
          <a:prstGeom prst="rect">
            <a:avLst/>
          </a:prstGeom>
        </p:spPr>
        <p:txBody>
          <a:bodyPr wrap="square">
            <a:spAutoFit/>
          </a:bodyPr>
          <a:lstStyle/>
          <a:p>
            <a:r>
              <a:rPr lang="en-US" sz="2400" b="1" dirty="0" smtClean="0">
                <a:solidFill>
                  <a:srgbClr val="FFFFFF"/>
                </a:solidFill>
                <a:latin typeface="Segoe UI Semilight" panose="020B0402040204020203" pitchFamily="34" charset="0"/>
                <a:cs typeface="Segoe UI Semilight" panose="020B0402040204020203" pitchFamily="34" charset="0"/>
              </a:rPr>
              <a:t>Which Suppliers Have The Most Efficient Manufacturing Processes?</a:t>
            </a:r>
            <a:endParaRPr lang="en-US" sz="2400" b="1" dirty="0">
              <a:solidFill>
                <a:srgbClr val="FFFFFF"/>
              </a:solidFill>
              <a:latin typeface="Segoe UI Semilight" panose="020B0402040204020203" pitchFamily="34" charset="0"/>
              <a:cs typeface="Segoe UI Semilight" panose="020B0402040204020203" pitchFamily="34" charset="0"/>
            </a:endParaRPr>
          </a:p>
        </p:txBody>
      </p:sp>
      <p:sp>
        <p:nvSpPr>
          <p:cNvPr id="2" name="Rectangle 1"/>
          <p:cNvSpPr/>
          <p:nvPr/>
        </p:nvSpPr>
        <p:spPr>
          <a:xfrm>
            <a:off x="777240" y="1654679"/>
            <a:ext cx="11414760" cy="2062103"/>
          </a:xfrm>
          <a:prstGeom prst="rect">
            <a:avLst/>
          </a:prstGeom>
        </p:spPr>
        <p:txBody>
          <a:bodyPr wrap="square">
            <a:spAutoFit/>
          </a:bodyPr>
          <a:lstStyle/>
          <a:p>
            <a:r>
              <a:rPr lang="en-US" sz="2000" b="1" dirty="0" smtClean="0">
                <a:solidFill>
                  <a:srgbClr val="FFFFFF"/>
                </a:solidFill>
                <a:latin typeface="Segoe UI Semilight" panose="020B0402040204020203" pitchFamily="34" charset="0"/>
                <a:cs typeface="Segoe UI Semilight" panose="020B0402040204020203" pitchFamily="34" charset="0"/>
              </a:rPr>
              <a:t>Key Observations From The Donut Chart : Depicting The Defect Rates Of The Suppliers:</a:t>
            </a:r>
          </a:p>
          <a:p>
            <a:endParaRPr lang="en-US" b="1" dirty="0" smtClean="0">
              <a:solidFill>
                <a:srgbClr val="FFFFFF"/>
              </a:solidFill>
              <a:latin typeface="Segoe UI Semilight" panose="020B0402040204020203" pitchFamily="34" charset="0"/>
              <a:cs typeface="Segoe UI Semilight" panose="020B0402040204020203" pitchFamily="34" charset="0"/>
            </a:endParaRPr>
          </a:p>
          <a:p>
            <a:pPr marL="285750" indent="-285750">
              <a:buFont typeface="Wingdings" panose="05000000000000000000" pitchFamily="2" charset="2"/>
              <a:buChar char="§"/>
            </a:pPr>
            <a:r>
              <a:rPr lang="en-US" dirty="0">
                <a:solidFill>
                  <a:srgbClr val="FFFFFF"/>
                </a:solidFill>
                <a:latin typeface="Segoe UI Semilight" panose="020B0402040204020203" pitchFamily="34" charset="0"/>
                <a:cs typeface="Segoe UI Semilight" panose="020B0402040204020203" pitchFamily="34" charset="0"/>
              </a:rPr>
              <a:t>Supplier 1</a:t>
            </a:r>
            <a:r>
              <a:rPr lang="en-US" dirty="0" smtClean="0">
                <a:solidFill>
                  <a:srgbClr val="FFFFFF"/>
                </a:solidFill>
                <a:latin typeface="Segoe UI Semilight" panose="020B0402040204020203" pitchFamily="34" charset="0"/>
                <a:cs typeface="Segoe UI Semilight" panose="020B0402040204020203" pitchFamily="34" charset="0"/>
              </a:rPr>
              <a:t> (</a:t>
            </a:r>
            <a:r>
              <a:rPr lang="en-US" dirty="0">
                <a:solidFill>
                  <a:srgbClr val="FFFFFF"/>
                </a:solidFill>
                <a:latin typeface="Segoe UI Semilight" panose="020B0402040204020203" pitchFamily="34" charset="0"/>
                <a:cs typeface="Segoe UI Semilight" panose="020B0402040204020203" pitchFamily="34" charset="0"/>
              </a:rPr>
              <a:t>with </a:t>
            </a:r>
            <a:r>
              <a:rPr lang="en-US" dirty="0" smtClean="0">
                <a:solidFill>
                  <a:srgbClr val="FFFFFF"/>
                </a:solidFill>
                <a:latin typeface="Segoe UI Semilight" panose="020B0402040204020203" pitchFamily="34" charset="0"/>
                <a:cs typeface="Segoe UI Semilight" panose="020B0402040204020203" pitchFamily="34" charset="0"/>
              </a:rPr>
              <a:t>16% avg. defect </a:t>
            </a:r>
            <a:r>
              <a:rPr lang="en-US" dirty="0">
                <a:solidFill>
                  <a:srgbClr val="FFFFFF"/>
                </a:solidFill>
                <a:latin typeface="Segoe UI Semilight" panose="020B0402040204020203" pitchFamily="34" charset="0"/>
                <a:cs typeface="Segoe UI Semilight" panose="020B0402040204020203" pitchFamily="34" charset="0"/>
              </a:rPr>
              <a:t>rate) and supplier </a:t>
            </a:r>
            <a:r>
              <a:rPr lang="en-US" dirty="0" smtClean="0">
                <a:solidFill>
                  <a:srgbClr val="FFFFFF"/>
                </a:solidFill>
                <a:latin typeface="Segoe UI Semilight" panose="020B0402040204020203" pitchFamily="34" charset="0"/>
                <a:cs typeface="Segoe UI Semilight" panose="020B0402040204020203" pitchFamily="34" charset="0"/>
              </a:rPr>
              <a:t>2(with 16</a:t>
            </a:r>
            <a:r>
              <a:rPr lang="en-US" dirty="0">
                <a:solidFill>
                  <a:srgbClr val="FFFFFF"/>
                </a:solidFill>
                <a:latin typeface="Segoe UI Semilight" panose="020B0402040204020203" pitchFamily="34" charset="0"/>
                <a:cs typeface="Segoe UI Semilight" panose="020B0402040204020203" pitchFamily="34" charset="0"/>
              </a:rPr>
              <a:t>% avg. defect </a:t>
            </a:r>
            <a:r>
              <a:rPr lang="en-US" dirty="0" smtClean="0">
                <a:solidFill>
                  <a:srgbClr val="FFFFFF"/>
                </a:solidFill>
                <a:latin typeface="Segoe UI Semilight" panose="020B0402040204020203" pitchFamily="34" charset="0"/>
                <a:cs typeface="Segoe UI Semilight" panose="020B0402040204020203" pitchFamily="34" charset="0"/>
              </a:rPr>
              <a:t>rate</a:t>
            </a:r>
            <a:r>
              <a:rPr lang="en-US" dirty="0">
                <a:solidFill>
                  <a:srgbClr val="FFFFFF"/>
                </a:solidFill>
                <a:latin typeface="Segoe UI Semilight" panose="020B0402040204020203" pitchFamily="34" charset="0"/>
                <a:cs typeface="Segoe UI Semilight" panose="020B0402040204020203" pitchFamily="34" charset="0"/>
              </a:rPr>
              <a:t>) are considered to have the most efficient manufacturing </a:t>
            </a:r>
            <a:r>
              <a:rPr lang="en-US" dirty="0" smtClean="0">
                <a:solidFill>
                  <a:srgbClr val="FFFFFF"/>
                </a:solidFill>
                <a:latin typeface="Segoe UI Semilight" panose="020B0402040204020203" pitchFamily="34" charset="0"/>
                <a:cs typeface="Segoe UI Semilight" panose="020B0402040204020203" pitchFamily="34" charset="0"/>
              </a:rPr>
              <a:t>processes as </a:t>
            </a:r>
            <a:r>
              <a:rPr lang="en-US" dirty="0">
                <a:solidFill>
                  <a:srgbClr val="FFFFFF"/>
                </a:solidFill>
                <a:latin typeface="Segoe UI Semilight" panose="020B0402040204020203" pitchFamily="34" charset="0"/>
                <a:cs typeface="Segoe UI Semilight" panose="020B0402040204020203" pitchFamily="34" charset="0"/>
              </a:rPr>
              <a:t>compared to other </a:t>
            </a:r>
            <a:r>
              <a:rPr lang="en-US" dirty="0" smtClean="0">
                <a:solidFill>
                  <a:srgbClr val="FFFFFF"/>
                </a:solidFill>
                <a:latin typeface="Segoe UI Semilight" panose="020B0402040204020203" pitchFamily="34" charset="0"/>
                <a:cs typeface="Segoe UI Semilight" panose="020B0402040204020203" pitchFamily="34" charset="0"/>
              </a:rPr>
              <a:t>suppliers. They </a:t>
            </a:r>
            <a:r>
              <a:rPr lang="en-US" dirty="0">
                <a:solidFill>
                  <a:srgbClr val="FFFFFF"/>
                </a:solidFill>
                <a:latin typeface="Segoe UI Semilight" panose="020B0402040204020203" pitchFamily="34" charset="0"/>
                <a:cs typeface="Segoe UI Semilight" panose="020B0402040204020203" pitchFamily="34" charset="0"/>
              </a:rPr>
              <a:t>both have a lower defect rates which suggest better manufacturing quality and efficiency</a:t>
            </a:r>
            <a:r>
              <a:rPr lang="en-US" dirty="0" smtClean="0">
                <a:solidFill>
                  <a:srgbClr val="FFFFFF"/>
                </a:solidFill>
                <a:latin typeface="Segoe UI Semilight" panose="020B0402040204020203" pitchFamily="34" charset="0"/>
                <a:cs typeface="Segoe UI Semilight" panose="020B0402040204020203" pitchFamily="34" charset="0"/>
              </a:rPr>
              <a:t>.</a:t>
            </a:r>
          </a:p>
          <a:p>
            <a:pPr marL="285750" indent="-285750">
              <a:buFont typeface="Wingdings" panose="05000000000000000000" pitchFamily="2" charset="2"/>
              <a:buChar char="§"/>
            </a:pPr>
            <a:r>
              <a:rPr lang="en-US" dirty="0" smtClean="0">
                <a:solidFill>
                  <a:srgbClr val="FFFFFF"/>
                </a:solidFill>
                <a:latin typeface="Segoe UI Semilight" panose="020B0402040204020203" pitchFamily="34" charset="0"/>
                <a:cs typeface="Segoe UI Semilight" panose="020B0402040204020203" pitchFamily="34" charset="0"/>
              </a:rPr>
              <a:t>Worst Defect Rate observed for Supplier 4 with 23% </a:t>
            </a:r>
            <a:r>
              <a:rPr lang="en-US" dirty="0">
                <a:solidFill>
                  <a:srgbClr val="FFFFFF"/>
                </a:solidFill>
                <a:latin typeface="Segoe UI Semilight" panose="020B0402040204020203" pitchFamily="34" charset="0"/>
                <a:cs typeface="Segoe UI Semilight" panose="020B0402040204020203" pitchFamily="34" charset="0"/>
              </a:rPr>
              <a:t>avg. </a:t>
            </a:r>
            <a:r>
              <a:rPr lang="en-US" dirty="0" smtClean="0">
                <a:solidFill>
                  <a:srgbClr val="FFFFFF"/>
                </a:solidFill>
                <a:latin typeface="Segoe UI Semilight" panose="020B0402040204020203" pitchFamily="34" charset="0"/>
                <a:cs typeface="Segoe UI Semilight" panose="020B0402040204020203" pitchFamily="34" charset="0"/>
              </a:rPr>
              <a:t>defect rate.</a:t>
            </a:r>
          </a:p>
          <a:p>
            <a:endParaRPr lang="en-US" dirty="0">
              <a:latin typeface="Segoe UI Semilight" panose="020B0402040204020203" pitchFamily="34" charset="0"/>
              <a:cs typeface="Segoe UI Semilight" panose="020B0402040204020203" pitchFamily="34" charset="0"/>
            </a:endParaRPr>
          </a:p>
        </p:txBody>
      </p:sp>
      <p:sp>
        <p:nvSpPr>
          <p:cNvPr id="10" name="Rectangle 9"/>
          <p:cNvSpPr/>
          <p:nvPr/>
        </p:nvSpPr>
        <p:spPr>
          <a:xfrm>
            <a:off x="7985760" y="3410902"/>
            <a:ext cx="4038600" cy="3447098"/>
          </a:xfrm>
          <a:prstGeom prst="rect">
            <a:avLst/>
          </a:prstGeom>
        </p:spPr>
        <p:txBody>
          <a:bodyPr wrap="square">
            <a:spAutoFit/>
          </a:bodyPr>
          <a:lstStyle/>
          <a:p>
            <a:r>
              <a:rPr lang="en-US" sz="2000" b="1" u="sng" dirty="0">
                <a:solidFill>
                  <a:srgbClr val="FFFFFF"/>
                </a:solidFill>
                <a:latin typeface="Segoe UI Semilight" panose="020B0402040204020203" pitchFamily="34" charset="0"/>
                <a:cs typeface="Segoe UI Semilight" panose="020B0402040204020203" pitchFamily="34" charset="0"/>
              </a:rPr>
              <a:t>Business </a:t>
            </a:r>
            <a:r>
              <a:rPr lang="en-US" sz="2000" b="1" u="sng" dirty="0" smtClean="0">
                <a:solidFill>
                  <a:srgbClr val="FFFFFF"/>
                </a:solidFill>
                <a:latin typeface="Segoe UI Semilight" panose="020B0402040204020203" pitchFamily="34" charset="0"/>
                <a:cs typeface="Segoe UI Semilight" panose="020B0402040204020203" pitchFamily="34" charset="0"/>
              </a:rPr>
              <a:t>Implications :</a:t>
            </a:r>
          </a:p>
          <a:p>
            <a:endParaRPr lang="en-US" altLang="en-US" dirty="0">
              <a:latin typeface="Segoe UI Semilight" panose="020B0402040204020203" pitchFamily="34" charset="0"/>
              <a:cs typeface="Segoe UI Semilight" panose="020B0402040204020203" pitchFamily="34" charset="0"/>
            </a:endParaRPr>
          </a:p>
          <a:p>
            <a:pPr marL="285750" lvl="0" indent="-285750" defTabSz="914400" eaLnBrk="0" fontAlgn="base" hangingPunct="0">
              <a:spcBef>
                <a:spcPct val="0"/>
              </a:spcBef>
              <a:spcAft>
                <a:spcPct val="0"/>
              </a:spcAft>
              <a:buFont typeface="Wingdings" panose="05000000000000000000" pitchFamily="2" charset="2"/>
              <a:buChar char="§"/>
            </a:pPr>
            <a:r>
              <a:rPr lang="en-US" altLang="en-US" dirty="0">
                <a:latin typeface="Segoe UI Semilight" panose="020B0402040204020203" pitchFamily="34" charset="0"/>
                <a:cs typeface="Segoe UI Semilight" panose="020B0402040204020203" pitchFamily="34" charset="0"/>
              </a:rPr>
              <a:t>Suppliers with higher defect rates, such as Supplier </a:t>
            </a:r>
            <a:r>
              <a:rPr lang="en-US" altLang="en-US" dirty="0" smtClean="0">
                <a:latin typeface="Segoe UI Semilight" panose="020B0402040204020203" pitchFamily="34" charset="0"/>
                <a:cs typeface="Segoe UI Semilight" panose="020B0402040204020203" pitchFamily="34" charset="0"/>
              </a:rPr>
              <a:t>4, </a:t>
            </a:r>
            <a:r>
              <a:rPr lang="en-US" altLang="en-US" dirty="0">
                <a:latin typeface="Segoe UI Semilight" panose="020B0402040204020203" pitchFamily="34" charset="0"/>
                <a:cs typeface="Segoe UI Semilight" panose="020B0402040204020203" pitchFamily="34" charset="0"/>
              </a:rPr>
              <a:t>may require a review of their manufacturing processes to identify and address inefficiencies or quality issues</a:t>
            </a:r>
            <a:r>
              <a:rPr lang="en-US" altLang="en-US" dirty="0" smtClean="0">
                <a:latin typeface="Segoe UI Semilight" panose="020B0402040204020203" pitchFamily="34" charset="0"/>
                <a:cs typeface="Segoe UI Semilight" panose="020B0402040204020203" pitchFamily="34" charset="0"/>
              </a:rPr>
              <a:t>.</a:t>
            </a:r>
          </a:p>
          <a:p>
            <a:pPr marL="285750" lvl="0" indent="-285750" defTabSz="914400" eaLnBrk="0" fontAlgn="base" hangingPunct="0">
              <a:spcBef>
                <a:spcPct val="0"/>
              </a:spcBef>
              <a:spcAft>
                <a:spcPct val="0"/>
              </a:spcAft>
              <a:buFont typeface="Wingdings" panose="05000000000000000000" pitchFamily="2" charset="2"/>
              <a:buChar char="§"/>
            </a:pPr>
            <a:endParaRPr lang="en-US" altLang="en-US" dirty="0">
              <a:latin typeface="Segoe UI Semilight" panose="020B0402040204020203" pitchFamily="34" charset="0"/>
              <a:cs typeface="Segoe UI Semilight" panose="020B0402040204020203" pitchFamily="34" charset="0"/>
            </a:endParaRPr>
          </a:p>
          <a:p>
            <a:pPr marL="285750" lvl="0" indent="-285750" defTabSz="914400" eaLnBrk="0" fontAlgn="base" hangingPunct="0">
              <a:spcBef>
                <a:spcPct val="0"/>
              </a:spcBef>
              <a:spcAft>
                <a:spcPct val="0"/>
              </a:spcAft>
              <a:buFont typeface="Wingdings" panose="05000000000000000000" pitchFamily="2" charset="2"/>
              <a:buChar char="§"/>
            </a:pPr>
            <a:r>
              <a:rPr lang="en-US" altLang="en-US" dirty="0">
                <a:latin typeface="Segoe UI Semilight" panose="020B0402040204020203" pitchFamily="34" charset="0"/>
                <a:cs typeface="Segoe UI Semilight" panose="020B0402040204020203" pitchFamily="34" charset="0"/>
              </a:rPr>
              <a:t>Collaboration with efficient suppliers like Supplier </a:t>
            </a:r>
            <a:r>
              <a:rPr lang="en-US" altLang="en-US" dirty="0" smtClean="0">
                <a:latin typeface="Segoe UI Semilight" panose="020B0402040204020203" pitchFamily="34" charset="0"/>
                <a:cs typeface="Segoe UI Semilight" panose="020B0402040204020203" pitchFamily="34" charset="0"/>
              </a:rPr>
              <a:t>1 and 2 </a:t>
            </a:r>
            <a:r>
              <a:rPr lang="en-US" altLang="en-US" dirty="0">
                <a:latin typeface="Segoe UI Semilight" panose="020B0402040204020203" pitchFamily="34" charset="0"/>
                <a:cs typeface="Segoe UI Semilight" panose="020B0402040204020203" pitchFamily="34" charset="0"/>
              </a:rPr>
              <a:t>can help maintain product quality and reduce customer complaints. </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086" y="3716782"/>
            <a:ext cx="3590481" cy="283641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7721" y="3681636"/>
            <a:ext cx="3397646" cy="2871564"/>
          </a:xfrm>
          <a:prstGeom prst="rect">
            <a:avLst/>
          </a:prstGeom>
        </p:spPr>
      </p:pic>
    </p:spTree>
    <p:extLst>
      <p:ext uri="{BB962C8B-B14F-4D97-AF65-F5344CB8AC3E}">
        <p14:creationId xmlns:p14="http://schemas.microsoft.com/office/powerpoint/2010/main" val="26667572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2929" y="641028"/>
            <a:ext cx="10668001" cy="2862322"/>
          </a:xfrm>
          <a:prstGeom prst="rect">
            <a:avLst/>
          </a:prstGeom>
        </p:spPr>
        <p:txBody>
          <a:bodyPr wrap="square">
            <a:spAutoFit/>
          </a:bodyPr>
          <a:lstStyle/>
          <a:p>
            <a:pPr>
              <a:lnSpc>
                <a:spcPct val="150000"/>
              </a:lnSpc>
            </a:pPr>
            <a:endParaRPr lang="en-US" sz="2000" dirty="0">
              <a:latin typeface="Segoe UI Semilight" panose="020B0402040204020203" pitchFamily="34" charset="0"/>
              <a:cs typeface="Segoe UI Semilight" panose="020B0402040204020203" pitchFamily="34" charset="0"/>
            </a:endParaRPr>
          </a:p>
          <a:p>
            <a:pPr>
              <a:lnSpc>
                <a:spcPct val="150000"/>
              </a:lnSpc>
            </a:pPr>
            <a:endParaRPr lang="en-US" sz="2000" dirty="0">
              <a:latin typeface="Segoe UI Semilight" panose="020B0402040204020203" pitchFamily="34" charset="0"/>
              <a:cs typeface="Segoe UI Semilight" panose="020B0402040204020203" pitchFamily="34" charset="0"/>
            </a:endParaRPr>
          </a:p>
          <a:p>
            <a:pPr lvl="0" defTabSz="914400" eaLnBrk="0" fontAlgn="base" hangingPunct="0">
              <a:lnSpc>
                <a:spcPct val="150000"/>
              </a:lnSpc>
              <a:spcBef>
                <a:spcPct val="0"/>
              </a:spcBef>
              <a:spcAft>
                <a:spcPct val="0"/>
              </a:spcAft>
            </a:pPr>
            <a:r>
              <a:rPr lang="en-US" sz="2000" b="1" dirty="0">
                <a:latin typeface="Segoe UI Semilight" panose="020B0402040204020203" pitchFamily="34" charset="0"/>
                <a:cs typeface="Segoe UI Semilight" panose="020B0402040204020203" pitchFamily="34" charset="0"/>
              </a:rPr>
              <a:t>Key Observations </a:t>
            </a:r>
            <a:r>
              <a:rPr lang="en-US" sz="2000" b="1" dirty="0" smtClean="0">
                <a:latin typeface="Segoe UI Semilight" panose="020B0402040204020203" pitchFamily="34" charset="0"/>
                <a:cs typeface="Segoe UI Semilight" panose="020B0402040204020203" pitchFamily="34" charset="0"/>
              </a:rPr>
              <a:t>:</a:t>
            </a:r>
            <a:endParaRPr lang="en-US" altLang="en-US" sz="2000" b="1" dirty="0">
              <a:latin typeface="Segoe UI Semilight" panose="020B0402040204020203" pitchFamily="34" charset="0"/>
              <a:cs typeface="Segoe UI Semilight" panose="020B0402040204020203" pitchFamily="34" charset="0"/>
            </a:endParaRPr>
          </a:p>
          <a:p>
            <a:pPr marL="342900" lvl="0" indent="-342900" defTabSz="914400" eaLnBrk="0" fontAlgn="base" hangingPunct="0">
              <a:lnSpc>
                <a:spcPct val="150000"/>
              </a:lnSpc>
              <a:spcBef>
                <a:spcPct val="0"/>
              </a:spcBef>
              <a:spcAft>
                <a:spcPct val="0"/>
              </a:spcAft>
              <a:buFont typeface="Wingdings" panose="05000000000000000000" pitchFamily="2" charset="2"/>
              <a:buChar char="§"/>
            </a:pPr>
            <a:r>
              <a:rPr lang="en-US" altLang="en-US" sz="2000" dirty="0">
                <a:latin typeface="Segoe UI Semilight" panose="020B0402040204020203" pitchFamily="34" charset="0"/>
                <a:cs typeface="Segoe UI Semilight" panose="020B0402040204020203" pitchFamily="34" charset="0"/>
              </a:rPr>
              <a:t>The </a:t>
            </a:r>
            <a:r>
              <a:rPr lang="en-US" altLang="en-US" sz="2000" b="1" dirty="0">
                <a:latin typeface="Segoe UI Semilight" panose="020B0402040204020203" pitchFamily="34" charset="0"/>
                <a:cs typeface="Segoe UI Semilight" panose="020B0402040204020203" pitchFamily="34" charset="0"/>
              </a:rPr>
              <a:t>Female demographic</a:t>
            </a:r>
            <a:r>
              <a:rPr lang="en-US" altLang="en-US" sz="2000" dirty="0">
                <a:latin typeface="Segoe UI Semilight" panose="020B0402040204020203" pitchFamily="34" charset="0"/>
                <a:cs typeface="Segoe UI Semilight" panose="020B0402040204020203" pitchFamily="34" charset="0"/>
              </a:rPr>
              <a:t> is the highest contributor to sales, generating </a:t>
            </a:r>
            <a:r>
              <a:rPr lang="en-US" altLang="en-US" sz="2000" b="1" dirty="0">
                <a:latin typeface="Segoe UI Semilight" panose="020B0402040204020203" pitchFamily="34" charset="0"/>
                <a:cs typeface="Segoe UI Semilight" panose="020B0402040204020203" pitchFamily="34" charset="0"/>
              </a:rPr>
              <a:t>162K </a:t>
            </a:r>
            <a:r>
              <a:rPr lang="en-US" altLang="en-US" sz="2000" dirty="0">
                <a:latin typeface="Segoe UI Semilight" panose="020B0402040204020203" pitchFamily="34" charset="0"/>
                <a:cs typeface="Segoe UI Semilight" panose="020B0402040204020203" pitchFamily="34" charset="0"/>
              </a:rPr>
              <a:t>in revenue</a:t>
            </a:r>
            <a:r>
              <a:rPr lang="en-US" altLang="en-US" sz="2000" dirty="0" smtClean="0">
                <a:latin typeface="Segoe UI Semilight" panose="020B0402040204020203" pitchFamily="34" charset="0"/>
                <a:cs typeface="Segoe UI Semilight" panose="020B0402040204020203" pitchFamily="34" charset="0"/>
              </a:rPr>
              <a:t>.</a:t>
            </a:r>
            <a:endParaRPr lang="en-US" altLang="en-US" sz="2000" dirty="0">
              <a:latin typeface="Segoe UI Semilight" panose="020B0402040204020203" pitchFamily="34" charset="0"/>
              <a:cs typeface="Segoe UI Semilight" panose="020B0402040204020203" pitchFamily="34" charset="0"/>
            </a:endParaRPr>
          </a:p>
          <a:p>
            <a:pPr marL="342900" lvl="0" indent="-342900" defTabSz="914400" eaLnBrk="0" fontAlgn="base" hangingPunct="0">
              <a:lnSpc>
                <a:spcPct val="150000"/>
              </a:lnSpc>
              <a:spcBef>
                <a:spcPct val="0"/>
              </a:spcBef>
              <a:spcAft>
                <a:spcPct val="0"/>
              </a:spcAft>
              <a:buFont typeface="Wingdings" panose="05000000000000000000" pitchFamily="2" charset="2"/>
              <a:buChar char="§"/>
            </a:pPr>
            <a:r>
              <a:rPr lang="en-US" altLang="en-US" sz="2000" dirty="0">
                <a:latin typeface="Segoe UI Semilight" panose="020B0402040204020203" pitchFamily="34" charset="0"/>
                <a:cs typeface="Segoe UI Semilight" panose="020B0402040204020203" pitchFamily="34" charset="0"/>
              </a:rPr>
              <a:t>The Non-Binary group contributes the least to sales, with revenue totaling 116K. </a:t>
            </a:r>
          </a:p>
          <a:p>
            <a:pPr marL="285750" indent="-285750" algn="just">
              <a:lnSpc>
                <a:spcPct val="150000"/>
              </a:lnSpc>
              <a:buFont typeface="Wingdings" panose="05000000000000000000" pitchFamily="2" charset="2"/>
              <a:buChar char="§"/>
            </a:pPr>
            <a:endParaRPr lang="en-US" sz="2000" dirty="0">
              <a:latin typeface="Segoe UI Semilight" panose="020B0402040204020203" pitchFamily="34" charset="0"/>
              <a:cs typeface="Segoe UI Semilight" panose="020B0402040204020203" pitchFamily="34" charset="0"/>
            </a:endParaRPr>
          </a:p>
        </p:txBody>
      </p:sp>
      <p:sp>
        <p:nvSpPr>
          <p:cNvPr id="4" name="Rectangle 3"/>
          <p:cNvSpPr/>
          <p:nvPr/>
        </p:nvSpPr>
        <p:spPr>
          <a:xfrm>
            <a:off x="572086" y="402660"/>
            <a:ext cx="7193280" cy="1200329"/>
          </a:xfrm>
          <a:prstGeom prst="rect">
            <a:avLst/>
          </a:prstGeom>
        </p:spPr>
        <p:txBody>
          <a:bodyPr wrap="square">
            <a:spAutoFit/>
          </a:bodyPr>
          <a:lstStyle/>
          <a:p>
            <a:r>
              <a:rPr lang="en-US" sz="3600" b="1" dirty="0" smtClean="0">
                <a:solidFill>
                  <a:srgbClr val="FFFFFF"/>
                </a:solidFill>
                <a:latin typeface="Segoe UI Semilight" panose="020B0402040204020203" pitchFamily="34" charset="0"/>
                <a:cs typeface="Segoe UI Semilight" panose="020B0402040204020203" pitchFamily="34" charset="0"/>
              </a:rPr>
              <a:t>CUSTOMER </a:t>
            </a:r>
            <a:r>
              <a:rPr lang="en-US" sz="3600" b="1" dirty="0">
                <a:solidFill>
                  <a:srgbClr val="FFFFFF"/>
                </a:solidFill>
                <a:latin typeface="Segoe UI Semilight" panose="020B0402040204020203" pitchFamily="34" charset="0"/>
                <a:cs typeface="Segoe UI Semilight" panose="020B0402040204020203" pitchFamily="34" charset="0"/>
              </a:rPr>
              <a:t>DEMOGRAPHICS DASHBOARD OVERVIEW-</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4878"/>
          <a:stretch/>
        </p:blipFill>
        <p:spPr>
          <a:xfrm>
            <a:off x="1284556" y="3154680"/>
            <a:ext cx="3180764" cy="3078480"/>
          </a:xfrm>
          <a:prstGeom prst="rect">
            <a:avLst/>
          </a:prstGeom>
        </p:spPr>
      </p:pic>
      <p:sp>
        <p:nvSpPr>
          <p:cNvPr id="8" name="Rectangle 7"/>
          <p:cNvSpPr/>
          <p:nvPr/>
        </p:nvSpPr>
        <p:spPr>
          <a:xfrm>
            <a:off x="5223803" y="3200400"/>
            <a:ext cx="6607127" cy="2616101"/>
          </a:xfrm>
          <a:prstGeom prst="rect">
            <a:avLst/>
          </a:prstGeom>
        </p:spPr>
        <p:txBody>
          <a:bodyPr wrap="square">
            <a:spAutoFit/>
          </a:bodyPr>
          <a:lstStyle/>
          <a:p>
            <a:r>
              <a:rPr lang="en-US" sz="2000" b="1" u="sng" dirty="0">
                <a:latin typeface="Segoe UI Semilight" panose="020B0402040204020203" pitchFamily="34" charset="0"/>
                <a:cs typeface="Segoe UI Semilight" panose="020B0402040204020203" pitchFamily="34" charset="0"/>
              </a:rPr>
              <a:t>Business </a:t>
            </a:r>
            <a:r>
              <a:rPr lang="en-US" sz="2000" b="1" u="sng" dirty="0" smtClean="0">
                <a:latin typeface="Segoe UI Semilight" panose="020B0402040204020203" pitchFamily="34" charset="0"/>
                <a:cs typeface="Segoe UI Semilight" panose="020B0402040204020203" pitchFamily="34" charset="0"/>
              </a:rPr>
              <a:t>Implications:</a:t>
            </a:r>
            <a:endParaRPr lang="en-US" altLang="en-US" dirty="0">
              <a:latin typeface="Segoe UI Semilight" panose="020B0402040204020203" pitchFamily="34" charset="0"/>
              <a:cs typeface="Segoe UI Semilight" panose="020B0402040204020203" pitchFamily="34" charset="0"/>
            </a:endParaRPr>
          </a:p>
          <a:p>
            <a:pPr marL="285750" lvl="0" indent="-285750" defTabSz="914400" eaLnBrk="0" fontAlgn="base" hangingPunct="0">
              <a:spcBef>
                <a:spcPct val="0"/>
              </a:spcBef>
              <a:spcAft>
                <a:spcPct val="0"/>
              </a:spcAft>
              <a:buFont typeface="Wingdings" panose="05000000000000000000" pitchFamily="2" charset="2"/>
              <a:buChar char="§"/>
            </a:pPr>
            <a:r>
              <a:rPr lang="en-US" altLang="en-US" dirty="0">
                <a:latin typeface="Segoe UI Semilight" panose="020B0402040204020203" pitchFamily="34" charset="0"/>
                <a:cs typeface="Segoe UI Semilight" panose="020B0402040204020203" pitchFamily="34" charset="0"/>
              </a:rPr>
              <a:t>Focused marketing campaigns targeting the </a:t>
            </a:r>
            <a:r>
              <a:rPr lang="en-US" altLang="en-US" b="1" dirty="0">
                <a:latin typeface="Segoe UI Semilight" panose="020B0402040204020203" pitchFamily="34" charset="0"/>
                <a:cs typeface="Segoe UI Semilight" panose="020B0402040204020203" pitchFamily="34" charset="0"/>
              </a:rPr>
              <a:t>Female demographic</a:t>
            </a:r>
            <a:r>
              <a:rPr lang="en-US" altLang="en-US" dirty="0">
                <a:latin typeface="Segoe UI Semilight" panose="020B0402040204020203" pitchFamily="34" charset="0"/>
                <a:cs typeface="Segoe UI Semilight" panose="020B0402040204020203" pitchFamily="34" charset="0"/>
              </a:rPr>
              <a:t> can further boost revenue by leveraging their existing purchasing </a:t>
            </a:r>
            <a:r>
              <a:rPr lang="en-US" altLang="en-US" dirty="0" smtClean="0">
                <a:latin typeface="Segoe UI Semilight" panose="020B0402040204020203" pitchFamily="34" charset="0"/>
                <a:cs typeface="Segoe UI Semilight" panose="020B0402040204020203" pitchFamily="34" charset="0"/>
              </a:rPr>
              <a:t>power.</a:t>
            </a:r>
          </a:p>
          <a:p>
            <a:pPr marL="285750" lvl="0" indent="-285750" defTabSz="914400" eaLnBrk="0" fontAlgn="base" hangingPunct="0">
              <a:spcBef>
                <a:spcPct val="0"/>
              </a:spcBef>
              <a:spcAft>
                <a:spcPct val="0"/>
              </a:spcAft>
              <a:buFont typeface="Wingdings" panose="05000000000000000000" pitchFamily="2" charset="2"/>
              <a:buChar char="§"/>
            </a:pPr>
            <a:r>
              <a:rPr lang="en-US" altLang="en-US" dirty="0" smtClean="0">
                <a:latin typeface="Segoe UI Semilight" panose="020B0402040204020203" pitchFamily="34" charset="0"/>
                <a:cs typeface="Segoe UI Semilight" panose="020B0402040204020203" pitchFamily="34" charset="0"/>
              </a:rPr>
              <a:t>Explore </a:t>
            </a:r>
            <a:r>
              <a:rPr lang="en-US" altLang="en-US" dirty="0">
                <a:latin typeface="Segoe UI Semilight" panose="020B0402040204020203" pitchFamily="34" charset="0"/>
                <a:cs typeface="Segoe UI Semilight" panose="020B0402040204020203" pitchFamily="34" charset="0"/>
              </a:rPr>
              <a:t>strategies to engage and increase sales from the </a:t>
            </a:r>
            <a:r>
              <a:rPr lang="en-US" altLang="en-US" b="1" dirty="0">
                <a:latin typeface="Segoe UI Semilight" panose="020B0402040204020203" pitchFamily="34" charset="0"/>
                <a:cs typeface="Segoe UI Semilight" panose="020B0402040204020203" pitchFamily="34" charset="0"/>
              </a:rPr>
              <a:t>Non-Binary group</a:t>
            </a:r>
            <a:r>
              <a:rPr lang="en-US" altLang="en-US" dirty="0">
                <a:latin typeface="Segoe UI Semilight" panose="020B0402040204020203" pitchFamily="34" charset="0"/>
                <a:cs typeface="Segoe UI Semilight" panose="020B0402040204020203" pitchFamily="34" charset="0"/>
              </a:rPr>
              <a:t>, such as personalized offers, tailored product recommendations, or inclusive branding initiatives. </a:t>
            </a:r>
            <a:endParaRPr lang="en-US" altLang="en-US" dirty="0" smtClean="0">
              <a:latin typeface="Segoe UI Semilight" panose="020B0402040204020203" pitchFamily="34" charset="0"/>
              <a:cs typeface="Segoe UI Semilight" panose="020B0402040204020203" pitchFamily="34" charset="0"/>
            </a:endParaRPr>
          </a:p>
          <a:p>
            <a:pPr marL="285750" indent="-285750" defTabSz="914400" eaLnBrk="0" fontAlgn="base" hangingPunct="0">
              <a:spcBef>
                <a:spcPct val="0"/>
              </a:spcBef>
              <a:spcAft>
                <a:spcPct val="0"/>
              </a:spcAft>
              <a:buFont typeface="Wingdings" panose="05000000000000000000" pitchFamily="2" charset="2"/>
              <a:buChar char="§"/>
            </a:pPr>
            <a:r>
              <a:rPr lang="en-US" dirty="0">
                <a:latin typeface="Segoe UI Semilight" panose="020B0402040204020203" pitchFamily="34" charset="0"/>
                <a:cs typeface="Segoe UI Semilight" panose="020B0402040204020203" pitchFamily="34" charset="0"/>
              </a:rPr>
              <a:t>Tailors marketing strategies to improve targeting and customer engagement</a:t>
            </a:r>
            <a:r>
              <a:rPr lang="en-US" dirty="0" smtClean="0">
                <a:latin typeface="Segoe UI Semilight" panose="020B04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33904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66</TotalTime>
  <Words>1070</Words>
  <Application>Microsoft Office PowerPoint</Application>
  <PresentationFormat>Widescreen</PresentationFormat>
  <Paragraphs>123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Arial</vt:lpstr>
      <vt:lpstr>Calibri</vt:lpstr>
      <vt:lpstr>Calibri Light</vt:lpstr>
      <vt:lpstr>Segoe UI Semilight</vt:lpstr>
      <vt:lpstr>Walbaum</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12</cp:revision>
  <dcterms:created xsi:type="dcterms:W3CDTF">2024-10-10T10:50:57Z</dcterms:created>
  <dcterms:modified xsi:type="dcterms:W3CDTF">2024-11-30T11:51:31Z</dcterms:modified>
</cp:coreProperties>
</file>