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18" autoAdjust="0"/>
  </p:normalViewPr>
  <p:slideViewPr>
    <p:cSldViewPr snapToGrid="0">
      <p:cViewPr varScale="1">
        <p:scale>
          <a:sx n="70" d="100"/>
          <a:sy n="70" d="100"/>
        </p:scale>
        <p:origin x="90"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3DEAFA-ACB2-4C5A-88EF-692DD18A54C1}"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40C96-E754-4F28-ACA4-D5F8E79573B8}" type="slidenum">
              <a:rPr lang="en-US" smtClean="0"/>
              <a:t>‹#›</a:t>
            </a:fld>
            <a:endParaRPr lang="en-US"/>
          </a:p>
        </p:txBody>
      </p:sp>
    </p:spTree>
    <p:extLst>
      <p:ext uri="{BB962C8B-B14F-4D97-AF65-F5344CB8AC3E}">
        <p14:creationId xmlns:p14="http://schemas.microsoft.com/office/powerpoint/2010/main" val="3337305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 will create an interface (Shape), an abstract class (</a:t>
            </a:r>
            <a:r>
              <a:rPr lang="en-US" dirty="0" err="1"/>
              <a:t>BaseShape</a:t>
            </a:r>
            <a:r>
              <a:rPr lang="en-US" dirty="0"/>
              <a:t>) and three concrete classes: Triangle, Rectangle and Square. Square is a specific type of the more general Rectangle, so it will reuse some of the methods declared in Rectangle.</a:t>
            </a:r>
          </a:p>
        </p:txBody>
      </p:sp>
      <p:sp>
        <p:nvSpPr>
          <p:cNvPr id="4" name="Slide Number Placeholder 3"/>
          <p:cNvSpPr>
            <a:spLocks noGrp="1"/>
          </p:cNvSpPr>
          <p:nvPr>
            <p:ph type="sldNum" sz="quarter" idx="5"/>
          </p:nvPr>
        </p:nvSpPr>
        <p:spPr/>
        <p:txBody>
          <a:bodyPr/>
          <a:lstStyle/>
          <a:p>
            <a:fld id="{CD540C96-E754-4F28-ACA4-D5F8E79573B8}" type="slidenum">
              <a:rPr lang="en-US" smtClean="0"/>
              <a:t>2</a:t>
            </a:fld>
            <a:endParaRPr lang="en-US"/>
          </a:p>
        </p:txBody>
      </p:sp>
    </p:spTree>
    <p:extLst>
      <p:ext uri="{BB962C8B-B14F-4D97-AF65-F5344CB8AC3E}">
        <p14:creationId xmlns:p14="http://schemas.microsoft.com/office/powerpoint/2010/main" val="1865395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Everything is derived ultimately from Shape, the interface. So, in order to create a Shape object, a class must provide code for the abstract methods defined in Shape: area, perimeter, and describe. (An abstract method is a method signature without a body.) The describe method can be the same for all derived classes. It returns a List of String that gives the object's name, information about the type of shape (like number of sides) and the area and perimeter of the shape. It makes sense, then, to put the describe method in a base or parent class (</a:t>
            </a:r>
            <a:r>
              <a:rPr lang="en-US" dirty="0" err="1"/>
              <a:t>BaseShape</a:t>
            </a:r>
            <a:r>
              <a:rPr lang="en-US" dirty="0"/>
              <a:t>). Since the base class needs to get the shape name and information, it declares the abstract method </a:t>
            </a:r>
            <a:r>
              <a:rPr lang="en-US" dirty="0" err="1"/>
              <a:t>shapeInfo</a:t>
            </a:r>
            <a:r>
              <a:rPr lang="en-US" dirty="0"/>
              <a:t>.</a:t>
            </a:r>
          </a:p>
          <a:p>
            <a:endParaRPr lang="en-US" dirty="0"/>
          </a:p>
          <a:p>
            <a:r>
              <a:rPr lang="en-US" dirty="0" err="1"/>
              <a:t>BaseShape</a:t>
            </a:r>
            <a:r>
              <a:rPr lang="en-US" dirty="0"/>
              <a:t> provides the implementation (body) for the describe method. Any class derived from </a:t>
            </a:r>
            <a:r>
              <a:rPr lang="en-US" dirty="0" err="1"/>
              <a:t>BaseShape</a:t>
            </a:r>
            <a:r>
              <a:rPr lang="en-US" dirty="0"/>
              <a:t> now needs to provide the implementation for methods area, perimeter, </a:t>
            </a:r>
            <a:r>
              <a:rPr lang="en-US" dirty="0" err="1"/>
              <a:t>shapeName</a:t>
            </a:r>
            <a:r>
              <a:rPr lang="en-US" dirty="0"/>
              <a:t>, and </a:t>
            </a:r>
            <a:r>
              <a:rPr lang="en-US" dirty="0" err="1"/>
              <a:t>shapeInfo</a:t>
            </a:r>
            <a:r>
              <a:rPr lang="en-US" dirty="0"/>
              <a:t>. The Triangle and Rectangle classes provide bodies for all four methods. A square is a rectangle with all sides the same length. So, it makes sense to derive the Square class from Rectangle. It can then use the Rectangle's methods to calculate the area and perimeter.</a:t>
            </a:r>
          </a:p>
        </p:txBody>
      </p:sp>
      <p:sp>
        <p:nvSpPr>
          <p:cNvPr id="4" name="Slide Number Placeholder 3"/>
          <p:cNvSpPr>
            <a:spLocks noGrp="1"/>
          </p:cNvSpPr>
          <p:nvPr>
            <p:ph type="sldNum" sz="quarter" idx="5"/>
          </p:nvPr>
        </p:nvSpPr>
        <p:spPr/>
        <p:txBody>
          <a:bodyPr/>
          <a:lstStyle/>
          <a:p>
            <a:fld id="{CD540C96-E754-4F28-ACA4-D5F8E79573B8}" type="slidenum">
              <a:rPr lang="en-US" smtClean="0"/>
              <a:t>3</a:t>
            </a:fld>
            <a:endParaRPr lang="en-US"/>
          </a:p>
        </p:txBody>
      </p:sp>
    </p:spTree>
    <p:extLst>
      <p:ext uri="{BB962C8B-B14F-4D97-AF65-F5344CB8AC3E}">
        <p14:creationId xmlns:p14="http://schemas.microsoft.com/office/powerpoint/2010/main" val="4111381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Square class supplies an implementation of </a:t>
            </a:r>
            <a:r>
              <a:rPr lang="en-US" dirty="0" err="1"/>
              <a:t>shapeInfo</a:t>
            </a:r>
            <a:r>
              <a:rPr lang="en-US" dirty="0"/>
              <a:t>. However, it can reuse the area and perimeter methods in the parent Rectangle class. It can do this by calling the Rectangle class constructor and passing the single side as side1 and side2:</a:t>
            </a:r>
          </a:p>
          <a:p>
            <a:endParaRPr lang="en-US" dirty="0"/>
          </a:p>
          <a:p>
            <a:r>
              <a:rPr lang="en-US" dirty="0">
                <a:latin typeface="Courier New" panose="02070309020205020404" pitchFamily="49" charset="0"/>
                <a:cs typeface="Courier New" panose="02070309020205020404" pitchFamily="49" charset="0"/>
              </a:rPr>
              <a:t>public Square(double side) {</a:t>
            </a:r>
          </a:p>
          <a:p>
            <a:r>
              <a:rPr lang="en-US" dirty="0">
                <a:latin typeface="Courier New" panose="02070309020205020404" pitchFamily="49" charset="0"/>
                <a:cs typeface="Courier New" panose="02070309020205020404" pitchFamily="49" charset="0"/>
              </a:rPr>
              <a:t>  super(side, side);</a:t>
            </a:r>
          </a:p>
          <a:p>
            <a:r>
              <a:rPr lang="en-US"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5"/>
          </p:nvPr>
        </p:nvSpPr>
        <p:spPr/>
        <p:txBody>
          <a:bodyPr/>
          <a:lstStyle/>
          <a:p>
            <a:fld id="{CD540C96-E754-4F28-ACA4-D5F8E79573B8}" type="slidenum">
              <a:rPr lang="en-US" smtClean="0"/>
              <a:t>10</a:t>
            </a:fld>
            <a:endParaRPr lang="en-US"/>
          </a:p>
        </p:txBody>
      </p:sp>
    </p:spTree>
    <p:extLst>
      <p:ext uri="{BB962C8B-B14F-4D97-AF65-F5344CB8AC3E}">
        <p14:creationId xmlns:p14="http://schemas.microsoft.com/office/powerpoint/2010/main" val="2378302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8C5E67-172B-4F6A-B3B9-DEF72F952E5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1806601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8C5E67-172B-4F6A-B3B9-DEF72F952E5B}"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3258096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8C5E67-172B-4F6A-B3B9-DEF72F952E5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1035279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8C5E67-172B-4F6A-B3B9-DEF72F952E5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24229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8C5E67-172B-4F6A-B3B9-DEF72F952E5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4284001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8C5E67-172B-4F6A-B3B9-DEF72F952E5B}" type="datetimeFigureOut">
              <a:rPr lang="en-US" smtClean="0"/>
              <a:t>12/7/2022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2669242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8C5E67-172B-4F6A-B3B9-DEF72F952E5B}" type="datetimeFigureOut">
              <a:rPr lang="en-US" smtClean="0"/>
              <a:t>12/7/2022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2438364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C5E67-172B-4F6A-B3B9-DEF72F952E5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1174431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C5E67-172B-4F6A-B3B9-DEF72F952E5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366929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C5E67-172B-4F6A-B3B9-DEF72F952E5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1919803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8C5E67-172B-4F6A-B3B9-DEF72F952E5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20227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8C5E67-172B-4F6A-B3B9-DEF72F952E5B}"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3672633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8C5E67-172B-4F6A-B3B9-DEF72F952E5B}"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4123191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48C5E67-172B-4F6A-B3B9-DEF72F952E5B}" type="datetimeFigureOut">
              <a:rPr lang="en-US" smtClean="0"/>
              <a:t>12/7/2022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352411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48C5E67-172B-4F6A-B3B9-DEF72F952E5B}" type="datetimeFigureOut">
              <a:rPr lang="en-US" smtClean="0"/>
              <a:t>12/7/2022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1116801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48C5E67-172B-4F6A-B3B9-DEF72F952E5B}" type="datetimeFigureOut">
              <a:rPr lang="en-US" smtClean="0"/>
              <a:t>12/7/2022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1578305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8C5E67-172B-4F6A-B3B9-DEF72F952E5B}"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E8F6D-8FF2-4CB2-B588-110658E77867}" type="slidenum">
              <a:rPr lang="en-US" smtClean="0"/>
              <a:t>‹#›</a:t>
            </a:fld>
            <a:endParaRPr lang="en-US"/>
          </a:p>
        </p:txBody>
      </p:sp>
    </p:spTree>
    <p:extLst>
      <p:ext uri="{BB962C8B-B14F-4D97-AF65-F5344CB8AC3E}">
        <p14:creationId xmlns:p14="http://schemas.microsoft.com/office/powerpoint/2010/main" val="3729635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48C5E67-172B-4F6A-B3B9-DEF72F952E5B}" type="datetimeFigureOut">
              <a:rPr lang="en-US" smtClean="0"/>
              <a:t>12/7/2022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AAE8F6D-8FF2-4CB2-B588-110658E77867}" type="slidenum">
              <a:rPr lang="en-US" smtClean="0"/>
              <a:t>‹#›</a:t>
            </a:fld>
            <a:endParaRPr lang="en-US"/>
          </a:p>
        </p:txBody>
      </p:sp>
    </p:spTree>
    <p:extLst>
      <p:ext uri="{BB962C8B-B14F-4D97-AF65-F5344CB8AC3E}">
        <p14:creationId xmlns:p14="http://schemas.microsoft.com/office/powerpoint/2010/main" val="399728145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7839-97A4-44D6-B8EF-1A5DB2D086BA}"/>
              </a:ext>
            </a:extLst>
          </p:cNvPr>
          <p:cNvSpPr>
            <a:spLocks noGrp="1"/>
          </p:cNvSpPr>
          <p:nvPr>
            <p:ph type="ctrTitle"/>
          </p:nvPr>
        </p:nvSpPr>
        <p:spPr/>
        <p:txBody>
          <a:bodyPr/>
          <a:lstStyle/>
          <a:p>
            <a:r>
              <a:rPr lang="en-US" dirty="0"/>
              <a:t>The Shape of OOP</a:t>
            </a:r>
          </a:p>
        </p:txBody>
      </p:sp>
      <p:sp>
        <p:nvSpPr>
          <p:cNvPr id="3" name="Subtitle 2">
            <a:extLst>
              <a:ext uri="{FF2B5EF4-FFF2-40B4-BE49-F238E27FC236}">
                <a16:creationId xmlns:a16="http://schemas.microsoft.com/office/drawing/2014/main" id="{756FD140-E406-4165-9E64-ECEE2E5D3174}"/>
              </a:ext>
            </a:extLst>
          </p:cNvPr>
          <p:cNvSpPr>
            <a:spLocks noGrp="1"/>
          </p:cNvSpPr>
          <p:nvPr>
            <p:ph type="subTitle" idx="1"/>
          </p:nvPr>
        </p:nvSpPr>
        <p:spPr/>
        <p:txBody>
          <a:bodyPr/>
          <a:lstStyle/>
          <a:p>
            <a:r>
              <a:rPr lang="en-US" cap="none" dirty="0"/>
              <a:t>A shapely illustration</a:t>
            </a:r>
          </a:p>
        </p:txBody>
      </p:sp>
    </p:spTree>
    <p:extLst>
      <p:ext uri="{BB962C8B-B14F-4D97-AF65-F5344CB8AC3E}">
        <p14:creationId xmlns:p14="http://schemas.microsoft.com/office/powerpoint/2010/main" val="507793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8C0D-DBFC-4D4C-B14A-2A989A7CCD99}"/>
              </a:ext>
            </a:extLst>
          </p:cNvPr>
          <p:cNvSpPr>
            <a:spLocks noGrp="1"/>
          </p:cNvSpPr>
          <p:nvPr>
            <p:ph type="title"/>
          </p:nvPr>
        </p:nvSpPr>
        <p:spPr>
          <a:xfrm>
            <a:off x="646111" y="452718"/>
            <a:ext cx="9404723" cy="871585"/>
          </a:xfrm>
        </p:spPr>
        <p:txBody>
          <a:bodyPr/>
          <a:lstStyle/>
          <a:p>
            <a:r>
              <a:rPr lang="en-US" dirty="0"/>
              <a:t>Exposing the methods</a:t>
            </a:r>
          </a:p>
        </p:txBody>
      </p:sp>
      <p:sp>
        <p:nvSpPr>
          <p:cNvPr id="3" name="TextBox 2">
            <a:extLst>
              <a:ext uri="{FF2B5EF4-FFF2-40B4-BE49-F238E27FC236}">
                <a16:creationId xmlns:a16="http://schemas.microsoft.com/office/drawing/2014/main" id="{8A2385CD-90B5-4A75-B33D-22793976A100}"/>
              </a:ext>
            </a:extLst>
          </p:cNvPr>
          <p:cNvSpPr txBox="1"/>
          <p:nvPr/>
        </p:nvSpPr>
        <p:spPr>
          <a:xfrm>
            <a:off x="679633" y="4083849"/>
            <a:ext cx="1618593" cy="954107"/>
          </a:xfrm>
          <a:prstGeom prst="rect">
            <a:avLst/>
          </a:prstGeom>
          <a:noFill/>
        </p:spPr>
        <p:txBody>
          <a:bodyPr wrap="square" rtlCol="0">
            <a:spAutoFit/>
          </a:bodyPr>
          <a:lstStyle/>
          <a:p>
            <a:r>
              <a:rPr lang="en-US" sz="1400" dirty="0"/>
              <a:t>Declares:</a:t>
            </a:r>
          </a:p>
          <a:p>
            <a:pPr marL="285750" indent="-285750">
              <a:buFont typeface="Arial" panose="020B0604020202020204" pitchFamily="34" charset="0"/>
              <a:buChar char="•"/>
            </a:pPr>
            <a:r>
              <a:rPr lang="en-US" sz="1400" dirty="0"/>
              <a:t>area</a:t>
            </a:r>
          </a:p>
          <a:p>
            <a:pPr marL="285750" indent="-285750">
              <a:buFont typeface="Arial" panose="020B0604020202020204" pitchFamily="34" charset="0"/>
              <a:buChar char="•"/>
            </a:pPr>
            <a:r>
              <a:rPr lang="en-US" sz="1400" dirty="0"/>
              <a:t>perimeter</a:t>
            </a:r>
          </a:p>
          <a:p>
            <a:pPr marL="285750" indent="-285750">
              <a:buFont typeface="Arial" panose="020B0604020202020204" pitchFamily="34" charset="0"/>
              <a:buChar char="•"/>
            </a:pPr>
            <a:r>
              <a:rPr lang="en-US" sz="1400" dirty="0"/>
              <a:t>describe</a:t>
            </a:r>
          </a:p>
        </p:txBody>
      </p:sp>
      <p:sp>
        <p:nvSpPr>
          <p:cNvPr id="17" name="TextBox 16">
            <a:extLst>
              <a:ext uri="{FF2B5EF4-FFF2-40B4-BE49-F238E27FC236}">
                <a16:creationId xmlns:a16="http://schemas.microsoft.com/office/drawing/2014/main" id="{E6E34B15-1B6F-47AC-8566-087364309EAC}"/>
              </a:ext>
            </a:extLst>
          </p:cNvPr>
          <p:cNvSpPr txBox="1"/>
          <p:nvPr/>
        </p:nvSpPr>
        <p:spPr>
          <a:xfrm>
            <a:off x="3678621" y="4142374"/>
            <a:ext cx="1618593" cy="1169551"/>
          </a:xfrm>
          <a:prstGeom prst="rect">
            <a:avLst/>
          </a:prstGeom>
          <a:noFill/>
        </p:spPr>
        <p:txBody>
          <a:bodyPr wrap="square" rtlCol="0">
            <a:spAutoFit/>
          </a:bodyPr>
          <a:lstStyle/>
          <a:p>
            <a:r>
              <a:rPr lang="en-US" sz="1400" dirty="0"/>
              <a:t>Declares:</a:t>
            </a:r>
          </a:p>
          <a:p>
            <a:pPr marL="285750" indent="-285750">
              <a:buFont typeface="Arial" panose="020B0604020202020204" pitchFamily="34" charset="0"/>
              <a:buChar char="•"/>
            </a:pPr>
            <a:r>
              <a:rPr lang="en-US" sz="1400" dirty="0" err="1"/>
              <a:t>shapeInfo</a:t>
            </a:r>
            <a:endParaRPr lang="en-US" sz="1400" dirty="0"/>
          </a:p>
          <a:p>
            <a:endParaRPr lang="en-US" sz="1400" dirty="0"/>
          </a:p>
          <a:p>
            <a:r>
              <a:rPr lang="en-US" sz="1400" dirty="0"/>
              <a:t>Implements</a:t>
            </a:r>
          </a:p>
          <a:p>
            <a:pPr marL="285750" indent="-285750">
              <a:buFont typeface="Arial" panose="020B0604020202020204" pitchFamily="34" charset="0"/>
              <a:buChar char="•"/>
            </a:pPr>
            <a:r>
              <a:rPr lang="en-US" sz="1400" dirty="0"/>
              <a:t>describe</a:t>
            </a:r>
          </a:p>
        </p:txBody>
      </p:sp>
      <p:sp>
        <p:nvSpPr>
          <p:cNvPr id="19" name="TextBox 18">
            <a:extLst>
              <a:ext uri="{FF2B5EF4-FFF2-40B4-BE49-F238E27FC236}">
                <a16:creationId xmlns:a16="http://schemas.microsoft.com/office/drawing/2014/main" id="{1D6E6594-AFA3-42D8-932A-30EC348DDCC1}"/>
              </a:ext>
            </a:extLst>
          </p:cNvPr>
          <p:cNvSpPr txBox="1"/>
          <p:nvPr/>
        </p:nvSpPr>
        <p:spPr>
          <a:xfrm>
            <a:off x="6883092" y="4904916"/>
            <a:ext cx="1618593" cy="954107"/>
          </a:xfrm>
          <a:prstGeom prst="rect">
            <a:avLst/>
          </a:prstGeom>
          <a:noFill/>
        </p:spPr>
        <p:txBody>
          <a:bodyPr wrap="square" rtlCol="0">
            <a:spAutoFit/>
          </a:bodyPr>
          <a:lstStyle/>
          <a:p>
            <a:r>
              <a:rPr lang="en-US" sz="1400" dirty="0"/>
              <a:t>Implements:</a:t>
            </a:r>
          </a:p>
          <a:p>
            <a:pPr marL="285750" indent="-285750">
              <a:buFont typeface="Arial" panose="020B0604020202020204" pitchFamily="34" charset="0"/>
              <a:buChar char="•"/>
            </a:pPr>
            <a:r>
              <a:rPr lang="en-US" sz="1400" dirty="0"/>
              <a:t>area</a:t>
            </a:r>
          </a:p>
          <a:p>
            <a:pPr marL="285750" indent="-285750">
              <a:buFont typeface="Arial" panose="020B0604020202020204" pitchFamily="34" charset="0"/>
              <a:buChar char="•"/>
            </a:pPr>
            <a:r>
              <a:rPr lang="en-US" sz="1400" dirty="0"/>
              <a:t>perimeter</a:t>
            </a:r>
          </a:p>
          <a:p>
            <a:pPr marL="285750" indent="-285750">
              <a:buFont typeface="Arial" panose="020B0604020202020204" pitchFamily="34" charset="0"/>
              <a:buChar char="•"/>
            </a:pPr>
            <a:r>
              <a:rPr lang="en-US" sz="1400" dirty="0" err="1"/>
              <a:t>shapeInfo</a:t>
            </a:r>
            <a:endParaRPr lang="en-US" sz="1400" dirty="0"/>
          </a:p>
        </p:txBody>
      </p:sp>
      <p:sp>
        <p:nvSpPr>
          <p:cNvPr id="20" name="TextBox 19">
            <a:extLst>
              <a:ext uri="{FF2B5EF4-FFF2-40B4-BE49-F238E27FC236}">
                <a16:creationId xmlns:a16="http://schemas.microsoft.com/office/drawing/2014/main" id="{E6101020-259F-482C-AC62-0BA9B259438B}"/>
              </a:ext>
            </a:extLst>
          </p:cNvPr>
          <p:cNvSpPr txBox="1"/>
          <p:nvPr/>
        </p:nvSpPr>
        <p:spPr>
          <a:xfrm>
            <a:off x="9659844" y="5337314"/>
            <a:ext cx="1618593" cy="1384995"/>
          </a:xfrm>
          <a:prstGeom prst="rect">
            <a:avLst/>
          </a:prstGeom>
          <a:noFill/>
        </p:spPr>
        <p:txBody>
          <a:bodyPr wrap="square" rtlCol="0">
            <a:spAutoFit/>
          </a:bodyPr>
          <a:lstStyle/>
          <a:p>
            <a:r>
              <a:rPr lang="en-US" sz="1400" dirty="0"/>
              <a:t>Implements:</a:t>
            </a:r>
          </a:p>
          <a:p>
            <a:pPr marL="285750" indent="-285750">
              <a:buFont typeface="Arial" panose="020B0604020202020204" pitchFamily="34" charset="0"/>
              <a:buChar char="•"/>
            </a:pPr>
            <a:r>
              <a:rPr lang="en-US" sz="1400" dirty="0" err="1"/>
              <a:t>shapeInfo</a:t>
            </a:r>
            <a:endParaRPr lang="en-US" sz="1400" dirty="0"/>
          </a:p>
          <a:p>
            <a:endParaRPr lang="en-US" sz="1400" dirty="0"/>
          </a:p>
          <a:p>
            <a:r>
              <a:rPr lang="en-US" sz="1400" dirty="0"/>
              <a:t>Inherits:</a:t>
            </a:r>
          </a:p>
          <a:p>
            <a:pPr marL="285750" indent="-285750">
              <a:buFont typeface="Arial" panose="020B0604020202020204" pitchFamily="34" charset="0"/>
              <a:buChar char="•"/>
            </a:pPr>
            <a:r>
              <a:rPr lang="en-US" sz="1400" dirty="0"/>
              <a:t>area</a:t>
            </a:r>
          </a:p>
          <a:p>
            <a:pPr marL="285750" indent="-285750">
              <a:buFont typeface="Arial" panose="020B0604020202020204" pitchFamily="34" charset="0"/>
              <a:buChar char="•"/>
            </a:pPr>
            <a:r>
              <a:rPr lang="en-US" sz="1400" dirty="0"/>
              <a:t>perimeter</a:t>
            </a:r>
          </a:p>
        </p:txBody>
      </p:sp>
      <p:sp>
        <p:nvSpPr>
          <p:cNvPr id="21" name="TextBox 20">
            <a:extLst>
              <a:ext uri="{FF2B5EF4-FFF2-40B4-BE49-F238E27FC236}">
                <a16:creationId xmlns:a16="http://schemas.microsoft.com/office/drawing/2014/main" id="{06F62284-1C49-4895-9423-868A7F108678}"/>
              </a:ext>
            </a:extLst>
          </p:cNvPr>
          <p:cNvSpPr txBox="1"/>
          <p:nvPr/>
        </p:nvSpPr>
        <p:spPr>
          <a:xfrm>
            <a:off x="8495474" y="1023338"/>
            <a:ext cx="1618593" cy="954107"/>
          </a:xfrm>
          <a:prstGeom prst="rect">
            <a:avLst/>
          </a:prstGeom>
          <a:noFill/>
        </p:spPr>
        <p:txBody>
          <a:bodyPr wrap="square" rtlCol="0">
            <a:spAutoFit/>
          </a:bodyPr>
          <a:lstStyle/>
          <a:p>
            <a:r>
              <a:rPr lang="en-US" sz="1400" dirty="0"/>
              <a:t>Implements:</a:t>
            </a:r>
          </a:p>
          <a:p>
            <a:pPr marL="285750" indent="-285750">
              <a:buFont typeface="Arial" panose="020B0604020202020204" pitchFamily="34" charset="0"/>
              <a:buChar char="•"/>
            </a:pPr>
            <a:r>
              <a:rPr lang="en-US" sz="1400" dirty="0"/>
              <a:t>area</a:t>
            </a:r>
          </a:p>
          <a:p>
            <a:pPr marL="285750" indent="-285750">
              <a:buFont typeface="Arial" panose="020B0604020202020204" pitchFamily="34" charset="0"/>
              <a:buChar char="•"/>
            </a:pPr>
            <a:r>
              <a:rPr lang="en-US" sz="1400" dirty="0"/>
              <a:t>perimeter</a:t>
            </a:r>
          </a:p>
          <a:p>
            <a:pPr marL="285750" indent="-285750">
              <a:buFont typeface="Arial" panose="020B0604020202020204" pitchFamily="34" charset="0"/>
              <a:buChar char="•"/>
            </a:pPr>
            <a:r>
              <a:rPr lang="en-US" sz="1400" dirty="0" err="1"/>
              <a:t>shapeInfo</a:t>
            </a:r>
            <a:endParaRPr lang="en-US" sz="1400" dirty="0"/>
          </a:p>
        </p:txBody>
      </p:sp>
      <p:sp>
        <p:nvSpPr>
          <p:cNvPr id="23" name="Rectangle: Single Corner Rounded 22">
            <a:extLst>
              <a:ext uri="{FF2B5EF4-FFF2-40B4-BE49-F238E27FC236}">
                <a16:creationId xmlns:a16="http://schemas.microsoft.com/office/drawing/2014/main" id="{F88BC9E7-1F80-4CDE-97E4-F3EF5C4F557B}"/>
              </a:ext>
            </a:extLst>
          </p:cNvPr>
          <p:cNvSpPr/>
          <p:nvPr/>
        </p:nvSpPr>
        <p:spPr>
          <a:xfrm>
            <a:off x="679633" y="3033377"/>
            <a:ext cx="1618593" cy="96695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 Shape</a:t>
            </a:r>
          </a:p>
        </p:txBody>
      </p:sp>
      <p:sp>
        <p:nvSpPr>
          <p:cNvPr id="27" name="Rectangle: Top Corners One Rounded and One Snipped 26">
            <a:extLst>
              <a:ext uri="{FF2B5EF4-FFF2-40B4-BE49-F238E27FC236}">
                <a16:creationId xmlns:a16="http://schemas.microsoft.com/office/drawing/2014/main" id="{C52E8928-E29F-4BB0-9A91-F64776586B7C}"/>
              </a:ext>
            </a:extLst>
          </p:cNvPr>
          <p:cNvSpPr/>
          <p:nvPr/>
        </p:nvSpPr>
        <p:spPr>
          <a:xfrm>
            <a:off x="3678621" y="3033377"/>
            <a:ext cx="1891862" cy="966952"/>
          </a:xfrm>
          <a:prstGeom prst="snip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abstract class </a:t>
            </a:r>
            <a:r>
              <a:rPr lang="en-US" dirty="0" err="1"/>
              <a:t>BaseShape</a:t>
            </a:r>
            <a:endParaRPr lang="en-US" dirty="0"/>
          </a:p>
        </p:txBody>
      </p:sp>
      <p:cxnSp>
        <p:nvCxnSpPr>
          <p:cNvPr id="29" name="Straight Arrow Connector 28">
            <a:extLst>
              <a:ext uri="{FF2B5EF4-FFF2-40B4-BE49-F238E27FC236}">
                <a16:creationId xmlns:a16="http://schemas.microsoft.com/office/drawing/2014/main" id="{774D1960-3A45-4EA4-9E09-E9467822654F}"/>
              </a:ext>
            </a:extLst>
          </p:cNvPr>
          <p:cNvCxnSpPr>
            <a:cxnSpLocks/>
            <a:stCxn id="27" idx="2"/>
            <a:endCxn id="23" idx="3"/>
          </p:cNvCxnSpPr>
          <p:nvPr/>
        </p:nvCxnSpPr>
        <p:spPr>
          <a:xfrm flipH="1">
            <a:off x="2298226" y="3516853"/>
            <a:ext cx="13803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6337C34-62D9-432D-89D0-FFB55FCE48A3}"/>
              </a:ext>
            </a:extLst>
          </p:cNvPr>
          <p:cNvSpPr txBox="1"/>
          <p:nvPr/>
        </p:nvSpPr>
        <p:spPr>
          <a:xfrm>
            <a:off x="2415208" y="3171879"/>
            <a:ext cx="1123121" cy="276999"/>
          </a:xfrm>
          <a:prstGeom prst="rect">
            <a:avLst/>
          </a:prstGeom>
          <a:noFill/>
        </p:spPr>
        <p:txBody>
          <a:bodyPr wrap="square" rtlCol="0">
            <a:spAutoFit/>
          </a:bodyPr>
          <a:lstStyle/>
          <a:p>
            <a:pPr algn="ctr"/>
            <a:r>
              <a:rPr lang="en-US" sz="1200" dirty="0"/>
              <a:t>implements</a:t>
            </a:r>
          </a:p>
        </p:txBody>
      </p:sp>
      <p:cxnSp>
        <p:nvCxnSpPr>
          <p:cNvPr id="32" name="Straight Arrow Connector 31">
            <a:extLst>
              <a:ext uri="{FF2B5EF4-FFF2-40B4-BE49-F238E27FC236}">
                <a16:creationId xmlns:a16="http://schemas.microsoft.com/office/drawing/2014/main" id="{CB6A53A1-C3D6-4096-AB5C-1754D4E520F3}"/>
              </a:ext>
            </a:extLst>
          </p:cNvPr>
          <p:cNvCxnSpPr>
            <a:cxnSpLocks/>
            <a:stCxn id="38" idx="2"/>
            <a:endCxn id="27" idx="0"/>
          </p:cNvCxnSpPr>
          <p:nvPr/>
        </p:nvCxnSpPr>
        <p:spPr>
          <a:xfrm flipH="1">
            <a:off x="5570483" y="2663163"/>
            <a:ext cx="1179329" cy="853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11F7D5-42A1-46A3-BC00-D287FBD25522}"/>
              </a:ext>
            </a:extLst>
          </p:cNvPr>
          <p:cNvSpPr txBox="1"/>
          <p:nvPr/>
        </p:nvSpPr>
        <p:spPr>
          <a:xfrm rot="19455108">
            <a:off x="5678016" y="2883667"/>
            <a:ext cx="835968" cy="276999"/>
          </a:xfrm>
          <a:prstGeom prst="rect">
            <a:avLst/>
          </a:prstGeom>
          <a:noFill/>
        </p:spPr>
        <p:txBody>
          <a:bodyPr wrap="square" rtlCol="0">
            <a:spAutoFit/>
          </a:bodyPr>
          <a:lstStyle/>
          <a:p>
            <a:pPr algn="ctr"/>
            <a:r>
              <a:rPr lang="en-US" sz="1200" dirty="0"/>
              <a:t>extends</a:t>
            </a:r>
          </a:p>
        </p:txBody>
      </p:sp>
      <p:cxnSp>
        <p:nvCxnSpPr>
          <p:cNvPr id="34" name="Straight Arrow Connector 33">
            <a:extLst>
              <a:ext uri="{FF2B5EF4-FFF2-40B4-BE49-F238E27FC236}">
                <a16:creationId xmlns:a16="http://schemas.microsoft.com/office/drawing/2014/main" id="{A8E47FDE-260C-4163-A00E-18FB7D2AEC78}"/>
              </a:ext>
            </a:extLst>
          </p:cNvPr>
          <p:cNvCxnSpPr>
            <a:cxnSpLocks/>
            <a:stCxn id="39" idx="1"/>
          </p:cNvCxnSpPr>
          <p:nvPr/>
        </p:nvCxnSpPr>
        <p:spPr>
          <a:xfrm flipH="1" flipV="1">
            <a:off x="5612029" y="3851524"/>
            <a:ext cx="1276929" cy="55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37E7EF2-A0CF-4BBE-830C-00869D144169}"/>
              </a:ext>
            </a:extLst>
          </p:cNvPr>
          <p:cNvSpPr txBox="1"/>
          <p:nvPr/>
        </p:nvSpPr>
        <p:spPr>
          <a:xfrm rot="1523614">
            <a:off x="5811918" y="3891442"/>
            <a:ext cx="945068" cy="276999"/>
          </a:xfrm>
          <a:prstGeom prst="rect">
            <a:avLst/>
          </a:prstGeom>
          <a:noFill/>
        </p:spPr>
        <p:txBody>
          <a:bodyPr wrap="square" rtlCol="0">
            <a:spAutoFit/>
          </a:bodyPr>
          <a:lstStyle/>
          <a:p>
            <a:pPr algn="ctr"/>
            <a:r>
              <a:rPr lang="en-US" sz="1200" dirty="0"/>
              <a:t>extends</a:t>
            </a:r>
          </a:p>
        </p:txBody>
      </p:sp>
      <p:cxnSp>
        <p:nvCxnSpPr>
          <p:cNvPr id="36" name="Straight Arrow Connector 35">
            <a:extLst>
              <a:ext uri="{FF2B5EF4-FFF2-40B4-BE49-F238E27FC236}">
                <a16:creationId xmlns:a16="http://schemas.microsoft.com/office/drawing/2014/main" id="{F861A5D7-36E5-4839-8E1C-73E822D6265F}"/>
              </a:ext>
            </a:extLst>
          </p:cNvPr>
          <p:cNvCxnSpPr>
            <a:cxnSpLocks/>
            <a:stCxn id="40" idx="1"/>
            <a:endCxn id="39" idx="3"/>
          </p:cNvCxnSpPr>
          <p:nvPr/>
        </p:nvCxnSpPr>
        <p:spPr>
          <a:xfrm flipH="1">
            <a:off x="8780820" y="4403158"/>
            <a:ext cx="920912" cy="6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833B377-39A1-4044-9404-A000E260A073}"/>
              </a:ext>
            </a:extLst>
          </p:cNvPr>
          <p:cNvSpPr txBox="1"/>
          <p:nvPr/>
        </p:nvSpPr>
        <p:spPr>
          <a:xfrm>
            <a:off x="8786686" y="4142374"/>
            <a:ext cx="873500" cy="276999"/>
          </a:xfrm>
          <a:prstGeom prst="rect">
            <a:avLst/>
          </a:prstGeom>
          <a:noFill/>
        </p:spPr>
        <p:txBody>
          <a:bodyPr wrap="square" rtlCol="0">
            <a:spAutoFit/>
          </a:bodyPr>
          <a:lstStyle/>
          <a:p>
            <a:pPr algn="ctr"/>
            <a:r>
              <a:rPr lang="en-US" sz="1200" dirty="0"/>
              <a:t>extends</a:t>
            </a:r>
          </a:p>
        </p:txBody>
      </p:sp>
      <p:sp>
        <p:nvSpPr>
          <p:cNvPr id="38" name="Isosceles Triangle 37">
            <a:extLst>
              <a:ext uri="{FF2B5EF4-FFF2-40B4-BE49-F238E27FC236}">
                <a16:creationId xmlns:a16="http://schemas.microsoft.com/office/drawing/2014/main" id="{6AB10409-CB17-4E67-AEC8-AAB09A7F17B3}"/>
              </a:ext>
            </a:extLst>
          </p:cNvPr>
          <p:cNvSpPr/>
          <p:nvPr/>
        </p:nvSpPr>
        <p:spPr>
          <a:xfrm>
            <a:off x="6749812" y="1072104"/>
            <a:ext cx="2105953" cy="1591059"/>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class Triangle</a:t>
            </a:r>
          </a:p>
        </p:txBody>
      </p:sp>
      <p:sp>
        <p:nvSpPr>
          <p:cNvPr id="39" name="Rectangle 38">
            <a:extLst>
              <a:ext uri="{FF2B5EF4-FFF2-40B4-BE49-F238E27FC236}">
                <a16:creationId xmlns:a16="http://schemas.microsoft.com/office/drawing/2014/main" id="{13027766-7F38-4E59-B515-71DFC7DB931D}"/>
              </a:ext>
            </a:extLst>
          </p:cNvPr>
          <p:cNvSpPr/>
          <p:nvPr/>
        </p:nvSpPr>
        <p:spPr>
          <a:xfrm>
            <a:off x="6888958" y="3915008"/>
            <a:ext cx="1891862" cy="9899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class Rectangle</a:t>
            </a:r>
          </a:p>
        </p:txBody>
      </p:sp>
      <p:sp>
        <p:nvSpPr>
          <p:cNvPr id="40" name="Rectangle 39">
            <a:extLst>
              <a:ext uri="{FF2B5EF4-FFF2-40B4-BE49-F238E27FC236}">
                <a16:creationId xmlns:a16="http://schemas.microsoft.com/office/drawing/2014/main" id="{7464004D-8D4C-4901-B7CB-256DDA6CFBC7}"/>
              </a:ext>
            </a:extLst>
          </p:cNvPr>
          <p:cNvSpPr/>
          <p:nvPr/>
        </p:nvSpPr>
        <p:spPr>
          <a:xfrm>
            <a:off x="9701732" y="3513606"/>
            <a:ext cx="1891862" cy="1779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class Square</a:t>
            </a:r>
          </a:p>
        </p:txBody>
      </p:sp>
    </p:spTree>
    <p:extLst>
      <p:ext uri="{BB962C8B-B14F-4D97-AF65-F5344CB8AC3E}">
        <p14:creationId xmlns:p14="http://schemas.microsoft.com/office/powerpoint/2010/main" val="920193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9065-16D8-4387-B381-7C97FEABEA7A}"/>
              </a:ext>
            </a:extLst>
          </p:cNvPr>
          <p:cNvSpPr>
            <a:spLocks noGrp="1"/>
          </p:cNvSpPr>
          <p:nvPr>
            <p:ph type="title"/>
          </p:nvPr>
        </p:nvSpPr>
        <p:spPr/>
        <p:txBody>
          <a:bodyPr/>
          <a:lstStyle/>
          <a:p>
            <a:r>
              <a:rPr lang="en-US" dirty="0"/>
              <a:t>The players</a:t>
            </a:r>
          </a:p>
        </p:txBody>
      </p:sp>
      <p:graphicFrame>
        <p:nvGraphicFramePr>
          <p:cNvPr id="6" name="Table 6">
            <a:extLst>
              <a:ext uri="{FF2B5EF4-FFF2-40B4-BE49-F238E27FC236}">
                <a16:creationId xmlns:a16="http://schemas.microsoft.com/office/drawing/2014/main" id="{2990D540-0D82-4794-8526-86CC7423FDE5}"/>
              </a:ext>
            </a:extLst>
          </p:cNvPr>
          <p:cNvGraphicFramePr>
            <a:graphicFrameLocks noGrp="1"/>
          </p:cNvGraphicFramePr>
          <p:nvPr>
            <p:extLst>
              <p:ext uri="{D42A27DB-BD31-4B8C-83A1-F6EECF244321}">
                <p14:modId xmlns:p14="http://schemas.microsoft.com/office/powerpoint/2010/main" val="3800264274"/>
              </p:ext>
            </p:extLst>
          </p:nvPr>
        </p:nvGraphicFramePr>
        <p:xfrm>
          <a:off x="945932" y="2905818"/>
          <a:ext cx="10300136" cy="2834640"/>
        </p:xfrm>
        <a:graphic>
          <a:graphicData uri="http://schemas.openxmlformats.org/drawingml/2006/table">
            <a:tbl>
              <a:tblPr firstRow="1" bandRow="1">
                <a:tableStyleId>{21E4AEA4-8DFA-4A89-87EB-49C32662AFE0}</a:tableStyleId>
              </a:tblPr>
              <a:tblGrid>
                <a:gridCol w="1774864">
                  <a:extLst>
                    <a:ext uri="{9D8B030D-6E8A-4147-A177-3AD203B41FA5}">
                      <a16:colId xmlns:a16="http://schemas.microsoft.com/office/drawing/2014/main" val="1483569522"/>
                    </a:ext>
                  </a:extLst>
                </a:gridCol>
                <a:gridCol w="2765604">
                  <a:extLst>
                    <a:ext uri="{9D8B030D-6E8A-4147-A177-3AD203B41FA5}">
                      <a16:colId xmlns:a16="http://schemas.microsoft.com/office/drawing/2014/main" val="750862552"/>
                    </a:ext>
                  </a:extLst>
                </a:gridCol>
                <a:gridCol w="1929161">
                  <a:extLst>
                    <a:ext uri="{9D8B030D-6E8A-4147-A177-3AD203B41FA5}">
                      <a16:colId xmlns:a16="http://schemas.microsoft.com/office/drawing/2014/main" val="1873142168"/>
                    </a:ext>
                  </a:extLst>
                </a:gridCol>
                <a:gridCol w="1382751">
                  <a:extLst>
                    <a:ext uri="{9D8B030D-6E8A-4147-A177-3AD203B41FA5}">
                      <a16:colId xmlns:a16="http://schemas.microsoft.com/office/drawing/2014/main" val="2906544201"/>
                    </a:ext>
                  </a:extLst>
                </a:gridCol>
                <a:gridCol w="1103971">
                  <a:extLst>
                    <a:ext uri="{9D8B030D-6E8A-4147-A177-3AD203B41FA5}">
                      <a16:colId xmlns:a16="http://schemas.microsoft.com/office/drawing/2014/main" val="4169837600"/>
                    </a:ext>
                  </a:extLst>
                </a:gridCol>
                <a:gridCol w="1343785">
                  <a:extLst>
                    <a:ext uri="{9D8B030D-6E8A-4147-A177-3AD203B41FA5}">
                      <a16:colId xmlns:a16="http://schemas.microsoft.com/office/drawing/2014/main" val="2624921045"/>
                    </a:ext>
                  </a:extLst>
                </a:gridCol>
              </a:tblGrid>
              <a:tr h="370840">
                <a:tc>
                  <a:txBody>
                    <a:bodyPr/>
                    <a:lstStyle/>
                    <a:p>
                      <a:r>
                        <a:rPr lang="en-US" dirty="0"/>
                        <a:t>Type</a:t>
                      </a:r>
                    </a:p>
                  </a:txBody>
                  <a:tcPr/>
                </a:tc>
                <a:tc>
                  <a:txBody>
                    <a:bodyPr/>
                    <a:lstStyle/>
                    <a:p>
                      <a:r>
                        <a:rPr lang="en-US" dirty="0"/>
                        <a:t>Description</a:t>
                      </a:r>
                    </a:p>
                  </a:txBody>
                  <a:tcPr/>
                </a:tc>
                <a:tc>
                  <a:txBody>
                    <a:bodyPr/>
                    <a:lstStyle/>
                    <a:p>
                      <a:pPr algn="ctr"/>
                      <a:r>
                        <a:rPr lang="en-US" dirty="0"/>
                        <a:t>All methods implemented?</a:t>
                      </a:r>
                    </a:p>
                  </a:txBody>
                  <a:tcPr/>
                </a:tc>
                <a:tc>
                  <a:txBody>
                    <a:bodyPr/>
                    <a:lstStyle/>
                    <a:p>
                      <a:pPr algn="ctr"/>
                      <a:r>
                        <a:rPr lang="en-US" dirty="0"/>
                        <a:t>Abstract methods defined?</a:t>
                      </a:r>
                    </a:p>
                  </a:txBody>
                  <a:tcPr/>
                </a:tc>
                <a:tc>
                  <a:txBody>
                    <a:bodyPr/>
                    <a:lstStyle/>
                    <a:p>
                      <a:pPr algn="ctr"/>
                      <a:r>
                        <a:rPr lang="en-US" dirty="0"/>
                        <a:t>Can create object?</a:t>
                      </a:r>
                    </a:p>
                  </a:txBody>
                  <a:tcPr/>
                </a:tc>
                <a:tc>
                  <a:txBody>
                    <a:bodyPr/>
                    <a:lstStyle/>
                    <a:p>
                      <a:pPr algn="ctr"/>
                      <a:r>
                        <a:rPr lang="en-US" dirty="0"/>
                        <a:t>Can declare variables?</a:t>
                      </a:r>
                    </a:p>
                  </a:txBody>
                  <a:tcPr/>
                </a:tc>
                <a:extLst>
                  <a:ext uri="{0D108BD9-81ED-4DB2-BD59-A6C34878D82A}">
                    <a16:rowId xmlns:a16="http://schemas.microsoft.com/office/drawing/2014/main" val="3033370589"/>
                  </a:ext>
                </a:extLst>
              </a:tr>
              <a:tr h="370840">
                <a:tc>
                  <a:txBody>
                    <a:bodyPr/>
                    <a:lstStyle/>
                    <a:p>
                      <a:r>
                        <a:rPr lang="en-US" dirty="0"/>
                        <a:t>Interface</a:t>
                      </a:r>
                    </a:p>
                  </a:txBody>
                  <a:tcPr/>
                </a:tc>
                <a:tc>
                  <a:txBody>
                    <a:bodyPr/>
                    <a:lstStyle/>
                    <a:p>
                      <a:r>
                        <a:rPr lang="en-US" dirty="0"/>
                        <a:t>Declares required methods</a:t>
                      </a:r>
                    </a:p>
                  </a:txBody>
                  <a:tcPr/>
                </a:tc>
                <a:tc>
                  <a:txBody>
                    <a:bodyPr/>
                    <a:lstStyle/>
                    <a:p>
                      <a:pPr algn="ctr"/>
                      <a:r>
                        <a:rPr lang="en-US" dirty="0"/>
                        <a:t>No</a:t>
                      </a:r>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No</a:t>
                      </a:r>
                    </a:p>
                  </a:txBody>
                  <a:tcPr/>
                </a:tc>
                <a:extLst>
                  <a:ext uri="{0D108BD9-81ED-4DB2-BD59-A6C34878D82A}">
                    <a16:rowId xmlns:a16="http://schemas.microsoft.com/office/drawing/2014/main" val="1968261379"/>
                  </a:ext>
                </a:extLst>
              </a:tr>
              <a:tr h="370840">
                <a:tc>
                  <a:txBody>
                    <a:bodyPr/>
                    <a:lstStyle/>
                    <a:p>
                      <a:r>
                        <a:rPr lang="en-US" dirty="0"/>
                        <a:t>Abstract class</a:t>
                      </a:r>
                    </a:p>
                  </a:txBody>
                  <a:tcPr/>
                </a:tc>
                <a:tc>
                  <a:txBody>
                    <a:bodyPr/>
                    <a:lstStyle/>
                    <a:p>
                      <a:r>
                        <a:rPr lang="en-US" dirty="0"/>
                        <a:t>Provides common functionality</a:t>
                      </a:r>
                    </a:p>
                  </a:txBody>
                  <a:tcPr/>
                </a:tc>
                <a:tc>
                  <a:txBody>
                    <a:bodyPr/>
                    <a:lstStyle/>
                    <a:p>
                      <a:pPr algn="ctr"/>
                      <a:r>
                        <a:rPr lang="en-US" dirty="0"/>
                        <a:t>No</a:t>
                      </a:r>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Yes</a:t>
                      </a:r>
                    </a:p>
                  </a:txBody>
                  <a:tcPr/>
                </a:tc>
                <a:extLst>
                  <a:ext uri="{0D108BD9-81ED-4DB2-BD59-A6C34878D82A}">
                    <a16:rowId xmlns:a16="http://schemas.microsoft.com/office/drawing/2014/main" val="236211259"/>
                  </a:ext>
                </a:extLst>
              </a:tr>
              <a:tr h="370840">
                <a:tc>
                  <a:txBody>
                    <a:bodyPr/>
                    <a:lstStyle/>
                    <a:p>
                      <a:r>
                        <a:rPr lang="en-US" dirty="0"/>
                        <a:t>Concrete class</a:t>
                      </a:r>
                    </a:p>
                  </a:txBody>
                  <a:tcPr/>
                </a:tc>
                <a:tc>
                  <a:txBody>
                    <a:bodyPr/>
                    <a:lstStyle/>
                    <a:p>
                      <a:r>
                        <a:rPr lang="en-US" dirty="0"/>
                        <a:t>Provides specific functionality</a:t>
                      </a:r>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Yes</a:t>
                      </a:r>
                    </a:p>
                  </a:txBody>
                  <a:tcPr/>
                </a:tc>
                <a:tc>
                  <a:txBody>
                    <a:bodyPr/>
                    <a:lstStyle/>
                    <a:p>
                      <a:pPr algn="ctr"/>
                      <a:r>
                        <a:rPr lang="en-US" dirty="0"/>
                        <a:t>Yes</a:t>
                      </a:r>
                    </a:p>
                  </a:txBody>
                  <a:tcPr/>
                </a:tc>
                <a:extLst>
                  <a:ext uri="{0D108BD9-81ED-4DB2-BD59-A6C34878D82A}">
                    <a16:rowId xmlns:a16="http://schemas.microsoft.com/office/drawing/2014/main" val="1496298374"/>
                  </a:ext>
                </a:extLst>
              </a:tr>
            </a:tbl>
          </a:graphicData>
        </a:graphic>
      </p:graphicFrame>
    </p:spTree>
    <p:extLst>
      <p:ext uri="{BB962C8B-B14F-4D97-AF65-F5344CB8AC3E}">
        <p14:creationId xmlns:p14="http://schemas.microsoft.com/office/powerpoint/2010/main" val="3740397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8C0D-DBFC-4D4C-B14A-2A989A7CCD99}"/>
              </a:ext>
            </a:extLst>
          </p:cNvPr>
          <p:cNvSpPr>
            <a:spLocks noGrp="1"/>
          </p:cNvSpPr>
          <p:nvPr>
            <p:ph type="title"/>
          </p:nvPr>
        </p:nvSpPr>
        <p:spPr>
          <a:xfrm>
            <a:off x="646111" y="452718"/>
            <a:ext cx="9404723" cy="871585"/>
          </a:xfrm>
        </p:spPr>
        <p:txBody>
          <a:bodyPr/>
          <a:lstStyle/>
          <a:p>
            <a:r>
              <a:rPr lang="en-US" dirty="0"/>
              <a:t>The relationships</a:t>
            </a:r>
          </a:p>
        </p:txBody>
      </p:sp>
      <p:sp>
        <p:nvSpPr>
          <p:cNvPr id="4" name="Rectangle: Single Corner Rounded 3">
            <a:extLst>
              <a:ext uri="{FF2B5EF4-FFF2-40B4-BE49-F238E27FC236}">
                <a16:creationId xmlns:a16="http://schemas.microsoft.com/office/drawing/2014/main" id="{BA8B9F42-6611-4348-83B8-F0F54DB10DF6}"/>
              </a:ext>
            </a:extLst>
          </p:cNvPr>
          <p:cNvSpPr/>
          <p:nvPr/>
        </p:nvSpPr>
        <p:spPr>
          <a:xfrm>
            <a:off x="679633" y="3033377"/>
            <a:ext cx="1618593" cy="96695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 Shape</a:t>
            </a:r>
          </a:p>
        </p:txBody>
      </p:sp>
      <p:sp>
        <p:nvSpPr>
          <p:cNvPr id="5" name="Rectangle: Top Corners One Rounded and One Snipped 4">
            <a:extLst>
              <a:ext uri="{FF2B5EF4-FFF2-40B4-BE49-F238E27FC236}">
                <a16:creationId xmlns:a16="http://schemas.microsoft.com/office/drawing/2014/main" id="{6F160EC8-444A-4999-AEF3-C01F2B01562B}"/>
              </a:ext>
            </a:extLst>
          </p:cNvPr>
          <p:cNvSpPr/>
          <p:nvPr/>
        </p:nvSpPr>
        <p:spPr>
          <a:xfrm>
            <a:off x="3678621" y="3033377"/>
            <a:ext cx="1891862" cy="966952"/>
          </a:xfrm>
          <a:prstGeom prst="snip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abstract class </a:t>
            </a:r>
            <a:r>
              <a:rPr lang="en-US" dirty="0" err="1"/>
              <a:t>BaseShape</a:t>
            </a:r>
            <a:endParaRPr lang="en-US" dirty="0"/>
          </a:p>
        </p:txBody>
      </p:sp>
      <p:cxnSp>
        <p:nvCxnSpPr>
          <p:cNvPr id="10" name="Straight Arrow Connector 9">
            <a:extLst>
              <a:ext uri="{FF2B5EF4-FFF2-40B4-BE49-F238E27FC236}">
                <a16:creationId xmlns:a16="http://schemas.microsoft.com/office/drawing/2014/main" id="{0ADBF197-EE7F-40C2-A2F5-82FA781C94E2}"/>
              </a:ext>
            </a:extLst>
          </p:cNvPr>
          <p:cNvCxnSpPr>
            <a:cxnSpLocks/>
            <a:stCxn id="5" idx="2"/>
            <a:endCxn id="4" idx="3"/>
          </p:cNvCxnSpPr>
          <p:nvPr/>
        </p:nvCxnSpPr>
        <p:spPr>
          <a:xfrm flipH="1">
            <a:off x="2298226" y="3516853"/>
            <a:ext cx="13803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8F75989-54DB-49C8-BE62-B2EE453F2C28}"/>
              </a:ext>
            </a:extLst>
          </p:cNvPr>
          <p:cNvSpPr txBox="1"/>
          <p:nvPr/>
        </p:nvSpPr>
        <p:spPr>
          <a:xfrm>
            <a:off x="2415208" y="3171879"/>
            <a:ext cx="1123121" cy="276999"/>
          </a:xfrm>
          <a:prstGeom prst="rect">
            <a:avLst/>
          </a:prstGeom>
          <a:noFill/>
        </p:spPr>
        <p:txBody>
          <a:bodyPr wrap="square" rtlCol="0">
            <a:spAutoFit/>
          </a:bodyPr>
          <a:lstStyle/>
          <a:p>
            <a:pPr algn="ctr"/>
            <a:r>
              <a:rPr lang="en-US" sz="1200" dirty="0"/>
              <a:t>implements</a:t>
            </a:r>
          </a:p>
        </p:txBody>
      </p:sp>
      <p:cxnSp>
        <p:nvCxnSpPr>
          <p:cNvPr id="12" name="Straight Arrow Connector 11">
            <a:extLst>
              <a:ext uri="{FF2B5EF4-FFF2-40B4-BE49-F238E27FC236}">
                <a16:creationId xmlns:a16="http://schemas.microsoft.com/office/drawing/2014/main" id="{87984FD3-B8F8-4574-9D51-B67C25D52C3B}"/>
              </a:ext>
            </a:extLst>
          </p:cNvPr>
          <p:cNvCxnSpPr>
            <a:cxnSpLocks/>
            <a:stCxn id="26" idx="2"/>
            <a:endCxn id="5" idx="0"/>
          </p:cNvCxnSpPr>
          <p:nvPr/>
        </p:nvCxnSpPr>
        <p:spPr>
          <a:xfrm flipH="1">
            <a:off x="5570483" y="2663163"/>
            <a:ext cx="1179329" cy="853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061561E-6AFE-4A02-95DD-33CAA9C35B11}"/>
              </a:ext>
            </a:extLst>
          </p:cNvPr>
          <p:cNvSpPr txBox="1"/>
          <p:nvPr/>
        </p:nvSpPr>
        <p:spPr>
          <a:xfrm rot="19455108">
            <a:off x="5678016" y="2883667"/>
            <a:ext cx="835968" cy="276999"/>
          </a:xfrm>
          <a:prstGeom prst="rect">
            <a:avLst/>
          </a:prstGeom>
          <a:noFill/>
        </p:spPr>
        <p:txBody>
          <a:bodyPr wrap="square" rtlCol="0">
            <a:spAutoFit/>
          </a:bodyPr>
          <a:lstStyle/>
          <a:p>
            <a:pPr algn="ctr"/>
            <a:r>
              <a:rPr lang="en-US" sz="1200" dirty="0"/>
              <a:t>extends</a:t>
            </a:r>
          </a:p>
        </p:txBody>
      </p:sp>
      <p:cxnSp>
        <p:nvCxnSpPr>
          <p:cNvPr id="18" name="Straight Arrow Connector 17">
            <a:extLst>
              <a:ext uri="{FF2B5EF4-FFF2-40B4-BE49-F238E27FC236}">
                <a16:creationId xmlns:a16="http://schemas.microsoft.com/office/drawing/2014/main" id="{1D4CDC1B-B16F-4069-A2E1-70EF77E7F9F9}"/>
              </a:ext>
            </a:extLst>
          </p:cNvPr>
          <p:cNvCxnSpPr>
            <a:cxnSpLocks/>
            <a:stCxn id="28" idx="1"/>
          </p:cNvCxnSpPr>
          <p:nvPr/>
        </p:nvCxnSpPr>
        <p:spPr>
          <a:xfrm flipH="1" flipV="1">
            <a:off x="5612029" y="3851524"/>
            <a:ext cx="1276929" cy="55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61844F6-9E2E-48AA-8512-8FF83AABE3B3}"/>
              </a:ext>
            </a:extLst>
          </p:cNvPr>
          <p:cNvSpPr txBox="1"/>
          <p:nvPr/>
        </p:nvSpPr>
        <p:spPr>
          <a:xfrm rot="1523614">
            <a:off x="5811918" y="3891442"/>
            <a:ext cx="945068" cy="276999"/>
          </a:xfrm>
          <a:prstGeom prst="rect">
            <a:avLst/>
          </a:prstGeom>
          <a:noFill/>
        </p:spPr>
        <p:txBody>
          <a:bodyPr wrap="square" rtlCol="0">
            <a:spAutoFit/>
          </a:bodyPr>
          <a:lstStyle/>
          <a:p>
            <a:pPr algn="ctr"/>
            <a:r>
              <a:rPr lang="en-US" sz="1200" dirty="0"/>
              <a:t>extends</a:t>
            </a:r>
          </a:p>
        </p:txBody>
      </p:sp>
      <p:cxnSp>
        <p:nvCxnSpPr>
          <p:cNvPr id="24" name="Straight Arrow Connector 23">
            <a:extLst>
              <a:ext uri="{FF2B5EF4-FFF2-40B4-BE49-F238E27FC236}">
                <a16:creationId xmlns:a16="http://schemas.microsoft.com/office/drawing/2014/main" id="{0B6E81DF-EC22-47AA-869B-4BAB9197DB98}"/>
              </a:ext>
            </a:extLst>
          </p:cNvPr>
          <p:cNvCxnSpPr>
            <a:cxnSpLocks/>
            <a:stCxn id="30" idx="1"/>
            <a:endCxn id="28" idx="3"/>
          </p:cNvCxnSpPr>
          <p:nvPr/>
        </p:nvCxnSpPr>
        <p:spPr>
          <a:xfrm flipH="1">
            <a:off x="8780820" y="4403158"/>
            <a:ext cx="920912" cy="6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C0075E9-B163-4203-9203-320BE14CFB11}"/>
              </a:ext>
            </a:extLst>
          </p:cNvPr>
          <p:cNvSpPr txBox="1"/>
          <p:nvPr/>
        </p:nvSpPr>
        <p:spPr>
          <a:xfrm>
            <a:off x="8786686" y="4142374"/>
            <a:ext cx="873500" cy="276999"/>
          </a:xfrm>
          <a:prstGeom prst="rect">
            <a:avLst/>
          </a:prstGeom>
          <a:noFill/>
        </p:spPr>
        <p:txBody>
          <a:bodyPr wrap="square" rtlCol="0">
            <a:spAutoFit/>
          </a:bodyPr>
          <a:lstStyle/>
          <a:p>
            <a:pPr algn="ctr"/>
            <a:r>
              <a:rPr lang="en-US" sz="1200" dirty="0"/>
              <a:t>extends</a:t>
            </a:r>
          </a:p>
        </p:txBody>
      </p:sp>
      <p:sp>
        <p:nvSpPr>
          <p:cNvPr id="26" name="Isosceles Triangle 25">
            <a:extLst>
              <a:ext uri="{FF2B5EF4-FFF2-40B4-BE49-F238E27FC236}">
                <a16:creationId xmlns:a16="http://schemas.microsoft.com/office/drawing/2014/main" id="{C27737A7-BF3E-46D4-A1DE-8178FF53C721}"/>
              </a:ext>
            </a:extLst>
          </p:cNvPr>
          <p:cNvSpPr/>
          <p:nvPr/>
        </p:nvSpPr>
        <p:spPr>
          <a:xfrm>
            <a:off x="6749812" y="1072104"/>
            <a:ext cx="2105953" cy="1591059"/>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class Triangle</a:t>
            </a:r>
          </a:p>
        </p:txBody>
      </p:sp>
      <p:sp>
        <p:nvSpPr>
          <p:cNvPr id="28" name="Rectangle 27">
            <a:extLst>
              <a:ext uri="{FF2B5EF4-FFF2-40B4-BE49-F238E27FC236}">
                <a16:creationId xmlns:a16="http://schemas.microsoft.com/office/drawing/2014/main" id="{E5FBF26F-5A75-4DD7-BBFA-BB1175502A06}"/>
              </a:ext>
            </a:extLst>
          </p:cNvPr>
          <p:cNvSpPr/>
          <p:nvPr/>
        </p:nvSpPr>
        <p:spPr>
          <a:xfrm>
            <a:off x="6888958" y="3915008"/>
            <a:ext cx="1891862" cy="9899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class Rectangle</a:t>
            </a:r>
          </a:p>
        </p:txBody>
      </p:sp>
      <p:sp>
        <p:nvSpPr>
          <p:cNvPr id="30" name="Rectangle 29">
            <a:extLst>
              <a:ext uri="{FF2B5EF4-FFF2-40B4-BE49-F238E27FC236}">
                <a16:creationId xmlns:a16="http://schemas.microsoft.com/office/drawing/2014/main" id="{E312F1CD-2AF8-4A46-B875-C91722DB5FF1}"/>
              </a:ext>
            </a:extLst>
          </p:cNvPr>
          <p:cNvSpPr/>
          <p:nvPr/>
        </p:nvSpPr>
        <p:spPr>
          <a:xfrm>
            <a:off x="9701732" y="3513606"/>
            <a:ext cx="1891862" cy="1779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class Square</a:t>
            </a:r>
          </a:p>
        </p:txBody>
      </p:sp>
    </p:spTree>
    <p:extLst>
      <p:ext uri="{BB962C8B-B14F-4D97-AF65-F5344CB8AC3E}">
        <p14:creationId xmlns:p14="http://schemas.microsoft.com/office/powerpoint/2010/main" val="16806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CEB0-3D27-4C99-9ED1-F6EF32B02588}"/>
              </a:ext>
            </a:extLst>
          </p:cNvPr>
          <p:cNvSpPr>
            <a:spLocks noGrp="1"/>
          </p:cNvSpPr>
          <p:nvPr>
            <p:ph type="title"/>
          </p:nvPr>
        </p:nvSpPr>
        <p:spPr>
          <a:xfrm>
            <a:off x="646111" y="452718"/>
            <a:ext cx="9404723" cy="749917"/>
          </a:xfrm>
        </p:spPr>
        <p:txBody>
          <a:bodyPr/>
          <a:lstStyle/>
          <a:p>
            <a:r>
              <a:rPr lang="en-US" dirty="0"/>
              <a:t>Interface Shape</a:t>
            </a:r>
          </a:p>
        </p:txBody>
      </p:sp>
      <p:sp>
        <p:nvSpPr>
          <p:cNvPr id="3" name="Content Placeholder 2">
            <a:extLst>
              <a:ext uri="{FF2B5EF4-FFF2-40B4-BE49-F238E27FC236}">
                <a16:creationId xmlns:a16="http://schemas.microsoft.com/office/drawing/2014/main" id="{A8694530-CC23-48A8-9A1E-96DA4CAC84CA}"/>
              </a:ext>
            </a:extLst>
          </p:cNvPr>
          <p:cNvSpPr>
            <a:spLocks noGrp="1"/>
          </p:cNvSpPr>
          <p:nvPr>
            <p:ph idx="1"/>
          </p:nvPr>
        </p:nvSpPr>
        <p:spPr>
          <a:xfrm>
            <a:off x="3180522" y="2052918"/>
            <a:ext cx="6869331" cy="4195481"/>
          </a:xfrm>
        </p:spPr>
        <p:txBody>
          <a:bodyPr/>
          <a:lstStyle/>
          <a:p>
            <a:r>
              <a:rPr lang="en-US" dirty="0"/>
              <a:t>Declares abstract methods:</a:t>
            </a:r>
          </a:p>
          <a:p>
            <a:pPr lvl="1"/>
            <a:r>
              <a:rPr lang="en-US" dirty="0"/>
              <a:t>area</a:t>
            </a:r>
          </a:p>
          <a:p>
            <a:pPr lvl="1"/>
            <a:r>
              <a:rPr lang="en-US" dirty="0"/>
              <a:t>perimeter</a:t>
            </a:r>
          </a:p>
          <a:p>
            <a:pPr lvl="1"/>
            <a:r>
              <a:rPr lang="en-US" dirty="0"/>
              <a:t>describe</a:t>
            </a:r>
          </a:p>
        </p:txBody>
      </p:sp>
      <p:sp>
        <p:nvSpPr>
          <p:cNvPr id="4" name="Rectangle: Single Corner Rounded 3">
            <a:extLst>
              <a:ext uri="{FF2B5EF4-FFF2-40B4-BE49-F238E27FC236}">
                <a16:creationId xmlns:a16="http://schemas.microsoft.com/office/drawing/2014/main" id="{FA3D2AA4-C39D-46F0-B30B-8278813AE7B4}"/>
              </a:ext>
            </a:extLst>
          </p:cNvPr>
          <p:cNvSpPr/>
          <p:nvPr/>
        </p:nvSpPr>
        <p:spPr>
          <a:xfrm>
            <a:off x="679633" y="3033377"/>
            <a:ext cx="1618593" cy="96695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 Shape</a:t>
            </a:r>
          </a:p>
        </p:txBody>
      </p:sp>
    </p:spTree>
    <p:extLst>
      <p:ext uri="{BB962C8B-B14F-4D97-AF65-F5344CB8AC3E}">
        <p14:creationId xmlns:p14="http://schemas.microsoft.com/office/powerpoint/2010/main" val="1827382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CEB0-3D27-4C99-9ED1-F6EF32B02588}"/>
              </a:ext>
            </a:extLst>
          </p:cNvPr>
          <p:cNvSpPr>
            <a:spLocks noGrp="1"/>
          </p:cNvSpPr>
          <p:nvPr>
            <p:ph type="title"/>
          </p:nvPr>
        </p:nvSpPr>
        <p:spPr>
          <a:xfrm>
            <a:off x="646111" y="452718"/>
            <a:ext cx="9404723" cy="749917"/>
          </a:xfrm>
        </p:spPr>
        <p:txBody>
          <a:bodyPr/>
          <a:lstStyle/>
          <a:p>
            <a:r>
              <a:rPr lang="en-US" dirty="0"/>
              <a:t>abstract class </a:t>
            </a:r>
            <a:r>
              <a:rPr lang="en-US" dirty="0" err="1"/>
              <a:t>BaseShape</a:t>
            </a:r>
            <a:endParaRPr lang="en-US" dirty="0"/>
          </a:p>
        </p:txBody>
      </p:sp>
      <p:sp>
        <p:nvSpPr>
          <p:cNvPr id="3" name="Content Placeholder 2">
            <a:extLst>
              <a:ext uri="{FF2B5EF4-FFF2-40B4-BE49-F238E27FC236}">
                <a16:creationId xmlns:a16="http://schemas.microsoft.com/office/drawing/2014/main" id="{A8694530-CC23-48A8-9A1E-96DA4CAC84CA}"/>
              </a:ext>
            </a:extLst>
          </p:cNvPr>
          <p:cNvSpPr>
            <a:spLocks noGrp="1"/>
          </p:cNvSpPr>
          <p:nvPr>
            <p:ph idx="1"/>
          </p:nvPr>
        </p:nvSpPr>
        <p:spPr>
          <a:xfrm>
            <a:off x="3180522" y="2052918"/>
            <a:ext cx="6869331" cy="4195481"/>
          </a:xfrm>
        </p:spPr>
        <p:txBody>
          <a:bodyPr>
            <a:normAutofit/>
          </a:bodyPr>
          <a:lstStyle/>
          <a:p>
            <a:r>
              <a:rPr lang="en-US" dirty="0"/>
              <a:t>Implements method:</a:t>
            </a:r>
          </a:p>
          <a:p>
            <a:pPr lvl="1"/>
            <a:r>
              <a:rPr lang="en-US" dirty="0"/>
              <a:t>describe</a:t>
            </a:r>
          </a:p>
          <a:p>
            <a:r>
              <a:rPr lang="en-US" dirty="0"/>
              <a:t>Declares abstract method:</a:t>
            </a:r>
          </a:p>
          <a:p>
            <a:pPr lvl="1"/>
            <a:r>
              <a:rPr lang="en-US" dirty="0" err="1"/>
              <a:t>shapeInfo</a:t>
            </a:r>
            <a:endParaRPr lang="en-US" dirty="0"/>
          </a:p>
          <a:p>
            <a:r>
              <a:rPr lang="en-US" dirty="0" err="1"/>
              <a:t>BaseShape</a:t>
            </a:r>
            <a:r>
              <a:rPr lang="en-US" dirty="0"/>
              <a:t> </a:t>
            </a:r>
            <a:r>
              <a:rPr lang="en-US" dirty="0">
                <a:solidFill>
                  <a:srgbClr val="FFFF00"/>
                </a:solidFill>
              </a:rPr>
              <a:t>cannot</a:t>
            </a:r>
            <a:r>
              <a:rPr lang="en-US" dirty="0"/>
              <a:t> be created with the new operator. It would need to implement:</a:t>
            </a:r>
          </a:p>
          <a:p>
            <a:pPr lvl="1"/>
            <a:r>
              <a:rPr lang="en-US" dirty="0"/>
              <a:t>area</a:t>
            </a:r>
          </a:p>
          <a:p>
            <a:pPr lvl="1"/>
            <a:r>
              <a:rPr lang="en-US" dirty="0"/>
              <a:t>perimeter</a:t>
            </a:r>
          </a:p>
          <a:p>
            <a:pPr lvl="1"/>
            <a:r>
              <a:rPr lang="en-US" dirty="0" err="1"/>
              <a:t>shapeInfo</a:t>
            </a:r>
            <a:endParaRPr lang="en-US" dirty="0"/>
          </a:p>
          <a:p>
            <a:endParaRPr lang="en-US" dirty="0"/>
          </a:p>
        </p:txBody>
      </p:sp>
      <p:sp>
        <p:nvSpPr>
          <p:cNvPr id="5" name="Rectangle: Top Corners One Rounded and One Snipped 4">
            <a:extLst>
              <a:ext uri="{FF2B5EF4-FFF2-40B4-BE49-F238E27FC236}">
                <a16:creationId xmlns:a16="http://schemas.microsoft.com/office/drawing/2014/main" id="{D1ED2F8B-0FBB-4265-AB8E-10A5E66C7A97}"/>
              </a:ext>
            </a:extLst>
          </p:cNvPr>
          <p:cNvSpPr/>
          <p:nvPr/>
        </p:nvSpPr>
        <p:spPr>
          <a:xfrm>
            <a:off x="905604" y="2945524"/>
            <a:ext cx="1891862" cy="966952"/>
          </a:xfrm>
          <a:prstGeom prst="snip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abstract class </a:t>
            </a:r>
            <a:r>
              <a:rPr lang="en-US" dirty="0" err="1"/>
              <a:t>BaseShape</a:t>
            </a:r>
            <a:endParaRPr lang="en-US" dirty="0"/>
          </a:p>
        </p:txBody>
      </p:sp>
    </p:spTree>
    <p:extLst>
      <p:ext uri="{BB962C8B-B14F-4D97-AF65-F5344CB8AC3E}">
        <p14:creationId xmlns:p14="http://schemas.microsoft.com/office/powerpoint/2010/main" val="2558782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CEB0-3D27-4C99-9ED1-F6EF32B02588}"/>
              </a:ext>
            </a:extLst>
          </p:cNvPr>
          <p:cNvSpPr>
            <a:spLocks noGrp="1"/>
          </p:cNvSpPr>
          <p:nvPr>
            <p:ph type="title"/>
          </p:nvPr>
        </p:nvSpPr>
        <p:spPr>
          <a:xfrm>
            <a:off x="646111" y="452718"/>
            <a:ext cx="9404723" cy="749917"/>
          </a:xfrm>
        </p:spPr>
        <p:txBody>
          <a:bodyPr/>
          <a:lstStyle/>
          <a:p>
            <a:r>
              <a:rPr lang="en-US" dirty="0"/>
              <a:t>Triangle and Rectangle classes</a:t>
            </a:r>
          </a:p>
        </p:txBody>
      </p:sp>
      <p:sp>
        <p:nvSpPr>
          <p:cNvPr id="3" name="Content Placeholder 2">
            <a:extLst>
              <a:ext uri="{FF2B5EF4-FFF2-40B4-BE49-F238E27FC236}">
                <a16:creationId xmlns:a16="http://schemas.microsoft.com/office/drawing/2014/main" id="{A8694530-CC23-48A8-9A1E-96DA4CAC84CA}"/>
              </a:ext>
            </a:extLst>
          </p:cNvPr>
          <p:cNvSpPr>
            <a:spLocks noGrp="1"/>
          </p:cNvSpPr>
          <p:nvPr>
            <p:ph idx="1"/>
          </p:nvPr>
        </p:nvSpPr>
        <p:spPr>
          <a:xfrm>
            <a:off x="3180522" y="2052918"/>
            <a:ext cx="6869331" cy="4195481"/>
          </a:xfrm>
        </p:spPr>
        <p:txBody>
          <a:bodyPr>
            <a:normAutofit/>
          </a:bodyPr>
          <a:lstStyle/>
          <a:p>
            <a:r>
              <a:rPr lang="en-US" dirty="0"/>
              <a:t>Implement methods:</a:t>
            </a:r>
          </a:p>
          <a:p>
            <a:pPr lvl="1"/>
            <a:r>
              <a:rPr lang="en-US" dirty="0"/>
              <a:t>area</a:t>
            </a:r>
          </a:p>
          <a:p>
            <a:pPr lvl="1"/>
            <a:r>
              <a:rPr lang="en-US" dirty="0"/>
              <a:t>perimeter</a:t>
            </a:r>
          </a:p>
          <a:p>
            <a:pPr lvl="1"/>
            <a:r>
              <a:rPr lang="en-US" dirty="0" err="1"/>
              <a:t>shapeInfo</a:t>
            </a:r>
            <a:endParaRPr lang="en-US" dirty="0"/>
          </a:p>
          <a:p>
            <a:r>
              <a:rPr lang="en-US" dirty="0"/>
              <a:t>Triangle and Rectangle objects </a:t>
            </a:r>
            <a:r>
              <a:rPr lang="en-US" dirty="0">
                <a:solidFill>
                  <a:srgbClr val="FFFF00"/>
                </a:solidFill>
              </a:rPr>
              <a:t>can</a:t>
            </a:r>
            <a:r>
              <a:rPr lang="en-US" dirty="0"/>
              <a:t> be created with the new operator because all abstract methods are implemented</a:t>
            </a:r>
          </a:p>
        </p:txBody>
      </p:sp>
      <p:sp>
        <p:nvSpPr>
          <p:cNvPr id="8" name="Isosceles Triangle 7">
            <a:extLst>
              <a:ext uri="{FF2B5EF4-FFF2-40B4-BE49-F238E27FC236}">
                <a16:creationId xmlns:a16="http://schemas.microsoft.com/office/drawing/2014/main" id="{7E45CA6B-BF0C-4912-87E4-EFBAB266839D}"/>
              </a:ext>
            </a:extLst>
          </p:cNvPr>
          <p:cNvSpPr/>
          <p:nvPr/>
        </p:nvSpPr>
        <p:spPr>
          <a:xfrm>
            <a:off x="726699" y="1718148"/>
            <a:ext cx="2105953" cy="1591059"/>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class Triangle</a:t>
            </a:r>
          </a:p>
        </p:txBody>
      </p:sp>
      <p:sp>
        <p:nvSpPr>
          <p:cNvPr id="9" name="Rectangle 8">
            <a:extLst>
              <a:ext uri="{FF2B5EF4-FFF2-40B4-BE49-F238E27FC236}">
                <a16:creationId xmlns:a16="http://schemas.microsoft.com/office/drawing/2014/main" id="{0333A9A5-D537-4673-A7D1-168A334265AF}"/>
              </a:ext>
            </a:extLst>
          </p:cNvPr>
          <p:cNvSpPr/>
          <p:nvPr/>
        </p:nvSpPr>
        <p:spPr>
          <a:xfrm>
            <a:off x="816150" y="4561052"/>
            <a:ext cx="1891862" cy="9899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class Rectangle</a:t>
            </a:r>
          </a:p>
        </p:txBody>
      </p:sp>
    </p:spTree>
    <p:extLst>
      <p:ext uri="{BB962C8B-B14F-4D97-AF65-F5344CB8AC3E}">
        <p14:creationId xmlns:p14="http://schemas.microsoft.com/office/powerpoint/2010/main" val="3955699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CEB0-3D27-4C99-9ED1-F6EF32B02588}"/>
              </a:ext>
            </a:extLst>
          </p:cNvPr>
          <p:cNvSpPr>
            <a:spLocks noGrp="1"/>
          </p:cNvSpPr>
          <p:nvPr>
            <p:ph type="title"/>
          </p:nvPr>
        </p:nvSpPr>
        <p:spPr>
          <a:xfrm>
            <a:off x="646111" y="452718"/>
            <a:ext cx="9404723" cy="749917"/>
          </a:xfrm>
        </p:spPr>
        <p:txBody>
          <a:bodyPr/>
          <a:lstStyle/>
          <a:p>
            <a:r>
              <a:rPr lang="en-US" dirty="0"/>
              <a:t>Square class</a:t>
            </a:r>
          </a:p>
        </p:txBody>
      </p:sp>
      <p:sp>
        <p:nvSpPr>
          <p:cNvPr id="3" name="Content Placeholder 2">
            <a:extLst>
              <a:ext uri="{FF2B5EF4-FFF2-40B4-BE49-F238E27FC236}">
                <a16:creationId xmlns:a16="http://schemas.microsoft.com/office/drawing/2014/main" id="{A8694530-CC23-48A8-9A1E-96DA4CAC84CA}"/>
              </a:ext>
            </a:extLst>
          </p:cNvPr>
          <p:cNvSpPr>
            <a:spLocks noGrp="1"/>
          </p:cNvSpPr>
          <p:nvPr>
            <p:ph idx="1"/>
          </p:nvPr>
        </p:nvSpPr>
        <p:spPr>
          <a:xfrm>
            <a:off x="3180522" y="2052918"/>
            <a:ext cx="6869331" cy="4195481"/>
          </a:xfrm>
        </p:spPr>
        <p:txBody>
          <a:bodyPr>
            <a:normAutofit/>
          </a:bodyPr>
          <a:lstStyle/>
          <a:p>
            <a:r>
              <a:rPr lang="en-US" dirty="0"/>
              <a:t>Implements methods (polymorphism):</a:t>
            </a:r>
          </a:p>
          <a:p>
            <a:pPr lvl="1"/>
            <a:r>
              <a:rPr lang="en-US" dirty="0" err="1"/>
              <a:t>shapeInfo</a:t>
            </a:r>
            <a:endParaRPr lang="en-US" dirty="0"/>
          </a:p>
          <a:p>
            <a:r>
              <a:rPr lang="en-US" dirty="0"/>
              <a:t>Uses methods from Rectangle (inheritance):</a:t>
            </a:r>
          </a:p>
          <a:p>
            <a:pPr lvl="1"/>
            <a:r>
              <a:rPr lang="en-US" dirty="0"/>
              <a:t>area</a:t>
            </a:r>
          </a:p>
          <a:p>
            <a:pPr lvl="1"/>
            <a:r>
              <a:rPr lang="en-US" dirty="0"/>
              <a:t>perimeter</a:t>
            </a:r>
          </a:p>
        </p:txBody>
      </p:sp>
      <p:sp>
        <p:nvSpPr>
          <p:cNvPr id="9" name="Rectangle 8">
            <a:extLst>
              <a:ext uri="{FF2B5EF4-FFF2-40B4-BE49-F238E27FC236}">
                <a16:creationId xmlns:a16="http://schemas.microsoft.com/office/drawing/2014/main" id="{76683685-E9E9-4D61-8D07-0D668535F24F}"/>
              </a:ext>
            </a:extLst>
          </p:cNvPr>
          <p:cNvSpPr/>
          <p:nvPr/>
        </p:nvSpPr>
        <p:spPr>
          <a:xfrm>
            <a:off x="617686" y="2539448"/>
            <a:ext cx="1891862" cy="1779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class Square</a:t>
            </a:r>
          </a:p>
        </p:txBody>
      </p:sp>
    </p:spTree>
    <p:extLst>
      <p:ext uri="{BB962C8B-B14F-4D97-AF65-F5344CB8AC3E}">
        <p14:creationId xmlns:p14="http://schemas.microsoft.com/office/powerpoint/2010/main" val="2408659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26AD-DB0C-426E-A879-652B591D696F}"/>
              </a:ext>
            </a:extLst>
          </p:cNvPr>
          <p:cNvSpPr>
            <a:spLocks noGrp="1"/>
          </p:cNvSpPr>
          <p:nvPr>
            <p:ph type="title"/>
          </p:nvPr>
        </p:nvSpPr>
        <p:spPr>
          <a:xfrm>
            <a:off x="646111" y="452718"/>
            <a:ext cx="9404723" cy="938760"/>
          </a:xfrm>
        </p:spPr>
        <p:txBody>
          <a:bodyPr/>
          <a:lstStyle/>
          <a:p>
            <a:r>
              <a:rPr lang="en-US" dirty="0"/>
              <a:t>Shape creation</a:t>
            </a:r>
          </a:p>
        </p:txBody>
      </p:sp>
      <p:sp>
        <p:nvSpPr>
          <p:cNvPr id="3" name="Content Placeholder 2">
            <a:extLst>
              <a:ext uri="{FF2B5EF4-FFF2-40B4-BE49-F238E27FC236}">
                <a16:creationId xmlns:a16="http://schemas.microsoft.com/office/drawing/2014/main" id="{35185866-C5DB-46FB-8E69-B52F4262622F}"/>
              </a:ext>
            </a:extLst>
          </p:cNvPr>
          <p:cNvSpPr>
            <a:spLocks noGrp="1"/>
          </p:cNvSpPr>
          <p:nvPr>
            <p:ph idx="1"/>
          </p:nvPr>
        </p:nvSpPr>
        <p:spPr>
          <a:xfrm>
            <a:off x="1103312" y="1540566"/>
            <a:ext cx="8946541" cy="4707834"/>
          </a:xfrm>
        </p:spPr>
        <p:txBody>
          <a:bodyPr/>
          <a:lstStyle/>
          <a:p>
            <a:r>
              <a:rPr lang="en-US" dirty="0"/>
              <a:t>Each shape has a different constructor</a:t>
            </a:r>
          </a:p>
          <a:p>
            <a:pPr lvl="1"/>
            <a:r>
              <a:rPr lang="en-US" dirty="0"/>
              <a:t>Triangle(double a, double b, double c)</a:t>
            </a:r>
          </a:p>
          <a:p>
            <a:pPr lvl="1"/>
            <a:r>
              <a:rPr lang="en-US" dirty="0"/>
              <a:t>Rectangle(double width, double height)</a:t>
            </a:r>
          </a:p>
          <a:p>
            <a:pPr lvl="1"/>
            <a:r>
              <a:rPr lang="en-US" dirty="0"/>
              <a:t>Square(double side)</a:t>
            </a:r>
          </a:p>
        </p:txBody>
      </p:sp>
    </p:spTree>
    <p:extLst>
      <p:ext uri="{BB962C8B-B14F-4D97-AF65-F5344CB8AC3E}">
        <p14:creationId xmlns:p14="http://schemas.microsoft.com/office/powerpoint/2010/main" val="1672515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26AD-DB0C-426E-A879-652B591D696F}"/>
              </a:ext>
            </a:extLst>
          </p:cNvPr>
          <p:cNvSpPr>
            <a:spLocks noGrp="1"/>
          </p:cNvSpPr>
          <p:nvPr>
            <p:ph type="title"/>
          </p:nvPr>
        </p:nvSpPr>
        <p:spPr>
          <a:xfrm>
            <a:off x="646111" y="452718"/>
            <a:ext cx="9404723" cy="938760"/>
          </a:xfrm>
        </p:spPr>
        <p:txBody>
          <a:bodyPr/>
          <a:lstStyle/>
          <a:p>
            <a:r>
              <a:rPr lang="en-US" dirty="0"/>
              <a:t>Shape functionality</a:t>
            </a:r>
          </a:p>
        </p:txBody>
      </p:sp>
      <p:sp>
        <p:nvSpPr>
          <p:cNvPr id="3" name="Content Placeholder 2">
            <a:extLst>
              <a:ext uri="{FF2B5EF4-FFF2-40B4-BE49-F238E27FC236}">
                <a16:creationId xmlns:a16="http://schemas.microsoft.com/office/drawing/2014/main" id="{35185866-C5DB-46FB-8E69-B52F4262622F}"/>
              </a:ext>
            </a:extLst>
          </p:cNvPr>
          <p:cNvSpPr>
            <a:spLocks noGrp="1"/>
          </p:cNvSpPr>
          <p:nvPr>
            <p:ph idx="1"/>
          </p:nvPr>
        </p:nvSpPr>
        <p:spPr>
          <a:xfrm>
            <a:off x="1103312" y="1540566"/>
            <a:ext cx="8946541" cy="4707834"/>
          </a:xfrm>
        </p:spPr>
        <p:txBody>
          <a:bodyPr/>
          <a:lstStyle/>
          <a:p>
            <a:r>
              <a:rPr lang="en-US" dirty="0"/>
              <a:t>Each shape object can be assigned to a variable of type Shape</a:t>
            </a:r>
          </a:p>
          <a:p>
            <a:pPr lvl="1"/>
            <a:r>
              <a:rPr lang="en-US" dirty="0"/>
              <a:t>Shape triangle = new Triangle(a, b, c)</a:t>
            </a:r>
          </a:p>
          <a:p>
            <a:pPr lvl="1"/>
            <a:r>
              <a:rPr lang="en-US" dirty="0"/>
              <a:t>Shape rectangle = new Rectangle(width, height)</a:t>
            </a:r>
          </a:p>
          <a:p>
            <a:pPr lvl="1"/>
            <a:r>
              <a:rPr lang="en-US" dirty="0"/>
              <a:t>Shape square = new Square(side)</a:t>
            </a:r>
          </a:p>
          <a:p>
            <a:r>
              <a:rPr lang="en-US" dirty="0"/>
              <a:t>Each Shape variable exposes the same methods:</a:t>
            </a:r>
          </a:p>
          <a:p>
            <a:pPr lvl="1"/>
            <a:r>
              <a:rPr lang="en-US" dirty="0"/>
              <a:t>area</a:t>
            </a:r>
          </a:p>
          <a:p>
            <a:pPr lvl="1"/>
            <a:r>
              <a:rPr lang="en-US" dirty="0"/>
              <a:t>perimeter</a:t>
            </a:r>
          </a:p>
          <a:p>
            <a:pPr lvl="1"/>
            <a:r>
              <a:rPr lang="en-US" dirty="0"/>
              <a:t>describe</a:t>
            </a:r>
          </a:p>
          <a:p>
            <a:r>
              <a:rPr lang="en-US" dirty="0"/>
              <a:t>The Shape interface does not expose the method:</a:t>
            </a:r>
          </a:p>
          <a:p>
            <a:pPr lvl="1"/>
            <a:r>
              <a:rPr lang="en-US" dirty="0" err="1"/>
              <a:t>shapeInfo</a:t>
            </a:r>
            <a:endParaRPr lang="en-US" dirty="0"/>
          </a:p>
        </p:txBody>
      </p:sp>
    </p:spTree>
    <p:extLst>
      <p:ext uri="{BB962C8B-B14F-4D97-AF65-F5344CB8AC3E}">
        <p14:creationId xmlns:p14="http://schemas.microsoft.com/office/powerpoint/2010/main" val="717061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482</TotalTime>
  <Words>640</Words>
  <Application>Microsoft Office PowerPoint</Application>
  <PresentationFormat>Widescreen</PresentationFormat>
  <Paragraphs>129</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Courier New</vt:lpstr>
      <vt:lpstr>Wingdings 3</vt:lpstr>
      <vt:lpstr>Ion</vt:lpstr>
      <vt:lpstr>The Shape of OOP</vt:lpstr>
      <vt:lpstr>The players</vt:lpstr>
      <vt:lpstr>The relationships</vt:lpstr>
      <vt:lpstr>Interface Shape</vt:lpstr>
      <vt:lpstr>abstract class BaseShape</vt:lpstr>
      <vt:lpstr>Triangle and Rectangle classes</vt:lpstr>
      <vt:lpstr>Square class</vt:lpstr>
      <vt:lpstr>Shape creation</vt:lpstr>
      <vt:lpstr>Shape functionality</vt:lpstr>
      <vt:lpstr>Exposing the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Data</dc:title>
  <dc:creator>Rob Hewitt</dc:creator>
  <cp:lastModifiedBy>Rob Hewitt</cp:lastModifiedBy>
  <cp:revision>27</cp:revision>
  <dcterms:created xsi:type="dcterms:W3CDTF">2021-08-01T14:44:57Z</dcterms:created>
  <dcterms:modified xsi:type="dcterms:W3CDTF">2022-12-08T01:06:19Z</dcterms:modified>
</cp:coreProperties>
</file>