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5"/>
  </p:sldMasterIdLst>
  <p:notesMasterIdLst>
    <p:notesMasterId r:id="rId10"/>
  </p:notesMasterIdLst>
  <p:handoutMasterIdLst>
    <p:handoutMasterId r:id="rId11"/>
  </p:handoutMasterIdLst>
  <p:sldIdLst>
    <p:sldId id="4204" r:id="rId6"/>
    <p:sldId id="4233" r:id="rId7"/>
    <p:sldId id="4234" r:id="rId8"/>
    <p:sldId id="4229" r:id="rId9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0F32111-79AC-4304-8889-B755DDAEB82F}">
          <p14:sldIdLst>
            <p14:sldId id="4204"/>
            <p14:sldId id="4233"/>
            <p14:sldId id="4234"/>
            <p14:sldId id="42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nette Robertson" initials="LR" lastIdx="1" clrIdx="0">
    <p:extLst>
      <p:ext uri="{19B8F6BF-5375-455C-9EA6-DF929625EA0E}">
        <p15:presenceInfo xmlns:p15="http://schemas.microsoft.com/office/powerpoint/2012/main" userId="S::lynette.robertson@corndel.com::a9719a05-eba5-47b4-8b21-987b7f2aed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3A9"/>
    <a:srgbClr val="BA9C8C"/>
    <a:srgbClr val="018FBF"/>
    <a:srgbClr val="FFFFFF"/>
    <a:srgbClr val="C4BD97"/>
    <a:srgbClr val="DDD9C3"/>
    <a:srgbClr val="E3EAF6"/>
    <a:srgbClr val="EEECE1"/>
    <a:srgbClr val="4472C4"/>
    <a:srgbClr val="D4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6727" autoAdjust="0"/>
  </p:normalViewPr>
  <p:slideViewPr>
    <p:cSldViewPr snapToGrid="0">
      <p:cViewPr varScale="1">
        <p:scale>
          <a:sx n="151" d="100"/>
          <a:sy n="151" d="100"/>
        </p:scale>
        <p:origin x="552" y="144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73A088-3A8A-C64C-9C89-E411379EE6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579DE-9D95-504B-BCAE-2127281676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3C88-3002-3847-BB9E-CE8D66C3120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6EB48-53CB-BE4E-8B9C-D908EFD44E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CF0A9-F46A-7D40-A03C-AB0AD5816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1DEAE-CA7B-4143-B943-E4DD663A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24A86-DD2A-4481-B30D-D97C627D10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01D6-155E-4146-BBCC-9301A98CF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6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EDBACK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4823-ADC5-491E-B5F6-70CE117B6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Feedback survey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8E3EF-2F90-42A5-82CE-8C0753EE8CEC}"/>
              </a:ext>
            </a:extLst>
          </p:cNvPr>
          <p:cNvSpPr/>
          <p:nvPr/>
        </p:nvSpPr>
        <p:spPr>
          <a:xfrm>
            <a:off x="2648858" y="1620762"/>
            <a:ext cx="7511143" cy="409423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0"/>
          </a:p>
        </p:txBody>
      </p:sp>
      <p:pic>
        <p:nvPicPr>
          <p:cNvPr id="4" name="Picture 3" descr="A person using a computer&#10;&#10;Description automatically generated">
            <a:extLst>
              <a:ext uri="{FF2B5EF4-FFF2-40B4-BE49-F238E27FC236}">
                <a16:creationId xmlns:a16="http://schemas.microsoft.com/office/drawing/2014/main" id="{5F5B1C8C-BE00-4EF4-966E-0D259504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60" r="13731" b="51309"/>
          <a:stretch/>
        </p:blipFill>
        <p:spPr>
          <a:xfrm>
            <a:off x="2818937" y="2080381"/>
            <a:ext cx="6983367" cy="33509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09FD18-A920-4E18-95F8-E479BCD60735}"/>
              </a:ext>
            </a:extLst>
          </p:cNvPr>
          <p:cNvSpPr/>
          <p:nvPr/>
        </p:nvSpPr>
        <p:spPr>
          <a:xfrm>
            <a:off x="698502" y="2624668"/>
            <a:ext cx="4576027" cy="3090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77F8B-F6FC-4AE5-A55A-099FDFD59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" b="67235"/>
          <a:stretch/>
        </p:blipFill>
        <p:spPr>
          <a:xfrm>
            <a:off x="-174313" y="2080382"/>
            <a:ext cx="6321656" cy="36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17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7A548F-0157-5D4B-BA26-423237A39DDC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168C30-408A-3A4C-85D7-87D6DEF5904F}"/>
              </a:ext>
            </a:extLst>
          </p:cNvPr>
          <p:cNvCxnSpPr/>
          <p:nvPr userDrawn="1"/>
        </p:nvCxnSpPr>
        <p:spPr>
          <a:xfrm flipH="1">
            <a:off x="426066" y="834572"/>
            <a:ext cx="2252457" cy="2252461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8ACFE-7DEC-514F-BF73-242DAF79BE6E}"/>
              </a:ext>
            </a:extLst>
          </p:cNvPr>
          <p:cNvCxnSpPr>
            <a:cxnSpLocks/>
          </p:cNvCxnSpPr>
          <p:nvPr userDrawn="1"/>
        </p:nvCxnSpPr>
        <p:spPr>
          <a:xfrm flipH="1">
            <a:off x="6911163" y="3782786"/>
            <a:ext cx="1926944" cy="192694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1">
            <a:extLst>
              <a:ext uri="{FF2B5EF4-FFF2-40B4-BE49-F238E27FC236}">
                <a16:creationId xmlns:a16="http://schemas.microsoft.com/office/drawing/2014/main" id="{2BA718BF-2953-6E4F-B452-B1CF1B7FFC90}"/>
              </a:ext>
            </a:extLst>
          </p:cNvPr>
          <p:cNvSpPr/>
          <p:nvPr userDrawn="1"/>
        </p:nvSpPr>
        <p:spPr>
          <a:xfrm>
            <a:off x="921544" y="-2381"/>
            <a:ext cx="3479006" cy="1959769"/>
          </a:xfrm>
          <a:custGeom>
            <a:avLst/>
            <a:gdLst>
              <a:gd name="connsiteX0" fmla="*/ 440531 w 3479006"/>
              <a:gd name="connsiteY0" fmla="*/ 0 h 1959769"/>
              <a:gd name="connsiteX1" fmla="*/ 0 w 3479006"/>
              <a:gd name="connsiteY1" fmla="*/ 438150 h 1959769"/>
              <a:gd name="connsiteX2" fmla="*/ 1521619 w 3479006"/>
              <a:gd name="connsiteY2" fmla="*/ 1959769 h 1959769"/>
              <a:gd name="connsiteX3" fmla="*/ 3479006 w 3479006"/>
              <a:gd name="connsiteY3" fmla="*/ 2381 h 1959769"/>
              <a:gd name="connsiteX4" fmla="*/ 440531 w 3479006"/>
              <a:gd name="connsiteY4" fmla="*/ 0 h 195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006" h="1959769">
                <a:moveTo>
                  <a:pt x="440531" y="0"/>
                </a:moveTo>
                <a:lnTo>
                  <a:pt x="0" y="438150"/>
                </a:lnTo>
                <a:lnTo>
                  <a:pt x="1521619" y="1959769"/>
                </a:lnTo>
                <a:lnTo>
                  <a:pt x="3479006" y="2381"/>
                </a:lnTo>
                <a:lnTo>
                  <a:pt x="440531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">
            <a:extLst>
              <a:ext uri="{FF2B5EF4-FFF2-40B4-BE49-F238E27FC236}">
                <a16:creationId xmlns:a16="http://schemas.microsoft.com/office/drawing/2014/main" id="{96A811ED-43E3-E24A-88C9-6C200B48229A}"/>
              </a:ext>
            </a:extLst>
          </p:cNvPr>
          <p:cNvSpPr/>
          <p:nvPr userDrawn="1"/>
        </p:nvSpPr>
        <p:spPr>
          <a:xfrm>
            <a:off x="5976938" y="3745706"/>
            <a:ext cx="2326481" cy="1969294"/>
          </a:xfrm>
          <a:custGeom>
            <a:avLst/>
            <a:gdLst>
              <a:gd name="connsiteX0" fmla="*/ 0 w 2326481"/>
              <a:gd name="connsiteY0" fmla="*/ 1969294 h 1969294"/>
              <a:gd name="connsiteX1" fmla="*/ 700087 w 2326481"/>
              <a:gd name="connsiteY1" fmla="*/ 1969294 h 1969294"/>
              <a:gd name="connsiteX2" fmla="*/ 2326481 w 2326481"/>
              <a:gd name="connsiteY2" fmla="*/ 338138 h 1969294"/>
              <a:gd name="connsiteX3" fmla="*/ 1974056 w 2326481"/>
              <a:gd name="connsiteY3" fmla="*/ 0 h 1969294"/>
              <a:gd name="connsiteX4" fmla="*/ 0 w 2326481"/>
              <a:gd name="connsiteY4" fmla="*/ 1969294 h 196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81" h="1969294">
                <a:moveTo>
                  <a:pt x="0" y="1969294"/>
                </a:moveTo>
                <a:lnTo>
                  <a:pt x="700087" y="1969294"/>
                </a:lnTo>
                <a:lnTo>
                  <a:pt x="2326481" y="338138"/>
                </a:lnTo>
                <a:lnTo>
                  <a:pt x="1974056" y="0"/>
                </a:lnTo>
                <a:lnTo>
                  <a:pt x="0" y="1969294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8D409D-39B7-5040-A9BE-A62FA762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8724-0280-114E-BEF4-E8058C21DCE0}"/>
              </a:ext>
            </a:extLst>
          </p:cNvPr>
          <p:cNvSpPr txBox="1"/>
          <p:nvPr userDrawn="1"/>
        </p:nvSpPr>
        <p:spPr>
          <a:xfrm>
            <a:off x="3603713" y="2440702"/>
            <a:ext cx="277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Helvetica Neue"/>
                <a:cs typeface="Helvetica Neue"/>
              </a:rPr>
              <a:t>Thank 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CCAE24-F457-B149-9ECA-DC512FFEE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7CD72-EC88-2640-BAAE-DA06A379052C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70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06837" y="873125"/>
            <a:ext cx="9596584" cy="30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89898" y="303000"/>
            <a:ext cx="9378558" cy="390000"/>
          </a:xfrm>
        </p:spPr>
        <p:txBody>
          <a:bodyPr/>
          <a:lstStyle>
            <a:lvl1pPr>
              <a:defRPr sz="2666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89898" y="1119000"/>
            <a:ext cx="9378558" cy="4071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33" b="0">
                <a:solidFill>
                  <a:schemeClr val="dk1"/>
                </a:solidFill>
                <a:latin typeface="+mn-lt"/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5pPr marL="0" indent="0">
              <a:buFontTx/>
              <a:buNone/>
              <a:defRPr sz="8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898" y="5526826"/>
            <a:ext cx="126638" cy="11535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38484" eaLnBrk="0" hangingPunct="0">
              <a:lnSpc>
                <a:spcPct val="90000"/>
              </a:lnSpc>
              <a:defRPr lang="en-GB" sz="833" b="0" smtClean="0">
                <a:solidFill>
                  <a:schemeClr val="dk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978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898" y="303000"/>
            <a:ext cx="9378558" cy="390000"/>
          </a:xfrm>
        </p:spPr>
        <p:txBody>
          <a:bodyPr/>
          <a:lstStyle/>
          <a:p>
            <a:r>
              <a:rPr lang="en-US"/>
              <a:t>Title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9898" y="753000"/>
            <a:ext cx="9378558" cy="39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16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89898" y="4800000"/>
            <a:ext cx="9378558" cy="261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66" b="1">
                <a:solidFill>
                  <a:schemeClr val="accent3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/>
              <a:t>Strapline (delete if not needed)</a:t>
            </a:r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89898" y="5193000"/>
            <a:ext cx="9378558" cy="1290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7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Source: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864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6C6E50D4-DB5D-6F40-B581-FA0565CF74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4368195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16ED0A5-6F7B-8C44-8513-770D879EF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5011788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C3F835-F570-064E-A543-944D88E67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21995" y="1146981"/>
            <a:ext cx="5453487" cy="27051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9E6BAF-73B7-3E4B-80EA-A429A993E3E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45" y="1563447"/>
            <a:ext cx="2083909" cy="208391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52CCD-99F6-A441-A609-09724BDB0221}"/>
              </a:ext>
            </a:extLst>
          </p:cNvPr>
          <p:cNvSpPr/>
          <p:nvPr userDrawn="1"/>
        </p:nvSpPr>
        <p:spPr>
          <a:xfrm rot="2700000">
            <a:off x="6960961" y="-1234060"/>
            <a:ext cx="2152316" cy="3186640"/>
          </a:xfrm>
          <a:custGeom>
            <a:avLst/>
            <a:gdLst>
              <a:gd name="connsiteX0" fmla="*/ 0 w 2152316"/>
              <a:gd name="connsiteY0" fmla="*/ 0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0 w 2152316"/>
              <a:gd name="connsiteY4" fmla="*/ 0 h 3452877"/>
              <a:gd name="connsiteX0" fmla="*/ 4754 w 2152316"/>
              <a:gd name="connsiteY0" fmla="*/ 2410406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4754 w 2152316"/>
              <a:gd name="connsiteY4" fmla="*/ 2410406 h 3452877"/>
              <a:gd name="connsiteX0" fmla="*/ 4754 w 2152316"/>
              <a:gd name="connsiteY0" fmla="*/ 2144169 h 3186640"/>
              <a:gd name="connsiteX1" fmla="*/ 2152315 w 2152316"/>
              <a:gd name="connsiteY1" fmla="*/ 0 h 3186640"/>
              <a:gd name="connsiteX2" fmla="*/ 2152316 w 2152316"/>
              <a:gd name="connsiteY2" fmla="*/ 3186640 h 3186640"/>
              <a:gd name="connsiteX3" fmla="*/ 0 w 2152316"/>
              <a:gd name="connsiteY3" fmla="*/ 3186640 h 3186640"/>
              <a:gd name="connsiteX4" fmla="*/ 4754 w 2152316"/>
              <a:gd name="connsiteY4" fmla="*/ 2144169 h 318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316" h="3186640">
                <a:moveTo>
                  <a:pt x="4754" y="2144169"/>
                </a:moveTo>
                <a:lnTo>
                  <a:pt x="2152315" y="0"/>
                </a:lnTo>
                <a:cubicBezTo>
                  <a:pt x="2152315" y="1062213"/>
                  <a:pt x="2152316" y="2124427"/>
                  <a:pt x="2152316" y="3186640"/>
                </a:cubicBezTo>
                <a:lnTo>
                  <a:pt x="0" y="3186640"/>
                </a:lnTo>
                <a:cubicBezTo>
                  <a:pt x="1585" y="2839150"/>
                  <a:pt x="3169" y="2491659"/>
                  <a:pt x="4754" y="214416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45219-E292-944F-B091-478F46D40720}"/>
              </a:ext>
            </a:extLst>
          </p:cNvPr>
          <p:cNvCxnSpPr>
            <a:cxnSpLocks/>
          </p:cNvCxnSpPr>
          <p:nvPr userDrawn="1"/>
        </p:nvCxnSpPr>
        <p:spPr>
          <a:xfrm flipH="1">
            <a:off x="5510722" y="0"/>
            <a:ext cx="546647" cy="54664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5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- 2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531628" y="4586350"/>
            <a:ext cx="1129826" cy="1129823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4763" y="4593431"/>
            <a:ext cx="1133476" cy="112395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3825433" y="839165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632818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1276411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922192"/>
            <a:ext cx="6899275" cy="2574573"/>
          </a:xfrm>
          <a:prstGeom prst="rect">
            <a:avLst/>
          </a:prstGeom>
        </p:spPr>
        <p:txBody>
          <a:bodyPr numCol="2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paragraph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3445D3-B04D-B541-B924-EBE06E9239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81844A-AEEC-3C49-9C0D-866E1FE48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E748FE-5D8C-6942-A5A9-354C894B0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DDE507-3EDE-CA41-A702-78C5042E67BE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2">
            <a:extLst>
              <a:ext uri="{FF2B5EF4-FFF2-40B4-BE49-F238E27FC236}">
                <a16:creationId xmlns:a16="http://schemas.microsoft.com/office/drawing/2014/main" id="{D45AE7F2-ED6B-2941-A22E-7A21352287C2}"/>
              </a:ext>
            </a:extLst>
          </p:cNvPr>
          <p:cNvSpPr/>
          <p:nvPr userDrawn="1"/>
        </p:nvSpPr>
        <p:spPr>
          <a:xfrm>
            <a:off x="-2381" y="0"/>
            <a:ext cx="1526381" cy="1531144"/>
          </a:xfrm>
          <a:custGeom>
            <a:avLst/>
            <a:gdLst>
              <a:gd name="connsiteX0" fmla="*/ 0 w 1526381"/>
              <a:gd name="connsiteY0" fmla="*/ 1531144 h 1531144"/>
              <a:gd name="connsiteX1" fmla="*/ 0 w 1526381"/>
              <a:gd name="connsiteY1" fmla="*/ 0 h 1531144"/>
              <a:gd name="connsiteX2" fmla="*/ 1526381 w 1526381"/>
              <a:gd name="connsiteY2" fmla="*/ 0 h 1531144"/>
              <a:gd name="connsiteX3" fmla="*/ 0 w 1526381"/>
              <a:gd name="connsiteY3" fmla="*/ 1531144 h 153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6381" h="1531144">
                <a:moveTo>
                  <a:pt x="0" y="1531144"/>
                </a:moveTo>
                <a:lnTo>
                  <a:pt x="0" y="0"/>
                </a:lnTo>
                <a:lnTo>
                  <a:pt x="1526381" y="0"/>
                </a:lnTo>
                <a:lnTo>
                  <a:pt x="0" y="1531144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85BBDB48-C8F5-EF48-8039-BB51F03809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179" y="2699179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D59B6FC-77CD-D24B-AF7F-A512222256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178" y="3274253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220EAA9-FEBC-CD4A-8180-0E73E85D2E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178" y="4211802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i="1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034482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AC0697-E22B-7142-B112-96A6182AB9E1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211793-DAFF-F046-8EED-1B4E4208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693AD1C-1F12-EA4F-9DF4-6C839CB855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632818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259A9C65-97A0-8D4F-AA67-0FF3616BE1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276411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BD6CAD-2234-444C-B7E4-7899739F0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0A0A9-9887-434B-8F8F-CB1022E71B71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62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531628" y="4586350"/>
            <a:ext cx="1129826" cy="1129823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4763" y="4593431"/>
            <a:ext cx="1133476" cy="112395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3825433" y="839165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632818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1276411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922192"/>
            <a:ext cx="6899275" cy="2574573"/>
          </a:xfrm>
          <a:prstGeom prst="rect">
            <a:avLst/>
          </a:prstGeom>
        </p:spPr>
        <p:txBody>
          <a:bodyPr numCol="2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paragraph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0D4B6-F872-914C-9551-BDBE3AAB1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D085A-7102-FB41-801C-7F71A869EF07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54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1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531628" y="4586350"/>
            <a:ext cx="1129826" cy="1129823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4763" y="4593431"/>
            <a:ext cx="1133476" cy="112395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3825433" y="839165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632818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1276411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922192"/>
            <a:ext cx="6899275" cy="257457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paragraph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663D4-488D-D04B-BE61-575FC7FF6AC0}"/>
              </a:ext>
            </a:extLst>
          </p:cNvPr>
          <p:cNvSpPr txBox="1"/>
          <p:nvPr userDrawn="1"/>
        </p:nvSpPr>
        <p:spPr>
          <a:xfrm>
            <a:off x="1186405" y="2540643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84480D-482D-8545-B063-031E35EBB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54010B-FF0A-D841-8080-1FB45DA8780F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02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- with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33B87CFE-9A5C-2840-B4C6-E67E535499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69" y="0"/>
            <a:ext cx="6803548" cy="5715000"/>
          </a:xfrm>
          <a:prstGeom prst="rect">
            <a:avLst/>
          </a:prstGeom>
        </p:spPr>
        <p:txBody>
          <a:bodyPr/>
          <a:lstStyle>
            <a:lvl1pPr marL="0" marR="0" indent="0" algn="l" defTabSz="4571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1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Insert Images here</a:t>
            </a:r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A3052-87D2-3241-B079-8ED1EA177EA2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EB911-0871-934A-BDED-9464EE8ABB0C}"/>
              </a:ext>
            </a:extLst>
          </p:cNvPr>
          <p:cNvSpPr txBox="1"/>
          <p:nvPr userDrawn="1"/>
        </p:nvSpPr>
        <p:spPr>
          <a:xfrm>
            <a:off x="7951304" y="6194066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01D183-8368-124A-B0C1-B5D2A8C9C09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0" y="3275938"/>
            <a:ext cx="861970" cy="861974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6603C0-58EA-0444-AFC1-5F1033AE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15BBA57-026F-4141-8547-E188CE08B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33357" y="1714018"/>
            <a:ext cx="2529889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Add Header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F6832F2-8A74-0445-87C6-0183882A3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33357" y="2357611"/>
            <a:ext cx="2529889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add sub-header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BA145D50-FACA-DB45-AAD0-2175D1E28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33356" y="2991571"/>
            <a:ext cx="2529889" cy="20309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paragraph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E1F112-E4A5-7C42-B114-872B250DF3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BB66FE-EA94-214F-97AE-1FBD6F025F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00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33B87CFE-9A5C-2840-B4C6-E67E535499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70" y="0"/>
            <a:ext cx="10100306" cy="5715000"/>
          </a:xfrm>
          <a:prstGeom prst="rect">
            <a:avLst/>
          </a:prstGeom>
        </p:spPr>
        <p:txBody>
          <a:bodyPr/>
          <a:lstStyle>
            <a:lvl1pPr marL="0" marR="0" indent="0" algn="l" defTabSz="4571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1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Insert Images here</a:t>
            </a:r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A3052-87D2-3241-B079-8ED1EA177EA2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EB911-0871-934A-BDED-9464EE8ABB0C}"/>
              </a:ext>
            </a:extLst>
          </p:cNvPr>
          <p:cNvSpPr txBox="1"/>
          <p:nvPr userDrawn="1"/>
        </p:nvSpPr>
        <p:spPr>
          <a:xfrm>
            <a:off x="7951304" y="6194066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6603C0-58EA-0444-AFC1-5F1033AE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834F37-C50B-7640-9B34-1917B5CD6767}"/>
              </a:ext>
            </a:extLst>
          </p:cNvPr>
          <p:cNvSpPr txBox="1">
            <a:spLocks/>
          </p:cNvSpPr>
          <p:nvPr/>
        </p:nvSpPr>
        <p:spPr>
          <a:xfrm>
            <a:off x="7170862" y="5296962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EC58766-ECB3-994D-A948-815EA14DE992}"/>
              </a:ext>
            </a:extLst>
          </p:cNvPr>
          <p:cNvSpPr txBox="1">
            <a:spLocks/>
          </p:cNvSpPr>
          <p:nvPr/>
        </p:nvSpPr>
        <p:spPr>
          <a:xfrm>
            <a:off x="7170862" y="5296962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EC120-2714-604F-80C9-3B4D79CE54D1}"/>
              </a:ext>
            </a:extLst>
          </p:cNvPr>
          <p:cNvSpPr txBox="1"/>
          <p:nvPr/>
        </p:nvSpPr>
        <p:spPr>
          <a:xfrm>
            <a:off x="8205746" y="5557962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A6BDD-7288-A84F-B8EA-F72E76DF13A9}"/>
              </a:ext>
            </a:extLst>
          </p:cNvPr>
          <p:cNvSpPr txBox="1"/>
          <p:nvPr/>
        </p:nvSpPr>
        <p:spPr>
          <a:xfrm>
            <a:off x="7808181" y="5390984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7C6BF-14BF-154B-8BF1-DFAE4D92A73C}"/>
              </a:ext>
            </a:extLst>
          </p:cNvPr>
          <p:cNvSpPr txBox="1"/>
          <p:nvPr/>
        </p:nvSpPr>
        <p:spPr>
          <a:xfrm>
            <a:off x="7458323" y="5446643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16" name="Title Placeholder 15">
            <a:extLst>
              <a:ext uri="{FF2B5EF4-FFF2-40B4-BE49-F238E27FC236}">
                <a16:creationId xmlns:a16="http://schemas.microsoft.com/office/drawing/2014/main" id="{9E1969A7-6F4A-1941-8268-6F23F5A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2" y="304800"/>
            <a:ext cx="4576027" cy="1032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4AB523-6630-434A-91E9-2791BB12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20825"/>
            <a:ext cx="87630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DB20CF-3569-43D1-B3D4-0AD9B07D04C1}"/>
              </a:ext>
            </a:extLst>
          </p:cNvPr>
          <p:cNvCxnSpPr>
            <a:cxnSpLocks/>
          </p:cNvCxnSpPr>
          <p:nvPr/>
        </p:nvCxnSpPr>
        <p:spPr>
          <a:xfrm flipH="1">
            <a:off x="6672849" y="2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867076A-DE11-4A6F-8831-AE15BCD6CCA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746004" y="76405"/>
            <a:ext cx="2101252" cy="10406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B6FC02-F157-4806-95C7-7CE4FF011FE7}"/>
              </a:ext>
            </a:extLst>
          </p:cNvPr>
          <p:cNvSpPr/>
          <p:nvPr/>
        </p:nvSpPr>
        <p:spPr>
          <a:xfrm>
            <a:off x="10103079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267C5CF-06D9-4CE4-B924-6269523E65F6}"/>
              </a:ext>
            </a:extLst>
          </p:cNvPr>
          <p:cNvSpPr txBox="1">
            <a:spLocks/>
          </p:cNvSpPr>
          <p:nvPr/>
        </p:nvSpPr>
        <p:spPr>
          <a:xfrm>
            <a:off x="7170862" y="5296961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5C7BCD2-6ADF-45C0-985E-D64F41A84BF5}"/>
              </a:ext>
            </a:extLst>
          </p:cNvPr>
          <p:cNvSpPr txBox="1">
            <a:spLocks/>
          </p:cNvSpPr>
          <p:nvPr/>
        </p:nvSpPr>
        <p:spPr>
          <a:xfrm>
            <a:off x="7170862" y="5296961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0A2DA-9C59-414F-99FE-BF905951F3F2}"/>
              </a:ext>
            </a:extLst>
          </p:cNvPr>
          <p:cNvSpPr txBox="1"/>
          <p:nvPr/>
        </p:nvSpPr>
        <p:spPr>
          <a:xfrm>
            <a:off x="8205746" y="5557962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849D0-60CC-4A49-B0DB-47E7E71E5E52}"/>
              </a:ext>
            </a:extLst>
          </p:cNvPr>
          <p:cNvSpPr txBox="1"/>
          <p:nvPr/>
        </p:nvSpPr>
        <p:spPr>
          <a:xfrm>
            <a:off x="7808181" y="5390984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2398E-E905-4A66-92D9-F33F6DD868E2}"/>
              </a:ext>
            </a:extLst>
          </p:cNvPr>
          <p:cNvSpPr txBox="1"/>
          <p:nvPr/>
        </p:nvSpPr>
        <p:spPr>
          <a:xfrm>
            <a:off x="7458323" y="5446643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5898C147-B1AE-4A32-A30F-88272C96EB35}"/>
              </a:ext>
            </a:extLst>
          </p:cNvPr>
          <p:cNvSpPr txBox="1">
            <a:spLocks/>
          </p:cNvSpPr>
          <p:nvPr userDrawn="1"/>
        </p:nvSpPr>
        <p:spPr>
          <a:xfrm>
            <a:off x="7170862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2450D83-393D-4102-9FEF-D4041242EA83}"/>
              </a:ext>
            </a:extLst>
          </p:cNvPr>
          <p:cNvSpPr txBox="1">
            <a:spLocks/>
          </p:cNvSpPr>
          <p:nvPr userDrawn="1"/>
        </p:nvSpPr>
        <p:spPr>
          <a:xfrm>
            <a:off x="7170862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AC618B-6DE6-4FE1-8941-EE480B1E437A}"/>
              </a:ext>
            </a:extLst>
          </p:cNvPr>
          <p:cNvSpPr txBox="1"/>
          <p:nvPr userDrawn="1"/>
        </p:nvSpPr>
        <p:spPr>
          <a:xfrm>
            <a:off x="8205746" y="5557962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2DBD45-8060-4E43-896F-A3B342D8AC2F}"/>
              </a:ext>
            </a:extLst>
          </p:cNvPr>
          <p:cNvSpPr txBox="1"/>
          <p:nvPr userDrawn="1"/>
        </p:nvSpPr>
        <p:spPr>
          <a:xfrm>
            <a:off x="7808181" y="5390984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9219D-2909-4351-B212-63F626AEABB1}"/>
              </a:ext>
            </a:extLst>
          </p:cNvPr>
          <p:cNvSpPr txBox="1"/>
          <p:nvPr userDrawn="1"/>
        </p:nvSpPr>
        <p:spPr>
          <a:xfrm>
            <a:off x="7458323" y="5446643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8996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5" r:id="rId2"/>
    <p:sldLayoutId id="2147483706" r:id="rId3"/>
    <p:sldLayoutId id="2147483697" r:id="rId4"/>
    <p:sldLayoutId id="2147483698" r:id="rId5"/>
    <p:sldLayoutId id="2147483693" r:id="rId6"/>
    <p:sldLayoutId id="2147483694" r:id="rId7"/>
    <p:sldLayoutId id="2147483663" r:id="rId8"/>
    <p:sldLayoutId id="2147483699" r:id="rId9"/>
    <p:sldLayoutId id="2147483664" r:id="rId10"/>
    <p:sldLayoutId id="2147483700" r:id="rId11"/>
    <p:sldLayoutId id="2147483703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292" rtl="0" eaLnBrk="1" latinLnBrk="0" hangingPunct="1">
        <a:lnSpc>
          <a:spcPct val="90000"/>
        </a:lnSpc>
        <a:spcBef>
          <a:spcPct val="0"/>
        </a:spcBef>
        <a:buNone/>
        <a:defRPr sz="2280" kern="1200">
          <a:solidFill>
            <a:schemeClr val="accent1"/>
          </a:solidFill>
          <a:latin typeface="Helvetica" pitchFamily="2" charset="0"/>
          <a:ea typeface="+mj-ea"/>
          <a:cs typeface="+mj-cs"/>
        </a:defRPr>
      </a:lvl1pPr>
    </p:titleStyle>
    <p:bodyStyle>
      <a:lvl1pPr marL="228572" indent="-228572" algn="l" defTabSz="9142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6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17" indent="-228572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4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863" indent="-228572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4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008" indent="-228572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4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152" indent="-228572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4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298" indent="-228572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4" indent="-228572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8" indent="-228572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2" indent="-228572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asks/zero-shot-classificatio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huggingface.co/tasks" TargetMode="External"/><Relationship Id="rId4" Type="http://schemas.openxmlformats.org/officeDocument/2006/relationships/hyperlink" Target="https://www.bp.com/de_de/germany/home/presse/nachrichten/2023-07-28-de-i-report-gerechtigkeit-inklus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oq.com/" TargetMode="External"/><Relationship Id="rId2" Type="http://schemas.openxmlformats.org/officeDocument/2006/relationships/hyperlink" Target="https://commercial-chatbot.corndel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ing.com/search?form=CHRD01&amp;q=Bing+AI&amp;showconv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EB3C1-CB97-6FB7-BC1C-4187E0467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90CCEA-A22F-F746-B7E2-BF8790CB1DE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1B81-BE0E-6EBB-7A73-BCAE36A8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00" y="4368195"/>
            <a:ext cx="8302985" cy="498475"/>
          </a:xfrm>
        </p:spPr>
        <p:txBody>
          <a:bodyPr/>
          <a:lstStyle/>
          <a:p>
            <a:r>
              <a:rPr lang="en-GB" dirty="0"/>
              <a:t>AI for Managers  : Supporting Resources </a:t>
            </a:r>
          </a:p>
        </p:txBody>
      </p:sp>
    </p:spTree>
    <p:extLst>
      <p:ext uri="{BB962C8B-B14F-4D97-AF65-F5344CB8AC3E}">
        <p14:creationId xmlns:p14="http://schemas.microsoft.com/office/powerpoint/2010/main" val="252344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32B-ED3E-392F-BE51-22C022A2A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0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Data Exercise (1) – </a:t>
            </a:r>
            <a:endParaRPr lang="en-GB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ntegrate the Hugging Face API with the Google Sheets API - Pipedream">
            <a:extLst>
              <a:ext uri="{FF2B5EF4-FFF2-40B4-BE49-F238E27FC236}">
                <a16:creationId xmlns:a16="http://schemas.microsoft.com/office/drawing/2014/main" id="{730C5F53-3728-2C0B-C9FE-A920C049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80" y="318804"/>
            <a:ext cx="1189378" cy="11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A391A8-408C-875E-D2B9-903C93A175C2}"/>
              </a:ext>
            </a:extLst>
          </p:cNvPr>
          <p:cNvSpPr txBox="1"/>
          <p:nvPr/>
        </p:nvSpPr>
        <p:spPr>
          <a:xfrm>
            <a:off x="630000" y="1445307"/>
            <a:ext cx="9959926" cy="3755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(</a:t>
            </a: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https://huggingface.co/tasks/zero-shot-classification</a:t>
            </a: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: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Task: Identify the sentiment of the reviews from trust pilot. The possible class names should be positive, negative</a:t>
            </a: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:  https://www.glassdoor.co.uk/Reviews/Corndel-Reviews-E2232144.htm</a:t>
            </a: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Zero Shot Classification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https://huggingface.co/tasks/zero-shot-classification</a:t>
            </a: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Task: Scan the trust pilot reviews. Produce some sensible categories that could be useful to place the reviews into for further analysis.</a:t>
            </a: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:  https://www.glassdoor.co.uk/Reviews/Corndel-Reviews-E2232144.htm</a:t>
            </a: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Translation (https://huggingface.co/chat/)</a:t>
            </a:r>
            <a:b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Tasks: Translate data about your company from a language you do not understand to a language you do understand</a:t>
            </a:r>
            <a:b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: </a:t>
            </a:r>
            <a:r>
              <a:rPr lang="en-GB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https://www.bp.com/de_de/germany/home/presse/nachrichten/2023-07-28-de-i-report-gerechtigkeit-inklusion.html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Zero Shot Image Classification (https://huggingface.co/tasks/zero-shot-image-classification)</a:t>
            </a:r>
            <a:b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: Determine if a face is happy or sad, or any other category that could be useful for learning. </a:t>
            </a:r>
            <a:r>
              <a:rPr lang="en-GB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tired or engaged </a:t>
            </a:r>
            <a:b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google search faces with emotions you wish to test out. </a:t>
            </a: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: From the hugging face tasks page </a:t>
            </a:r>
            <a:r>
              <a:rPr lang="en-GB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https://huggingface.co/tasks</a:t>
            </a:r>
            <a:r>
              <a:rPr lang="en-GB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explore other models, see if they have widgets, and test them with a relevant use case</a:t>
            </a:r>
          </a:p>
        </p:txBody>
      </p:sp>
      <p:pic>
        <p:nvPicPr>
          <p:cNvPr id="2050" name="Picture 2" descr="Find out more about the UCL Leadership Academy">
            <a:extLst>
              <a:ext uri="{FF2B5EF4-FFF2-40B4-BE49-F238E27FC236}">
                <a16:creationId xmlns:a16="http://schemas.microsoft.com/office/drawing/2014/main" id="{68DBC14A-E4CA-F91B-754A-057AA137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882055"/>
            <a:ext cx="1425918" cy="124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9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7A9A33-04E2-20A1-A012-9C20491865CF}"/>
              </a:ext>
            </a:extLst>
          </p:cNvPr>
          <p:cNvSpPr txBox="1"/>
          <p:nvPr/>
        </p:nvSpPr>
        <p:spPr>
          <a:xfrm>
            <a:off x="4332736" y="420388"/>
            <a:ext cx="4649373" cy="487422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pPr marL="0" indent="0" algn="ctr">
              <a:buNone/>
            </a:pPr>
            <a:endParaRPr lang="en-GB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GB" b="1" u="sng" dirty="0">
                <a:latin typeface="Helvetica" pitchFamily="2" charset="0"/>
              </a:rPr>
              <a:t>Automated Marking</a:t>
            </a:r>
          </a:p>
          <a:p>
            <a:pPr marL="0" indent="0" algn="ctr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1300" i="1" u="sng" dirty="0">
                <a:latin typeface="Helvetica" pitchFamily="2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Helvetica" pitchFamily="2" charset="0"/>
              </a:rPr>
              <a:t>To reduce PDE time spent 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Helvetica" pitchFamily="2" charset="0"/>
              </a:rPr>
              <a:t>To improve quality and quantity of 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latin typeface="Helvetica" pitchFamily="2" charset="0"/>
            </a:endParaRPr>
          </a:p>
          <a:p>
            <a:r>
              <a:rPr lang="en-GB" sz="1300" i="1" u="sng" dirty="0">
                <a:latin typeface="Helvetica" pitchFamily="2" charset="0"/>
              </a:rPr>
              <a:t>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Helvetica" pitchFamily="2" charset="0"/>
              </a:rPr>
              <a:t>Learner submit answers to </a:t>
            </a:r>
            <a:r>
              <a:rPr lang="en-GB" sz="1300" b="1" dirty="0">
                <a:latin typeface="Helvetica" pitchFamily="2" charset="0"/>
              </a:rPr>
              <a:t>our own </a:t>
            </a:r>
            <a:r>
              <a:rPr lang="en-GB" sz="1300" dirty="0">
                <a:latin typeface="Helvetica" pitchFamily="2" charset="0"/>
              </a:rPr>
              <a:t>ML model and the model marks the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Helvetica" pitchFamily="2" charset="0"/>
              </a:rPr>
              <a:t>The model provides feedback on how learners performed on the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latin typeface="Helvetica" pitchFamily="2" charset="0"/>
            </a:endParaRPr>
          </a:p>
          <a:p>
            <a:endParaRPr lang="en-GB" sz="1300" dirty="0">
              <a:latin typeface="Helvetica" pitchFamily="2" charset="0"/>
            </a:endParaRPr>
          </a:p>
          <a:p>
            <a:r>
              <a:rPr lang="en-GB" sz="1300" i="1" u="sng" dirty="0">
                <a:latin typeface="Helvetica" pitchFamily="2" charset="0"/>
              </a:rPr>
              <a:t>ROI</a:t>
            </a:r>
          </a:p>
          <a:p>
            <a:r>
              <a:rPr lang="en-GB" sz="1300" dirty="0">
                <a:latin typeface="Helvetica" pitchFamily="2" charset="0"/>
              </a:rPr>
              <a:t>- Reduced PDE workload</a:t>
            </a:r>
            <a:br>
              <a:rPr lang="en-GB" sz="1300" dirty="0">
                <a:latin typeface="Helvetica" pitchFamily="2" charset="0"/>
              </a:rPr>
            </a:br>
            <a:r>
              <a:rPr lang="en-GB" sz="1300" dirty="0">
                <a:latin typeface="Helvetica" pitchFamily="2" charset="0"/>
              </a:rPr>
              <a:t>- Happier PDEs</a:t>
            </a:r>
          </a:p>
          <a:p>
            <a:endParaRPr lang="en-GB" sz="1300" dirty="0">
              <a:latin typeface="Helvetica" pitchFamily="2" charset="0"/>
            </a:endParaRPr>
          </a:p>
          <a:p>
            <a:pPr marL="0" indent="0">
              <a:buNone/>
            </a:pPr>
            <a:endParaRPr lang="en-GB" sz="1300" dirty="0">
              <a:latin typeface="Helvetica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CFBC36-0605-1967-0509-C1AFD0E5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671" y="511595"/>
            <a:ext cx="864065" cy="671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BF624D-D71A-3D18-741A-90596CCB6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10"/>
          <a:stretch/>
        </p:blipFill>
        <p:spPr>
          <a:xfrm>
            <a:off x="5311576" y="1948712"/>
            <a:ext cx="2402088" cy="10502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83112F-446E-DDE9-452D-A6FD56711DFE}"/>
              </a:ext>
            </a:extLst>
          </p:cNvPr>
          <p:cNvSpPr/>
          <p:nvPr/>
        </p:nvSpPr>
        <p:spPr>
          <a:xfrm>
            <a:off x="-1248229" y="-644076"/>
            <a:ext cx="12830629" cy="7286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E2AFC8-68C0-A65E-59A0-2FEEAA06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374" y="465992"/>
            <a:ext cx="1438275" cy="800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1478FA-0334-7C32-0BBC-4DFD8E7AEFEC}"/>
              </a:ext>
            </a:extLst>
          </p:cNvPr>
          <p:cNvSpPr txBox="1"/>
          <p:nvPr/>
        </p:nvSpPr>
        <p:spPr>
          <a:xfrm>
            <a:off x="402856" y="1536700"/>
            <a:ext cx="2429244" cy="13208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0" indent="0" algn="l">
              <a:buNone/>
            </a:pPr>
            <a:endParaRPr lang="en-GB" sz="1000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6D5FF-449A-D945-907F-9D218E53ED16}"/>
              </a:ext>
            </a:extLst>
          </p:cNvPr>
          <p:cNvSpPr txBox="1"/>
          <p:nvPr/>
        </p:nvSpPr>
        <p:spPr>
          <a:xfrm>
            <a:off x="198290" y="1311694"/>
            <a:ext cx="4134445" cy="3520655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0" indent="0" algn="l">
              <a:buNone/>
            </a:pPr>
            <a:r>
              <a:rPr lang="en-GB" sz="2000" b="1" dirty="0">
                <a:solidFill>
                  <a:srgbClr val="1723A9"/>
                </a:solidFill>
                <a:latin typeface="Helvetica" pitchFamily="2" charset="0"/>
              </a:rPr>
              <a:t>Breakout Rooms :</a:t>
            </a:r>
            <a:br>
              <a:rPr lang="en-GB" sz="2000" b="1" dirty="0">
                <a:solidFill>
                  <a:srgbClr val="1723A9"/>
                </a:solidFill>
                <a:latin typeface="Helvetica" pitchFamily="2" charset="0"/>
              </a:rPr>
            </a:br>
            <a:br>
              <a:rPr lang="en-GB" sz="2000" b="1" dirty="0">
                <a:solidFill>
                  <a:srgbClr val="1723A9"/>
                </a:solidFill>
                <a:latin typeface="Helvetica" pitchFamily="2" charset="0"/>
              </a:rPr>
            </a:br>
            <a:r>
              <a:rPr lang="en-GB" sz="2000" dirty="0">
                <a:solidFill>
                  <a:srgbClr val="1723A9"/>
                </a:solidFill>
                <a:latin typeface="Helvetica" pitchFamily="2" charset="0"/>
              </a:rPr>
              <a:t>- You have been giving the overview of a data project to consider</a:t>
            </a:r>
          </a:p>
          <a:p>
            <a:pPr marL="0" indent="0" algn="l">
              <a:buNone/>
            </a:pPr>
            <a:endParaRPr lang="en-GB" sz="2000" dirty="0">
              <a:solidFill>
                <a:srgbClr val="1723A9"/>
              </a:solidFill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sz="2000" dirty="0">
                <a:solidFill>
                  <a:srgbClr val="1723A9"/>
                </a:solidFill>
                <a:latin typeface="Helvetica" pitchFamily="2" charset="0"/>
              </a:rPr>
              <a:t>- In your groups have a think about what questions you may ask to your team thinking about the data  it has used to develop the model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A89B7EE-0277-4894-7316-3C3A57274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055" y="31750"/>
            <a:ext cx="6899275" cy="498475"/>
          </a:xfrm>
        </p:spPr>
        <p:txBody>
          <a:bodyPr/>
          <a:lstStyle/>
          <a:p>
            <a:r>
              <a:rPr lang="en-GB" sz="40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Data Exercise (2) – </a:t>
            </a:r>
            <a:endParaRPr lang="en-GB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1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5F2B6-3311-792A-FD2C-DF49A7409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90CCEA-A22F-F746-B7E2-BF8790CB1D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3E0E-B1BF-9FE0-8A15-61BA284DE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LLM platform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D2A3F-6CBB-2BC1-4D7C-ECB79CFA6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LLMs that currently do not require registration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86053-727F-0CD1-DD8C-DEEC2AC55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000" y="1922192"/>
            <a:ext cx="9917350" cy="2574573"/>
          </a:xfrm>
        </p:spPr>
        <p:txBody>
          <a:bodyPr/>
          <a:lstStyle/>
          <a:p>
            <a:pPr marL="0" indent="0">
              <a:buNone/>
            </a:pPr>
            <a:r>
              <a:rPr lang="en-GB" b="0" i="0" u="sng" dirty="0">
                <a:effectLst/>
                <a:latin typeface="-apple-system"/>
                <a:hlinkClick r:id="rId2"/>
              </a:rPr>
              <a:t>https://commercial-chatbot.corndel.com/</a:t>
            </a:r>
            <a:br>
              <a:rPr lang="en-GB" b="0" i="0" u="sng" dirty="0">
                <a:effectLst/>
                <a:latin typeface="-apple-system"/>
              </a:rPr>
            </a:br>
            <a:r>
              <a:rPr lang="en-GB" b="0" i="0" u="sng" dirty="0">
                <a:effectLst/>
                <a:latin typeface="-apple-system"/>
              </a:rPr>
              <a:t>pw: </a:t>
            </a:r>
            <a:r>
              <a:rPr lang="en-GB" b="0" i="0" u="sng" dirty="0" err="1">
                <a:effectLst/>
                <a:latin typeface="-apple-system"/>
              </a:rPr>
              <a:t>corndelcustomsolutions</a:t>
            </a:r>
            <a:endParaRPr lang="en-GB" b="0" i="0" u="sng" dirty="0">
              <a:effectLst/>
              <a:latin typeface="-apple-system"/>
            </a:endParaRPr>
          </a:p>
          <a:p>
            <a:pPr marL="0" indent="0">
              <a:buNone/>
            </a:pPr>
            <a:endParaRPr lang="en-GB" u="sng" dirty="0">
              <a:latin typeface="-apple-system"/>
            </a:endParaRPr>
          </a:p>
          <a:p>
            <a:pPr marL="0" indent="0">
              <a:buNone/>
            </a:pPr>
            <a:r>
              <a:rPr lang="en-GB" u="sng" dirty="0">
                <a:latin typeface="-apple-system"/>
                <a:hlinkClick r:id="rId3"/>
              </a:rPr>
              <a:t>https://groq.com/</a:t>
            </a:r>
            <a:r>
              <a:rPr lang="en-GB" u="sng" dirty="0">
                <a:latin typeface="-apple-system"/>
              </a:rPr>
              <a:t> - the worlds fastest LLM built on open source models</a:t>
            </a:r>
          </a:p>
          <a:p>
            <a:pPr marL="0" indent="0">
              <a:buNone/>
            </a:pPr>
            <a:endParaRPr lang="en-GB" u="sng" dirty="0">
              <a:latin typeface="-apple-system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Copilot (bing.com)</a:t>
            </a:r>
            <a:r>
              <a:rPr lang="en-GB" u="sng" dirty="0">
                <a:latin typeface="-apple-system"/>
              </a:rPr>
              <a:t>  - Powered  by GPT4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555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rndel L&amp;M MAIN THEME">
  <a:themeElements>
    <a:clrScheme name="Corndel Digital">
      <a:dk1>
        <a:srgbClr val="4D4E4C"/>
      </a:dk1>
      <a:lt1>
        <a:srgbClr val="FFFFFF"/>
      </a:lt1>
      <a:dk2>
        <a:srgbClr val="1F2A44"/>
      </a:dk2>
      <a:lt2>
        <a:srgbClr val="FFFFFF"/>
      </a:lt2>
      <a:accent1>
        <a:srgbClr val="2E008B"/>
      </a:accent1>
      <a:accent2>
        <a:srgbClr val="00A9CE"/>
      </a:accent2>
      <a:accent3>
        <a:srgbClr val="0092BC"/>
      </a:accent3>
      <a:accent4>
        <a:srgbClr val="1F2A44"/>
      </a:accent4>
      <a:accent5>
        <a:srgbClr val="319B42"/>
      </a:accent5>
      <a:accent6>
        <a:srgbClr val="1226AA"/>
      </a:accent6>
      <a:hlink>
        <a:srgbClr val="0000FF"/>
      </a:hlink>
      <a:folHlink>
        <a:srgbClr val="800080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>
        <a:normAutofit/>
      </a:bodyPr>
      <a:lstStyle>
        <a:defPPr marL="0" indent="0" algn="l">
          <a:buNone/>
          <a:defRPr sz="10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ndel L&amp;M MAIN THEME" id="{0506767C-D73F-404B-B25F-7735EB026EC9}" vid="{CF8284E3-D537-40FB-A053-885434FFCF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66DAE50103F4297595DAB79C31A48" ma:contentTypeVersion="29" ma:contentTypeDescription="Create a new document." ma:contentTypeScope="" ma:versionID="22b266f96029e486668843cd75770355">
  <xsd:schema xmlns:xsd="http://www.w3.org/2001/XMLSchema" xmlns:xs="http://www.w3.org/2001/XMLSchema" xmlns:p="http://schemas.microsoft.com/office/2006/metadata/properties" xmlns:ns1="http://schemas.microsoft.com/sharepoint/v3" xmlns:ns2="53ab1eb0-430e-4b32-9e48-ad813594f16c" xmlns:ns3="7cf329a8-94b6-45c0-a5fc-75927586382d" xmlns:ns4="9e423b58-e8eb-4f5f-9468-a942bdfd799c" targetNamespace="http://schemas.microsoft.com/office/2006/metadata/properties" ma:root="true" ma:fieldsID="68d8b25b2834d04f16ff7c50e0f5dd01" ns1:_="" ns2:_="" ns3:_="" ns4:_="">
    <xsd:import namespace="http://schemas.microsoft.com/sharepoint/v3"/>
    <xsd:import namespace="53ab1eb0-430e-4b32-9e48-ad813594f16c"/>
    <xsd:import namespace="7cf329a8-94b6-45c0-a5fc-75927586382d"/>
    <xsd:import namespace="9e423b58-e8eb-4f5f-9468-a942bdfd79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4:_dlc_DocId" minOccurs="0"/>
                <xsd:element ref="ns4:_dlc_DocIdUrl" minOccurs="0"/>
                <xsd:element ref="ns4:_dlc_DocIdPersistId" minOccurs="0"/>
                <xsd:element ref="ns1:PublishingStartDate" minOccurs="0"/>
                <xsd:element ref="ns1:PublishingExpirationDat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b1eb0-430e-4b32-9e48-ad813594f1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329a8-94b6-45c0-a5fc-759275863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23b58-e8eb-4f5f-9468-a942bdfd799c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9e423b58-e8eb-4f5f-9468-a942bdfd799c">7H72X5TYJJMZ-514842342-21876</_dlc_DocId>
    <_dlc_DocIdUrl xmlns="9e423b58-e8eb-4f5f-9468-a942bdfd799c">
      <Url>https://corndel.sharepoint.com/Learning%20Collateral/_layouts/15/DocIdRedir.aspx?ID=7H72X5TYJJMZ-514842342-21876</Url>
      <Description>7H72X5TYJJMZ-514842342-21876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56EC23-F038-4677-82D4-73DFA7823B3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453A7D7-9E35-45DA-ACC7-49E380EB19EB}">
  <ds:schemaRefs>
    <ds:schemaRef ds:uri="53ab1eb0-430e-4b32-9e48-ad813594f16c"/>
    <ds:schemaRef ds:uri="7cf329a8-94b6-45c0-a5fc-75927586382d"/>
    <ds:schemaRef ds:uri="9e423b58-e8eb-4f5f-9468-a942bdfd79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DCCBE4C-2EF6-47A2-B6D7-4C9E07848192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  <ds:schemaRef ds:uri="9e423b58-e8eb-4f5f-9468-a942bdfd799c"/>
    <ds:schemaRef ds:uri="7cf329a8-94b6-45c0-a5fc-75927586382d"/>
    <ds:schemaRef ds:uri="53ab1eb0-430e-4b32-9e48-ad813594f16c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3385620C-CB9F-430E-B7DB-BE55263DC1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30310</TotalTime>
  <Words>434</Words>
  <Application>Microsoft Office PowerPoint</Application>
  <PresentationFormat>Custom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Helvetica</vt:lpstr>
      <vt:lpstr>Helvetica Neue</vt:lpstr>
      <vt:lpstr>Corndel L&amp;M MAIN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PBAKSH</dc:creator>
  <cp:lastModifiedBy>Peter Baksh</cp:lastModifiedBy>
  <cp:revision>9</cp:revision>
  <cp:lastPrinted>2019-07-02T14:40:41Z</cp:lastPrinted>
  <dcterms:created xsi:type="dcterms:W3CDTF">2019-10-10T11:54:02Z</dcterms:created>
  <dcterms:modified xsi:type="dcterms:W3CDTF">2024-02-28T12:04:03Z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0x0101007F866DAE50103F4297595DAB79C31A48</vt:lpwstr>
  </property>
  <property fmtid="{D5CDD505-2E9C-101B-9397-08002B2CF9AE}" pid="3" name="_dlc_DocIdItemGuid">
    <vt:lpwstr>324bb744-9cba-452d-a004-ada2a8c4984a</vt:lpwstr>
  </property>
  <property fmtid="{D5CDD505-2E9C-101B-9397-08002B2CF9AE}" pid="4" name="MSIP_Label_d644181a-6f28-4e4a-9ac0-a2dd743d4508_Enabled">
    <vt:lpwstr>True</vt:lpwstr>
  </property>
  <property fmtid="{D5CDD505-2E9C-101B-9397-08002B2CF9AE}" pid="5" name="MSIP_Label_d644181a-6f28-4e4a-9ac0-a2dd743d4508_SiteId">
    <vt:lpwstr>0f1fa3c8-a8be-457d-aadc-3475cf7d8cfd</vt:lpwstr>
  </property>
  <property fmtid="{D5CDD505-2E9C-101B-9397-08002B2CF9AE}" pid="6" name="MSIP_Label_d644181a-6f28-4e4a-9ac0-a2dd743d4508_Owner">
    <vt:lpwstr>lynette.robertson@corndel.com</vt:lpwstr>
  </property>
  <property fmtid="{D5CDD505-2E9C-101B-9397-08002B2CF9AE}" pid="7" name="MSIP_Label_d644181a-6f28-4e4a-9ac0-a2dd743d4508_SetDate">
    <vt:lpwstr>2019-10-10T11:57:45.7781729Z</vt:lpwstr>
  </property>
  <property fmtid="{D5CDD505-2E9C-101B-9397-08002B2CF9AE}" pid="8" name="MSIP_Label_d644181a-6f28-4e4a-9ac0-a2dd743d4508_Name">
    <vt:lpwstr>General</vt:lpwstr>
  </property>
  <property fmtid="{D5CDD505-2E9C-101B-9397-08002B2CF9AE}" pid="9" name="MSIP_Label_d644181a-6f28-4e4a-9ac0-a2dd743d4508_Application">
    <vt:lpwstr>Microsoft Azure Information Protection</vt:lpwstr>
  </property>
  <property fmtid="{D5CDD505-2E9C-101B-9397-08002B2CF9AE}" pid="10" name="MSIP_Label_d644181a-6f28-4e4a-9ac0-a2dd743d4508_ActionId">
    <vt:lpwstr>17029114-be64-4239-a322-f01dee194c63</vt:lpwstr>
  </property>
  <property fmtid="{D5CDD505-2E9C-101B-9397-08002B2CF9AE}" pid="11" name="MSIP_Label_d644181a-6f28-4e4a-9ac0-a2dd743d4508_Extended_MSFT_Method">
    <vt:lpwstr>Automatic</vt:lpwstr>
  </property>
  <property fmtid="{D5CDD505-2E9C-101B-9397-08002B2CF9AE}" pid="12" name="Sensitivity">
    <vt:lpwstr>General</vt:lpwstr>
  </property>
</Properties>
</file>