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87F9681-26EB-450B-9410-EA53B588D13C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56" tIns="48328" rIns="96656" bIns="48328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240816-70A9-44AE-BDF2-65B83BBFC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9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6C00A-5BBF-4EDC-A8C9-0529CC9B305F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D535-E01D-4C99-8750-EE52576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8DF97-96A0-4E60-9D2A-7BBFA6566E37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6295A-A93A-422E-A2E5-205B3D7BA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F75D3-CCDC-48C1-9A94-2069036C2AB9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6C720-9DA0-4B35-9331-0B3B647EE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EB0D-0DA4-495B-8CB6-4D27DC991066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FA06D-9E0F-412D-9D08-3F1D2A30E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55EC9-7CA2-4818-9DEA-1B957AA3C388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BEE9A-9CFF-4124-A936-71334A574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6D6BB-E338-400F-8A13-130C3AD70DBB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15121-888F-495B-9203-3D836C630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77B1-FA9B-4094-BFB9-3401EC9E89DF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AB2D-0E01-4235-9EF6-79E35B65B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E9966-0A21-49DF-AFB6-23E933E9142B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F0F2-2EDD-4599-BA4A-36EDC0E19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48CBF-19FF-4A6F-94C0-FC27F497F6B4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845AE-B2BE-44AE-B8B3-E687D22CC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89C92-DE0F-48FC-B28D-FE1F9FDEB8EA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7F5CB-1D7E-495B-977E-A66B7DBF4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DF221-2F42-4A1C-B103-8E3BB73FB7A2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8AB0B-5F11-4192-B31C-BA1C675DB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CB4A80-52B2-4CA1-AAC9-271BAF04C54F}" type="datetime1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2C0BB2-25A7-4E04-B67E-D1C26D34F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523999" y="1312949"/>
            <a:ext cx="9144000" cy="1274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Simulation optimization model for groundwater management by coupling MODFLOW with </a:t>
            </a:r>
            <a:r>
              <a:rPr lang="en-US" altLang="en-US" sz="2400" dirty="0" err="1">
                <a:latin typeface="+mn-lt"/>
                <a:cs typeface="Times New Roman" panose="02020603050405020304" pitchFamily="18" charset="0"/>
              </a:rPr>
              <a:t>PySOT</a:t>
            </a:r>
            <a:br>
              <a:rPr lang="en-US" altLang="en-US" sz="2400" dirty="0">
                <a:latin typeface="+mn-lt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(EX2A_SCE1A)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386137" y="4782936"/>
            <a:ext cx="5419725" cy="65405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Partha Majumder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4B81B-9051-4878-A3C3-031DCBB5C50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47061"/>
            <a:ext cx="2562594" cy="944562"/>
          </a:xfrm>
        </p:spPr>
        <p:txBody>
          <a:bodyPr/>
          <a:lstStyle/>
          <a:p>
            <a:r>
              <a:rPr lang="en-US" altLang="en-US" sz="2000" b="1" u="sng" dirty="0">
                <a:latin typeface="+mn-lt"/>
                <a:cs typeface="Times New Roman" panose="02020603050405020304" pitchFamily="18" charset="0"/>
              </a:rPr>
              <a:t>Ex2A_Sce1A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55650" y="1404938"/>
            <a:ext cx="10515600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1F559-F976-4AA2-8554-7D0117E57B0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68288" y="4541838"/>
            <a:ext cx="5986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  <a:cs typeface="Times New Roman" panose="02020603050405020304" pitchFamily="18" charset="0"/>
              </a:rPr>
              <a:t>Fig.1.  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Map of EX2A-Sce1A problem study area  (Unconfined aquifer)</a:t>
            </a:r>
            <a:endParaRPr lang="en-US" altLang="en-US" dirty="0">
              <a:latin typeface="+mn-lt"/>
            </a:endParaRPr>
          </a:p>
        </p:txBody>
      </p:sp>
      <p:pic>
        <p:nvPicPr>
          <p:cNvPr id="410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14438"/>
            <a:ext cx="423068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73290"/>
              </p:ext>
            </p:extLst>
          </p:nvPr>
        </p:nvGraphicFramePr>
        <p:xfrm>
          <a:off x="5284788" y="130175"/>
          <a:ext cx="6651626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813">
                  <a:extLst>
                    <a:ext uri="{9D8B030D-6E8A-4147-A177-3AD203B41FA5}">
                      <a16:colId xmlns:a16="http://schemas.microsoft.com/office/drawing/2014/main" val="2268442740"/>
                    </a:ext>
                  </a:extLst>
                </a:gridCol>
                <a:gridCol w="3325813">
                  <a:extLst>
                    <a:ext uri="{9D8B030D-6E8A-4147-A177-3AD203B41FA5}">
                      <a16:colId xmlns:a16="http://schemas.microsoft.com/office/drawing/2014/main" val="32004875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Aquifer Parameters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260253684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Top elevation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60 m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326854287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Bottom elevation 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0 m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362479732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Hydraulic conductivity 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4.5 m/day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219648300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No of stress period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1 (Steady state problem)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217491693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60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330464186"/>
                  </a:ext>
                </a:extLst>
              </a:tr>
            </a:tbl>
          </a:graphicData>
        </a:graphic>
      </p:graphicFrame>
      <p:sp>
        <p:nvSpPr>
          <p:cNvPr id="4126" name="TextBox 8"/>
          <p:cNvSpPr txBox="1">
            <a:spLocks noChangeArrowheads="1"/>
          </p:cNvSpPr>
          <p:nvPr/>
        </p:nvSpPr>
        <p:spPr bwMode="auto">
          <a:xfrm>
            <a:off x="755650" y="5289550"/>
            <a:ext cx="5499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latin typeface="+mn-lt"/>
                <a:cs typeface="Times New Roman" panose="02020603050405020304" pitchFamily="18" charset="0"/>
              </a:rPr>
              <a:t>5 rows and 6 columns problems. 26 cells are active.</a:t>
            </a:r>
          </a:p>
          <a:p>
            <a:pPr eaLnBrk="1" hangingPunct="1"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latin typeface="+mn-lt"/>
                <a:cs typeface="Times New Roman" panose="02020603050405020304" pitchFamily="18" charset="0"/>
              </a:rPr>
              <a:t>Two pumping wells to divert water </a:t>
            </a:r>
          </a:p>
        </p:txBody>
      </p:sp>
      <p:pic>
        <p:nvPicPr>
          <p:cNvPr id="412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2473325"/>
            <a:ext cx="4721225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8" name="Rectangle 10"/>
          <p:cNvSpPr>
            <a:spLocks noChangeArrowheads="1"/>
          </p:cNvSpPr>
          <p:nvPr/>
        </p:nvSpPr>
        <p:spPr bwMode="auto">
          <a:xfrm>
            <a:off x="5889625" y="6189663"/>
            <a:ext cx="5988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Fig.1. 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stream</a:t>
            </a: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5760" y="160338"/>
            <a:ext cx="7813736" cy="944562"/>
          </a:xfrm>
        </p:spPr>
        <p:txBody>
          <a:bodyPr/>
          <a:lstStyle/>
          <a:p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Ex2A_Sce1A</a:t>
            </a:r>
            <a:b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function is to maximize total pumping and diversion.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55650" y="1404938"/>
            <a:ext cx="10515600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6F450-6AC3-4E7C-A8DF-6C757818BA8A}" type="slidenum">
              <a:rPr lang="en-US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11488" y="1314629"/>
                <a:ext cx="7390100" cy="4741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𝑀𝑖𝑛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𝐸𝑞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[1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−50000≤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≤0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               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=1,2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            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≤500000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                  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≤100000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                  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46≤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≤55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                         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=1,2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            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𝑆𝐹𝑅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(3,2)≥0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                         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𝑆𝐹𝑅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(3,4)≥0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                         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𝑆𝐹𝑅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(3,3)≥150000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             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𝑆𝐹𝑅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(3,3)≥150000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                                              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𝑎𝑏𝑜𝑣𝑒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𝑒𝑞𝑢𝑎𝑡𝑖𝑜𝑛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𝑝𝑢𝑚𝑝𝑖𝑛𝑔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𝑤𝑒𝑙𝑙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𝑑𝑖𝑣𝑒𝑟𝑠𝑖𝑜𝑛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𝑑𝑖𝑣𝑒𝑟𝑠𝑖𝑜𝑛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h𝑦𝑑𝑟𝑎𝑢𝑙𝑖𝑐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𝑝𝑢𝑚𝑝𝑖𝑛𝑔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𝑤𝑒𝑙𝑙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𝑆𝐹𝑅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𝑠𝑡𝑟𝑒𝑎𝑚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𝑓𝑙𝑜𝑤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𝑐𝑜𝑙𝑢𝑚𝑛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88" y="1314629"/>
                <a:ext cx="7390100" cy="4741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109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Simulation optimization model for groundwater management by coupling MODFLOW with PySOT (EX2A_SCE1A)</vt:lpstr>
      <vt:lpstr>Ex2A_Sce1A</vt:lpstr>
      <vt:lpstr>Ex2A_Sce1A The objective function is to maximize total pumping and diversion.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Trying to execute MODFLOW in PYTHON and MATLAB</dc:title>
  <dc:creator>partha</dc:creator>
  <cp:lastModifiedBy>PARTHA MAJUMDER</cp:lastModifiedBy>
  <cp:revision>127</cp:revision>
  <cp:lastPrinted>2018-04-26T21:35:51Z</cp:lastPrinted>
  <dcterms:created xsi:type="dcterms:W3CDTF">2018-04-17T20:33:09Z</dcterms:created>
  <dcterms:modified xsi:type="dcterms:W3CDTF">2023-05-23T09:10:51Z</dcterms:modified>
</cp:coreProperties>
</file>