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77BB-0E09-4D06-BC84-BCF5A6318D2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6DB1-3CC9-4A5C-B071-DFAFA2B3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77BB-0E09-4D06-BC84-BCF5A6318D2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6DB1-3CC9-4A5C-B071-DFAFA2B3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9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77BB-0E09-4D06-BC84-BCF5A6318D2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6DB1-3CC9-4A5C-B071-DFAFA2B3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0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77BB-0E09-4D06-BC84-BCF5A6318D2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6DB1-3CC9-4A5C-B071-DFAFA2B3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7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77BB-0E09-4D06-BC84-BCF5A6318D2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6DB1-3CC9-4A5C-B071-DFAFA2B3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3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77BB-0E09-4D06-BC84-BCF5A6318D2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6DB1-3CC9-4A5C-B071-DFAFA2B3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9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77BB-0E09-4D06-BC84-BCF5A6318D2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6DB1-3CC9-4A5C-B071-DFAFA2B3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77BB-0E09-4D06-BC84-BCF5A6318D2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6DB1-3CC9-4A5C-B071-DFAFA2B3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9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77BB-0E09-4D06-BC84-BCF5A6318D2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6DB1-3CC9-4A5C-B071-DFAFA2B3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3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77BB-0E09-4D06-BC84-BCF5A6318D2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6DB1-3CC9-4A5C-B071-DFAFA2B3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77BB-0E09-4D06-BC84-BCF5A6318D2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6DB1-3CC9-4A5C-B071-DFAFA2B3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9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D77BB-0E09-4D06-BC84-BCF5A6318D2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E6DB1-3CC9-4A5C-B071-DFAFA2B3D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9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26003" y="349859"/>
            <a:ext cx="9144000" cy="106096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             ESTCP Problem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05910" y="2485507"/>
            <a:ext cx="6944741" cy="3654715"/>
          </a:xfrm>
        </p:spPr>
        <p:txBody>
          <a:bodyPr>
            <a:normAutofit/>
          </a:bodyPr>
          <a:lstStyle/>
          <a:p>
            <a:r>
              <a:rPr lang="en-US" sz="2600" dirty="0"/>
              <a:t>       Dr. Partha Majumder</a:t>
            </a:r>
          </a:p>
          <a:p>
            <a:r>
              <a:rPr lang="en-US" sz="2600" dirty="0"/>
              <a:t>            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0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96" y="489893"/>
            <a:ext cx="3695700" cy="2962275"/>
          </a:xfrm>
        </p:spPr>
      </p:pic>
      <p:sp>
        <p:nvSpPr>
          <p:cNvPr id="6" name="TextBox 5"/>
          <p:cNvSpPr txBox="1"/>
          <p:nvPr/>
        </p:nvSpPr>
        <p:spPr>
          <a:xfrm>
            <a:off x="422841" y="3846517"/>
            <a:ext cx="350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Fig.1. ESTCP confined aquifer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036408" y="1971030"/>
                <a:ext cx="3356679" cy="1695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​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𝑆𝑢𝑏𝑗𝑒𝑐𝑡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𝑡𝑜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−77000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≤5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𝑝𝑝𝑚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408" y="1971030"/>
                <a:ext cx="3356679" cy="16952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095405" y="493702"/>
            <a:ext cx="4915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/>
              <a:t>The flow and transport simulation is carried out using </a:t>
            </a:r>
            <a:r>
              <a:rPr lang="en-US" dirty="0" err="1"/>
              <a:t>flopy</a:t>
            </a:r>
            <a:r>
              <a:rPr lang="en-US" dirty="0"/>
              <a:t> module of python.</a:t>
            </a:r>
          </a:p>
          <a:p>
            <a:pPr>
              <a:buClr>
                <a:srgbClr val="FF0000"/>
              </a:buClr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4196" y="4637298"/>
            <a:ext cx="83293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Pumping (Q) :         LB=-77000, UB=0</a:t>
            </a:r>
            <a:br>
              <a:rPr lang="en-US" sz="1600" dirty="0"/>
            </a:br>
            <a:r>
              <a:rPr lang="en-US" sz="1600" dirty="0"/>
              <a:t>Permissible contaminant concentration (c) =5 ppm</a:t>
            </a:r>
          </a:p>
          <a:p>
            <a:r>
              <a:rPr lang="en-US" sz="1600" b="1" dirty="0"/>
              <a:t>Note: </a:t>
            </a:r>
            <a:r>
              <a:rPr lang="en-US" sz="1600" dirty="0"/>
              <a:t>(1) The SOMO3 optimization is not carried out by me.</a:t>
            </a:r>
          </a:p>
          <a:p>
            <a:r>
              <a:rPr lang="en-US" sz="1600" dirty="0"/>
              <a:t>           (2) Only three pumping wells are assumed to be active.</a:t>
            </a:r>
          </a:p>
          <a:p>
            <a:r>
              <a:rPr lang="en-US" sz="1600" dirty="0"/>
              <a:t>                 bin_vect=[0, 0, 1, 0, 1, 0, 1, 0, 0, 0]; The binary vector can be shuffled very  easily with every simulation   </a:t>
            </a:r>
          </a:p>
          <a:p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6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67" y="195582"/>
            <a:ext cx="3695700" cy="2962275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65423"/>
              </p:ext>
            </p:extLst>
          </p:nvPr>
        </p:nvGraphicFramePr>
        <p:xfrm>
          <a:off x="4093108" y="89858"/>
          <a:ext cx="5050892" cy="678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5446">
                  <a:extLst>
                    <a:ext uri="{9D8B030D-6E8A-4147-A177-3AD203B41FA5}">
                      <a16:colId xmlns:a16="http://schemas.microsoft.com/office/drawing/2014/main" val="3337748818"/>
                    </a:ext>
                  </a:extLst>
                </a:gridCol>
                <a:gridCol w="2525446">
                  <a:extLst>
                    <a:ext uri="{9D8B030D-6E8A-4147-A177-3AD203B41FA5}">
                      <a16:colId xmlns:a16="http://schemas.microsoft.com/office/drawing/2014/main" val="494528370"/>
                    </a:ext>
                  </a:extLst>
                </a:gridCol>
              </a:tblGrid>
              <a:tr h="25133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Aquifer</a:t>
                      </a:r>
                      <a:r>
                        <a:rPr lang="en-US" sz="1100" baseline="0" dirty="0">
                          <a:latin typeface="+mn-lt"/>
                        </a:rPr>
                        <a:t> parameters</a:t>
                      </a: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98609"/>
                  </a:ext>
                </a:extLst>
              </a:tr>
              <a:tr h="40842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Number of  layers, number of rows, number of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1, 20, 25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000265"/>
                  </a:ext>
                </a:extLst>
              </a:tr>
              <a:tr h="25133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Aquifer 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12500 </a:t>
                      </a:r>
                      <a:r>
                        <a:rPr lang="en-US" sz="1100" dirty="0" err="1">
                          <a:latin typeface="+mn-lt"/>
                          <a:cs typeface="Times New Roman" panose="02020603050405020304" pitchFamily="18" charset="0"/>
                        </a:rPr>
                        <a:t>ft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 * 10000 </a:t>
                      </a:r>
                      <a:r>
                        <a:rPr lang="en-US" sz="1100" dirty="0" err="1">
                          <a:latin typeface="+mn-lt"/>
                          <a:cs typeface="Times New Roman" panose="02020603050405020304" pitchFamily="18" charset="0"/>
                        </a:rPr>
                        <a:t>ft</a:t>
                      </a:r>
                      <a:endParaRPr lang="en-US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520824"/>
                  </a:ext>
                </a:extLst>
              </a:tr>
              <a:tr h="25133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Delr, </a:t>
                      </a:r>
                      <a:r>
                        <a:rPr lang="en-US" sz="1100" dirty="0" err="1">
                          <a:latin typeface="+mn-lt"/>
                          <a:cs typeface="Times New Roman" panose="02020603050405020304" pitchFamily="18" charset="0"/>
                        </a:rPr>
                        <a:t>Delc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 , Rows, </a:t>
                      </a:r>
                      <a:r>
                        <a:rPr lang="en-US" sz="1100" dirty="0" err="1">
                          <a:latin typeface="+mn-lt"/>
                          <a:cs typeface="Times New Roman" panose="02020603050405020304" pitchFamily="18" charset="0"/>
                        </a:rPr>
                        <a:t>Colimns</a:t>
                      </a:r>
                      <a:endParaRPr lang="en-US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500 </a:t>
                      </a:r>
                      <a:r>
                        <a:rPr lang="en-US" sz="1100" dirty="0" err="1">
                          <a:latin typeface="+mn-lt"/>
                          <a:cs typeface="Times New Roman" panose="02020603050405020304" pitchFamily="18" charset="0"/>
                        </a:rPr>
                        <a:t>ft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, 500 </a:t>
                      </a:r>
                      <a:r>
                        <a:rPr lang="en-US" sz="1100" dirty="0" err="1">
                          <a:latin typeface="+mn-lt"/>
                          <a:cs typeface="Times New Roman" panose="02020603050405020304" pitchFamily="18" charset="0"/>
                        </a:rPr>
                        <a:t>ft</a:t>
                      </a: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, Rows=20, Columns=25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76088"/>
                  </a:ext>
                </a:extLst>
              </a:tr>
              <a:tr h="25133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Aquifer</a:t>
                      </a:r>
                      <a:r>
                        <a:rPr lang="en-US" sz="1100" baseline="0" dirty="0">
                          <a:latin typeface="+mn-lt"/>
                          <a:cs typeface="Times New Roman" panose="02020603050405020304" pitchFamily="18" charset="0"/>
                        </a:rPr>
                        <a:t> type</a:t>
                      </a:r>
                      <a:endParaRPr lang="en-US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Confined aquifer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570028"/>
                  </a:ext>
                </a:extLst>
              </a:tr>
              <a:tr h="25133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Top elevation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100 </a:t>
                      </a:r>
                      <a:r>
                        <a:rPr lang="en-US" sz="1100" dirty="0" err="1">
                          <a:latin typeface="+mn-lt"/>
                          <a:cs typeface="Times New Roman" panose="02020603050405020304" pitchFamily="18" charset="0"/>
                        </a:rPr>
                        <a:t>ft</a:t>
                      </a:r>
                      <a:endParaRPr lang="en-US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70971"/>
                  </a:ext>
                </a:extLst>
              </a:tr>
              <a:tr h="25133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Bottom elevation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161630"/>
                  </a:ext>
                </a:extLst>
              </a:tr>
              <a:tr h="25133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Constant head (Left boundary)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120 </a:t>
                      </a:r>
                      <a:r>
                        <a:rPr lang="en-US" sz="1100" dirty="0" err="1">
                          <a:latin typeface="+mn-lt"/>
                          <a:cs typeface="Times New Roman" panose="02020603050405020304" pitchFamily="18" charset="0"/>
                        </a:rPr>
                        <a:t>ft</a:t>
                      </a:r>
                      <a:endParaRPr lang="en-US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46968"/>
                  </a:ext>
                </a:extLst>
              </a:tr>
              <a:tr h="408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Constant head (Right boundary)</a:t>
                      </a:r>
                    </a:p>
                    <a:p>
                      <a:endParaRPr lang="en-US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80 </a:t>
                      </a:r>
                      <a:r>
                        <a:rPr lang="en-US" sz="1100" dirty="0" err="1">
                          <a:latin typeface="+mn-lt"/>
                          <a:cs typeface="Times New Roman" panose="02020603050405020304" pitchFamily="18" charset="0"/>
                        </a:rPr>
                        <a:t>ft</a:t>
                      </a:r>
                      <a:endParaRPr lang="en-US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70564"/>
                  </a:ext>
                </a:extLst>
              </a:tr>
              <a:tr h="25133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Transmissivity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5000 ft^2/day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397"/>
                  </a:ext>
                </a:extLst>
              </a:tr>
              <a:tr h="25133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Storage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60329"/>
                  </a:ext>
                </a:extLst>
              </a:tr>
              <a:tr h="25133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Anisotropy factor</a:t>
                      </a:r>
                      <a:r>
                        <a:rPr lang="en-US" sz="1100" baseline="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15995"/>
                  </a:ext>
                </a:extLst>
              </a:tr>
              <a:tr h="71094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Number of pumping wells</a:t>
                      </a:r>
                    </a:p>
                    <a:p>
                      <a:r>
                        <a:rPr lang="en-US" sz="1100" i="1" dirty="0">
                          <a:latin typeface="+mn-lt"/>
                          <a:cs typeface="Times New Roman" panose="02020603050405020304" pitchFamily="18" charset="0"/>
                        </a:rPr>
                        <a:t>Only three pumping wells will be active.</a:t>
                      </a:r>
                      <a:r>
                        <a:rPr lang="en-US" sz="1100" i="1" baseline="0" dirty="0">
                          <a:latin typeface="+mn-lt"/>
                          <a:cs typeface="Times New Roman" panose="02020603050405020304" pitchFamily="18" charset="0"/>
                        </a:rPr>
                        <a:t> Selection of active pumping wells are random</a:t>
                      </a:r>
                      <a:endParaRPr lang="en-US" sz="1100" i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10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009311"/>
                  </a:ext>
                </a:extLst>
              </a:tr>
              <a:tr h="408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0" dirty="0">
                          <a:latin typeface="+mn-lt"/>
                          <a:cs typeface="Times New Roman" panose="02020603050405020304" pitchFamily="18" charset="0"/>
                        </a:rPr>
                        <a:t>Number of stress period</a:t>
                      </a:r>
                    </a:p>
                    <a:p>
                      <a:endParaRPr lang="en-US" sz="1100" i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841279"/>
                  </a:ext>
                </a:extLst>
              </a:tr>
              <a:tr h="251336">
                <a:tc>
                  <a:txBody>
                    <a:bodyPr/>
                    <a:lstStyle/>
                    <a:p>
                      <a:r>
                        <a:rPr lang="en-US" sz="1100" i="0" dirty="0">
                          <a:latin typeface="+mn-lt"/>
                          <a:cs typeface="Times New Roman" panose="02020603050405020304" pitchFamily="18" charset="0"/>
                        </a:rPr>
                        <a:t>Length</a:t>
                      </a:r>
                      <a:r>
                        <a:rPr lang="en-US" sz="1100" i="0" baseline="0" dirty="0">
                          <a:latin typeface="+mn-lt"/>
                          <a:cs typeface="Times New Roman" panose="02020603050405020304" pitchFamily="18" charset="0"/>
                        </a:rPr>
                        <a:t> of the stress period</a:t>
                      </a:r>
                      <a:endParaRPr lang="en-US" sz="1100" i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365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06751"/>
                  </a:ext>
                </a:extLst>
              </a:tr>
              <a:tr h="398129">
                <a:tc>
                  <a:txBody>
                    <a:bodyPr/>
                    <a:lstStyle/>
                    <a:p>
                      <a:r>
                        <a:rPr lang="en-US" sz="1100" i="0" dirty="0">
                          <a:latin typeface="+mn-lt"/>
                          <a:cs typeface="Times New Roman" panose="02020603050405020304" pitchFamily="18" charset="0"/>
                        </a:rPr>
                        <a:t>Number of time step in each stress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19837"/>
                  </a:ext>
                </a:extLst>
              </a:tr>
              <a:tr h="251336">
                <a:tc>
                  <a:txBody>
                    <a:bodyPr/>
                    <a:lstStyle/>
                    <a:p>
                      <a:r>
                        <a:rPr lang="en-US" sz="1100" i="0" dirty="0">
                          <a:latin typeface="+mn-lt"/>
                          <a:cs typeface="Times New Roman" panose="02020603050405020304" pitchFamily="18" charset="0"/>
                        </a:rPr>
                        <a:t>Longitudinal dispersivity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150 </a:t>
                      </a:r>
                      <a:r>
                        <a:rPr lang="en-US" sz="1100" dirty="0" err="1">
                          <a:latin typeface="+mn-lt"/>
                          <a:cs typeface="Times New Roman" panose="02020603050405020304" pitchFamily="18" charset="0"/>
                        </a:rPr>
                        <a:t>ft</a:t>
                      </a:r>
                      <a:endParaRPr lang="en-US" sz="11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367632"/>
                  </a:ext>
                </a:extLst>
              </a:tr>
              <a:tr h="251336">
                <a:tc>
                  <a:txBody>
                    <a:bodyPr/>
                    <a:lstStyle/>
                    <a:p>
                      <a:r>
                        <a:rPr lang="en-US" sz="1100" i="0" dirty="0">
                          <a:latin typeface="+mn-lt"/>
                          <a:cs typeface="Times New Roman" panose="02020603050405020304" pitchFamily="18" charset="0"/>
                        </a:rPr>
                        <a:t>Porosity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070597"/>
                  </a:ext>
                </a:extLst>
              </a:tr>
              <a:tr h="251336">
                <a:tc>
                  <a:txBody>
                    <a:bodyPr/>
                    <a:lstStyle/>
                    <a:p>
                      <a:r>
                        <a:rPr lang="en-US" sz="1100" i="0" dirty="0">
                          <a:latin typeface="+mn-lt"/>
                          <a:cs typeface="Times New Roman" panose="02020603050405020304" pitchFamily="18" charset="0"/>
                        </a:rPr>
                        <a:t>TRPT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831819"/>
                  </a:ext>
                </a:extLst>
              </a:tr>
              <a:tr h="251336">
                <a:tc>
                  <a:txBody>
                    <a:bodyPr/>
                    <a:lstStyle/>
                    <a:p>
                      <a:r>
                        <a:rPr lang="en-US" sz="1100" i="0" dirty="0">
                          <a:latin typeface="+mn-lt"/>
                          <a:cs typeface="Times New Roman" panose="02020603050405020304" pitchFamily="18" charset="0"/>
                        </a:rPr>
                        <a:t>TRVT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4617"/>
                  </a:ext>
                </a:extLst>
              </a:tr>
              <a:tr h="408420">
                <a:tc>
                  <a:txBody>
                    <a:bodyPr/>
                    <a:lstStyle/>
                    <a:p>
                      <a:r>
                        <a:rPr lang="en-US" sz="1100" i="0" dirty="0">
                          <a:latin typeface="+mn-lt"/>
                          <a:cs typeface="Times New Roman" panose="02020603050405020304" pitchFamily="18" charset="0"/>
                        </a:rPr>
                        <a:t>Effective molecular diffusion coefficient  (dmcoef)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72677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1811" y="3480758"/>
            <a:ext cx="350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Fig.1. ESTCP confined aquifer</a:t>
            </a:r>
          </a:p>
        </p:txBody>
      </p:sp>
    </p:spTree>
    <p:extLst>
      <p:ext uri="{BB962C8B-B14F-4D97-AF65-F5344CB8AC3E}">
        <p14:creationId xmlns:p14="http://schemas.microsoft.com/office/powerpoint/2010/main" val="126762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12406</TotalTime>
  <Words>271</Words>
  <Application>Microsoft Office PowerPoint</Application>
  <PresentationFormat>On-screen Show (4:3)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Wingdings</vt:lpstr>
      <vt:lpstr>Office Theme</vt:lpstr>
      <vt:lpstr>             ESTCP Problem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ESTCP &amp; EX4 problem</dc:title>
  <dc:creator>partha</dc:creator>
  <cp:lastModifiedBy>PARTHA MAJUMDER</cp:lastModifiedBy>
  <cp:revision>57</cp:revision>
  <dcterms:created xsi:type="dcterms:W3CDTF">2018-05-30T22:29:11Z</dcterms:created>
  <dcterms:modified xsi:type="dcterms:W3CDTF">2023-05-23T06:56:18Z</dcterms:modified>
</cp:coreProperties>
</file>