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8" r:id="rId4"/>
    <p:sldId id="265" r:id="rId5"/>
    <p:sldId id="266" r:id="rId6"/>
    <p:sldId id="267" r:id="rId7"/>
    <p:sldId id="272" r:id="rId8"/>
    <p:sldId id="271" r:id="rId9"/>
    <p:sldId id="269" r:id="rId10"/>
    <p:sldId id="273" r:id="rId11"/>
    <p:sldId id="282" r:id="rId12"/>
    <p:sldId id="286" r:id="rId13"/>
    <p:sldId id="270" r:id="rId14"/>
    <p:sldId id="287" r:id="rId15"/>
    <p:sldId id="277" r:id="rId16"/>
    <p:sldId id="283" r:id="rId17"/>
    <p:sldId id="289" r:id="rId18"/>
    <p:sldId id="284" r:id="rId19"/>
    <p:sldId id="288" r:id="rId20"/>
    <p:sldId id="276" r:id="rId21"/>
    <p:sldId id="258" r:id="rId22"/>
    <p:sldId id="257" r:id="rId23"/>
    <p:sldId id="259" r:id="rId24"/>
    <p:sldId id="260" r:id="rId25"/>
    <p:sldId id="261" r:id="rId26"/>
    <p:sldId id="274" r:id="rId27"/>
    <p:sldId id="275" r:id="rId28"/>
    <p:sldId id="279" r:id="rId29"/>
    <p:sldId id="281" r:id="rId30"/>
    <p:sldId id="278" r:id="rId31"/>
    <p:sldId id="280" r:id="rId32"/>
    <p:sldId id="26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Parvin" userId="7e7f8daf2f85f36e" providerId="LiveId" clId="{78DD245D-1745-4EF1-B62C-89C4E7A2CA68}"/>
    <pc:docChg chg="modSld">
      <pc:chgData name="Stephen Parvin" userId="7e7f8daf2f85f36e" providerId="LiveId" clId="{78DD245D-1745-4EF1-B62C-89C4E7A2CA68}" dt="2018-12-07T13:17:07.249" v="13" actId="20577"/>
      <pc:docMkLst>
        <pc:docMk/>
      </pc:docMkLst>
      <pc:sldChg chg="modSp">
        <pc:chgData name="Stephen Parvin" userId="7e7f8daf2f85f36e" providerId="LiveId" clId="{78DD245D-1745-4EF1-B62C-89C4E7A2CA68}" dt="2018-12-07T13:17:07.249" v="13" actId="20577"/>
        <pc:sldMkLst>
          <pc:docMk/>
          <pc:sldMk cId="2642163521" sldId="256"/>
        </pc:sldMkLst>
        <pc:spChg chg="mod">
          <ac:chgData name="Stephen Parvin" userId="7e7f8daf2f85f36e" providerId="LiveId" clId="{78DD245D-1745-4EF1-B62C-89C4E7A2CA68}" dt="2018-12-07T13:17:07.249" v="13" actId="20577"/>
          <ac:spMkLst>
            <pc:docMk/>
            <pc:sldMk cId="2642163521" sldId="256"/>
            <ac:spMk id="3" creationId="{0C058B1E-251B-4F8E-BD97-1D52F149976D}"/>
          </ac:spMkLst>
        </pc:spChg>
      </pc:sldChg>
    </pc:docChg>
  </pc:docChgLst>
  <pc:docChgLst>
    <pc:chgData name="Stephen Parvin" userId="7e7f8daf2f85f36e" providerId="LiveId" clId="{43C2A721-80C3-407A-BF95-0C2A8BEE1BFD}"/>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4DE8-A5EA-46C0-AECB-224EB68C01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AE0DE4-4DFB-458D-BE47-8837DF507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B48113-A88A-4904-8A93-87A3C4D08141}"/>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5" name="Footer Placeholder 4">
            <a:extLst>
              <a:ext uri="{FF2B5EF4-FFF2-40B4-BE49-F238E27FC236}">
                <a16:creationId xmlns:a16="http://schemas.microsoft.com/office/drawing/2014/main" id="{B05C5112-50F9-4AA4-8C46-3048278A0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3427A-E3BD-41BC-9F95-726890D07644}"/>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413422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8D2F-0CDC-4135-A3EA-D3F2D63989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D926F8-4688-431C-99E2-186208AF93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BB964-E896-42FD-A223-4C9CA12D682F}"/>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5" name="Footer Placeholder 4">
            <a:extLst>
              <a:ext uri="{FF2B5EF4-FFF2-40B4-BE49-F238E27FC236}">
                <a16:creationId xmlns:a16="http://schemas.microsoft.com/office/drawing/2014/main" id="{59539B8C-2A7E-4DC5-B875-E1B29D8A6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1F81F-C891-4274-8E09-A3D535B24AAE}"/>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6589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A4280B-833E-4F43-A82C-3006C3ED6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7437FC-A340-4E30-8261-4C7A0F2A00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3991A-466E-4C43-9FEC-AC95B0A72FA1}"/>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5" name="Footer Placeholder 4">
            <a:extLst>
              <a:ext uri="{FF2B5EF4-FFF2-40B4-BE49-F238E27FC236}">
                <a16:creationId xmlns:a16="http://schemas.microsoft.com/office/drawing/2014/main" id="{1B21B9F4-0535-4EF7-AB7B-C984FA11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59A4-934E-4B9B-A53C-5AE69D657529}"/>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298341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579A-5A3B-43B6-BAB9-1E48DF7E7F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88BCA-3E82-44BB-8D5D-9645B8887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2364A-18AE-4D2A-9A0F-411020B58677}"/>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5" name="Footer Placeholder 4">
            <a:extLst>
              <a:ext uri="{FF2B5EF4-FFF2-40B4-BE49-F238E27FC236}">
                <a16:creationId xmlns:a16="http://schemas.microsoft.com/office/drawing/2014/main" id="{5B75E9FD-364D-468A-B562-DE5F6DBB0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19AB1-D5D2-4094-BD4D-2172F03BA6FA}"/>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2132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65A2-B9DF-4767-88AC-F86C95B82E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C6E31F-3CFA-42BE-AB21-FB0F4D7EA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75A1207-3760-4B18-8525-D583B588F370}"/>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5" name="Footer Placeholder 4">
            <a:extLst>
              <a:ext uri="{FF2B5EF4-FFF2-40B4-BE49-F238E27FC236}">
                <a16:creationId xmlns:a16="http://schemas.microsoft.com/office/drawing/2014/main" id="{9217E779-676A-490E-BC4F-05ECED153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F0121-D38D-4A68-A19B-A460D9B9DDB9}"/>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14395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2AB6-A869-4603-8865-25BDCCC28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D2D2F3-9E20-472B-BE40-8D138ADD9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7820E9-6524-4289-B410-2ACD6E245F9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5A077-AADE-473E-830C-CBC7912553F0}"/>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6" name="Footer Placeholder 5">
            <a:extLst>
              <a:ext uri="{FF2B5EF4-FFF2-40B4-BE49-F238E27FC236}">
                <a16:creationId xmlns:a16="http://schemas.microsoft.com/office/drawing/2014/main" id="{1E0FC27A-7FF0-4807-9472-535667561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31D7F-BBA7-4637-99CC-ED6CE2842FF1}"/>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3955611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81DB-BB3E-4931-AF27-975923EB43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987FA4-BD0D-4C1E-B68C-8CBC3DF585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535EF4-7E2F-4827-A86E-39CC48FE2C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B60820-2D82-4BA5-9707-4C6A0BF32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452F40-8317-4464-A5A7-C10B61F492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9F2067-A4B5-4C5C-904C-759C1BBC3971}"/>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8" name="Footer Placeholder 7">
            <a:extLst>
              <a:ext uri="{FF2B5EF4-FFF2-40B4-BE49-F238E27FC236}">
                <a16:creationId xmlns:a16="http://schemas.microsoft.com/office/drawing/2014/main" id="{3AECE545-8CAC-4E5B-8456-F07DC08921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6B2BFA-C845-42DB-A42F-AAACA76AD11D}"/>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402925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EB36-90B0-4B47-B3E7-DE32D74C05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9AC207-8911-4FF2-A38B-8EBA597335A3}"/>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4" name="Footer Placeholder 3">
            <a:extLst>
              <a:ext uri="{FF2B5EF4-FFF2-40B4-BE49-F238E27FC236}">
                <a16:creationId xmlns:a16="http://schemas.microsoft.com/office/drawing/2014/main" id="{74473328-C49F-4D58-AA30-2F049F536E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D6D465-0F0F-4A50-B5F6-ACAEE6E4DE8A}"/>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293956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91793-E50F-4A73-B3AA-84F3A12F9702}"/>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3" name="Footer Placeholder 2">
            <a:extLst>
              <a:ext uri="{FF2B5EF4-FFF2-40B4-BE49-F238E27FC236}">
                <a16:creationId xmlns:a16="http://schemas.microsoft.com/office/drawing/2014/main" id="{B6B592D7-95E6-489A-B33D-F6AF73B4C1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882C94-FD1E-4938-8815-788C56796026}"/>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342092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CACD-4088-4DCE-BBE6-873FD0037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4BDC10-6589-41F5-A685-38F0C14CC6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F9BDDA-7486-40C0-8512-A8EB450E81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6F3F07-A8F2-47A4-899A-F2FE00F75071}"/>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6" name="Footer Placeholder 5">
            <a:extLst>
              <a:ext uri="{FF2B5EF4-FFF2-40B4-BE49-F238E27FC236}">
                <a16:creationId xmlns:a16="http://schemas.microsoft.com/office/drawing/2014/main" id="{60A4047D-1757-41C3-9F27-C6840799F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2A48DB-7CF2-4625-9FBF-2A6E6B4A1696}"/>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86994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80E0-6639-477B-9B8B-F6FF2ACCC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2558A7-141E-4DBB-8609-1A6E9DB538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F14C21-CC4A-4DFE-B658-AFDDC8200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41723C-28E0-401E-A481-CCD4A1BCBB4B}"/>
              </a:ext>
            </a:extLst>
          </p:cNvPr>
          <p:cNvSpPr>
            <a:spLocks noGrp="1"/>
          </p:cNvSpPr>
          <p:nvPr>
            <p:ph type="dt" sz="half" idx="10"/>
          </p:nvPr>
        </p:nvSpPr>
        <p:spPr/>
        <p:txBody>
          <a:bodyPr/>
          <a:lstStyle/>
          <a:p>
            <a:fld id="{11C65C56-8809-4683-85FA-A0F89C68B9E4}" type="datetimeFigureOut">
              <a:rPr lang="en-US" smtClean="0"/>
              <a:t>12/7/2018</a:t>
            </a:fld>
            <a:endParaRPr lang="en-US"/>
          </a:p>
        </p:txBody>
      </p:sp>
      <p:sp>
        <p:nvSpPr>
          <p:cNvPr id="6" name="Footer Placeholder 5">
            <a:extLst>
              <a:ext uri="{FF2B5EF4-FFF2-40B4-BE49-F238E27FC236}">
                <a16:creationId xmlns:a16="http://schemas.microsoft.com/office/drawing/2014/main" id="{55D77E16-0906-4C1A-B40F-48F8731267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1901A-5208-4C91-92B0-B2B642411B9C}"/>
              </a:ext>
            </a:extLst>
          </p:cNvPr>
          <p:cNvSpPr>
            <a:spLocks noGrp="1"/>
          </p:cNvSpPr>
          <p:nvPr>
            <p:ph type="sldNum" sz="quarter" idx="12"/>
          </p:nvPr>
        </p:nvSpPr>
        <p:spPr/>
        <p:txBody>
          <a:bodyPr/>
          <a:lstStyle/>
          <a:p>
            <a:fld id="{8F30E5C4-A64E-44ED-B26B-F20CE26393EB}" type="slidenum">
              <a:rPr lang="en-US" smtClean="0"/>
              <a:t>‹#›</a:t>
            </a:fld>
            <a:endParaRPr lang="en-US"/>
          </a:p>
        </p:txBody>
      </p:sp>
    </p:spTree>
    <p:extLst>
      <p:ext uri="{BB962C8B-B14F-4D97-AF65-F5344CB8AC3E}">
        <p14:creationId xmlns:p14="http://schemas.microsoft.com/office/powerpoint/2010/main" val="275816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E19679-8B72-4C4C-9640-D7BFDEEA1A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E22329-A398-483E-837F-C155F4CE9D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830F6-DC06-4F85-9A35-ED0F1ED29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65C56-8809-4683-85FA-A0F89C68B9E4}" type="datetimeFigureOut">
              <a:rPr lang="en-US" smtClean="0"/>
              <a:t>12/7/2018</a:t>
            </a:fld>
            <a:endParaRPr lang="en-US"/>
          </a:p>
        </p:txBody>
      </p:sp>
      <p:sp>
        <p:nvSpPr>
          <p:cNvPr id="5" name="Footer Placeholder 4">
            <a:extLst>
              <a:ext uri="{FF2B5EF4-FFF2-40B4-BE49-F238E27FC236}">
                <a16:creationId xmlns:a16="http://schemas.microsoft.com/office/drawing/2014/main" id="{836FF603-7950-429A-ACB1-A9C53FFF65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739B56-A410-495B-8B92-DE2E8885F2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0E5C4-A64E-44ED-B26B-F20CE26393EB}" type="slidenum">
              <a:rPr lang="en-US" smtClean="0"/>
              <a:t>‹#›</a:t>
            </a:fld>
            <a:endParaRPr lang="en-US"/>
          </a:p>
        </p:txBody>
      </p:sp>
    </p:spTree>
    <p:extLst>
      <p:ext uri="{BB962C8B-B14F-4D97-AF65-F5344CB8AC3E}">
        <p14:creationId xmlns:p14="http://schemas.microsoft.com/office/powerpoint/2010/main" val="2268984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buildasoil.com/" TargetMode="External"/><Relationship Id="rId2" Type="http://schemas.openxmlformats.org/officeDocument/2006/relationships/hyperlink" Target="http://www.ext.colostate.edu/mg/gardennotes/training-file.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odataengine.org/find/colorado-states-percent-adults-consuming-vegetables-less-once-day-2011" TargetMode="External"/><Relationship Id="rId2" Type="http://schemas.openxmlformats.org/officeDocument/2006/relationships/hyperlink" Target="http://codataengine.org/find/food-deserts-metro-denver-region-2009" TargetMode="External"/><Relationship Id="rId1" Type="http://schemas.openxmlformats.org/officeDocument/2006/relationships/slideLayout" Target="../slideLayouts/slideLayout2.xml"/><Relationship Id="rId6" Type="http://schemas.openxmlformats.org/officeDocument/2006/relationships/hyperlink" Target="https://data.colorado.gov/Energy/Solar-Direct-Normal-Irradiance-in-Colorado-2014/unz2-68bn" TargetMode="External"/><Relationship Id="rId5" Type="http://schemas.openxmlformats.org/officeDocument/2006/relationships/hyperlink" Target="https://data.colorado.gov/Local-Aggregation/Soil-Districts-in-Colorado/fwb5-rzg5" TargetMode="External"/><Relationship Id="rId4" Type="http://schemas.openxmlformats.org/officeDocument/2006/relationships/hyperlink" Target="https://data.colorado.gov/Environment/Noxious-Weeds-in-Colorado-2014/mguq-rjzb"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ata.colorado.gov/Transportation/CDOT-Real-Time-Data-Feed-XML-/j3ch-zsvz" TargetMode="External"/><Relationship Id="rId2" Type="http://schemas.openxmlformats.org/officeDocument/2006/relationships/hyperlink" Target="https://data.colorado.gov/Environment/Rain-Hail-and-Snow-in-Colorado-2015/mqid-8hv2" TargetMode="External"/><Relationship Id="rId1" Type="http://schemas.openxmlformats.org/officeDocument/2006/relationships/slideLayout" Target="../slideLayouts/slideLayout2.xml"/><Relationship Id="rId5" Type="http://schemas.openxmlformats.org/officeDocument/2006/relationships/hyperlink" Target="https://data.colorado.gov/Water/DWR-Well-Water-Level/hfwh-wsgi" TargetMode="External"/><Relationship Id="rId4" Type="http://schemas.openxmlformats.org/officeDocument/2006/relationships/hyperlink" Target="https://data.colorado.gov/Water/DWR-Current-Surface-Water-Conditions/4yw9-a5y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alpenglowcohousing.org/welcom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GoCodeColorado/FarmToTable" TargetMode="External"/><Relationship Id="rId2" Type="http://schemas.openxmlformats.org/officeDocument/2006/relationships/hyperlink" Target="https://github.com/GoCodeColorado/Shelpe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GoCodeColorado/Locavore" TargetMode="External"/><Relationship Id="rId2" Type="http://schemas.openxmlformats.org/officeDocument/2006/relationships/hyperlink" Target="https://github.com/GoCodeColorado/TheLeroyJenkinsProjec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A6FB-7047-476B-9781-BD65E29578C5}"/>
              </a:ext>
            </a:extLst>
          </p:cNvPr>
          <p:cNvSpPr>
            <a:spLocks noGrp="1"/>
          </p:cNvSpPr>
          <p:nvPr>
            <p:ph type="ctrTitle"/>
          </p:nvPr>
        </p:nvSpPr>
        <p:spPr>
          <a:xfrm>
            <a:off x="1524000" y="1108364"/>
            <a:ext cx="9144000" cy="1057708"/>
          </a:xfrm>
        </p:spPr>
        <p:txBody>
          <a:bodyPr/>
          <a:lstStyle/>
          <a:p>
            <a:r>
              <a:rPr lang="en-US" dirty="0"/>
              <a:t>The Marvelous </a:t>
            </a:r>
            <a:r>
              <a:rPr lang="en-US" dirty="0" err="1"/>
              <a:t>GrowBrain</a:t>
            </a:r>
            <a:endParaRPr lang="en-US" dirty="0"/>
          </a:p>
        </p:txBody>
      </p:sp>
      <p:sp>
        <p:nvSpPr>
          <p:cNvPr id="3" name="Subtitle 2">
            <a:extLst>
              <a:ext uri="{FF2B5EF4-FFF2-40B4-BE49-F238E27FC236}">
                <a16:creationId xmlns:a16="http://schemas.microsoft.com/office/drawing/2014/main" id="{0C058B1E-251B-4F8E-BD97-1D52F149976D}"/>
              </a:ext>
            </a:extLst>
          </p:cNvPr>
          <p:cNvSpPr>
            <a:spLocks noGrp="1"/>
          </p:cNvSpPr>
          <p:nvPr>
            <p:ph type="subTitle" idx="1"/>
          </p:nvPr>
        </p:nvSpPr>
        <p:spPr>
          <a:xfrm>
            <a:off x="1524000" y="2798618"/>
            <a:ext cx="9144000" cy="3117273"/>
          </a:xfrm>
        </p:spPr>
        <p:txBody>
          <a:bodyPr>
            <a:normAutofit lnSpcReduction="10000"/>
          </a:bodyPr>
          <a:lstStyle/>
          <a:p>
            <a:r>
              <a:rPr lang="en-US" dirty="0"/>
              <a:t>Multi-platform, open-source environment.  Empowers the individual to solve a range of food needs, extracting value from idle resources via the </a:t>
            </a:r>
            <a:r>
              <a:rPr lang="en-US" dirty="0" err="1"/>
              <a:t>stigmergic</a:t>
            </a:r>
            <a:r>
              <a:rPr lang="en-US" dirty="0"/>
              <a:t> power of social networking and ad-hoc horizontal networks.  </a:t>
            </a:r>
          </a:p>
          <a:p>
            <a:r>
              <a:rPr lang="en-US" dirty="0"/>
              <a:t>or,</a:t>
            </a:r>
          </a:p>
          <a:p>
            <a:r>
              <a:rPr lang="en-US" dirty="0"/>
              <a:t>Garden Automation and Networking leveraged </a:t>
            </a:r>
            <a:r>
              <a:rPr lang="en-US"/>
              <a:t>with Public </a:t>
            </a:r>
            <a:r>
              <a:rPr lang="en-US" dirty="0"/>
              <a:t>D</a:t>
            </a:r>
            <a:r>
              <a:rPr lang="en-US"/>
              <a:t>ata </a:t>
            </a:r>
            <a:r>
              <a:rPr lang="en-US" dirty="0"/>
              <a:t>and Social Media </a:t>
            </a:r>
          </a:p>
          <a:p>
            <a:endParaRPr lang="en-US" dirty="0"/>
          </a:p>
          <a:p>
            <a:r>
              <a:rPr lang="en-US" dirty="0"/>
              <a:t>“Teach him </a:t>
            </a:r>
            <a:r>
              <a:rPr lang="en-US" i="1" dirty="0"/>
              <a:t>how</a:t>
            </a:r>
            <a:r>
              <a:rPr lang="en-US" dirty="0"/>
              <a:t> to fish, and you feed him for a </a:t>
            </a:r>
            <a:r>
              <a:rPr lang="en-US" i="1" dirty="0"/>
              <a:t>lifetime.</a:t>
            </a:r>
            <a:r>
              <a:rPr lang="en-US" dirty="0"/>
              <a:t>”</a:t>
            </a:r>
          </a:p>
        </p:txBody>
      </p:sp>
    </p:spTree>
    <p:extLst>
      <p:ext uri="{BB962C8B-B14F-4D97-AF65-F5344CB8AC3E}">
        <p14:creationId xmlns:p14="http://schemas.microsoft.com/office/powerpoint/2010/main" val="2642163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a:t>GUI / Social Media Environment</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a:bodyPr>
          <a:lstStyle/>
          <a:p>
            <a:r>
              <a:rPr lang="en-US" dirty="0"/>
              <a:t>The App will offer all of the most popular Social Media APIs to post Garden related status updates, photos, etc. connecting those viewers to our user’s Public Profile page</a:t>
            </a:r>
          </a:p>
          <a:p>
            <a:r>
              <a:rPr lang="en-US" dirty="0"/>
              <a:t>Discussion Groups / Boards</a:t>
            </a:r>
          </a:p>
          <a:p>
            <a:pPr lvl="1"/>
            <a:r>
              <a:rPr lang="en-US" dirty="0"/>
              <a:t>Public and Private, User-generated groups as well as </a:t>
            </a:r>
            <a:r>
              <a:rPr lang="en-US" dirty="0" err="1"/>
              <a:t>GrowBrain</a:t>
            </a:r>
            <a:r>
              <a:rPr lang="en-US" dirty="0"/>
              <a:t> Admins</a:t>
            </a:r>
          </a:p>
          <a:p>
            <a:pPr lvl="1"/>
            <a:r>
              <a:rPr lang="en-US" dirty="0"/>
              <a:t>Content –user and group generated blogs, tutorials, suggested templates</a:t>
            </a:r>
          </a:p>
          <a:p>
            <a:pPr lvl="1"/>
            <a:r>
              <a:rPr lang="en-US" dirty="0" err="1"/>
              <a:t>GrowBrain</a:t>
            </a:r>
            <a:r>
              <a:rPr lang="en-US" dirty="0"/>
              <a:t> Python files downloadable, shareable</a:t>
            </a:r>
          </a:p>
          <a:p>
            <a:r>
              <a:rPr lang="en-US" dirty="0"/>
              <a:t>Direct Messaging</a:t>
            </a:r>
          </a:p>
        </p:txBody>
      </p:sp>
    </p:spTree>
    <p:extLst>
      <p:ext uri="{BB962C8B-B14F-4D97-AF65-F5344CB8AC3E}">
        <p14:creationId xmlns:p14="http://schemas.microsoft.com/office/powerpoint/2010/main" val="3697024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a:t>GUI / Social Media Environment</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fontScale="92500" lnSpcReduction="10000"/>
          </a:bodyPr>
          <a:lstStyle/>
          <a:p>
            <a:r>
              <a:rPr lang="en-US" u="sng" dirty="0"/>
              <a:t>Supplies Tab </a:t>
            </a:r>
            <a:r>
              <a:rPr lang="en-US" dirty="0"/>
              <a:t>– Users in groups can share common supplies</a:t>
            </a:r>
          </a:p>
          <a:p>
            <a:pPr lvl="1"/>
            <a:r>
              <a:rPr lang="en-US" dirty="0"/>
              <a:t>Identify common inputs – Soil, Peat Moss, Mineral Amendments, Earthworm Castings, Seed Meals, Pest Management Sprays, empty pots, light bulbs, fans, water, etc.</a:t>
            </a:r>
          </a:p>
          <a:p>
            <a:pPr lvl="1"/>
            <a:r>
              <a:rPr lang="en-US" dirty="0"/>
              <a:t>Purchase in bulk, save money</a:t>
            </a:r>
          </a:p>
          <a:p>
            <a:pPr lvl="2"/>
            <a:r>
              <a:rPr lang="en-US" dirty="0"/>
              <a:t>Ex.  Buildasoil.com – integrated, shopping cart created that takes you to buildasoil.com</a:t>
            </a:r>
          </a:p>
          <a:p>
            <a:pPr lvl="2"/>
            <a:r>
              <a:rPr lang="en-US" dirty="0"/>
              <a:t>Divide up goods between members at point of purchase/delivery</a:t>
            </a:r>
          </a:p>
          <a:p>
            <a:pPr lvl="2"/>
            <a:r>
              <a:rPr lang="en-US" dirty="0"/>
              <a:t>Or, users plan storage at central convenient location</a:t>
            </a:r>
          </a:p>
          <a:p>
            <a:pPr lvl="3"/>
            <a:r>
              <a:rPr lang="en-US" dirty="0" err="1"/>
              <a:t>GrowBrain</a:t>
            </a:r>
            <a:r>
              <a:rPr lang="en-US" dirty="0"/>
              <a:t> tracks inventory for all group users to view and edit</a:t>
            </a:r>
          </a:p>
          <a:p>
            <a:pPr lvl="1"/>
            <a:r>
              <a:rPr lang="en-US" dirty="0"/>
              <a:t>Helps new growers avoid common issue of forgetting/ running out of inputs</a:t>
            </a:r>
          </a:p>
          <a:p>
            <a:pPr lvl="1"/>
            <a:r>
              <a:rPr lang="en-US" dirty="0"/>
              <a:t>Groups can decide how to pay for expenses, plan and save</a:t>
            </a:r>
          </a:p>
          <a:p>
            <a:pPr lvl="2"/>
            <a:r>
              <a:rPr lang="en-US" dirty="0"/>
              <a:t>Could help form equity structures in commercial groups</a:t>
            </a:r>
          </a:p>
          <a:p>
            <a:pPr lvl="2"/>
            <a:r>
              <a:rPr lang="en-US" dirty="0"/>
              <a:t>Blockchain tech for non-local groups</a:t>
            </a:r>
          </a:p>
        </p:txBody>
      </p:sp>
    </p:spTree>
    <p:extLst>
      <p:ext uri="{BB962C8B-B14F-4D97-AF65-F5344CB8AC3E}">
        <p14:creationId xmlns:p14="http://schemas.microsoft.com/office/powerpoint/2010/main" val="340520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a:t>GUI / Social Media Environment</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fontScale="92500" lnSpcReduction="10000"/>
          </a:bodyPr>
          <a:lstStyle/>
          <a:p>
            <a:r>
              <a:rPr lang="en-US" u="sng" dirty="0"/>
              <a:t>Learning Tab</a:t>
            </a:r>
            <a:r>
              <a:rPr lang="en-US" dirty="0"/>
              <a:t>:  </a:t>
            </a:r>
            <a:r>
              <a:rPr lang="en-US" i="1" dirty="0"/>
              <a:t>Content, Content, Content</a:t>
            </a:r>
          </a:p>
          <a:p>
            <a:pPr lvl="1"/>
            <a:r>
              <a:rPr lang="en-US" u="sng" dirty="0">
                <a:hlinkClick r:id="rId2"/>
              </a:rPr>
              <a:t>CSU Master Gardener File</a:t>
            </a:r>
            <a:endParaRPr lang="en-US" u="sng" dirty="0"/>
          </a:p>
          <a:p>
            <a:pPr lvl="2"/>
            <a:r>
              <a:rPr lang="en-US" dirty="0"/>
              <a:t>Every </a:t>
            </a:r>
            <a:r>
              <a:rPr lang="en-US" dirty="0" err="1"/>
              <a:t>GrowBrain</a:t>
            </a:r>
            <a:r>
              <a:rPr lang="en-US" dirty="0"/>
              <a:t> comes preloaded with the </a:t>
            </a:r>
            <a:r>
              <a:rPr lang="en-US" b="1" dirty="0"/>
              <a:t>entire</a:t>
            </a:r>
            <a:r>
              <a:rPr lang="en-US" dirty="0"/>
              <a:t> </a:t>
            </a:r>
            <a:r>
              <a:rPr lang="en-US" b="1" dirty="0"/>
              <a:t>700 page set of CMG Garden Notes</a:t>
            </a:r>
            <a:r>
              <a:rPr lang="en-US" dirty="0"/>
              <a:t> from Colorado State’s Master Gardener Curriculum.</a:t>
            </a:r>
          </a:p>
          <a:p>
            <a:pPr lvl="2"/>
            <a:r>
              <a:rPr lang="en-US" dirty="0"/>
              <a:t>Consider a link to each specific file, as well as full file</a:t>
            </a:r>
          </a:p>
          <a:p>
            <a:pPr lvl="1"/>
            <a:r>
              <a:rPr lang="en-US" dirty="0"/>
              <a:t> </a:t>
            </a:r>
            <a:r>
              <a:rPr lang="en-US" dirty="0">
                <a:hlinkClick r:id="rId3"/>
              </a:rPr>
              <a:t>BuildASoil.com</a:t>
            </a:r>
            <a:endParaRPr lang="en-US" dirty="0"/>
          </a:p>
          <a:p>
            <a:pPr lvl="2"/>
            <a:r>
              <a:rPr lang="en-US" dirty="0"/>
              <a:t>Current and past tutorials</a:t>
            </a:r>
          </a:p>
          <a:p>
            <a:pPr lvl="2"/>
            <a:r>
              <a:rPr lang="en-US" dirty="0"/>
              <a:t>Integrated hopefully as inventory supplier</a:t>
            </a:r>
          </a:p>
          <a:p>
            <a:pPr lvl="1"/>
            <a:r>
              <a:rPr lang="en-US" dirty="0" err="1"/>
              <a:t>GrowBrain</a:t>
            </a:r>
            <a:r>
              <a:rPr lang="en-US" dirty="0"/>
              <a:t> Content</a:t>
            </a:r>
          </a:p>
          <a:p>
            <a:pPr lvl="2"/>
            <a:r>
              <a:rPr lang="en-US" dirty="0"/>
              <a:t>Help File on every unit, specific to customization</a:t>
            </a:r>
          </a:p>
          <a:p>
            <a:pPr lvl="2"/>
            <a:r>
              <a:rPr lang="en-US" dirty="0"/>
              <a:t>Python Programs to download and use</a:t>
            </a:r>
          </a:p>
          <a:p>
            <a:pPr lvl="2"/>
            <a:r>
              <a:rPr lang="en-US" dirty="0"/>
              <a:t>Suggested templates/ methods for specific set-ups, crop types</a:t>
            </a:r>
          </a:p>
          <a:p>
            <a:pPr lvl="1"/>
            <a:r>
              <a:rPr lang="en-US" dirty="0"/>
              <a:t>User Generated Discussion Boards</a:t>
            </a:r>
          </a:p>
          <a:p>
            <a:pPr lvl="2"/>
            <a:r>
              <a:rPr lang="en-US" dirty="0"/>
              <a:t>Group boards, individual boards, </a:t>
            </a:r>
          </a:p>
          <a:p>
            <a:pPr lvl="2"/>
            <a:endParaRPr lang="en-US" dirty="0"/>
          </a:p>
          <a:p>
            <a:pPr lvl="2"/>
            <a:endParaRPr lang="en-US" dirty="0"/>
          </a:p>
        </p:txBody>
      </p:sp>
    </p:spTree>
    <p:extLst>
      <p:ext uri="{BB962C8B-B14F-4D97-AF65-F5344CB8AC3E}">
        <p14:creationId xmlns:p14="http://schemas.microsoft.com/office/powerpoint/2010/main" val="197414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a:t>GUI / Social Media Environment</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a:bodyPr>
          <a:lstStyle/>
          <a:p>
            <a:r>
              <a:rPr lang="en-US" u="sng" dirty="0"/>
              <a:t>Harvest Tab </a:t>
            </a:r>
            <a:r>
              <a:rPr lang="en-US" dirty="0"/>
              <a:t>: </a:t>
            </a:r>
          </a:p>
          <a:p>
            <a:pPr lvl="1"/>
            <a:r>
              <a:rPr lang="en-US" dirty="0"/>
              <a:t>Users can input their harvest yields to track results</a:t>
            </a:r>
          </a:p>
          <a:p>
            <a:pPr lvl="1"/>
            <a:r>
              <a:rPr lang="en-US" dirty="0"/>
              <a:t>Coops track and plan progress, move to next step of delivery or storage </a:t>
            </a:r>
          </a:p>
          <a:p>
            <a:pPr lvl="1"/>
            <a:r>
              <a:rPr lang="en-US" dirty="0"/>
              <a:t>Post achievements and progress updates to Social Media</a:t>
            </a:r>
          </a:p>
          <a:p>
            <a:pPr lvl="1"/>
            <a:r>
              <a:rPr lang="en-US" dirty="0"/>
              <a:t>Identify and analyze low yield harvests, find out why</a:t>
            </a:r>
          </a:p>
          <a:p>
            <a:pPr lvl="1"/>
            <a:r>
              <a:rPr lang="en-US" dirty="0"/>
              <a:t>Users can publicly post inventories available for sale, facilitating market conditions</a:t>
            </a:r>
          </a:p>
        </p:txBody>
      </p:sp>
    </p:spTree>
    <p:extLst>
      <p:ext uri="{BB962C8B-B14F-4D97-AF65-F5344CB8AC3E}">
        <p14:creationId xmlns:p14="http://schemas.microsoft.com/office/powerpoint/2010/main" val="272435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a:t>GUI / Social Media Environment</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a:bodyPr>
          <a:lstStyle/>
          <a:p>
            <a:r>
              <a:rPr lang="en-US" dirty="0"/>
              <a:t>Air-gapped (stand-alone) units</a:t>
            </a:r>
          </a:p>
          <a:p>
            <a:pPr lvl="1"/>
            <a:r>
              <a:rPr lang="en-US" dirty="0"/>
              <a:t>No data connection whatsoever (user can always add later)</a:t>
            </a:r>
          </a:p>
          <a:p>
            <a:pPr lvl="1"/>
            <a:r>
              <a:rPr lang="en-US" dirty="0"/>
              <a:t>For those concerned with data security or in remote situations no internet</a:t>
            </a:r>
          </a:p>
          <a:p>
            <a:pPr lvl="1"/>
            <a:r>
              <a:rPr lang="en-US" dirty="0"/>
              <a:t>Same Profile GUI page</a:t>
            </a:r>
          </a:p>
          <a:p>
            <a:pPr lvl="1"/>
            <a:r>
              <a:rPr lang="en-US" dirty="0"/>
              <a:t>Come loaded with programs, content (can add more via USB or flash drive)</a:t>
            </a:r>
          </a:p>
          <a:p>
            <a:pPr lvl="1"/>
            <a:r>
              <a:rPr lang="en-US" dirty="0"/>
              <a:t>Social Media function not available</a:t>
            </a:r>
          </a:p>
          <a:p>
            <a:pPr lvl="2"/>
            <a:r>
              <a:rPr lang="en-US" dirty="0"/>
              <a:t>Will need external storage for anything other than GPIO data (large files like photos/videos)</a:t>
            </a:r>
          </a:p>
        </p:txBody>
      </p:sp>
    </p:spTree>
    <p:extLst>
      <p:ext uri="{BB962C8B-B14F-4D97-AF65-F5344CB8AC3E}">
        <p14:creationId xmlns:p14="http://schemas.microsoft.com/office/powerpoint/2010/main" val="3045954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err="1"/>
              <a:t>GoCode</a:t>
            </a:r>
            <a:r>
              <a:rPr lang="en-US" dirty="0"/>
              <a:t> Data Sets</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fontScale="92500" lnSpcReduction="20000"/>
          </a:bodyPr>
          <a:lstStyle/>
          <a:p>
            <a:r>
              <a:rPr lang="en-US" dirty="0"/>
              <a:t>Food Deserts – census tracts more than one mile from a grocery store</a:t>
            </a:r>
          </a:p>
          <a:p>
            <a:pPr lvl="1"/>
            <a:r>
              <a:rPr lang="en-US" dirty="0">
                <a:hlinkClick r:id="rId2"/>
              </a:rPr>
              <a:t>http://codataengine.org/find/food-deserts-metro-denver-region-2009</a:t>
            </a:r>
            <a:r>
              <a:rPr lang="en-US" dirty="0"/>
              <a:t> </a:t>
            </a:r>
          </a:p>
          <a:p>
            <a:r>
              <a:rPr lang="en-US" dirty="0"/>
              <a:t>Areas where adults ate vegetables less than once per day</a:t>
            </a:r>
          </a:p>
          <a:p>
            <a:pPr lvl="1"/>
            <a:r>
              <a:rPr lang="en-US" dirty="0">
                <a:hlinkClick r:id="rId3"/>
              </a:rPr>
              <a:t>http://codataengine.org/find/colorado-states-percent-adults-consuming-vegetables-less-once-day-2011</a:t>
            </a:r>
            <a:r>
              <a:rPr lang="en-US" dirty="0"/>
              <a:t> </a:t>
            </a:r>
          </a:p>
          <a:p>
            <a:r>
              <a:rPr lang="en-US" dirty="0"/>
              <a:t>Noxious Weeds, areas that may be getting sprayed</a:t>
            </a:r>
          </a:p>
          <a:p>
            <a:pPr lvl="1"/>
            <a:r>
              <a:rPr lang="en-US" dirty="0">
                <a:hlinkClick r:id="rId4"/>
              </a:rPr>
              <a:t>https://data.colorado.gov/Environment/Noxious-Weeds-in-Colorado-2014/mguq-rjzb</a:t>
            </a:r>
            <a:r>
              <a:rPr lang="en-US" dirty="0"/>
              <a:t> </a:t>
            </a:r>
          </a:p>
          <a:p>
            <a:r>
              <a:rPr lang="en-US" dirty="0"/>
              <a:t>Soil Districts of Colorado</a:t>
            </a:r>
          </a:p>
          <a:p>
            <a:pPr lvl="1"/>
            <a:r>
              <a:rPr lang="en-US" dirty="0">
                <a:hlinkClick r:id="rId5"/>
              </a:rPr>
              <a:t>https://data.colorado.gov/Local-Aggregation/Soil-Districts-in-Colorado/fwb5-rzg5</a:t>
            </a:r>
            <a:r>
              <a:rPr lang="en-US" dirty="0"/>
              <a:t> </a:t>
            </a:r>
          </a:p>
          <a:p>
            <a:r>
              <a:rPr lang="en-US" dirty="0"/>
              <a:t>Average Sunlight Levels</a:t>
            </a:r>
          </a:p>
          <a:p>
            <a:pPr lvl="1"/>
            <a:r>
              <a:rPr lang="en-US" dirty="0">
                <a:hlinkClick r:id="rId6"/>
              </a:rPr>
              <a:t>https://data.colorado.gov/Energy/Solar-Direct-Normal-Irradiance-in-Colorado-2014/unz2-68bn</a:t>
            </a:r>
            <a:r>
              <a:rPr lang="en-US" dirty="0"/>
              <a:t> </a:t>
            </a:r>
          </a:p>
        </p:txBody>
      </p:sp>
    </p:spTree>
    <p:extLst>
      <p:ext uri="{BB962C8B-B14F-4D97-AF65-F5344CB8AC3E}">
        <p14:creationId xmlns:p14="http://schemas.microsoft.com/office/powerpoint/2010/main" val="461257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err="1"/>
              <a:t>GoCode</a:t>
            </a:r>
            <a:r>
              <a:rPr lang="en-US" dirty="0"/>
              <a:t> Data Sets</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fontScale="92500" lnSpcReduction="20000"/>
          </a:bodyPr>
          <a:lstStyle/>
          <a:p>
            <a:r>
              <a:rPr lang="en-US" dirty="0"/>
              <a:t>Rain, Hail and Snow, 1999-2015 – view historical trends, compare with current temps pulled from other APIs</a:t>
            </a:r>
          </a:p>
          <a:p>
            <a:pPr lvl="1"/>
            <a:r>
              <a:rPr lang="en-US" dirty="0">
                <a:hlinkClick r:id="rId2"/>
              </a:rPr>
              <a:t>https://data.colorado.gov/Environment/Rain-Hail-and-Snow-in-Colorado-2015/mqid-8hv2</a:t>
            </a:r>
            <a:r>
              <a:rPr lang="en-US" dirty="0"/>
              <a:t> </a:t>
            </a:r>
          </a:p>
          <a:p>
            <a:r>
              <a:rPr lang="en-US" dirty="0"/>
              <a:t>Road Conditions – Real time for daily use, shows traffic, dangerous conditions, closings, </a:t>
            </a:r>
            <a:r>
              <a:rPr lang="en-US" dirty="0" err="1"/>
              <a:t>etc</a:t>
            </a:r>
            <a:endParaRPr lang="en-US" dirty="0"/>
          </a:p>
          <a:p>
            <a:pPr lvl="1"/>
            <a:r>
              <a:rPr lang="en-US" dirty="0">
                <a:hlinkClick r:id="rId3"/>
              </a:rPr>
              <a:t>https://data.colorado.gov/Transportation/CDOT-Real-Time-Data-Feed-XML-/j3ch-zsvz</a:t>
            </a:r>
            <a:r>
              <a:rPr lang="en-US" dirty="0"/>
              <a:t> </a:t>
            </a:r>
          </a:p>
          <a:p>
            <a:r>
              <a:rPr lang="en-US" dirty="0"/>
              <a:t>Users can monitor current water levels and quality, plan for droughts</a:t>
            </a:r>
          </a:p>
          <a:p>
            <a:pPr lvl="1"/>
            <a:r>
              <a:rPr lang="en-US" dirty="0">
                <a:hlinkClick r:id="rId4"/>
              </a:rPr>
              <a:t>https://data.colorado.gov/Water/DWR-Current-Surface-Water-Conditions/4yw9-a5y6</a:t>
            </a:r>
            <a:r>
              <a:rPr lang="en-US" dirty="0"/>
              <a:t> </a:t>
            </a:r>
          </a:p>
          <a:p>
            <a:r>
              <a:rPr lang="en-US" dirty="0"/>
              <a:t>Monitor Well Water levels, identify dry areas</a:t>
            </a:r>
          </a:p>
          <a:p>
            <a:pPr lvl="1"/>
            <a:r>
              <a:rPr lang="en-US" dirty="0">
                <a:hlinkClick r:id="rId5"/>
              </a:rPr>
              <a:t>https://data.colorado.gov/Water/DWR-Well-Water-Level/hfwh-wsgi</a:t>
            </a:r>
            <a:r>
              <a:rPr lang="en-US" dirty="0"/>
              <a:t>  </a:t>
            </a:r>
          </a:p>
          <a:p>
            <a:endParaRPr lang="en-US" dirty="0"/>
          </a:p>
        </p:txBody>
      </p:sp>
    </p:spTree>
    <p:extLst>
      <p:ext uri="{BB962C8B-B14F-4D97-AF65-F5344CB8AC3E}">
        <p14:creationId xmlns:p14="http://schemas.microsoft.com/office/powerpoint/2010/main" val="31612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err="1"/>
              <a:t>GoCode</a:t>
            </a:r>
            <a:r>
              <a:rPr lang="en-US" dirty="0"/>
              <a:t> Data Sets</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a:bodyPr>
          <a:lstStyle/>
          <a:p>
            <a:r>
              <a:rPr lang="en-US" dirty="0"/>
              <a:t>Real Time Weather Data</a:t>
            </a:r>
          </a:p>
          <a:p>
            <a:r>
              <a:rPr lang="en-US" dirty="0"/>
              <a:t>BBB – Business locate data</a:t>
            </a:r>
          </a:p>
          <a:p>
            <a:r>
              <a:rPr lang="en-US" dirty="0"/>
              <a:t>Webcams – ask data team (josh)</a:t>
            </a:r>
          </a:p>
          <a:p>
            <a:pPr lvl="1"/>
            <a:r>
              <a:rPr lang="en-US" dirty="0"/>
              <a:t>For security</a:t>
            </a:r>
          </a:p>
          <a:p>
            <a:pPr lvl="1"/>
            <a:r>
              <a:rPr lang="en-US" dirty="0"/>
              <a:t>For intelligent monitoring</a:t>
            </a:r>
          </a:p>
          <a:p>
            <a:endParaRPr lang="en-US" dirty="0"/>
          </a:p>
        </p:txBody>
      </p:sp>
    </p:spTree>
    <p:extLst>
      <p:ext uri="{BB962C8B-B14F-4D97-AF65-F5344CB8AC3E}">
        <p14:creationId xmlns:p14="http://schemas.microsoft.com/office/powerpoint/2010/main" val="1547882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566B-DE07-44E5-B9B1-A29C3CB01A47}"/>
              </a:ext>
            </a:extLst>
          </p:cNvPr>
          <p:cNvSpPr>
            <a:spLocks noGrp="1"/>
          </p:cNvSpPr>
          <p:nvPr>
            <p:ph type="title"/>
          </p:nvPr>
        </p:nvSpPr>
        <p:spPr/>
        <p:txBody>
          <a:bodyPr/>
          <a:lstStyle/>
          <a:p>
            <a:r>
              <a:rPr lang="en-US" dirty="0"/>
              <a:t>Pictures of App Screens</a:t>
            </a:r>
          </a:p>
        </p:txBody>
      </p:sp>
      <p:sp>
        <p:nvSpPr>
          <p:cNvPr id="3" name="Content Placeholder 2">
            <a:extLst>
              <a:ext uri="{FF2B5EF4-FFF2-40B4-BE49-F238E27FC236}">
                <a16:creationId xmlns:a16="http://schemas.microsoft.com/office/drawing/2014/main" id="{F6F5C9AB-86D9-4E99-85AF-DD7CA3D2C65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51879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566B-DE07-44E5-B9B1-A29C3CB01A47}"/>
              </a:ext>
            </a:extLst>
          </p:cNvPr>
          <p:cNvSpPr>
            <a:spLocks noGrp="1"/>
          </p:cNvSpPr>
          <p:nvPr>
            <p:ph type="title"/>
          </p:nvPr>
        </p:nvSpPr>
        <p:spPr/>
        <p:txBody>
          <a:bodyPr/>
          <a:lstStyle/>
          <a:p>
            <a:r>
              <a:rPr lang="en-US" dirty="0"/>
              <a:t>Similar Apps / Competition</a:t>
            </a:r>
          </a:p>
        </p:txBody>
      </p:sp>
      <p:sp>
        <p:nvSpPr>
          <p:cNvPr id="3" name="Content Placeholder 2">
            <a:extLst>
              <a:ext uri="{FF2B5EF4-FFF2-40B4-BE49-F238E27FC236}">
                <a16:creationId xmlns:a16="http://schemas.microsoft.com/office/drawing/2014/main" id="{F6F5C9AB-86D9-4E99-85AF-DD7CA3D2C659}"/>
              </a:ext>
            </a:extLst>
          </p:cNvPr>
          <p:cNvSpPr>
            <a:spLocks noGrp="1"/>
          </p:cNvSpPr>
          <p:nvPr>
            <p:ph idx="1"/>
          </p:nvPr>
        </p:nvSpPr>
        <p:spPr/>
        <p:txBody>
          <a:bodyPr/>
          <a:lstStyle/>
          <a:p>
            <a:r>
              <a:rPr lang="en-US" dirty="0"/>
              <a:t>Grow It – social aspect, find businesses, huge database of plant info</a:t>
            </a:r>
          </a:p>
          <a:p>
            <a:pPr lvl="1"/>
            <a:r>
              <a:rPr lang="en-US" dirty="0"/>
              <a:t>3 out of 5 Stars, seems buggy</a:t>
            </a:r>
          </a:p>
          <a:p>
            <a:pPr lvl="1"/>
            <a:r>
              <a:rPr lang="en-US" dirty="0"/>
              <a:t>Possibly integrate?</a:t>
            </a:r>
          </a:p>
          <a:p>
            <a:pPr lvl="1"/>
            <a:endParaRPr lang="en-US" dirty="0"/>
          </a:p>
          <a:p>
            <a:r>
              <a:rPr lang="en-US" dirty="0"/>
              <a:t>The Greenery – local Durango garden</a:t>
            </a:r>
          </a:p>
          <a:p>
            <a:pPr lvl="1"/>
            <a:r>
              <a:rPr lang="en-US" dirty="0"/>
              <a:t>Uses a similar hardware version made using Windows, not an app. Custom hardware built specifically for their sole use.</a:t>
            </a:r>
          </a:p>
        </p:txBody>
      </p:sp>
    </p:spTree>
    <p:extLst>
      <p:ext uri="{BB962C8B-B14F-4D97-AF65-F5344CB8AC3E}">
        <p14:creationId xmlns:p14="http://schemas.microsoft.com/office/powerpoint/2010/main" val="423606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F880-829C-47EB-B988-D2FB7BB68BDC}"/>
              </a:ext>
            </a:extLst>
          </p:cNvPr>
          <p:cNvSpPr>
            <a:spLocks noGrp="1"/>
          </p:cNvSpPr>
          <p:nvPr>
            <p:ph type="title"/>
          </p:nvPr>
        </p:nvSpPr>
        <p:spPr/>
        <p:txBody>
          <a:bodyPr/>
          <a:lstStyle/>
          <a:p>
            <a:r>
              <a:rPr lang="en-US" dirty="0"/>
              <a:t>Big Ideas &amp; Key Points</a:t>
            </a:r>
          </a:p>
        </p:txBody>
      </p:sp>
      <p:sp>
        <p:nvSpPr>
          <p:cNvPr id="3" name="Content Placeholder 2">
            <a:extLst>
              <a:ext uri="{FF2B5EF4-FFF2-40B4-BE49-F238E27FC236}">
                <a16:creationId xmlns:a16="http://schemas.microsoft.com/office/drawing/2014/main" id="{5ED97B06-A7DE-4992-AA24-FE84C81C5302}"/>
              </a:ext>
            </a:extLst>
          </p:cNvPr>
          <p:cNvSpPr>
            <a:spLocks noGrp="1"/>
          </p:cNvSpPr>
          <p:nvPr>
            <p:ph idx="1"/>
          </p:nvPr>
        </p:nvSpPr>
        <p:spPr/>
        <p:txBody>
          <a:bodyPr>
            <a:normAutofit lnSpcReduction="10000"/>
          </a:bodyPr>
          <a:lstStyle/>
          <a:p>
            <a:r>
              <a:rPr lang="en-US" dirty="0"/>
              <a:t>Apply the Power and Novelty of Social Media to the Garden</a:t>
            </a:r>
          </a:p>
          <a:p>
            <a:r>
              <a:rPr lang="en-US" dirty="0"/>
              <a:t>Guides and Encourages First-Time Growers, Pushes Seasoned Growers to the Next Level</a:t>
            </a:r>
          </a:p>
          <a:p>
            <a:r>
              <a:rPr lang="en-US" dirty="0"/>
              <a:t>Control your Garden with One Box, Control that Box with your Phone</a:t>
            </a:r>
          </a:p>
          <a:p>
            <a:r>
              <a:rPr lang="en-US" dirty="0"/>
              <a:t>Connect and Organize your Efforts with “Grow Groups”</a:t>
            </a:r>
          </a:p>
          <a:p>
            <a:r>
              <a:rPr lang="en-US" dirty="0"/>
              <a:t>Grow your Own Food for the Rest of your Life, Save Money, Eat Better</a:t>
            </a:r>
          </a:p>
          <a:p>
            <a:r>
              <a:rPr lang="en-US" dirty="0"/>
              <a:t>Help Heal the Planet, Reduce your Current Footprint </a:t>
            </a:r>
          </a:p>
          <a:p>
            <a:r>
              <a:rPr lang="en-US" dirty="0"/>
              <a:t>End Food Hunger in your Community</a:t>
            </a:r>
          </a:p>
          <a:p>
            <a:r>
              <a:rPr lang="en-US" dirty="0"/>
              <a:t>Paradigm Shift, Consumers </a:t>
            </a:r>
            <a:r>
              <a:rPr lang="en-US" dirty="0">
                <a:sym typeface="Wingdings" panose="05000000000000000000" pitchFamily="2" charset="2"/>
              </a:rPr>
              <a:t>--&gt;</a:t>
            </a:r>
            <a:r>
              <a:rPr lang="en-US" dirty="0"/>
              <a:t> Producers</a:t>
            </a:r>
          </a:p>
        </p:txBody>
      </p:sp>
    </p:spTree>
    <p:extLst>
      <p:ext uri="{BB962C8B-B14F-4D97-AF65-F5344CB8AC3E}">
        <p14:creationId xmlns:p14="http://schemas.microsoft.com/office/powerpoint/2010/main" val="1573945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254C-9833-4577-93AD-B2E2FAFA2157}"/>
              </a:ext>
            </a:extLst>
          </p:cNvPr>
          <p:cNvSpPr>
            <a:spLocks noGrp="1"/>
          </p:cNvSpPr>
          <p:nvPr>
            <p:ph type="title"/>
          </p:nvPr>
        </p:nvSpPr>
        <p:spPr>
          <a:xfrm>
            <a:off x="838200" y="2387890"/>
            <a:ext cx="10515600" cy="1325563"/>
          </a:xfrm>
        </p:spPr>
        <p:txBody>
          <a:bodyPr/>
          <a:lstStyle/>
          <a:p>
            <a:pPr algn="ctr"/>
            <a:r>
              <a:rPr lang="en-US" dirty="0"/>
              <a:t>Who Are The Users?</a:t>
            </a:r>
          </a:p>
        </p:txBody>
      </p:sp>
    </p:spTree>
    <p:extLst>
      <p:ext uri="{BB962C8B-B14F-4D97-AF65-F5344CB8AC3E}">
        <p14:creationId xmlns:p14="http://schemas.microsoft.com/office/powerpoint/2010/main" val="331687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C4013-25A0-4465-973C-3B89E11C9C13}"/>
              </a:ext>
            </a:extLst>
          </p:cNvPr>
          <p:cNvSpPr>
            <a:spLocks noGrp="1"/>
          </p:cNvSpPr>
          <p:nvPr>
            <p:ph type="title"/>
          </p:nvPr>
        </p:nvSpPr>
        <p:spPr/>
        <p:txBody>
          <a:bodyPr/>
          <a:lstStyle/>
          <a:p>
            <a:r>
              <a:rPr lang="en-US" dirty="0"/>
              <a:t>Traditional Users</a:t>
            </a:r>
          </a:p>
        </p:txBody>
      </p:sp>
      <p:sp>
        <p:nvSpPr>
          <p:cNvPr id="3" name="Content Placeholder 2">
            <a:extLst>
              <a:ext uri="{FF2B5EF4-FFF2-40B4-BE49-F238E27FC236}">
                <a16:creationId xmlns:a16="http://schemas.microsoft.com/office/drawing/2014/main" id="{6F56DF50-A1C7-4F7D-BB30-F2578F741952}"/>
              </a:ext>
            </a:extLst>
          </p:cNvPr>
          <p:cNvSpPr>
            <a:spLocks noGrp="1"/>
          </p:cNvSpPr>
          <p:nvPr>
            <p:ph idx="1"/>
          </p:nvPr>
        </p:nvSpPr>
        <p:spPr>
          <a:xfrm>
            <a:off x="838200" y="1562381"/>
            <a:ext cx="10515600" cy="4351338"/>
          </a:xfrm>
        </p:spPr>
        <p:txBody>
          <a:bodyPr/>
          <a:lstStyle/>
          <a:p>
            <a:r>
              <a:rPr lang="en-US" dirty="0"/>
              <a:t>Home Gardeners</a:t>
            </a:r>
          </a:p>
          <a:p>
            <a:r>
              <a:rPr lang="en-US" dirty="0"/>
              <a:t>Commercial Gardeners</a:t>
            </a:r>
          </a:p>
          <a:p>
            <a:endParaRPr lang="en-US" dirty="0"/>
          </a:p>
        </p:txBody>
      </p:sp>
      <p:sp>
        <p:nvSpPr>
          <p:cNvPr id="4" name="Title 1">
            <a:extLst>
              <a:ext uri="{FF2B5EF4-FFF2-40B4-BE49-F238E27FC236}">
                <a16:creationId xmlns:a16="http://schemas.microsoft.com/office/drawing/2014/main" id="{94B429B8-33FC-4CB7-8F95-419F7A19C9D0}"/>
              </a:ext>
            </a:extLst>
          </p:cNvPr>
          <p:cNvSpPr txBox="1">
            <a:spLocks/>
          </p:cNvSpPr>
          <p:nvPr/>
        </p:nvSpPr>
        <p:spPr>
          <a:xfrm>
            <a:off x="838199" y="26926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New Users</a:t>
            </a:r>
          </a:p>
        </p:txBody>
      </p:sp>
      <p:sp>
        <p:nvSpPr>
          <p:cNvPr id="5" name="Content Placeholder 2">
            <a:extLst>
              <a:ext uri="{FF2B5EF4-FFF2-40B4-BE49-F238E27FC236}">
                <a16:creationId xmlns:a16="http://schemas.microsoft.com/office/drawing/2014/main" id="{00F83957-3805-4631-84D3-7C6D6DFF3E84}"/>
              </a:ext>
            </a:extLst>
          </p:cNvPr>
          <p:cNvSpPr txBox="1">
            <a:spLocks/>
          </p:cNvSpPr>
          <p:nvPr/>
        </p:nvSpPr>
        <p:spPr>
          <a:xfrm>
            <a:off x="838197" y="4361009"/>
            <a:ext cx="8582894" cy="213186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Grow-Ops (The Co-op Reimagined!)</a:t>
            </a:r>
          </a:p>
          <a:p>
            <a:r>
              <a:rPr lang="en-US" dirty="0"/>
              <a:t>Charities (Crowd sourced, non-local, networked)</a:t>
            </a:r>
          </a:p>
          <a:p>
            <a:r>
              <a:rPr lang="en-US" dirty="0"/>
              <a:t>Schools (Ag Science classes, labs, raspberrypi.org)</a:t>
            </a:r>
          </a:p>
          <a:p>
            <a:r>
              <a:rPr lang="en-US" dirty="0"/>
              <a:t>Commons (Publicly owned gardens)</a:t>
            </a:r>
          </a:p>
          <a:p>
            <a:r>
              <a:rPr lang="en-US" dirty="0"/>
              <a:t>Intentional Communities (Ridgway, CO)</a:t>
            </a:r>
          </a:p>
          <a:p>
            <a:r>
              <a:rPr lang="en-US" dirty="0"/>
              <a:t>Human Development (Spiritual Retreats)</a:t>
            </a:r>
          </a:p>
          <a:p>
            <a:endParaRPr lang="en-US" dirty="0"/>
          </a:p>
        </p:txBody>
      </p:sp>
      <p:sp>
        <p:nvSpPr>
          <p:cNvPr id="6" name="TextBox 5">
            <a:extLst>
              <a:ext uri="{FF2B5EF4-FFF2-40B4-BE49-F238E27FC236}">
                <a16:creationId xmlns:a16="http://schemas.microsoft.com/office/drawing/2014/main" id="{53342926-6276-419A-9CB2-0088627D985A}"/>
              </a:ext>
            </a:extLst>
          </p:cNvPr>
          <p:cNvSpPr txBox="1"/>
          <p:nvPr/>
        </p:nvSpPr>
        <p:spPr>
          <a:xfrm>
            <a:off x="5001493" y="1731818"/>
            <a:ext cx="5167732" cy="461665"/>
          </a:xfrm>
          <a:prstGeom prst="rect">
            <a:avLst/>
          </a:prstGeom>
          <a:noFill/>
        </p:spPr>
        <p:txBody>
          <a:bodyPr wrap="square" rtlCol="0">
            <a:spAutoFit/>
          </a:bodyPr>
          <a:lstStyle/>
          <a:p>
            <a:r>
              <a:rPr lang="en-US" sz="2400" dirty="0"/>
              <a:t>(These two groups may start to blend!)</a:t>
            </a:r>
          </a:p>
        </p:txBody>
      </p:sp>
    </p:spTree>
    <p:extLst>
      <p:ext uri="{BB962C8B-B14F-4D97-AF65-F5344CB8AC3E}">
        <p14:creationId xmlns:p14="http://schemas.microsoft.com/office/powerpoint/2010/main" val="1056746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ADAA-6F15-49E4-B6AC-CE49B8B845FB}"/>
              </a:ext>
            </a:extLst>
          </p:cNvPr>
          <p:cNvSpPr>
            <a:spLocks noGrp="1"/>
          </p:cNvSpPr>
          <p:nvPr>
            <p:ph type="title"/>
          </p:nvPr>
        </p:nvSpPr>
        <p:spPr/>
        <p:txBody>
          <a:bodyPr/>
          <a:lstStyle/>
          <a:p>
            <a:r>
              <a:rPr lang="en-US" dirty="0"/>
              <a:t>Turning Consumers into Producers</a:t>
            </a:r>
          </a:p>
        </p:txBody>
      </p:sp>
      <p:sp>
        <p:nvSpPr>
          <p:cNvPr id="3" name="Content Placeholder 2">
            <a:extLst>
              <a:ext uri="{FF2B5EF4-FFF2-40B4-BE49-F238E27FC236}">
                <a16:creationId xmlns:a16="http://schemas.microsoft.com/office/drawing/2014/main" id="{6CDC717E-9D4E-423D-B292-61E39E793B1A}"/>
              </a:ext>
            </a:extLst>
          </p:cNvPr>
          <p:cNvSpPr>
            <a:spLocks noGrp="1"/>
          </p:cNvSpPr>
          <p:nvPr>
            <p:ph idx="1"/>
          </p:nvPr>
        </p:nvSpPr>
        <p:spPr/>
        <p:txBody>
          <a:bodyPr>
            <a:normAutofit fontScale="92500" lnSpcReduction="10000"/>
          </a:bodyPr>
          <a:lstStyle/>
          <a:p>
            <a:r>
              <a:rPr lang="en-US" dirty="0"/>
              <a:t>Hobbyists, part-timers, half-committed growers – all transformed into serious yield producers</a:t>
            </a:r>
          </a:p>
          <a:p>
            <a:r>
              <a:rPr lang="en-US" dirty="0"/>
              <a:t>Idle grass yards become life sustaining gardens  (networked gardens coordinated neighborhood gardens)</a:t>
            </a:r>
          </a:p>
          <a:p>
            <a:r>
              <a:rPr lang="en-US" dirty="0"/>
              <a:t>Social Profile (</a:t>
            </a:r>
            <a:r>
              <a:rPr lang="en-US" dirty="0" err="1"/>
              <a:t>Grofile</a:t>
            </a:r>
            <a:r>
              <a:rPr lang="en-US" dirty="0"/>
              <a:t>!?), integrates with social media.  Novelty of posting about your garden.  Organizes the process more fully.  Creates shared culture</a:t>
            </a:r>
          </a:p>
          <a:p>
            <a:r>
              <a:rPr lang="en-US" dirty="0"/>
              <a:t>Teaches the User basics of growing, social aspect creates a learning community and encourages growth, data tracking reinforces skills </a:t>
            </a:r>
          </a:p>
          <a:p>
            <a:r>
              <a:rPr lang="en-US" dirty="0"/>
              <a:t>Jobs and/or food security for retiring Baby Boomer segment</a:t>
            </a:r>
          </a:p>
          <a:p>
            <a:r>
              <a:rPr lang="en-US" dirty="0"/>
              <a:t>Creates conditions favorable to local farmers markets</a:t>
            </a:r>
          </a:p>
          <a:p>
            <a:pPr marL="0" indent="0">
              <a:buNone/>
            </a:pPr>
            <a:endParaRPr lang="en-US" dirty="0"/>
          </a:p>
          <a:p>
            <a:endParaRPr lang="en-US" dirty="0"/>
          </a:p>
        </p:txBody>
      </p:sp>
    </p:spTree>
    <p:extLst>
      <p:ext uri="{BB962C8B-B14F-4D97-AF65-F5344CB8AC3E}">
        <p14:creationId xmlns:p14="http://schemas.microsoft.com/office/powerpoint/2010/main" val="1449091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DBF7-C568-4848-8C95-C0A5674D557F}"/>
              </a:ext>
            </a:extLst>
          </p:cNvPr>
          <p:cNvSpPr>
            <a:spLocks noGrp="1"/>
          </p:cNvSpPr>
          <p:nvPr>
            <p:ph type="title"/>
          </p:nvPr>
        </p:nvSpPr>
        <p:spPr/>
        <p:txBody>
          <a:bodyPr/>
          <a:lstStyle/>
          <a:p>
            <a:r>
              <a:rPr lang="en-US" dirty="0"/>
              <a:t>Commercial Growers gain Professional Edge</a:t>
            </a:r>
          </a:p>
        </p:txBody>
      </p:sp>
      <p:sp>
        <p:nvSpPr>
          <p:cNvPr id="3" name="Content Placeholder 2">
            <a:extLst>
              <a:ext uri="{FF2B5EF4-FFF2-40B4-BE49-F238E27FC236}">
                <a16:creationId xmlns:a16="http://schemas.microsoft.com/office/drawing/2014/main" id="{BBFEAF8D-EEC9-4A2E-81B5-EDDBA43573A6}"/>
              </a:ext>
            </a:extLst>
          </p:cNvPr>
          <p:cNvSpPr>
            <a:spLocks noGrp="1"/>
          </p:cNvSpPr>
          <p:nvPr>
            <p:ph idx="1"/>
          </p:nvPr>
        </p:nvSpPr>
        <p:spPr/>
        <p:txBody>
          <a:bodyPr>
            <a:normAutofit fontScale="92500" lnSpcReduction="10000"/>
          </a:bodyPr>
          <a:lstStyle/>
          <a:p>
            <a:r>
              <a:rPr lang="en-US" dirty="0"/>
              <a:t>Full Automation, precise control over all variables</a:t>
            </a:r>
          </a:p>
          <a:p>
            <a:r>
              <a:rPr lang="en-US" dirty="0"/>
              <a:t>Data logging on all variables to review and refine processes. </a:t>
            </a:r>
          </a:p>
          <a:p>
            <a:r>
              <a:rPr lang="en-US" dirty="0"/>
              <a:t>Excel-compatible exports and customized reporting for all variables</a:t>
            </a:r>
          </a:p>
          <a:p>
            <a:r>
              <a:rPr lang="en-US" dirty="0"/>
              <a:t>Push notifications via text or email, set for any variable, any value</a:t>
            </a:r>
          </a:p>
          <a:p>
            <a:r>
              <a:rPr lang="en-US" dirty="0"/>
              <a:t>View and control multiple units via smartphone or website</a:t>
            </a:r>
          </a:p>
          <a:p>
            <a:r>
              <a:rPr lang="en-US" dirty="0"/>
              <a:t>Networking, vertical integration / partnerships with peers, subsidiaries, supply chain management, coordinate multiple facilities</a:t>
            </a:r>
          </a:p>
          <a:p>
            <a:r>
              <a:rPr lang="en-US" dirty="0"/>
              <a:t>Open Source software / Air-gap functionality – sensitive data secure</a:t>
            </a:r>
          </a:p>
          <a:p>
            <a:r>
              <a:rPr lang="en-US" dirty="0"/>
              <a:t>Reprogrammable for future changes – facility upgrades, crop type/configurations</a:t>
            </a:r>
          </a:p>
        </p:txBody>
      </p:sp>
    </p:spTree>
    <p:extLst>
      <p:ext uri="{BB962C8B-B14F-4D97-AF65-F5344CB8AC3E}">
        <p14:creationId xmlns:p14="http://schemas.microsoft.com/office/powerpoint/2010/main" val="76304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B057-4CFE-4F5A-95DB-D88E56E2DCEC}"/>
              </a:ext>
            </a:extLst>
          </p:cNvPr>
          <p:cNvSpPr>
            <a:spLocks noGrp="1"/>
          </p:cNvSpPr>
          <p:nvPr>
            <p:ph type="title"/>
          </p:nvPr>
        </p:nvSpPr>
        <p:spPr/>
        <p:txBody>
          <a:bodyPr/>
          <a:lstStyle/>
          <a:p>
            <a:r>
              <a:rPr lang="en-US" dirty="0"/>
              <a:t>“Grow-Op” – The Co-Op Reimagined</a:t>
            </a:r>
          </a:p>
        </p:txBody>
      </p:sp>
      <p:sp>
        <p:nvSpPr>
          <p:cNvPr id="3" name="Content Placeholder 2">
            <a:extLst>
              <a:ext uri="{FF2B5EF4-FFF2-40B4-BE49-F238E27FC236}">
                <a16:creationId xmlns:a16="http://schemas.microsoft.com/office/drawing/2014/main" id="{A1C7261A-B2B3-4283-BFBD-E978744B1855}"/>
              </a:ext>
            </a:extLst>
          </p:cNvPr>
          <p:cNvSpPr>
            <a:spLocks noGrp="1"/>
          </p:cNvSpPr>
          <p:nvPr>
            <p:ph idx="1"/>
          </p:nvPr>
        </p:nvSpPr>
        <p:spPr/>
        <p:txBody>
          <a:bodyPr/>
          <a:lstStyle/>
          <a:p>
            <a:r>
              <a:rPr lang="en-US" dirty="0"/>
              <a:t>Traditional Co-Op garden, split up over members’ spaces.  Each group can plan and manage itself on the group page, can see each others gardens’ data, photos, videos, etc.  Tracks the progress of the group, creates a shared experience.  Users can help each other with </a:t>
            </a:r>
            <a:r>
              <a:rPr lang="en-US" dirty="0" err="1"/>
              <a:t>GrowBrain</a:t>
            </a:r>
            <a:r>
              <a:rPr lang="en-US" dirty="0"/>
              <a:t> settings as well as general growing advice.</a:t>
            </a:r>
          </a:p>
          <a:p>
            <a:r>
              <a:rPr lang="en-US" dirty="0"/>
              <a:t>Supports local Farmers’ Markets, could create new ones</a:t>
            </a:r>
          </a:p>
          <a:p>
            <a:r>
              <a:rPr lang="en-US" dirty="0"/>
              <a:t>People can contribute in small amount that is manageable – wide net</a:t>
            </a:r>
          </a:p>
          <a:p>
            <a:r>
              <a:rPr lang="en-US" dirty="0"/>
              <a:t>“Disadvantaged” low-income families - creates support networks, provides work for those looking</a:t>
            </a:r>
          </a:p>
        </p:txBody>
      </p:sp>
    </p:spTree>
    <p:extLst>
      <p:ext uri="{BB962C8B-B14F-4D97-AF65-F5344CB8AC3E}">
        <p14:creationId xmlns:p14="http://schemas.microsoft.com/office/powerpoint/2010/main" val="143256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98BB-05E4-45FA-B735-0F0069B130B8}"/>
              </a:ext>
            </a:extLst>
          </p:cNvPr>
          <p:cNvSpPr>
            <a:spLocks noGrp="1"/>
          </p:cNvSpPr>
          <p:nvPr>
            <p:ph type="title"/>
          </p:nvPr>
        </p:nvSpPr>
        <p:spPr/>
        <p:txBody>
          <a:bodyPr/>
          <a:lstStyle/>
          <a:p>
            <a:r>
              <a:rPr lang="en-US" dirty="0"/>
              <a:t>Food Banks / Charities</a:t>
            </a:r>
          </a:p>
        </p:txBody>
      </p:sp>
      <p:sp>
        <p:nvSpPr>
          <p:cNvPr id="3" name="Content Placeholder 2">
            <a:extLst>
              <a:ext uri="{FF2B5EF4-FFF2-40B4-BE49-F238E27FC236}">
                <a16:creationId xmlns:a16="http://schemas.microsoft.com/office/drawing/2014/main" id="{76E85228-87F7-4025-BF9B-D459DEDBA518}"/>
              </a:ext>
            </a:extLst>
          </p:cNvPr>
          <p:cNvSpPr>
            <a:spLocks noGrp="1"/>
          </p:cNvSpPr>
          <p:nvPr>
            <p:ph idx="1"/>
          </p:nvPr>
        </p:nvSpPr>
        <p:spPr/>
        <p:txBody>
          <a:bodyPr/>
          <a:lstStyle/>
          <a:p>
            <a:r>
              <a:rPr lang="en-US" dirty="0"/>
              <a:t>Churches throughout area can coordinate together for large food drive events – Holidays, etc.</a:t>
            </a:r>
          </a:p>
          <a:p>
            <a:r>
              <a:rPr lang="en-US" dirty="0"/>
              <a:t>Charities could be created solely to do this in areas of need</a:t>
            </a:r>
          </a:p>
          <a:p>
            <a:r>
              <a:rPr lang="en-US" dirty="0"/>
              <a:t>Leverage social media to gain recruits </a:t>
            </a:r>
          </a:p>
          <a:p>
            <a:endParaRPr lang="en-US" dirty="0"/>
          </a:p>
          <a:p>
            <a:r>
              <a:rPr lang="en-US" dirty="0"/>
              <a:t>“</a:t>
            </a:r>
            <a:r>
              <a:rPr lang="en-US" dirty="0" err="1"/>
              <a:t>Shelper</a:t>
            </a:r>
            <a:r>
              <a:rPr lang="en-US" dirty="0"/>
              <a:t>” app from 2017</a:t>
            </a:r>
          </a:p>
          <a:p>
            <a:pPr lvl="1"/>
            <a:r>
              <a:rPr lang="en-US" dirty="0"/>
              <a:t>A platform to connect homeless shelters and community organizers with homeless clients through consolidation/aggregation of info for homeless shelter volunteers and caseworkers.</a:t>
            </a:r>
          </a:p>
          <a:p>
            <a:endParaRPr lang="en-US" dirty="0"/>
          </a:p>
        </p:txBody>
      </p:sp>
    </p:spTree>
    <p:extLst>
      <p:ext uri="{BB962C8B-B14F-4D97-AF65-F5344CB8AC3E}">
        <p14:creationId xmlns:p14="http://schemas.microsoft.com/office/powerpoint/2010/main" val="1888860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98BB-05E4-45FA-B735-0F0069B130B8}"/>
              </a:ext>
            </a:extLst>
          </p:cNvPr>
          <p:cNvSpPr>
            <a:spLocks noGrp="1"/>
          </p:cNvSpPr>
          <p:nvPr>
            <p:ph type="title"/>
          </p:nvPr>
        </p:nvSpPr>
        <p:spPr/>
        <p:txBody>
          <a:bodyPr/>
          <a:lstStyle/>
          <a:p>
            <a:r>
              <a:rPr lang="en-US" dirty="0"/>
              <a:t>Schools</a:t>
            </a:r>
          </a:p>
        </p:txBody>
      </p:sp>
      <p:sp>
        <p:nvSpPr>
          <p:cNvPr id="3" name="Content Placeholder 2">
            <a:extLst>
              <a:ext uri="{FF2B5EF4-FFF2-40B4-BE49-F238E27FC236}">
                <a16:creationId xmlns:a16="http://schemas.microsoft.com/office/drawing/2014/main" id="{76E85228-87F7-4025-BF9B-D459DEDBA518}"/>
              </a:ext>
            </a:extLst>
          </p:cNvPr>
          <p:cNvSpPr>
            <a:spLocks noGrp="1"/>
          </p:cNvSpPr>
          <p:nvPr>
            <p:ph idx="1"/>
          </p:nvPr>
        </p:nvSpPr>
        <p:spPr/>
        <p:txBody>
          <a:bodyPr/>
          <a:lstStyle/>
          <a:p>
            <a:r>
              <a:rPr lang="en-US" dirty="0"/>
              <a:t>Could create Lab study or class on homesteading</a:t>
            </a:r>
          </a:p>
          <a:p>
            <a:r>
              <a:rPr lang="en-US" dirty="0"/>
              <a:t>Combines computing with traditional ag science</a:t>
            </a:r>
          </a:p>
          <a:p>
            <a:r>
              <a:rPr lang="en-US" dirty="0"/>
              <a:t>Introduce students to gardening</a:t>
            </a:r>
          </a:p>
          <a:p>
            <a:r>
              <a:rPr lang="en-US" dirty="0"/>
              <a:t>Classroom gardens managed and analyzed for educating</a:t>
            </a:r>
          </a:p>
          <a:p>
            <a:endParaRPr lang="en-US" dirty="0"/>
          </a:p>
        </p:txBody>
      </p:sp>
    </p:spTree>
    <p:extLst>
      <p:ext uri="{BB962C8B-B14F-4D97-AF65-F5344CB8AC3E}">
        <p14:creationId xmlns:p14="http://schemas.microsoft.com/office/powerpoint/2010/main" val="3814023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98BB-05E4-45FA-B735-0F0069B130B8}"/>
              </a:ext>
            </a:extLst>
          </p:cNvPr>
          <p:cNvSpPr>
            <a:spLocks noGrp="1"/>
          </p:cNvSpPr>
          <p:nvPr>
            <p:ph type="title"/>
          </p:nvPr>
        </p:nvSpPr>
        <p:spPr/>
        <p:txBody>
          <a:bodyPr/>
          <a:lstStyle/>
          <a:p>
            <a:r>
              <a:rPr lang="en-US" dirty="0"/>
              <a:t>The Commons</a:t>
            </a:r>
          </a:p>
        </p:txBody>
      </p:sp>
      <p:sp>
        <p:nvSpPr>
          <p:cNvPr id="3" name="Content Placeholder 2">
            <a:extLst>
              <a:ext uri="{FF2B5EF4-FFF2-40B4-BE49-F238E27FC236}">
                <a16:creationId xmlns:a16="http://schemas.microsoft.com/office/drawing/2014/main" id="{76E85228-87F7-4025-BF9B-D459DEDBA518}"/>
              </a:ext>
            </a:extLst>
          </p:cNvPr>
          <p:cNvSpPr>
            <a:spLocks noGrp="1"/>
          </p:cNvSpPr>
          <p:nvPr>
            <p:ph idx="1"/>
          </p:nvPr>
        </p:nvSpPr>
        <p:spPr/>
        <p:txBody>
          <a:bodyPr/>
          <a:lstStyle/>
          <a:p>
            <a:r>
              <a:rPr lang="en-US" dirty="0"/>
              <a:t>For Progressives, Futurists, Syndicalists, Socialists, Communists, Libertarians, Anarchists, Voluntarists, and any other –</a:t>
            </a:r>
            <a:r>
              <a:rPr lang="en-US" dirty="0" err="1"/>
              <a:t>ists</a:t>
            </a:r>
            <a:endParaRPr lang="en-US" dirty="0"/>
          </a:p>
          <a:p>
            <a:r>
              <a:rPr lang="en-US" dirty="0"/>
              <a:t>A commonly-owned garden can be managed by the group with equal access and control</a:t>
            </a:r>
          </a:p>
          <a:p>
            <a:r>
              <a:rPr lang="en-US" dirty="0"/>
              <a:t>Blockchain (Bitcoin, </a:t>
            </a:r>
            <a:r>
              <a:rPr lang="en-US" dirty="0" err="1"/>
              <a:t>Etherium</a:t>
            </a:r>
            <a:r>
              <a:rPr lang="en-US" dirty="0"/>
              <a:t>, any good Proof-of-Work algorithm) </a:t>
            </a:r>
          </a:p>
          <a:p>
            <a:pPr lvl="1"/>
            <a:r>
              <a:rPr lang="en-US" dirty="0"/>
              <a:t>256-bit SHA Cryptography provides true counterparty risk management, transparency.</a:t>
            </a:r>
          </a:p>
          <a:p>
            <a:pPr lvl="1"/>
            <a:r>
              <a:rPr lang="en-US" dirty="0"/>
              <a:t>Basically a public ledger of everyone’s log-ins, changes to the </a:t>
            </a:r>
            <a:r>
              <a:rPr lang="en-US" dirty="0" err="1"/>
              <a:t>GrowBrain</a:t>
            </a:r>
            <a:r>
              <a:rPr lang="en-US" dirty="0"/>
              <a:t>, contributions, notes, etc. So there doesn’t have to be a boss </a:t>
            </a:r>
            <a:r>
              <a:rPr lang="en-US" dirty="0">
                <a:sym typeface="Wingdings" panose="05000000000000000000" pitchFamily="2" charset="2"/>
              </a:rPr>
              <a:t></a:t>
            </a:r>
            <a:endParaRPr lang="en-US" dirty="0"/>
          </a:p>
          <a:p>
            <a:pPr lvl="1"/>
            <a:r>
              <a:rPr lang="en-US" dirty="0"/>
              <a:t>Stops working if quantum computers happen…</a:t>
            </a:r>
          </a:p>
        </p:txBody>
      </p:sp>
    </p:spTree>
    <p:extLst>
      <p:ext uri="{BB962C8B-B14F-4D97-AF65-F5344CB8AC3E}">
        <p14:creationId xmlns:p14="http://schemas.microsoft.com/office/powerpoint/2010/main" val="1005109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98BB-05E4-45FA-B735-0F0069B130B8}"/>
              </a:ext>
            </a:extLst>
          </p:cNvPr>
          <p:cNvSpPr>
            <a:spLocks noGrp="1"/>
          </p:cNvSpPr>
          <p:nvPr>
            <p:ph type="title"/>
          </p:nvPr>
        </p:nvSpPr>
        <p:spPr/>
        <p:txBody>
          <a:bodyPr/>
          <a:lstStyle/>
          <a:p>
            <a:r>
              <a:rPr lang="en-US" dirty="0"/>
              <a:t>Intentional Communities</a:t>
            </a:r>
          </a:p>
        </p:txBody>
      </p:sp>
      <p:sp>
        <p:nvSpPr>
          <p:cNvPr id="3" name="Content Placeholder 2">
            <a:extLst>
              <a:ext uri="{FF2B5EF4-FFF2-40B4-BE49-F238E27FC236}">
                <a16:creationId xmlns:a16="http://schemas.microsoft.com/office/drawing/2014/main" id="{76E85228-87F7-4025-BF9B-D459DEDBA518}"/>
              </a:ext>
            </a:extLst>
          </p:cNvPr>
          <p:cNvSpPr>
            <a:spLocks noGrp="1"/>
          </p:cNvSpPr>
          <p:nvPr>
            <p:ph idx="1"/>
          </p:nvPr>
        </p:nvSpPr>
        <p:spPr/>
        <p:txBody>
          <a:bodyPr/>
          <a:lstStyle/>
          <a:p>
            <a:r>
              <a:rPr lang="en-US" dirty="0"/>
              <a:t>Tiny Home Communities / RV Parks</a:t>
            </a:r>
          </a:p>
          <a:p>
            <a:pPr lvl="1"/>
            <a:r>
              <a:rPr lang="en-US" dirty="0"/>
              <a:t>Individual gardens networked, or a single community garden</a:t>
            </a:r>
          </a:p>
          <a:p>
            <a:r>
              <a:rPr lang="en-US" dirty="0"/>
              <a:t>Communal or Co-living neighborhoods</a:t>
            </a:r>
          </a:p>
          <a:p>
            <a:pPr lvl="1"/>
            <a:r>
              <a:rPr lang="en-US" dirty="0" err="1"/>
              <a:t>Alpinglow</a:t>
            </a:r>
            <a:r>
              <a:rPr lang="en-US" dirty="0"/>
              <a:t>, Ridgway CO:  </a:t>
            </a:r>
            <a:r>
              <a:rPr lang="en-US" dirty="0">
                <a:hlinkClick r:id="rId2"/>
              </a:rPr>
              <a:t>https://alpenglowcohousing.org/welcome/</a:t>
            </a:r>
            <a:endParaRPr lang="en-US" dirty="0"/>
          </a:p>
          <a:p>
            <a:pPr lvl="2"/>
            <a:endParaRPr lang="en-US" dirty="0"/>
          </a:p>
        </p:txBody>
      </p:sp>
    </p:spTree>
    <p:extLst>
      <p:ext uri="{BB962C8B-B14F-4D97-AF65-F5344CB8AC3E}">
        <p14:creationId xmlns:p14="http://schemas.microsoft.com/office/powerpoint/2010/main" val="859377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98BB-05E4-45FA-B735-0F0069B130B8}"/>
              </a:ext>
            </a:extLst>
          </p:cNvPr>
          <p:cNvSpPr>
            <a:spLocks noGrp="1"/>
          </p:cNvSpPr>
          <p:nvPr>
            <p:ph type="title"/>
          </p:nvPr>
        </p:nvSpPr>
        <p:spPr/>
        <p:txBody>
          <a:bodyPr/>
          <a:lstStyle/>
          <a:p>
            <a:r>
              <a:rPr lang="en-US" dirty="0"/>
              <a:t>Human Development</a:t>
            </a:r>
          </a:p>
        </p:txBody>
      </p:sp>
      <p:sp>
        <p:nvSpPr>
          <p:cNvPr id="3" name="Content Placeholder 2">
            <a:extLst>
              <a:ext uri="{FF2B5EF4-FFF2-40B4-BE49-F238E27FC236}">
                <a16:creationId xmlns:a16="http://schemas.microsoft.com/office/drawing/2014/main" id="{76E85228-87F7-4025-BF9B-D459DEDBA518}"/>
              </a:ext>
            </a:extLst>
          </p:cNvPr>
          <p:cNvSpPr>
            <a:spLocks noGrp="1"/>
          </p:cNvSpPr>
          <p:nvPr>
            <p:ph idx="1"/>
          </p:nvPr>
        </p:nvSpPr>
        <p:spPr/>
        <p:txBody>
          <a:bodyPr/>
          <a:lstStyle/>
          <a:p>
            <a:r>
              <a:rPr lang="en-US" dirty="0"/>
              <a:t>Spiritual Retreats</a:t>
            </a:r>
          </a:p>
          <a:p>
            <a:pPr lvl="1"/>
            <a:r>
              <a:rPr lang="en-US" dirty="0"/>
              <a:t>Connect with nature by learning how to garden or simply doing garden work as a meditation, karmic yoga</a:t>
            </a:r>
          </a:p>
          <a:p>
            <a:pPr lvl="1"/>
            <a:r>
              <a:rPr lang="en-US" dirty="0"/>
              <a:t>Attendees grow, prepare, store, and eat from the same garden – intentional work with direct beneficial experience</a:t>
            </a:r>
          </a:p>
          <a:p>
            <a:pPr lvl="1"/>
            <a:r>
              <a:rPr lang="en-US" dirty="0"/>
              <a:t>In addition to any other specific spiritual practices</a:t>
            </a:r>
          </a:p>
          <a:p>
            <a:pPr lvl="1"/>
            <a:endParaRPr lang="en-US" dirty="0"/>
          </a:p>
          <a:p>
            <a:r>
              <a:rPr lang="en-US" dirty="0"/>
              <a:t>Garden Retreats</a:t>
            </a:r>
          </a:p>
          <a:p>
            <a:pPr lvl="1"/>
            <a:r>
              <a:rPr lang="en-US" dirty="0"/>
              <a:t>Learn how to build and operate a proper-sized garden that fits your lifestyle</a:t>
            </a:r>
          </a:p>
          <a:p>
            <a:pPr lvl="1"/>
            <a:r>
              <a:rPr lang="en-US" dirty="0" err="1"/>
              <a:t>GrowBrain</a:t>
            </a:r>
            <a:r>
              <a:rPr lang="en-US" dirty="0"/>
              <a:t> is key in motivating and supporting these new growers</a:t>
            </a:r>
          </a:p>
          <a:p>
            <a:pPr lvl="2"/>
            <a:endParaRPr lang="en-US" dirty="0"/>
          </a:p>
        </p:txBody>
      </p:sp>
    </p:spTree>
    <p:extLst>
      <p:ext uri="{BB962C8B-B14F-4D97-AF65-F5344CB8AC3E}">
        <p14:creationId xmlns:p14="http://schemas.microsoft.com/office/powerpoint/2010/main" val="3589728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E759-FB8A-40FB-8D92-956DD8F35B88}"/>
              </a:ext>
            </a:extLst>
          </p:cNvPr>
          <p:cNvSpPr>
            <a:spLocks noGrp="1"/>
          </p:cNvSpPr>
          <p:nvPr>
            <p:ph type="title"/>
          </p:nvPr>
        </p:nvSpPr>
        <p:spPr/>
        <p:txBody>
          <a:bodyPr/>
          <a:lstStyle/>
          <a:p>
            <a:r>
              <a:rPr lang="en-US" dirty="0"/>
              <a:t>Main Components</a:t>
            </a:r>
          </a:p>
        </p:txBody>
      </p:sp>
      <p:sp>
        <p:nvSpPr>
          <p:cNvPr id="3" name="Content Placeholder 2">
            <a:extLst>
              <a:ext uri="{FF2B5EF4-FFF2-40B4-BE49-F238E27FC236}">
                <a16:creationId xmlns:a16="http://schemas.microsoft.com/office/drawing/2014/main" id="{3AC6BFCA-42E2-4D6F-AA16-941C9EB9B04F}"/>
              </a:ext>
            </a:extLst>
          </p:cNvPr>
          <p:cNvSpPr>
            <a:spLocks noGrp="1"/>
          </p:cNvSpPr>
          <p:nvPr>
            <p:ph idx="1"/>
          </p:nvPr>
        </p:nvSpPr>
        <p:spPr/>
        <p:txBody>
          <a:bodyPr>
            <a:normAutofit fontScale="92500"/>
          </a:bodyPr>
          <a:lstStyle/>
          <a:p>
            <a:r>
              <a:rPr lang="en-US" dirty="0" err="1"/>
              <a:t>GrowBrain</a:t>
            </a:r>
            <a:r>
              <a:rPr lang="en-US" dirty="0"/>
              <a:t> - physical product:</a:t>
            </a:r>
          </a:p>
          <a:p>
            <a:pPr lvl="1"/>
            <a:r>
              <a:rPr lang="en-US" dirty="0"/>
              <a:t>Controls up to 8 different physical components of the Garden, such as Watering, Fans, Lights, CO2</a:t>
            </a:r>
          </a:p>
          <a:p>
            <a:pPr lvl="1"/>
            <a:r>
              <a:rPr lang="en-US" dirty="0"/>
              <a:t>Input Sensors – Collect data on temperature, humidity, soil moisture, CO2 levels, motion detection, webcam </a:t>
            </a:r>
          </a:p>
          <a:p>
            <a:pPr lvl="1"/>
            <a:r>
              <a:rPr lang="en-US" dirty="0"/>
              <a:t>Can be operated at the unit, or controlled by App or Website</a:t>
            </a:r>
          </a:p>
          <a:p>
            <a:pPr lvl="1"/>
            <a:r>
              <a:rPr lang="en-US" dirty="0"/>
              <a:t>Available in variety of sizes and functionality based on user need</a:t>
            </a:r>
          </a:p>
          <a:p>
            <a:pPr lvl="2"/>
            <a:r>
              <a:rPr lang="en-US" dirty="0"/>
              <a:t>Voltage control for 1 to 8 outlets</a:t>
            </a:r>
          </a:p>
          <a:p>
            <a:pPr lvl="2"/>
            <a:r>
              <a:rPr lang="en-US" dirty="0"/>
              <a:t>Many display options: Touchscreen, small LCD, HDMI monitor, or none at all (networked)</a:t>
            </a:r>
          </a:p>
          <a:p>
            <a:r>
              <a:rPr lang="en-US" dirty="0"/>
              <a:t>App – iPhone/Android/Web:</a:t>
            </a:r>
          </a:p>
          <a:p>
            <a:pPr lvl="1"/>
            <a:r>
              <a:rPr lang="en-US" dirty="0"/>
              <a:t>“Profile” page for each user - customizable, receives and displays data from </a:t>
            </a:r>
            <a:r>
              <a:rPr lang="en-US" dirty="0" err="1"/>
              <a:t>GrowBrain</a:t>
            </a:r>
            <a:r>
              <a:rPr lang="en-US" dirty="0"/>
              <a:t>, </a:t>
            </a:r>
            <a:r>
              <a:rPr lang="en-US" dirty="0" err="1"/>
              <a:t>GoCode</a:t>
            </a:r>
            <a:r>
              <a:rPr lang="en-US" dirty="0"/>
              <a:t>, etc.  Issues commands to main unit through use of web server</a:t>
            </a:r>
          </a:p>
          <a:p>
            <a:pPr marL="0" indent="0">
              <a:buNone/>
            </a:pPr>
            <a:endParaRPr lang="en-US" dirty="0"/>
          </a:p>
          <a:p>
            <a:endParaRPr lang="en-US" dirty="0"/>
          </a:p>
        </p:txBody>
      </p:sp>
    </p:spTree>
    <p:extLst>
      <p:ext uri="{BB962C8B-B14F-4D97-AF65-F5344CB8AC3E}">
        <p14:creationId xmlns:p14="http://schemas.microsoft.com/office/powerpoint/2010/main" val="653427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CB8-DFEE-4F57-80A8-9A94957EAE88}"/>
              </a:ext>
            </a:extLst>
          </p:cNvPr>
          <p:cNvSpPr>
            <a:spLocks noGrp="1"/>
          </p:cNvSpPr>
          <p:nvPr>
            <p:ph type="title"/>
          </p:nvPr>
        </p:nvSpPr>
        <p:spPr/>
        <p:txBody>
          <a:bodyPr/>
          <a:lstStyle/>
          <a:p>
            <a:r>
              <a:rPr lang="en-US" dirty="0"/>
              <a:t>Complementary Past </a:t>
            </a:r>
            <a:r>
              <a:rPr lang="en-US" dirty="0" err="1"/>
              <a:t>GoCode</a:t>
            </a:r>
            <a:r>
              <a:rPr lang="en-US" dirty="0"/>
              <a:t> Projects </a:t>
            </a:r>
          </a:p>
        </p:txBody>
      </p:sp>
      <p:sp>
        <p:nvSpPr>
          <p:cNvPr id="3" name="Content Placeholder 2">
            <a:extLst>
              <a:ext uri="{FF2B5EF4-FFF2-40B4-BE49-F238E27FC236}">
                <a16:creationId xmlns:a16="http://schemas.microsoft.com/office/drawing/2014/main" id="{517A72F3-ED09-4966-B059-862A58A36CD2}"/>
              </a:ext>
            </a:extLst>
          </p:cNvPr>
          <p:cNvSpPr>
            <a:spLocks noGrp="1"/>
          </p:cNvSpPr>
          <p:nvPr>
            <p:ph idx="1"/>
          </p:nvPr>
        </p:nvSpPr>
        <p:spPr/>
        <p:txBody>
          <a:bodyPr/>
          <a:lstStyle/>
          <a:p>
            <a:r>
              <a:rPr lang="en-US" dirty="0" err="1"/>
              <a:t>Shelper</a:t>
            </a:r>
            <a:r>
              <a:rPr lang="en-US" dirty="0"/>
              <a:t> – by </a:t>
            </a:r>
            <a:r>
              <a:rPr lang="en-US" dirty="0" err="1"/>
              <a:t>paulogleuwyo</a:t>
            </a:r>
            <a:endParaRPr lang="en-US" dirty="0"/>
          </a:p>
          <a:p>
            <a:pPr lvl="1"/>
            <a:r>
              <a:rPr lang="en-US" dirty="0">
                <a:hlinkClick r:id="rId2"/>
              </a:rPr>
              <a:t>https://github.com/GoCodeColorado/Shelper</a:t>
            </a:r>
            <a:endParaRPr lang="en-US" dirty="0"/>
          </a:p>
          <a:p>
            <a:pPr lvl="1"/>
            <a:r>
              <a:rPr lang="en-US" dirty="0"/>
              <a:t>A platform to connect homeless shelters and community organizers with homeless clients through consolidation/aggregation of info for homeless shelter volunteers and caseworkers</a:t>
            </a:r>
          </a:p>
          <a:p>
            <a:r>
              <a:rPr lang="en-US" dirty="0" err="1"/>
              <a:t>FarmToTable</a:t>
            </a:r>
            <a:r>
              <a:rPr lang="en-US" dirty="0"/>
              <a:t> - by </a:t>
            </a:r>
            <a:r>
              <a:rPr lang="en-US" dirty="0" err="1"/>
              <a:t>nerboda</a:t>
            </a:r>
            <a:endParaRPr lang="en-US" dirty="0"/>
          </a:p>
          <a:p>
            <a:pPr lvl="1"/>
            <a:r>
              <a:rPr lang="en-US" dirty="0">
                <a:hlinkClick r:id="rId3"/>
              </a:rPr>
              <a:t>https://github.com/GoCodeColorado/FarmToTable</a:t>
            </a:r>
            <a:endParaRPr lang="en-US" dirty="0"/>
          </a:p>
          <a:p>
            <a:pPr lvl="1"/>
            <a:r>
              <a:rPr lang="en-US" dirty="0"/>
              <a:t>Dating site for farms and restaurants (A relationship with your food) </a:t>
            </a:r>
          </a:p>
          <a:p>
            <a:pPr lvl="1"/>
            <a:endParaRPr lang="en-US" dirty="0"/>
          </a:p>
        </p:txBody>
      </p:sp>
    </p:spTree>
    <p:extLst>
      <p:ext uri="{BB962C8B-B14F-4D97-AF65-F5344CB8AC3E}">
        <p14:creationId xmlns:p14="http://schemas.microsoft.com/office/powerpoint/2010/main" val="3111583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5CB8-DFEE-4F57-80A8-9A94957EAE88}"/>
              </a:ext>
            </a:extLst>
          </p:cNvPr>
          <p:cNvSpPr>
            <a:spLocks noGrp="1"/>
          </p:cNvSpPr>
          <p:nvPr>
            <p:ph type="title"/>
          </p:nvPr>
        </p:nvSpPr>
        <p:spPr/>
        <p:txBody>
          <a:bodyPr/>
          <a:lstStyle/>
          <a:p>
            <a:r>
              <a:rPr lang="en-US" dirty="0"/>
              <a:t>Complementary Past </a:t>
            </a:r>
            <a:r>
              <a:rPr lang="en-US" dirty="0" err="1"/>
              <a:t>GoCode</a:t>
            </a:r>
            <a:r>
              <a:rPr lang="en-US" dirty="0"/>
              <a:t> Projects </a:t>
            </a:r>
          </a:p>
        </p:txBody>
      </p:sp>
      <p:sp>
        <p:nvSpPr>
          <p:cNvPr id="3" name="Content Placeholder 2">
            <a:extLst>
              <a:ext uri="{FF2B5EF4-FFF2-40B4-BE49-F238E27FC236}">
                <a16:creationId xmlns:a16="http://schemas.microsoft.com/office/drawing/2014/main" id="{517A72F3-ED09-4966-B059-862A58A36CD2}"/>
              </a:ext>
            </a:extLst>
          </p:cNvPr>
          <p:cNvSpPr>
            <a:spLocks noGrp="1"/>
          </p:cNvSpPr>
          <p:nvPr>
            <p:ph idx="1"/>
          </p:nvPr>
        </p:nvSpPr>
        <p:spPr/>
        <p:txBody>
          <a:bodyPr/>
          <a:lstStyle/>
          <a:p>
            <a:r>
              <a:rPr lang="en-US" dirty="0"/>
              <a:t>The Leroy Jenkins Project – by </a:t>
            </a:r>
            <a:r>
              <a:rPr lang="en-US" dirty="0" err="1"/>
              <a:t>vicrumnaug</a:t>
            </a:r>
            <a:endParaRPr lang="en-US" dirty="0"/>
          </a:p>
          <a:p>
            <a:pPr lvl="1"/>
            <a:r>
              <a:rPr lang="en-US" dirty="0">
                <a:hlinkClick r:id="rId2"/>
              </a:rPr>
              <a:t>https://github.com/GoCodeColorado/TheLeroyJenkinsProject</a:t>
            </a:r>
            <a:r>
              <a:rPr lang="en-US" dirty="0"/>
              <a:t>  </a:t>
            </a:r>
          </a:p>
          <a:p>
            <a:pPr lvl="1"/>
            <a:r>
              <a:rPr lang="en-US" dirty="0"/>
              <a:t>Empower farmers by connecting them to Coloradans and businesses through farmers markets </a:t>
            </a:r>
          </a:p>
          <a:p>
            <a:r>
              <a:rPr lang="en-US" dirty="0" err="1"/>
              <a:t>Lovacore</a:t>
            </a:r>
            <a:r>
              <a:rPr lang="en-US" dirty="0"/>
              <a:t> – by </a:t>
            </a:r>
            <a:r>
              <a:rPr lang="en-US" dirty="0" err="1"/>
              <a:t>paultr</a:t>
            </a:r>
            <a:endParaRPr lang="en-US" dirty="0"/>
          </a:p>
          <a:p>
            <a:pPr lvl="1"/>
            <a:r>
              <a:rPr lang="en-US" dirty="0">
                <a:hlinkClick r:id="rId3"/>
              </a:rPr>
              <a:t>https://github.com/GoCodeColorado/Locavore</a:t>
            </a:r>
            <a:endParaRPr lang="en-US" dirty="0"/>
          </a:p>
          <a:p>
            <a:pPr lvl="1"/>
            <a:r>
              <a:rPr lang="en-US" dirty="0"/>
              <a:t>Providing people access to healthy and affordable food from local farms using USDA food deserts and Yelp API for grocery stores and other food locations. </a:t>
            </a:r>
          </a:p>
        </p:txBody>
      </p:sp>
    </p:spTree>
    <p:extLst>
      <p:ext uri="{BB962C8B-B14F-4D97-AF65-F5344CB8AC3E}">
        <p14:creationId xmlns:p14="http://schemas.microsoft.com/office/powerpoint/2010/main" val="3429375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33D5-8F43-4EFB-88F9-0E390EFF2477}"/>
              </a:ext>
            </a:extLst>
          </p:cNvPr>
          <p:cNvSpPr>
            <a:spLocks noGrp="1"/>
          </p:cNvSpPr>
          <p:nvPr>
            <p:ph type="title"/>
          </p:nvPr>
        </p:nvSpPr>
        <p:spPr/>
        <p:txBody>
          <a:bodyPr/>
          <a:lstStyle/>
          <a:p>
            <a:r>
              <a:rPr lang="en-US" dirty="0"/>
              <a:t>Future Implications</a:t>
            </a:r>
          </a:p>
        </p:txBody>
      </p:sp>
      <p:sp>
        <p:nvSpPr>
          <p:cNvPr id="3" name="Content Placeholder 2">
            <a:extLst>
              <a:ext uri="{FF2B5EF4-FFF2-40B4-BE49-F238E27FC236}">
                <a16:creationId xmlns:a16="http://schemas.microsoft.com/office/drawing/2014/main" id="{F3FFB9F8-6AFC-45FE-B84A-4E35D1D7B166}"/>
              </a:ext>
            </a:extLst>
          </p:cNvPr>
          <p:cNvSpPr>
            <a:spLocks noGrp="1"/>
          </p:cNvSpPr>
          <p:nvPr>
            <p:ph idx="1"/>
          </p:nvPr>
        </p:nvSpPr>
        <p:spPr/>
        <p:txBody>
          <a:bodyPr>
            <a:normAutofit/>
          </a:bodyPr>
          <a:lstStyle/>
          <a:p>
            <a:r>
              <a:rPr lang="en-US" dirty="0"/>
              <a:t>Food Drops as a Percentage of Household Expenses</a:t>
            </a:r>
          </a:p>
          <a:p>
            <a:r>
              <a:rPr lang="en-US" dirty="0"/>
              <a:t>As Traditional Work Fades, Food Security Escapes the Cash Nexus</a:t>
            </a:r>
          </a:p>
          <a:p>
            <a:r>
              <a:rPr lang="en-US" dirty="0"/>
              <a:t>Network of Food Providers Strengthens Local Resilience</a:t>
            </a:r>
          </a:p>
          <a:p>
            <a:r>
              <a:rPr lang="en-US" dirty="0"/>
              <a:t>Community Health Improves</a:t>
            </a:r>
          </a:p>
          <a:p>
            <a:r>
              <a:rPr lang="en-US" dirty="0"/>
              <a:t>Greening of the Environment</a:t>
            </a:r>
          </a:p>
          <a:p>
            <a:r>
              <a:rPr lang="en-US" dirty="0"/>
              <a:t>Empower the Individual to Empower the Whole</a:t>
            </a:r>
          </a:p>
          <a:p>
            <a:pPr marL="457200" lvl="1" indent="0">
              <a:buNone/>
            </a:pPr>
            <a:r>
              <a:rPr lang="en-US" dirty="0"/>
              <a:t>						</a:t>
            </a:r>
          </a:p>
          <a:p>
            <a:pPr marL="457200" lvl="1" indent="0">
              <a:buNone/>
            </a:pPr>
            <a:r>
              <a:rPr lang="en-US" dirty="0"/>
              <a:t>					</a:t>
            </a:r>
          </a:p>
          <a:p>
            <a:pPr lvl="1"/>
            <a:endParaRPr lang="en-US" dirty="0"/>
          </a:p>
        </p:txBody>
      </p:sp>
    </p:spTree>
    <p:extLst>
      <p:ext uri="{BB962C8B-B14F-4D97-AF65-F5344CB8AC3E}">
        <p14:creationId xmlns:p14="http://schemas.microsoft.com/office/powerpoint/2010/main" val="325595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C9F1-1EF8-4311-BCC6-4CC2C899B1CB}"/>
              </a:ext>
            </a:extLst>
          </p:cNvPr>
          <p:cNvSpPr>
            <a:spLocks noGrp="1"/>
          </p:cNvSpPr>
          <p:nvPr>
            <p:ph type="title"/>
          </p:nvPr>
        </p:nvSpPr>
        <p:spPr/>
        <p:txBody>
          <a:bodyPr/>
          <a:lstStyle/>
          <a:p>
            <a:r>
              <a:rPr lang="en-US" dirty="0"/>
              <a:t>Raspberry Pi – key component, versatile</a:t>
            </a:r>
          </a:p>
        </p:txBody>
      </p:sp>
      <p:sp>
        <p:nvSpPr>
          <p:cNvPr id="3" name="Content Placeholder 2">
            <a:extLst>
              <a:ext uri="{FF2B5EF4-FFF2-40B4-BE49-F238E27FC236}">
                <a16:creationId xmlns:a16="http://schemas.microsoft.com/office/drawing/2014/main" id="{3C4A637D-2643-4936-9AE5-803D3165C6F4}"/>
              </a:ext>
            </a:extLst>
          </p:cNvPr>
          <p:cNvSpPr>
            <a:spLocks noGrp="1"/>
          </p:cNvSpPr>
          <p:nvPr>
            <p:ph idx="1"/>
          </p:nvPr>
        </p:nvSpPr>
        <p:spPr>
          <a:xfrm>
            <a:off x="4388920" y="1690688"/>
            <a:ext cx="7280565" cy="4802187"/>
          </a:xfrm>
        </p:spPr>
        <p:txBody>
          <a:bodyPr>
            <a:normAutofit fontScale="62500" lnSpcReduction="20000"/>
          </a:bodyPr>
          <a:lstStyle/>
          <a:p>
            <a:r>
              <a:rPr lang="en-US" dirty="0"/>
              <a:t>The Raspberry Pi 3 Model B+ is the latest product in the Raspberry Pi 3 range (various models, could use models specific to each type </a:t>
            </a:r>
            <a:r>
              <a:rPr lang="en-US" dirty="0" err="1"/>
              <a:t>GrowBrain</a:t>
            </a:r>
            <a:r>
              <a:rPr lang="en-US" dirty="0"/>
              <a:t>)</a:t>
            </a:r>
          </a:p>
          <a:p>
            <a:r>
              <a:rPr lang="en-US" dirty="0"/>
              <a:t>Broadcom BCM2837B0, Cortex-A53 (ARMv8) 64-bit SoC @ 1.4GHz</a:t>
            </a:r>
          </a:p>
          <a:p>
            <a:r>
              <a:rPr lang="en-US" dirty="0"/>
              <a:t>1GB LPDDR2 SDRAM</a:t>
            </a:r>
          </a:p>
          <a:p>
            <a:r>
              <a:rPr lang="en-US" dirty="0"/>
              <a:t>2.4GHz and 5GHz IEEE 802.11.b/g/n/ac wireless LAN, Bluetooth 4.2, BLE</a:t>
            </a:r>
          </a:p>
          <a:p>
            <a:r>
              <a:rPr lang="en-US" dirty="0"/>
              <a:t>Gigabit Ethernet over USB 2.0 (maximum throughput 300 </a:t>
            </a:r>
            <a:r>
              <a:rPr lang="en-US" dirty="0" err="1"/>
              <a:t>Mbps</a:t>
            </a:r>
            <a:r>
              <a:rPr lang="en-US" dirty="0"/>
              <a:t>)</a:t>
            </a:r>
          </a:p>
          <a:p>
            <a:r>
              <a:rPr lang="en-US" dirty="0"/>
              <a:t>Extended 40-pin GPIO header</a:t>
            </a:r>
          </a:p>
          <a:p>
            <a:r>
              <a:rPr lang="en-US" dirty="0"/>
              <a:t>Full-size HDMI</a:t>
            </a:r>
          </a:p>
          <a:p>
            <a:r>
              <a:rPr lang="en-US" dirty="0"/>
              <a:t>4 USB 2.0 ports</a:t>
            </a:r>
          </a:p>
          <a:p>
            <a:r>
              <a:rPr lang="en-US" dirty="0"/>
              <a:t>CSI camera port for connecting a Raspberry Pi camera</a:t>
            </a:r>
          </a:p>
          <a:p>
            <a:r>
              <a:rPr lang="en-US" dirty="0"/>
              <a:t>DSI display port for connecting a Raspberry Pi touchscreen display</a:t>
            </a:r>
          </a:p>
          <a:p>
            <a:r>
              <a:rPr lang="en-US" dirty="0"/>
              <a:t>4-pole stereo output and composite video port</a:t>
            </a:r>
          </a:p>
          <a:p>
            <a:r>
              <a:rPr lang="en-US" dirty="0"/>
              <a:t>Micro SD port for loading your operating system and storing data</a:t>
            </a:r>
          </a:p>
          <a:p>
            <a:r>
              <a:rPr lang="en-US" dirty="0"/>
              <a:t>5V/2.5A DC power input</a:t>
            </a:r>
          </a:p>
          <a:p>
            <a:r>
              <a:rPr lang="en-US" dirty="0"/>
              <a:t>Power-over-Ethernet (</a:t>
            </a:r>
            <a:r>
              <a:rPr lang="en-US" dirty="0" err="1"/>
              <a:t>PoE</a:t>
            </a:r>
            <a:r>
              <a:rPr lang="en-US" dirty="0"/>
              <a:t>) support (requires separate </a:t>
            </a:r>
            <a:r>
              <a:rPr lang="en-US" dirty="0" err="1"/>
              <a:t>PoE</a:t>
            </a:r>
            <a:r>
              <a:rPr lang="en-US" dirty="0"/>
              <a:t> HAT)</a:t>
            </a:r>
          </a:p>
        </p:txBody>
      </p:sp>
      <p:pic>
        <p:nvPicPr>
          <p:cNvPr id="5" name="Picture 4">
            <a:extLst>
              <a:ext uri="{FF2B5EF4-FFF2-40B4-BE49-F238E27FC236}">
                <a16:creationId xmlns:a16="http://schemas.microsoft.com/office/drawing/2014/main" id="{83E272D1-7A58-4B8F-9487-BB12DE160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05345" y="2224838"/>
            <a:ext cx="5228297" cy="3510973"/>
          </a:xfrm>
          <a:prstGeom prst="rect">
            <a:avLst/>
          </a:prstGeom>
        </p:spPr>
      </p:pic>
    </p:spTree>
    <p:extLst>
      <p:ext uri="{BB962C8B-B14F-4D97-AF65-F5344CB8AC3E}">
        <p14:creationId xmlns:p14="http://schemas.microsoft.com/office/powerpoint/2010/main" val="130437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C9F1-1EF8-4311-BCC6-4CC2C899B1CB}"/>
              </a:ext>
            </a:extLst>
          </p:cNvPr>
          <p:cNvSpPr>
            <a:spLocks noGrp="1"/>
          </p:cNvSpPr>
          <p:nvPr>
            <p:ph type="title"/>
          </p:nvPr>
        </p:nvSpPr>
        <p:spPr/>
        <p:txBody>
          <a:bodyPr/>
          <a:lstStyle/>
          <a:p>
            <a:r>
              <a:rPr lang="en-US" dirty="0"/>
              <a:t>Raspberry Pi – Open Source Linux OS</a:t>
            </a:r>
          </a:p>
        </p:txBody>
      </p:sp>
      <p:sp>
        <p:nvSpPr>
          <p:cNvPr id="3" name="Content Placeholder 2">
            <a:extLst>
              <a:ext uri="{FF2B5EF4-FFF2-40B4-BE49-F238E27FC236}">
                <a16:creationId xmlns:a16="http://schemas.microsoft.com/office/drawing/2014/main" id="{3C4A637D-2643-4936-9AE5-803D3165C6F4}"/>
              </a:ext>
            </a:extLst>
          </p:cNvPr>
          <p:cNvSpPr>
            <a:spLocks noGrp="1"/>
          </p:cNvSpPr>
          <p:nvPr>
            <p:ph idx="1"/>
          </p:nvPr>
        </p:nvSpPr>
        <p:spPr>
          <a:xfrm>
            <a:off x="4388920" y="1690688"/>
            <a:ext cx="7280565" cy="4802187"/>
          </a:xfrm>
        </p:spPr>
        <p:txBody>
          <a:bodyPr>
            <a:normAutofit/>
          </a:bodyPr>
          <a:lstStyle/>
          <a:p>
            <a:r>
              <a:rPr lang="en-US" dirty="0"/>
              <a:t>Raspbian is the recommended operating system for normal use on a Raspberry Pi.</a:t>
            </a:r>
          </a:p>
          <a:p>
            <a:r>
              <a:rPr lang="en-US" dirty="0"/>
              <a:t>Raspbian is a free operating system based on Debian, optimized for the Raspberry Pi hardware. Raspbian comes with over 35,000 packages: precompiled software bundled in a nice format for easy installation on your Raspberry Pi.</a:t>
            </a:r>
          </a:p>
          <a:p>
            <a:r>
              <a:rPr lang="en-US" dirty="0"/>
              <a:t>Python is the programming language used to control the 40 GPIO pins, the central physical hardware feature.</a:t>
            </a:r>
          </a:p>
        </p:txBody>
      </p:sp>
      <p:pic>
        <p:nvPicPr>
          <p:cNvPr id="5" name="Picture 4">
            <a:extLst>
              <a:ext uri="{FF2B5EF4-FFF2-40B4-BE49-F238E27FC236}">
                <a16:creationId xmlns:a16="http://schemas.microsoft.com/office/drawing/2014/main" id="{83E272D1-7A58-4B8F-9487-BB12DE160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05357" y="2224838"/>
            <a:ext cx="5228297" cy="3510973"/>
          </a:xfrm>
          <a:prstGeom prst="rect">
            <a:avLst/>
          </a:prstGeom>
        </p:spPr>
      </p:pic>
    </p:spTree>
    <p:extLst>
      <p:ext uri="{BB962C8B-B14F-4D97-AF65-F5344CB8AC3E}">
        <p14:creationId xmlns:p14="http://schemas.microsoft.com/office/powerpoint/2010/main" val="344508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C9F1-1EF8-4311-BCC6-4CC2C899B1CB}"/>
              </a:ext>
            </a:extLst>
          </p:cNvPr>
          <p:cNvSpPr>
            <a:spLocks noGrp="1"/>
          </p:cNvSpPr>
          <p:nvPr>
            <p:ph type="title"/>
          </p:nvPr>
        </p:nvSpPr>
        <p:spPr/>
        <p:txBody>
          <a:bodyPr/>
          <a:lstStyle/>
          <a:p>
            <a:r>
              <a:rPr lang="en-US" dirty="0"/>
              <a:t>Raspberry Pi – GPIO Pins</a:t>
            </a:r>
          </a:p>
        </p:txBody>
      </p:sp>
      <p:sp>
        <p:nvSpPr>
          <p:cNvPr id="3" name="Content Placeholder 2">
            <a:extLst>
              <a:ext uri="{FF2B5EF4-FFF2-40B4-BE49-F238E27FC236}">
                <a16:creationId xmlns:a16="http://schemas.microsoft.com/office/drawing/2014/main" id="{3C4A637D-2643-4936-9AE5-803D3165C6F4}"/>
              </a:ext>
            </a:extLst>
          </p:cNvPr>
          <p:cNvSpPr>
            <a:spLocks noGrp="1"/>
          </p:cNvSpPr>
          <p:nvPr>
            <p:ph idx="1"/>
          </p:nvPr>
        </p:nvSpPr>
        <p:spPr>
          <a:xfrm>
            <a:off x="651680" y="1496291"/>
            <a:ext cx="3716976" cy="5430985"/>
          </a:xfrm>
        </p:spPr>
        <p:txBody>
          <a:bodyPr>
            <a:normAutofit/>
          </a:bodyPr>
          <a:lstStyle/>
          <a:p>
            <a:r>
              <a:rPr lang="en-US" dirty="0"/>
              <a:t>GPIO: “General Purpose Input Output”</a:t>
            </a:r>
          </a:p>
          <a:p>
            <a:r>
              <a:rPr lang="en-US" dirty="0"/>
              <a:t>Can be programmed to receive input signals from a variety of sensors and accessories</a:t>
            </a:r>
          </a:p>
          <a:p>
            <a:r>
              <a:rPr lang="en-US" dirty="0"/>
              <a:t>Can be programmed to output 3.3v DC based on virtually any event imaginable</a:t>
            </a:r>
          </a:p>
          <a:p>
            <a:endParaRPr lang="en-US" dirty="0"/>
          </a:p>
        </p:txBody>
      </p:sp>
      <p:pic>
        <p:nvPicPr>
          <p:cNvPr id="5" name="Picture 4">
            <a:extLst>
              <a:ext uri="{FF2B5EF4-FFF2-40B4-BE49-F238E27FC236}">
                <a16:creationId xmlns:a16="http://schemas.microsoft.com/office/drawing/2014/main" id="{83E272D1-7A58-4B8F-9487-BB12DE160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940631" y="2917844"/>
            <a:ext cx="2285709" cy="1534929"/>
          </a:xfrm>
          <a:prstGeom prst="rect">
            <a:avLst/>
          </a:prstGeom>
        </p:spPr>
      </p:pic>
      <p:cxnSp>
        <p:nvCxnSpPr>
          <p:cNvPr id="6" name="Straight Arrow Connector 5">
            <a:extLst>
              <a:ext uri="{FF2B5EF4-FFF2-40B4-BE49-F238E27FC236}">
                <a16:creationId xmlns:a16="http://schemas.microsoft.com/office/drawing/2014/main" id="{BC45900E-B783-4310-BE71-F463CCF49394}"/>
              </a:ext>
            </a:extLst>
          </p:cNvPr>
          <p:cNvCxnSpPr>
            <a:cxnSpLocks/>
          </p:cNvCxnSpPr>
          <p:nvPr/>
        </p:nvCxnSpPr>
        <p:spPr>
          <a:xfrm flipV="1">
            <a:off x="6096000" y="2036618"/>
            <a:ext cx="623455" cy="81741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FA82474-F76E-4ED8-B5F4-ABA93BE1DBE9}"/>
              </a:ext>
            </a:extLst>
          </p:cNvPr>
          <p:cNvCxnSpPr>
            <a:cxnSpLocks/>
          </p:cNvCxnSpPr>
          <p:nvPr/>
        </p:nvCxnSpPr>
        <p:spPr>
          <a:xfrm>
            <a:off x="6096000" y="4142509"/>
            <a:ext cx="623455" cy="78970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2DFCA7C-9E0B-4F07-B1D3-D4ACB9041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523" y="706572"/>
            <a:ext cx="5204694" cy="5430985"/>
          </a:xfrm>
          <a:prstGeom prst="rect">
            <a:avLst/>
          </a:prstGeom>
        </p:spPr>
      </p:pic>
      <p:sp>
        <p:nvSpPr>
          <p:cNvPr id="29" name="Oval 28">
            <a:extLst>
              <a:ext uri="{FF2B5EF4-FFF2-40B4-BE49-F238E27FC236}">
                <a16:creationId xmlns:a16="http://schemas.microsoft.com/office/drawing/2014/main" id="{F691B68E-968F-4D4A-A5FA-93E3987E32EA}"/>
              </a:ext>
            </a:extLst>
          </p:cNvPr>
          <p:cNvSpPr/>
          <p:nvPr/>
        </p:nvSpPr>
        <p:spPr>
          <a:xfrm>
            <a:off x="5403273" y="2445327"/>
            <a:ext cx="609600" cy="193270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a:t>Common Features</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a:bodyPr>
          <a:lstStyle/>
          <a:p>
            <a:r>
              <a:rPr lang="en-US" dirty="0"/>
              <a:t>USB Wireless Keyboard / Mouse pad – Logitech</a:t>
            </a:r>
          </a:p>
          <a:p>
            <a:r>
              <a:rPr lang="en-US" dirty="0"/>
              <a:t>HDMI out for external display</a:t>
            </a:r>
          </a:p>
          <a:p>
            <a:r>
              <a:rPr lang="en-US" dirty="0"/>
              <a:t>Touchscreen Available</a:t>
            </a:r>
          </a:p>
          <a:p>
            <a:r>
              <a:rPr lang="en-US" dirty="0"/>
              <a:t>No display needed if App / Web server is robust enough</a:t>
            </a:r>
          </a:p>
          <a:p>
            <a:pPr lvl="1"/>
            <a:r>
              <a:rPr lang="en-US" dirty="0"/>
              <a:t>Could be an issue in poor or no internet environments</a:t>
            </a:r>
          </a:p>
          <a:p>
            <a:r>
              <a:rPr lang="en-US" dirty="0"/>
              <a:t>Ethernet connect to laptop for Secure Shell (</a:t>
            </a:r>
            <a:r>
              <a:rPr lang="en-US" dirty="0" err="1"/>
              <a:t>ssh</a:t>
            </a:r>
            <a:r>
              <a:rPr lang="en-US" dirty="0"/>
              <a:t>) control</a:t>
            </a:r>
          </a:p>
          <a:p>
            <a:r>
              <a:rPr lang="en-US" dirty="0"/>
              <a:t>Basic computing functions, Internet, Email, “Office” suite</a:t>
            </a:r>
          </a:p>
          <a:p>
            <a:r>
              <a:rPr lang="en-US" dirty="0"/>
              <a:t>Waterproof options for remote greenhouse / outdoor environment</a:t>
            </a:r>
          </a:p>
          <a:p>
            <a:endParaRPr lang="en-US" dirty="0"/>
          </a:p>
        </p:txBody>
      </p:sp>
    </p:spTree>
    <p:extLst>
      <p:ext uri="{BB962C8B-B14F-4D97-AF65-F5344CB8AC3E}">
        <p14:creationId xmlns:p14="http://schemas.microsoft.com/office/powerpoint/2010/main" val="2935747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a:t>Common Features</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a:bodyPr>
          <a:lstStyle/>
          <a:p>
            <a:r>
              <a:rPr lang="en-US" dirty="0"/>
              <a:t>Receive Text or Email alert if power is interrupted (as long as User has </a:t>
            </a:r>
            <a:r>
              <a:rPr lang="en-US" dirty="0" err="1"/>
              <a:t>GrowBrain</a:t>
            </a:r>
            <a:r>
              <a:rPr lang="en-US" dirty="0"/>
              <a:t> connected to server, app, </a:t>
            </a:r>
            <a:r>
              <a:rPr lang="en-US" dirty="0" err="1"/>
              <a:t>etc</a:t>
            </a:r>
            <a:r>
              <a:rPr lang="en-US" dirty="0"/>
              <a:t>)</a:t>
            </a:r>
          </a:p>
          <a:p>
            <a:r>
              <a:rPr lang="en-US" dirty="0"/>
              <a:t>Auto-Run programs on boot-up – with or without internet</a:t>
            </a:r>
          </a:p>
          <a:p>
            <a:pPr lvl="1"/>
            <a:r>
              <a:rPr lang="en-US" dirty="0"/>
              <a:t>To mitigate power failures/interruptions while no one is monitoring; nighttime, power company actions, storms, etc.</a:t>
            </a:r>
          </a:p>
          <a:p>
            <a:pPr lvl="1"/>
            <a:r>
              <a:rPr lang="en-US" dirty="0"/>
              <a:t>Can set a default state program to run if the unit loses power and comes back on.  Program can then be manually exited to the Raspberry Pi LXDE</a:t>
            </a:r>
          </a:p>
          <a:p>
            <a:pPr lvl="1"/>
            <a:r>
              <a:rPr lang="en-US" dirty="0"/>
              <a:t>For Users focused mostly on the GPIO control benefit and ease of use</a:t>
            </a:r>
          </a:p>
          <a:p>
            <a:r>
              <a:rPr lang="en-US" dirty="0"/>
              <a:t>USB chargers for cell phones, small devices</a:t>
            </a:r>
          </a:p>
          <a:p>
            <a:r>
              <a:rPr lang="en-US" dirty="0"/>
              <a:t>Audio output for alert functionality</a:t>
            </a:r>
          </a:p>
          <a:p>
            <a:pPr lvl="1"/>
            <a:endParaRPr lang="en-US" dirty="0"/>
          </a:p>
        </p:txBody>
      </p:sp>
    </p:spTree>
    <p:extLst>
      <p:ext uri="{BB962C8B-B14F-4D97-AF65-F5344CB8AC3E}">
        <p14:creationId xmlns:p14="http://schemas.microsoft.com/office/powerpoint/2010/main" val="191742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6EF6-00FC-4CE8-9B61-90AEBB86B82B}"/>
              </a:ext>
            </a:extLst>
          </p:cNvPr>
          <p:cNvSpPr>
            <a:spLocks noGrp="1"/>
          </p:cNvSpPr>
          <p:nvPr>
            <p:ph type="title"/>
          </p:nvPr>
        </p:nvSpPr>
        <p:spPr/>
        <p:txBody>
          <a:bodyPr/>
          <a:lstStyle/>
          <a:p>
            <a:r>
              <a:rPr lang="en-US" dirty="0"/>
              <a:t>GUI / Social Media Environment</a:t>
            </a:r>
          </a:p>
        </p:txBody>
      </p:sp>
      <p:sp>
        <p:nvSpPr>
          <p:cNvPr id="3" name="Content Placeholder 2">
            <a:extLst>
              <a:ext uri="{FF2B5EF4-FFF2-40B4-BE49-F238E27FC236}">
                <a16:creationId xmlns:a16="http://schemas.microsoft.com/office/drawing/2014/main" id="{7955A66A-3AA7-4809-B17B-60F2F662CE39}"/>
              </a:ext>
            </a:extLst>
          </p:cNvPr>
          <p:cNvSpPr>
            <a:spLocks noGrp="1"/>
          </p:cNvSpPr>
          <p:nvPr>
            <p:ph idx="1"/>
          </p:nvPr>
        </p:nvSpPr>
        <p:spPr/>
        <p:txBody>
          <a:bodyPr>
            <a:normAutofit/>
          </a:bodyPr>
          <a:lstStyle/>
          <a:p>
            <a:r>
              <a:rPr lang="en-US" dirty="0"/>
              <a:t>Each User creates a profile page with basic control panel GUI</a:t>
            </a:r>
          </a:p>
          <a:p>
            <a:pPr lvl="1"/>
            <a:r>
              <a:rPr lang="en-US" dirty="0"/>
              <a:t>To launch and run programs – watering control, fan control, drain pumps, CO2 control</a:t>
            </a:r>
          </a:p>
          <a:p>
            <a:pPr lvl="1"/>
            <a:r>
              <a:rPr lang="en-US" dirty="0"/>
              <a:t>Display input sensor data – User-chosen </a:t>
            </a:r>
            <a:r>
              <a:rPr lang="en-US" dirty="0" err="1"/>
              <a:t>GoCode</a:t>
            </a:r>
            <a:r>
              <a:rPr lang="en-US" dirty="0"/>
              <a:t> Data Set APIs, Webcam, Temperature, Humidity, Soil Moisture, GPIO Outlet On/Off States</a:t>
            </a:r>
          </a:p>
          <a:p>
            <a:pPr lvl="1"/>
            <a:r>
              <a:rPr lang="en-US" dirty="0"/>
              <a:t>Garden Profile – User fills in descriptor fields – soil type, size, nutrient types, feeding schedule, etc. – in order to provide analysis, encourage improvement</a:t>
            </a:r>
          </a:p>
          <a:p>
            <a:pPr lvl="1"/>
            <a:r>
              <a:rPr lang="en-US" dirty="0"/>
              <a:t>Photo / Video upload</a:t>
            </a:r>
          </a:p>
          <a:p>
            <a:pPr lvl="1"/>
            <a:r>
              <a:rPr lang="en-US" dirty="0"/>
              <a:t>User’s Public Data Page – customizable, </a:t>
            </a:r>
            <a:r>
              <a:rPr lang="en-US" dirty="0" err="1"/>
              <a:t>uploadable</a:t>
            </a:r>
            <a:r>
              <a:rPr lang="en-US" dirty="0"/>
              <a:t>, Variables: temperature, humidity, CO2, etc.  Blog, Photos, Videos</a:t>
            </a:r>
          </a:p>
          <a:p>
            <a:pPr lvl="1"/>
            <a:endParaRPr lang="en-US" dirty="0"/>
          </a:p>
        </p:txBody>
      </p:sp>
    </p:spTree>
    <p:extLst>
      <p:ext uri="{BB962C8B-B14F-4D97-AF65-F5344CB8AC3E}">
        <p14:creationId xmlns:p14="http://schemas.microsoft.com/office/powerpoint/2010/main" val="199120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8315</TotalTime>
  <Words>2450</Words>
  <Application>Microsoft Office PowerPoint</Application>
  <PresentationFormat>Widescreen</PresentationFormat>
  <Paragraphs>243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The Marvelous GrowBrain</vt:lpstr>
      <vt:lpstr>Big Ideas &amp; Key Points</vt:lpstr>
      <vt:lpstr>Main Components</vt:lpstr>
      <vt:lpstr>Raspberry Pi – key component, versatile</vt:lpstr>
      <vt:lpstr>Raspberry Pi – Open Source Linux OS</vt:lpstr>
      <vt:lpstr>Raspberry Pi – GPIO Pins</vt:lpstr>
      <vt:lpstr>Common Features</vt:lpstr>
      <vt:lpstr>Common Features</vt:lpstr>
      <vt:lpstr>GUI / Social Media Environment</vt:lpstr>
      <vt:lpstr>GUI / Social Media Environment</vt:lpstr>
      <vt:lpstr>GUI / Social Media Environment</vt:lpstr>
      <vt:lpstr>GUI / Social Media Environment</vt:lpstr>
      <vt:lpstr>GUI / Social Media Environment</vt:lpstr>
      <vt:lpstr>GUI / Social Media Environment</vt:lpstr>
      <vt:lpstr>GoCode Data Sets</vt:lpstr>
      <vt:lpstr>GoCode Data Sets</vt:lpstr>
      <vt:lpstr>GoCode Data Sets</vt:lpstr>
      <vt:lpstr>Pictures of App Screens</vt:lpstr>
      <vt:lpstr>Similar Apps / Competition</vt:lpstr>
      <vt:lpstr>Who Are The Users?</vt:lpstr>
      <vt:lpstr>Traditional Users</vt:lpstr>
      <vt:lpstr>Turning Consumers into Producers</vt:lpstr>
      <vt:lpstr>Commercial Growers gain Professional Edge</vt:lpstr>
      <vt:lpstr>“Grow-Op” – The Co-Op Reimagined</vt:lpstr>
      <vt:lpstr>Food Banks / Charities</vt:lpstr>
      <vt:lpstr>Schools</vt:lpstr>
      <vt:lpstr>The Commons</vt:lpstr>
      <vt:lpstr>Intentional Communities</vt:lpstr>
      <vt:lpstr>Human Development</vt:lpstr>
      <vt:lpstr>Complementary Past GoCode Projects </vt:lpstr>
      <vt:lpstr>Complementary Past GoCode Projects </vt:lpstr>
      <vt:lpstr>Future 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Marvelous Growbrain</dc:title>
  <dc:creator>Stephen Parvin</dc:creator>
  <cp:lastModifiedBy>Stephen Parvin</cp:lastModifiedBy>
  <cp:revision>8</cp:revision>
  <dcterms:created xsi:type="dcterms:W3CDTF">2018-04-03T05:57:06Z</dcterms:created>
  <dcterms:modified xsi:type="dcterms:W3CDTF">2018-12-07T13:17:08Z</dcterms:modified>
</cp:coreProperties>
</file>