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60" r:id="rId4"/>
    <p:sldId id="281" r:id="rId5"/>
    <p:sldId id="280" r:id="rId6"/>
    <p:sldId id="282" r:id="rId7"/>
    <p:sldId id="261" r:id="rId8"/>
    <p:sldId id="262" r:id="rId9"/>
    <p:sldId id="263" r:id="rId10"/>
    <p:sldId id="264" r:id="rId11"/>
    <p:sldId id="265" r:id="rId12"/>
    <p:sldId id="266" r:id="rId13"/>
    <p:sldId id="267" r:id="rId14"/>
    <p:sldId id="269" r:id="rId15"/>
    <p:sldId id="259" r:id="rId16"/>
    <p:sldId id="270" r:id="rId17"/>
    <p:sldId id="271" r:id="rId18"/>
    <p:sldId id="272" r:id="rId19"/>
    <p:sldId id="275" r:id="rId20"/>
    <p:sldId id="276" r:id="rId21"/>
    <p:sldId id="268" r:id="rId22"/>
    <p:sldId id="277" r:id="rId23"/>
    <p:sldId id="278" r:id="rId24"/>
    <p:sldId id="283" r:id="rId25"/>
    <p:sldId id="284" r:id="rId26"/>
    <p:sldId id="285" r:id="rId27"/>
    <p:sldId id="286" r:id="rId28"/>
    <p:sldId id="287" r:id="rId29"/>
    <p:sldId id="288" r:id="rId30"/>
    <p:sldId id="292" r:id="rId31"/>
    <p:sldId id="293" r:id="rId32"/>
    <p:sldId id="294" r:id="rId33"/>
    <p:sldId id="295" r:id="rId34"/>
    <p:sldId id="296" r:id="rId35"/>
    <p:sldId id="297" r:id="rId36"/>
    <p:sldId id="298" r:id="rId37"/>
    <p:sldId id="368" r:id="rId38"/>
    <p:sldId id="303" r:id="rId39"/>
    <p:sldId id="403" r:id="rId40"/>
    <p:sldId id="304" r:id="rId41"/>
    <p:sldId id="402" r:id="rId42"/>
    <p:sldId id="324" r:id="rId43"/>
    <p:sldId id="325" r:id="rId44"/>
    <p:sldId id="393" r:id="rId45"/>
    <p:sldId id="404" r:id="rId46"/>
    <p:sldId id="326" r:id="rId47"/>
    <p:sldId id="394" r:id="rId48"/>
    <p:sldId id="327" r:id="rId49"/>
    <p:sldId id="395" r:id="rId50"/>
    <p:sldId id="406" r:id="rId51"/>
    <p:sldId id="407" r:id="rId52"/>
    <p:sldId id="328" r:id="rId53"/>
    <p:sldId id="396" r:id="rId54"/>
    <p:sldId id="329" r:id="rId55"/>
    <p:sldId id="398" r:id="rId56"/>
    <p:sldId id="330" r:id="rId57"/>
    <p:sldId id="399" r:id="rId58"/>
    <p:sldId id="357" r:id="rId59"/>
    <p:sldId id="358" r:id="rId60"/>
    <p:sldId id="356" r:id="rId61"/>
    <p:sldId id="353" r:id="rId62"/>
    <p:sldId id="258" r:id="rId63"/>
    <p:sldId id="28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9DBA3-7653-44CB-BC74-A7491BD80A48}" type="datetimeFigureOut">
              <a:rPr lang="en-US" smtClean="0"/>
              <a:t>3/19/2021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A203F5-207F-4379-BF5A-4BCAE721FE65}" type="slidenum">
              <a:rPr lang="en-US" smtClean="0"/>
              <a:t>‹#›</a:t>
            </a:fld>
            <a:endParaRPr lang="en-US"/>
          </a:p>
        </p:txBody>
      </p:sp>
    </p:spTree>
    <p:extLst>
      <p:ext uri="{BB962C8B-B14F-4D97-AF65-F5344CB8AC3E}">
        <p14:creationId xmlns:p14="http://schemas.microsoft.com/office/powerpoint/2010/main" val="1492026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5361" y="4560570"/>
            <a:ext cx="5364480" cy="4320540"/>
          </a:xfrm>
          <a:prstGeom prst="rect">
            <a:avLst/>
          </a:prstGeom>
        </p:spPr>
        <p:txBody>
          <a:bodyPr/>
          <a:lstStyle/>
          <a:p>
            <a:r>
              <a:rPr lang="th-TH" dirty="0"/>
              <a:t>ในทำนองเดียวกัน ถ้าเราสังเกตผลลัพธ์แต่ละบรรทัดของ </a:t>
            </a:r>
            <a:r>
              <a:rPr lang="en-US" dirty="0"/>
              <a:t>Sales </a:t>
            </a:r>
            <a:r>
              <a:rPr lang="th-TH" dirty="0"/>
              <a:t>ก็จะเห็นว่าผลลัพธ์ออกมาต่างกัน ทั้งๆ ที่สูตรเขียนเหมือนกันแท้ๆ</a:t>
            </a:r>
          </a:p>
          <a:p>
            <a:endParaRPr lang="th-TH" dirty="0"/>
          </a:p>
          <a:p>
            <a:r>
              <a:rPr lang="th-TH" dirty="0"/>
              <a:t>เหตุการณ์นี้เกิดขึ้นได้เพราะว่าตอนคำนวณมันมี </a:t>
            </a:r>
            <a:r>
              <a:rPr lang="en-US" b="1" dirty="0"/>
              <a:t>Row Context </a:t>
            </a:r>
            <a:r>
              <a:rPr lang="th-TH" b="1" dirty="0"/>
              <a:t>อยู่ ซึ่งเป็นตัวที่บ่งบอกว่าตัวมันกำลังคำนวณข้อมูลที่ </a:t>
            </a:r>
            <a:r>
              <a:rPr lang="en-US" b="1" dirty="0"/>
              <a:t>Row </a:t>
            </a:r>
            <a:r>
              <a:rPr lang="th-TH" b="1" dirty="0"/>
              <a:t>ไหนอยู่ </a:t>
            </a:r>
            <a:r>
              <a:rPr lang="th-TH" dirty="0"/>
              <a:t>มันจึงรู้ว่า สูตร </a:t>
            </a:r>
            <a:r>
              <a:rPr lang="en-US" dirty="0" err="1"/>
              <a:t>fSales</a:t>
            </a:r>
            <a:r>
              <a:rPr lang="en-US" dirty="0"/>
              <a:t>[</a:t>
            </a:r>
            <a:r>
              <a:rPr lang="en-US" dirty="0" err="1"/>
              <a:t>SalesQuantity</a:t>
            </a:r>
            <a:r>
              <a:rPr lang="en-US" dirty="0"/>
              <a:t>] </a:t>
            </a:r>
            <a:r>
              <a:rPr lang="th-TH" dirty="0"/>
              <a:t>นั้นให้อ้างอิงจากข้อมูลที่อยู่ในแถวของตัวเองเท่านั้น </a:t>
            </a:r>
            <a:r>
              <a:rPr lang="th-TH" b="1" dirty="0">
                <a:solidFill>
                  <a:srgbClr val="CF2E2E"/>
                </a:solidFill>
                <a:effectLst/>
              </a:rPr>
              <a:t>ซึ่งการคำนวณมันจะทำซ้ำๆ ทีละแถวจนกว่าจะครบทุกแถวในตาราง (การทำซ้ำ เรียกว่า </a:t>
            </a:r>
            <a:r>
              <a:rPr lang="en-US" b="1" dirty="0">
                <a:solidFill>
                  <a:srgbClr val="CF2E2E"/>
                </a:solidFill>
                <a:effectLst/>
              </a:rPr>
              <a:t>Iterate)</a:t>
            </a:r>
            <a:r>
              <a:rPr lang="en-US" b="1" dirty="0"/>
              <a:t> </a:t>
            </a:r>
            <a:r>
              <a:rPr lang="th-TH" dirty="0"/>
              <a:t>ซึ่งเราจะเห็นพฤติกรรมนี้ในสูตรอย่าง </a:t>
            </a:r>
            <a:r>
              <a:rPr lang="en-US" dirty="0"/>
              <a:t>SUMX </a:t>
            </a:r>
            <a:r>
              <a:rPr lang="th-TH" dirty="0"/>
              <a:t>ด้วย</a:t>
            </a:r>
          </a:p>
        </p:txBody>
      </p:sp>
    </p:spTree>
    <p:extLst>
      <p:ext uri="{BB962C8B-B14F-4D97-AF65-F5344CB8AC3E}">
        <p14:creationId xmlns:p14="http://schemas.microsoft.com/office/powerpoint/2010/main" val="1124440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a:xfrm>
            <a:off x="975361" y="4560570"/>
            <a:ext cx="5364480" cy="4320540"/>
          </a:xfrm>
          <a:prstGeom prst="rect">
            <a:avLst/>
          </a:prstGeom>
        </p:spPr>
        <p:txBody>
          <a:bodyPr/>
          <a:lstStyle/>
          <a:p>
            <a:r>
              <a:rPr lang="en-US" sz="1200" b="0" dirty="0">
                <a:solidFill>
                  <a:srgbClr val="000000"/>
                </a:solidFill>
                <a:effectLst/>
                <a:latin typeface="Consolas" panose="020B0609020204030204" pitchFamily="49" charset="0"/>
              </a:rPr>
              <a:t>CONCAT </a:t>
            </a:r>
            <a:r>
              <a:rPr lang="en-US" dirty="0"/>
              <a:t>= CONCATENATE(Orders[City], CONCATENATE("-", Orders[Region]))</a:t>
            </a:r>
          </a:p>
        </p:txBody>
      </p:sp>
    </p:spTree>
    <p:extLst>
      <p:ext uri="{BB962C8B-B14F-4D97-AF65-F5344CB8AC3E}">
        <p14:creationId xmlns:p14="http://schemas.microsoft.com/office/powerpoint/2010/main" val="71725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5361" y="4560570"/>
            <a:ext cx="5364480" cy="432054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dirty="0" err="1">
                <a:solidFill>
                  <a:srgbClr val="000000"/>
                </a:solidFill>
                <a:effectLst/>
                <a:latin typeface="Consolas" panose="020B0609020204030204" pitchFamily="49" charset="0"/>
              </a:rPr>
              <a:t>YearDiff</a:t>
            </a:r>
            <a:r>
              <a:rPr lang="en-US" b="0" dirty="0">
                <a:solidFill>
                  <a:srgbClr val="000000"/>
                </a:solidFill>
                <a:effectLst/>
                <a:latin typeface="Consolas" panose="020B0609020204030204" pitchFamily="49" charset="0"/>
              </a:rPr>
              <a:t> = YEAR(TODAY())-YEAR(Orders[Order Date])</a:t>
            </a:r>
          </a:p>
        </p:txBody>
      </p:sp>
    </p:spTree>
    <p:extLst>
      <p:ext uri="{BB962C8B-B14F-4D97-AF65-F5344CB8AC3E}">
        <p14:creationId xmlns:p14="http://schemas.microsoft.com/office/powerpoint/2010/main" val="1042989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5361" y="4560570"/>
            <a:ext cx="5364480" cy="4320540"/>
          </a:xfrm>
          <a:prstGeom prst="rect">
            <a:avLst/>
          </a:prstGeom>
        </p:spPr>
        <p:txBody>
          <a:bodyPr/>
          <a:lstStyle/>
          <a:p>
            <a:r>
              <a:rPr lang="th-TH" dirty="0"/>
              <a:t>หรือพูดอีกอย่างได้ว่า ก็คือ </a:t>
            </a:r>
            <a:r>
              <a:rPr lang="en-US" dirty="0"/>
              <a:t>SUMX </a:t>
            </a:r>
            <a:r>
              <a:rPr lang="th-TH" dirty="0"/>
              <a:t>สามารถจำลองการคำนวณอะไรก็ได้โดยทดไว้ในหัวมัน โดยที่</a:t>
            </a:r>
            <a:r>
              <a:rPr lang="th-TH" b="1" dirty="0"/>
              <a:t>มันจะสร้างการคำนวณ &lt;</a:t>
            </a:r>
            <a:r>
              <a:rPr lang="en-US" b="1" dirty="0"/>
              <a:t>expression&gt; </a:t>
            </a:r>
            <a:r>
              <a:rPr lang="th-TH" b="1" dirty="0"/>
              <a:t>ในแต่ละแถวของตาราง &lt;</a:t>
            </a:r>
            <a:r>
              <a:rPr lang="en-US" b="1" dirty="0"/>
              <a:t>table&gt;* </a:t>
            </a:r>
            <a:r>
              <a:rPr lang="en-US" dirty="0"/>
              <a:t>(</a:t>
            </a:r>
            <a:r>
              <a:rPr lang="th-TH" dirty="0"/>
              <a:t>ตรงนี้แหละคือ </a:t>
            </a:r>
            <a:r>
              <a:rPr lang="en-US" dirty="0"/>
              <a:t>Row Context </a:t>
            </a:r>
            <a:r>
              <a:rPr lang="th-TH" dirty="0"/>
              <a:t>ที่มันรู้ว่าต้องวิ่งคำนวณ </a:t>
            </a:r>
            <a:r>
              <a:rPr lang="en-US" dirty="0"/>
              <a:t>iterate </a:t>
            </a:r>
            <a:r>
              <a:rPr lang="th-TH" dirty="0"/>
              <a:t>ซ้ำๆ ในแต่ละแถวของ </a:t>
            </a:r>
            <a:r>
              <a:rPr lang="en-US" dirty="0"/>
              <a:t>Table </a:t>
            </a:r>
            <a:r>
              <a:rPr lang="th-TH" dirty="0"/>
              <a:t>ไหนจนครบตาราง) จากนั้นก็เอาผลลัพธ์ในแต่ละแถวที่ทดไว้ทั้งหมดมา </a:t>
            </a:r>
            <a:r>
              <a:rPr lang="en-US" dirty="0"/>
              <a:t>SUM </a:t>
            </a:r>
            <a:r>
              <a:rPr lang="th-TH" dirty="0"/>
              <a:t>กัน (เพราะเราใช้ </a:t>
            </a:r>
            <a:r>
              <a:rPr lang="en-US" dirty="0"/>
              <a:t>SUMX)</a:t>
            </a:r>
            <a:endParaRPr lang="th-TH" dirty="0"/>
          </a:p>
        </p:txBody>
      </p:sp>
    </p:spTree>
    <p:extLst>
      <p:ext uri="{BB962C8B-B14F-4D97-AF65-F5344CB8AC3E}">
        <p14:creationId xmlns:p14="http://schemas.microsoft.com/office/powerpoint/2010/main" val="56334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5361" y="4560570"/>
            <a:ext cx="5364480" cy="432054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a:t>Filter Context (</a:t>
            </a:r>
            <a:r>
              <a:rPr lang="th-TH" b="1" dirty="0"/>
              <a:t>บริบทการ </a:t>
            </a:r>
            <a:r>
              <a:rPr lang="en-US" b="1" dirty="0"/>
              <a:t>Filter)</a:t>
            </a:r>
          </a:p>
          <a:p>
            <a:r>
              <a:rPr lang="th-TH" dirty="0"/>
              <a:t>ดังนั้นแปลว่า ค่าแต่ละช่องของตาราง </a:t>
            </a:r>
            <a:r>
              <a:rPr lang="en-US" dirty="0"/>
              <a:t>Pivot </a:t>
            </a:r>
            <a:r>
              <a:rPr lang="th-TH" dirty="0"/>
              <a:t>ที่แสดงออกมา จริงๆ แล้วการคำนวณมีเงื่อนไขการ </a:t>
            </a:r>
            <a:r>
              <a:rPr lang="en-US" dirty="0"/>
              <a:t>Filter </a:t>
            </a:r>
            <a:r>
              <a:rPr lang="th-TH" dirty="0"/>
              <a:t>ไม่เหมือนกันเลยซักช่อง </a:t>
            </a:r>
          </a:p>
          <a:p>
            <a:r>
              <a:rPr lang="th-TH" dirty="0"/>
              <a:t>การที่แต่ละช่องอยู่ภายใต้เงื่อนไขการ </a:t>
            </a:r>
            <a:r>
              <a:rPr lang="en-US" dirty="0"/>
              <a:t>Filter </a:t>
            </a:r>
            <a:r>
              <a:rPr lang="th-TH" dirty="0"/>
              <a:t>ที่ต่างกัน เรียกว่ามี</a:t>
            </a:r>
            <a:r>
              <a:rPr lang="th-TH" b="1" dirty="0"/>
              <a:t> </a:t>
            </a:r>
            <a:r>
              <a:rPr lang="en-US" b="1" dirty="0"/>
              <a:t>Filter Context </a:t>
            </a:r>
            <a:r>
              <a:rPr lang="th-TH" dirty="0"/>
              <a:t>ที่ต่างกัน ซึ่งคำว่า</a:t>
            </a:r>
            <a:r>
              <a:rPr lang="th-TH" dirty="0">
                <a:solidFill>
                  <a:srgbClr val="CF2E2E"/>
                </a:solidFill>
                <a:effectLst/>
              </a:rPr>
              <a:t> </a:t>
            </a:r>
            <a:r>
              <a:rPr lang="en-US" b="1" dirty="0">
                <a:solidFill>
                  <a:srgbClr val="CF2E2E"/>
                </a:solidFill>
                <a:effectLst/>
              </a:rPr>
              <a:t>Filter Context </a:t>
            </a:r>
            <a:r>
              <a:rPr lang="th-TH" b="1" dirty="0">
                <a:solidFill>
                  <a:srgbClr val="CF2E2E"/>
                </a:solidFill>
                <a:effectLst/>
              </a:rPr>
              <a:t>นั้นเป็น </a:t>
            </a:r>
            <a:r>
              <a:rPr lang="en-US" b="1" dirty="0">
                <a:solidFill>
                  <a:srgbClr val="CF2E2E"/>
                </a:solidFill>
                <a:effectLst/>
              </a:rPr>
              <a:t>Concept </a:t>
            </a:r>
            <a:r>
              <a:rPr lang="th-TH" b="1" dirty="0">
                <a:solidFill>
                  <a:srgbClr val="CF2E2E"/>
                </a:solidFill>
                <a:effectLst/>
              </a:rPr>
              <a:t>ที่สำคัญสุดๆของ </a:t>
            </a:r>
            <a:r>
              <a:rPr lang="en-US" b="1" dirty="0">
                <a:solidFill>
                  <a:srgbClr val="CF2E2E"/>
                </a:solidFill>
                <a:effectLst/>
              </a:rPr>
              <a:t>Power BI </a:t>
            </a:r>
            <a:r>
              <a:rPr lang="th-TH" b="1" dirty="0">
                <a:solidFill>
                  <a:srgbClr val="CF2E2E"/>
                </a:solidFill>
                <a:effectLst/>
              </a:rPr>
              <a:t>แล้ว</a:t>
            </a:r>
            <a:endParaRPr lang="th-TH" dirty="0"/>
          </a:p>
        </p:txBody>
      </p:sp>
    </p:spTree>
    <p:extLst>
      <p:ext uri="{BB962C8B-B14F-4D97-AF65-F5344CB8AC3E}">
        <p14:creationId xmlns:p14="http://schemas.microsoft.com/office/powerpoint/2010/main" val="1807532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5361" y="4560570"/>
            <a:ext cx="5364480" cy="432054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a:t>Filter Context (</a:t>
            </a:r>
            <a:r>
              <a:rPr lang="th-TH" b="1" dirty="0"/>
              <a:t>บริบทการ </a:t>
            </a:r>
            <a:r>
              <a:rPr lang="en-US" b="1" dirty="0"/>
              <a:t>Filter)</a:t>
            </a:r>
          </a:p>
          <a:p>
            <a:pPr marL="0" marR="0" lvl="0" indent="0" defTabSz="914400" eaLnBrk="1" fontAlgn="auto" latinLnBrk="0" hangingPunct="1">
              <a:lnSpc>
                <a:spcPct val="100000"/>
              </a:lnSpc>
              <a:spcBef>
                <a:spcPts val="0"/>
              </a:spcBef>
              <a:spcAft>
                <a:spcPts val="0"/>
              </a:spcAft>
              <a:buClrTx/>
              <a:buSzTx/>
              <a:buFontTx/>
              <a:buNone/>
              <a:tabLst/>
              <a:defRPr/>
            </a:pPr>
            <a:r>
              <a:rPr lang="th-TH" dirty="0"/>
              <a:t>แม้วิธีสรุปจะเหมือนกัน (</a:t>
            </a:r>
            <a:r>
              <a:rPr lang="en-US" dirty="0"/>
              <a:t>Measure </a:t>
            </a:r>
            <a:r>
              <a:rPr lang="th-TH" dirty="0"/>
              <a:t>เหมือนกัน) แต่สามารถแสดงค่าผลลัพธ์ใน </a:t>
            </a:r>
            <a:r>
              <a:rPr lang="en-US" dirty="0"/>
              <a:t>Visual </a:t>
            </a:r>
            <a:r>
              <a:rPr lang="th-TH" dirty="0"/>
              <a:t>ต่างกัน เพราะมี </a:t>
            </a:r>
            <a:r>
              <a:rPr lang="en-US" dirty="0"/>
              <a:t>Filter Context </a:t>
            </a:r>
            <a:r>
              <a:rPr lang="th-TH" dirty="0"/>
              <a:t>หรือ</a:t>
            </a:r>
            <a:r>
              <a:rPr lang="th-TH" b="1" dirty="0"/>
              <a:t>วิธีการ </a:t>
            </a:r>
            <a:r>
              <a:rPr lang="en-US" b="1" dirty="0"/>
              <a:t>Filter </a:t>
            </a:r>
            <a:r>
              <a:rPr lang="th-TH" b="1" dirty="0"/>
              <a:t>ข้อมูลก่อนที่จะคำนวณ</a:t>
            </a:r>
            <a:r>
              <a:rPr lang="th-TH" dirty="0"/>
              <a:t> </a:t>
            </a:r>
            <a:r>
              <a:rPr lang="en-US" dirty="0"/>
              <a:t>Measure </a:t>
            </a:r>
            <a:r>
              <a:rPr lang="th-TH" dirty="0"/>
              <a:t>ที่ต่างกัน</a:t>
            </a:r>
            <a:endParaRPr lang="en-US" b="1" dirty="0"/>
          </a:p>
        </p:txBody>
      </p:sp>
    </p:spTree>
    <p:extLst>
      <p:ext uri="{BB962C8B-B14F-4D97-AF65-F5344CB8AC3E}">
        <p14:creationId xmlns:p14="http://schemas.microsoft.com/office/powerpoint/2010/main" val="4151642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5361" y="4560570"/>
            <a:ext cx="5364480" cy="4320540"/>
          </a:xfrm>
          <a:prstGeom prst="rect">
            <a:avLst/>
          </a:prstGeom>
        </p:spPr>
        <p:txBody>
          <a:bodyPr/>
          <a:lstStyle/>
          <a:p>
            <a:endParaRPr lang="th-TH" dirty="0"/>
          </a:p>
        </p:txBody>
      </p:sp>
    </p:spTree>
    <p:extLst>
      <p:ext uri="{BB962C8B-B14F-4D97-AF65-F5344CB8AC3E}">
        <p14:creationId xmlns:p14="http://schemas.microsoft.com/office/powerpoint/2010/main" val="2932999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5361" y="4560570"/>
            <a:ext cx="5364480" cy="4320540"/>
          </a:xfrm>
          <a:prstGeom prst="rect">
            <a:avLst/>
          </a:prstGeom>
        </p:spPr>
        <p:txBody>
          <a:bodyPr/>
          <a:lstStyle/>
          <a:p>
            <a:r>
              <a:rPr lang="en-US" dirty="0"/>
              <a:t>Sales 3 Group  = </a:t>
            </a:r>
          </a:p>
          <a:p>
            <a:r>
              <a:rPr lang="en-US" dirty="0"/>
              <a:t>IF(</a:t>
            </a:r>
          </a:p>
          <a:p>
            <a:r>
              <a:rPr lang="en-US" dirty="0"/>
              <a:t>       SUM(Orders[Sales]) &lt; 10000,</a:t>
            </a:r>
          </a:p>
          <a:p>
            <a:r>
              <a:rPr lang="en-US" dirty="0"/>
              <a:t>       "Bad",</a:t>
            </a:r>
          </a:p>
          <a:p>
            <a:r>
              <a:rPr lang="en-US" dirty="0"/>
              <a:t>       IF(</a:t>
            </a:r>
          </a:p>
          <a:p>
            <a:r>
              <a:rPr lang="en-US" dirty="0"/>
              <a:t>            SUM(Orders[Sales]) &lt; 30000,</a:t>
            </a:r>
          </a:p>
          <a:p>
            <a:r>
              <a:rPr lang="en-US" dirty="0"/>
              <a:t>             "Normal",</a:t>
            </a:r>
          </a:p>
          <a:p>
            <a:r>
              <a:rPr lang="en-US" dirty="0"/>
              <a:t>             "Good"</a:t>
            </a:r>
          </a:p>
          <a:p>
            <a:r>
              <a:rPr lang="en-US" dirty="0"/>
              <a:t>    )</a:t>
            </a:r>
          </a:p>
          <a:p>
            <a:r>
              <a:rPr lang="en-US" dirty="0"/>
              <a:t>)</a:t>
            </a:r>
            <a:endParaRPr lang="th-TH" dirty="0"/>
          </a:p>
        </p:txBody>
      </p:sp>
    </p:spTree>
    <p:extLst>
      <p:ext uri="{BB962C8B-B14F-4D97-AF65-F5344CB8AC3E}">
        <p14:creationId xmlns:p14="http://schemas.microsoft.com/office/powerpoint/2010/main" val="1511026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5361" y="4560570"/>
            <a:ext cx="5364480" cy="4320540"/>
          </a:xfrm>
          <a:prstGeom prst="rect">
            <a:avLst/>
          </a:prstGeom>
        </p:spPr>
        <p:txBody>
          <a:bodyPr/>
          <a:lstStyle/>
          <a:p>
            <a:r>
              <a:rPr lang="en-US" b="0" dirty="0">
                <a:solidFill>
                  <a:srgbClr val="000000"/>
                </a:solidFill>
                <a:effectLst/>
                <a:latin typeface="Consolas" panose="020B0609020204030204" pitchFamily="49" charset="0"/>
              </a:rPr>
              <a:t>East Revenue = </a:t>
            </a:r>
          </a:p>
          <a:p>
            <a:r>
              <a:rPr lang="en-US" b="0" dirty="0">
                <a:solidFill>
                  <a:srgbClr val="000000"/>
                </a:solidFill>
                <a:effectLst/>
                <a:latin typeface="Consolas" panose="020B0609020204030204" pitchFamily="49" charset="0"/>
              </a:rPr>
              <a:t>CALCULATE(</a:t>
            </a:r>
          </a:p>
          <a:p>
            <a:r>
              <a:rPr lang="en-US" b="0" dirty="0">
                <a:solidFill>
                  <a:srgbClr val="000000"/>
                </a:solidFill>
                <a:effectLst/>
                <a:latin typeface="Consolas" panose="020B0609020204030204" pitchFamily="49" charset="0"/>
              </a:rPr>
              <a:t>    SUM(Orders[Sales]),</a:t>
            </a:r>
          </a:p>
          <a:p>
            <a:r>
              <a:rPr lang="en-US" b="0" dirty="0">
                <a:solidFill>
                  <a:srgbClr val="000000"/>
                </a:solidFill>
                <a:effectLst/>
                <a:latin typeface="Consolas" panose="020B0609020204030204" pitchFamily="49" charset="0"/>
              </a:rPr>
              <a:t>    OR(Orders[Region] = "</a:t>
            </a:r>
            <a:r>
              <a:rPr lang="en-US" b="0" dirty="0" err="1">
                <a:solidFill>
                  <a:srgbClr val="000000"/>
                </a:solidFill>
                <a:effectLst/>
                <a:latin typeface="Consolas" panose="020B0609020204030204" pitchFamily="49" charset="0"/>
              </a:rPr>
              <a:t>East",Orders</a:t>
            </a:r>
            <a:r>
              <a:rPr lang="en-US" b="0" dirty="0">
                <a:solidFill>
                  <a:srgbClr val="000000"/>
                </a:solidFill>
                <a:effectLst/>
                <a:latin typeface="Consolas" panose="020B0609020204030204" pitchFamily="49" charset="0"/>
              </a:rPr>
              <a:t>[Region] = "West")</a:t>
            </a:r>
          </a:p>
          <a:p>
            <a:r>
              <a:rPr lang="en-US" b="0" dirty="0">
                <a:solidFill>
                  <a:srgbClr val="000000"/>
                </a:solidFill>
                <a:effectLst/>
                <a:latin typeface="Consolas" panose="020B0609020204030204" pitchFamily="49" charset="0"/>
              </a:rPr>
              <a:t>)</a:t>
            </a:r>
          </a:p>
          <a:p>
            <a:r>
              <a:rPr lang="en-US" dirty="0"/>
              <a:t>======================</a:t>
            </a:r>
          </a:p>
          <a:p>
            <a:r>
              <a:rPr lang="en-US" b="0" dirty="0">
                <a:solidFill>
                  <a:srgbClr val="000000"/>
                </a:solidFill>
                <a:effectLst/>
                <a:latin typeface="Consolas" panose="020B0609020204030204" pitchFamily="49" charset="0"/>
              </a:rPr>
              <a:t>East Revenue = </a:t>
            </a:r>
          </a:p>
          <a:p>
            <a:r>
              <a:rPr lang="en-US" b="0" dirty="0">
                <a:solidFill>
                  <a:srgbClr val="000000"/>
                </a:solidFill>
                <a:effectLst/>
                <a:latin typeface="Consolas" panose="020B0609020204030204" pitchFamily="49" charset="0"/>
              </a:rPr>
              <a:t>CALCULATE(</a:t>
            </a:r>
          </a:p>
          <a:p>
            <a:r>
              <a:rPr lang="en-US" b="0" dirty="0">
                <a:solidFill>
                  <a:srgbClr val="000000"/>
                </a:solidFill>
                <a:effectLst/>
                <a:latin typeface="Consolas" panose="020B0609020204030204" pitchFamily="49" charset="0"/>
              </a:rPr>
              <a:t>    SUM(Orders[Sales]),</a:t>
            </a:r>
          </a:p>
          <a:p>
            <a:r>
              <a:rPr lang="en-US" b="0" dirty="0">
                <a:solidFill>
                  <a:srgbClr val="000000"/>
                </a:solidFill>
                <a:effectLst/>
                <a:latin typeface="Consolas" panose="020B0609020204030204" pitchFamily="49" charset="0"/>
              </a:rPr>
              <a:t>FILTER ( ALL ( Orders[Region]), Orders[Region] = "East" || Orders[Region] = "West" )</a:t>
            </a:r>
          </a:p>
          <a:p>
            <a:r>
              <a:rPr lang="en-US" b="0" dirty="0">
                <a:solidFill>
                  <a:srgbClr val="000000"/>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1848756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5361" y="4560570"/>
            <a:ext cx="5364480" cy="432054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ISBLANK = ISBLANK(Orders[DateAdd-1])</a:t>
            </a:r>
          </a:p>
          <a:p>
            <a:endParaRPr lang="th-TH" dirty="0"/>
          </a:p>
        </p:txBody>
      </p:sp>
    </p:spTree>
    <p:extLst>
      <p:ext uri="{BB962C8B-B14F-4D97-AF65-F5344CB8AC3E}">
        <p14:creationId xmlns:p14="http://schemas.microsoft.com/office/powerpoint/2010/main" val="1125457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a:xfrm>
            <a:off x="975361" y="4560570"/>
            <a:ext cx="5364480" cy="4320540"/>
          </a:xfrm>
          <a:prstGeom prst="rect">
            <a:avLst/>
          </a:prstGeom>
        </p:spPr>
        <p:txBody>
          <a:bodyPr/>
          <a:lstStyle/>
          <a:p>
            <a:endParaRPr lang="en-US"/>
          </a:p>
        </p:txBody>
      </p:sp>
    </p:spTree>
    <p:extLst>
      <p:ext uri="{BB962C8B-B14F-4D97-AF65-F5344CB8AC3E}">
        <p14:creationId xmlns:p14="http://schemas.microsoft.com/office/powerpoint/2010/main" val="1765435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59BC-39B4-4E37-AE9F-188D4BC5ED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4C59B3-C12E-4B1E-B1F6-988C358436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B3A97F-96C8-4B12-8057-1FA32F6483F5}"/>
              </a:ext>
            </a:extLst>
          </p:cNvPr>
          <p:cNvSpPr>
            <a:spLocks noGrp="1"/>
          </p:cNvSpPr>
          <p:nvPr>
            <p:ph type="dt" sz="half" idx="10"/>
          </p:nvPr>
        </p:nvSpPr>
        <p:spPr/>
        <p:txBody>
          <a:bodyPr/>
          <a:lstStyle/>
          <a:p>
            <a:fld id="{7B126D1F-D71E-47C2-8711-87055A1EFE42}" type="datetimeFigureOut">
              <a:rPr lang="en-US" smtClean="0"/>
              <a:t>3/19/2021</a:t>
            </a:fld>
            <a:endParaRPr lang="en-US"/>
          </a:p>
        </p:txBody>
      </p:sp>
      <p:sp>
        <p:nvSpPr>
          <p:cNvPr id="5" name="Footer Placeholder 4">
            <a:extLst>
              <a:ext uri="{FF2B5EF4-FFF2-40B4-BE49-F238E27FC236}">
                <a16:creationId xmlns:a16="http://schemas.microsoft.com/office/drawing/2014/main" id="{E916EAB5-FC54-48E8-AF2B-D052422E5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A67F0-F667-41A7-AED6-981F74459195}"/>
              </a:ext>
            </a:extLst>
          </p:cNvPr>
          <p:cNvSpPr>
            <a:spLocks noGrp="1"/>
          </p:cNvSpPr>
          <p:nvPr>
            <p:ph type="sldNum" sz="quarter" idx="12"/>
          </p:nvPr>
        </p:nvSpPr>
        <p:spPr/>
        <p:txBody>
          <a:bodyPr/>
          <a:lstStyle/>
          <a:p>
            <a:fld id="{98ABE30F-9718-4B81-9F27-1958AF676A57}" type="slidenum">
              <a:rPr lang="en-US" smtClean="0"/>
              <a:t>‹#›</a:t>
            </a:fld>
            <a:endParaRPr lang="en-US"/>
          </a:p>
        </p:txBody>
      </p:sp>
    </p:spTree>
    <p:extLst>
      <p:ext uri="{BB962C8B-B14F-4D97-AF65-F5344CB8AC3E}">
        <p14:creationId xmlns:p14="http://schemas.microsoft.com/office/powerpoint/2010/main" val="409598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641E-ED69-43E8-8BDC-72C343B482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1698B-3D89-4190-8595-F3D2C795E0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A496C-7507-4278-8ED4-D5F6389F4100}"/>
              </a:ext>
            </a:extLst>
          </p:cNvPr>
          <p:cNvSpPr>
            <a:spLocks noGrp="1"/>
          </p:cNvSpPr>
          <p:nvPr>
            <p:ph type="dt" sz="half" idx="10"/>
          </p:nvPr>
        </p:nvSpPr>
        <p:spPr/>
        <p:txBody>
          <a:bodyPr/>
          <a:lstStyle/>
          <a:p>
            <a:fld id="{7B126D1F-D71E-47C2-8711-87055A1EFE42}" type="datetimeFigureOut">
              <a:rPr lang="en-US" smtClean="0"/>
              <a:t>3/19/2021</a:t>
            </a:fld>
            <a:endParaRPr lang="en-US"/>
          </a:p>
        </p:txBody>
      </p:sp>
      <p:sp>
        <p:nvSpPr>
          <p:cNvPr id="5" name="Footer Placeholder 4">
            <a:extLst>
              <a:ext uri="{FF2B5EF4-FFF2-40B4-BE49-F238E27FC236}">
                <a16:creationId xmlns:a16="http://schemas.microsoft.com/office/drawing/2014/main" id="{615E38B8-9C03-49BD-8967-0BDF4E4AF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75789-2016-4E32-9D73-30A9151135C2}"/>
              </a:ext>
            </a:extLst>
          </p:cNvPr>
          <p:cNvSpPr>
            <a:spLocks noGrp="1"/>
          </p:cNvSpPr>
          <p:nvPr>
            <p:ph type="sldNum" sz="quarter" idx="12"/>
          </p:nvPr>
        </p:nvSpPr>
        <p:spPr/>
        <p:txBody>
          <a:bodyPr/>
          <a:lstStyle/>
          <a:p>
            <a:fld id="{98ABE30F-9718-4B81-9F27-1958AF676A57}" type="slidenum">
              <a:rPr lang="en-US" smtClean="0"/>
              <a:t>‹#›</a:t>
            </a:fld>
            <a:endParaRPr lang="en-US"/>
          </a:p>
        </p:txBody>
      </p:sp>
    </p:spTree>
    <p:extLst>
      <p:ext uri="{BB962C8B-B14F-4D97-AF65-F5344CB8AC3E}">
        <p14:creationId xmlns:p14="http://schemas.microsoft.com/office/powerpoint/2010/main" val="144618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6E5C8-DC01-4957-9EFE-9A46CCBEF9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5DDE94-4751-4F1E-8377-BBD2EEC3D8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E8E76-A583-4F6B-8E1A-D8800365BB82}"/>
              </a:ext>
            </a:extLst>
          </p:cNvPr>
          <p:cNvSpPr>
            <a:spLocks noGrp="1"/>
          </p:cNvSpPr>
          <p:nvPr>
            <p:ph type="dt" sz="half" idx="10"/>
          </p:nvPr>
        </p:nvSpPr>
        <p:spPr/>
        <p:txBody>
          <a:bodyPr/>
          <a:lstStyle/>
          <a:p>
            <a:fld id="{7B126D1F-D71E-47C2-8711-87055A1EFE42}" type="datetimeFigureOut">
              <a:rPr lang="en-US" smtClean="0"/>
              <a:t>3/19/2021</a:t>
            </a:fld>
            <a:endParaRPr lang="en-US"/>
          </a:p>
        </p:txBody>
      </p:sp>
      <p:sp>
        <p:nvSpPr>
          <p:cNvPr id="5" name="Footer Placeholder 4">
            <a:extLst>
              <a:ext uri="{FF2B5EF4-FFF2-40B4-BE49-F238E27FC236}">
                <a16:creationId xmlns:a16="http://schemas.microsoft.com/office/drawing/2014/main" id="{8AD9387A-FBAF-4919-B2D4-B3B4730ED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32959-3B2B-4971-B851-8F576BE8A380}"/>
              </a:ext>
            </a:extLst>
          </p:cNvPr>
          <p:cNvSpPr>
            <a:spLocks noGrp="1"/>
          </p:cNvSpPr>
          <p:nvPr>
            <p:ph type="sldNum" sz="quarter" idx="12"/>
          </p:nvPr>
        </p:nvSpPr>
        <p:spPr/>
        <p:txBody>
          <a:bodyPr/>
          <a:lstStyle/>
          <a:p>
            <a:fld id="{98ABE30F-9718-4B81-9F27-1958AF676A57}" type="slidenum">
              <a:rPr lang="en-US" smtClean="0"/>
              <a:t>‹#›</a:t>
            </a:fld>
            <a:endParaRPr lang="en-US"/>
          </a:p>
        </p:txBody>
      </p:sp>
    </p:spTree>
    <p:extLst>
      <p:ext uri="{BB962C8B-B14F-4D97-AF65-F5344CB8AC3E}">
        <p14:creationId xmlns:p14="http://schemas.microsoft.com/office/powerpoint/2010/main" val="2090273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7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180" name="Title Text"/>
          <p:cNvSpPr txBox="1">
            <a:spLocks noGrp="1"/>
          </p:cNvSpPr>
          <p:nvPr>
            <p:ph type="title" hasCustomPrompt="1"/>
          </p:nvPr>
        </p:nvSpPr>
        <p:spPr>
          <a:xfrm>
            <a:off x="609600" y="275167"/>
            <a:ext cx="10972800" cy="1143000"/>
          </a:xfrm>
          <a:prstGeom prst="rect">
            <a:avLst/>
          </a:prstGeom>
        </p:spPr>
        <p:txBody>
          <a:bodyPr/>
          <a:lstStyle/>
          <a:p>
            <a:r>
              <a:t>Title Text</a:t>
            </a:r>
          </a:p>
        </p:txBody>
      </p:sp>
      <p:sp>
        <p:nvSpPr>
          <p:cNvPr id="181"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92134083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9"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168377086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6407-66BD-4B0B-A074-7473038FFF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B69265-C70F-4F61-A8C6-DFFBD36629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AB875-4324-4247-B0E0-B824F5CE9F4D}"/>
              </a:ext>
            </a:extLst>
          </p:cNvPr>
          <p:cNvSpPr>
            <a:spLocks noGrp="1"/>
          </p:cNvSpPr>
          <p:nvPr>
            <p:ph type="dt" sz="half" idx="10"/>
          </p:nvPr>
        </p:nvSpPr>
        <p:spPr/>
        <p:txBody>
          <a:bodyPr/>
          <a:lstStyle/>
          <a:p>
            <a:fld id="{7B126D1F-D71E-47C2-8711-87055A1EFE42}" type="datetimeFigureOut">
              <a:rPr lang="en-US" smtClean="0"/>
              <a:t>3/19/2021</a:t>
            </a:fld>
            <a:endParaRPr lang="en-US"/>
          </a:p>
        </p:txBody>
      </p:sp>
      <p:sp>
        <p:nvSpPr>
          <p:cNvPr id="5" name="Footer Placeholder 4">
            <a:extLst>
              <a:ext uri="{FF2B5EF4-FFF2-40B4-BE49-F238E27FC236}">
                <a16:creationId xmlns:a16="http://schemas.microsoft.com/office/drawing/2014/main" id="{B672D444-66EE-4AA8-9429-7D2596C33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B5A1F-F498-42DF-8347-AF95D5FB92F2}"/>
              </a:ext>
            </a:extLst>
          </p:cNvPr>
          <p:cNvSpPr>
            <a:spLocks noGrp="1"/>
          </p:cNvSpPr>
          <p:nvPr>
            <p:ph type="sldNum" sz="quarter" idx="12"/>
          </p:nvPr>
        </p:nvSpPr>
        <p:spPr/>
        <p:txBody>
          <a:bodyPr/>
          <a:lstStyle/>
          <a:p>
            <a:fld id="{98ABE30F-9718-4B81-9F27-1958AF676A57}" type="slidenum">
              <a:rPr lang="en-US" smtClean="0"/>
              <a:t>‹#›</a:t>
            </a:fld>
            <a:endParaRPr lang="en-US"/>
          </a:p>
        </p:txBody>
      </p:sp>
    </p:spTree>
    <p:extLst>
      <p:ext uri="{BB962C8B-B14F-4D97-AF65-F5344CB8AC3E}">
        <p14:creationId xmlns:p14="http://schemas.microsoft.com/office/powerpoint/2010/main" val="15587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243-81A0-49A7-918E-061104B46B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0EB5F4-B17D-4903-914B-B590B5F204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2FEBBC-394A-49D0-8C4F-D231FEC1DB0F}"/>
              </a:ext>
            </a:extLst>
          </p:cNvPr>
          <p:cNvSpPr>
            <a:spLocks noGrp="1"/>
          </p:cNvSpPr>
          <p:nvPr>
            <p:ph type="dt" sz="half" idx="10"/>
          </p:nvPr>
        </p:nvSpPr>
        <p:spPr/>
        <p:txBody>
          <a:bodyPr/>
          <a:lstStyle/>
          <a:p>
            <a:fld id="{7B126D1F-D71E-47C2-8711-87055A1EFE42}" type="datetimeFigureOut">
              <a:rPr lang="en-US" smtClean="0"/>
              <a:t>3/19/2021</a:t>
            </a:fld>
            <a:endParaRPr lang="en-US"/>
          </a:p>
        </p:txBody>
      </p:sp>
      <p:sp>
        <p:nvSpPr>
          <p:cNvPr id="5" name="Footer Placeholder 4">
            <a:extLst>
              <a:ext uri="{FF2B5EF4-FFF2-40B4-BE49-F238E27FC236}">
                <a16:creationId xmlns:a16="http://schemas.microsoft.com/office/drawing/2014/main" id="{865951C7-BE67-4AD8-A3EB-E050B91D1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C0CEB-7849-4A34-8F18-93F9874E241B}"/>
              </a:ext>
            </a:extLst>
          </p:cNvPr>
          <p:cNvSpPr>
            <a:spLocks noGrp="1"/>
          </p:cNvSpPr>
          <p:nvPr>
            <p:ph type="sldNum" sz="quarter" idx="12"/>
          </p:nvPr>
        </p:nvSpPr>
        <p:spPr/>
        <p:txBody>
          <a:bodyPr/>
          <a:lstStyle/>
          <a:p>
            <a:fld id="{98ABE30F-9718-4B81-9F27-1958AF676A57}" type="slidenum">
              <a:rPr lang="en-US" smtClean="0"/>
              <a:t>‹#›</a:t>
            </a:fld>
            <a:endParaRPr lang="en-US"/>
          </a:p>
        </p:txBody>
      </p:sp>
    </p:spTree>
    <p:extLst>
      <p:ext uri="{BB962C8B-B14F-4D97-AF65-F5344CB8AC3E}">
        <p14:creationId xmlns:p14="http://schemas.microsoft.com/office/powerpoint/2010/main" val="217190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225C-02EC-4D0E-9F25-F6B808DEAE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8ED837-1F8F-42E4-96EB-6725506C0C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0386D0-1DC3-4B5F-B142-EDA8A770AF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8C1E15-AC2C-4224-A23F-685F7B3E3FA8}"/>
              </a:ext>
            </a:extLst>
          </p:cNvPr>
          <p:cNvSpPr>
            <a:spLocks noGrp="1"/>
          </p:cNvSpPr>
          <p:nvPr>
            <p:ph type="dt" sz="half" idx="10"/>
          </p:nvPr>
        </p:nvSpPr>
        <p:spPr/>
        <p:txBody>
          <a:bodyPr/>
          <a:lstStyle/>
          <a:p>
            <a:fld id="{7B126D1F-D71E-47C2-8711-87055A1EFE42}" type="datetimeFigureOut">
              <a:rPr lang="en-US" smtClean="0"/>
              <a:t>3/19/2021</a:t>
            </a:fld>
            <a:endParaRPr lang="en-US"/>
          </a:p>
        </p:txBody>
      </p:sp>
      <p:sp>
        <p:nvSpPr>
          <p:cNvPr id="6" name="Footer Placeholder 5">
            <a:extLst>
              <a:ext uri="{FF2B5EF4-FFF2-40B4-BE49-F238E27FC236}">
                <a16:creationId xmlns:a16="http://schemas.microsoft.com/office/drawing/2014/main" id="{43DE62FB-4F0E-4F11-9356-2D77A9A55E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C1B67-CC6E-4C23-8FEF-225D51D87768}"/>
              </a:ext>
            </a:extLst>
          </p:cNvPr>
          <p:cNvSpPr>
            <a:spLocks noGrp="1"/>
          </p:cNvSpPr>
          <p:nvPr>
            <p:ph type="sldNum" sz="quarter" idx="12"/>
          </p:nvPr>
        </p:nvSpPr>
        <p:spPr/>
        <p:txBody>
          <a:bodyPr/>
          <a:lstStyle/>
          <a:p>
            <a:fld id="{98ABE30F-9718-4B81-9F27-1958AF676A57}" type="slidenum">
              <a:rPr lang="en-US" smtClean="0"/>
              <a:t>‹#›</a:t>
            </a:fld>
            <a:endParaRPr lang="en-US"/>
          </a:p>
        </p:txBody>
      </p:sp>
    </p:spTree>
    <p:extLst>
      <p:ext uri="{BB962C8B-B14F-4D97-AF65-F5344CB8AC3E}">
        <p14:creationId xmlns:p14="http://schemas.microsoft.com/office/powerpoint/2010/main" val="1943397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89ED-E2B2-40A5-8799-2F0B6DE71D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8945FF-422C-4FF0-A145-98D785C0D7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E888C8-7E87-4D1D-B09F-203E076733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D006AA-2797-4AAE-91CD-2888F206FA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46D645-24D6-49A2-B9C1-0AFCAF8DAA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2629EC-402C-44B4-9971-8D45EB652FD7}"/>
              </a:ext>
            </a:extLst>
          </p:cNvPr>
          <p:cNvSpPr>
            <a:spLocks noGrp="1"/>
          </p:cNvSpPr>
          <p:nvPr>
            <p:ph type="dt" sz="half" idx="10"/>
          </p:nvPr>
        </p:nvSpPr>
        <p:spPr/>
        <p:txBody>
          <a:bodyPr/>
          <a:lstStyle/>
          <a:p>
            <a:fld id="{7B126D1F-D71E-47C2-8711-87055A1EFE42}" type="datetimeFigureOut">
              <a:rPr lang="en-US" smtClean="0"/>
              <a:t>3/19/2021</a:t>
            </a:fld>
            <a:endParaRPr lang="en-US"/>
          </a:p>
        </p:txBody>
      </p:sp>
      <p:sp>
        <p:nvSpPr>
          <p:cNvPr id="8" name="Footer Placeholder 7">
            <a:extLst>
              <a:ext uri="{FF2B5EF4-FFF2-40B4-BE49-F238E27FC236}">
                <a16:creationId xmlns:a16="http://schemas.microsoft.com/office/drawing/2014/main" id="{3B420B34-A822-48CA-808F-E2EFB95882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434B2E-8892-4504-9AD4-73D6BF41646A}"/>
              </a:ext>
            </a:extLst>
          </p:cNvPr>
          <p:cNvSpPr>
            <a:spLocks noGrp="1"/>
          </p:cNvSpPr>
          <p:nvPr>
            <p:ph type="sldNum" sz="quarter" idx="12"/>
          </p:nvPr>
        </p:nvSpPr>
        <p:spPr/>
        <p:txBody>
          <a:bodyPr/>
          <a:lstStyle/>
          <a:p>
            <a:fld id="{98ABE30F-9718-4B81-9F27-1958AF676A57}" type="slidenum">
              <a:rPr lang="en-US" smtClean="0"/>
              <a:t>‹#›</a:t>
            </a:fld>
            <a:endParaRPr lang="en-US"/>
          </a:p>
        </p:txBody>
      </p:sp>
    </p:spTree>
    <p:extLst>
      <p:ext uri="{BB962C8B-B14F-4D97-AF65-F5344CB8AC3E}">
        <p14:creationId xmlns:p14="http://schemas.microsoft.com/office/powerpoint/2010/main" val="155848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51BB-4E6A-4089-BDE4-C48E3CF0D2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8E2F29-8B8B-4D0B-A0E5-A18F6E3A0DFD}"/>
              </a:ext>
            </a:extLst>
          </p:cNvPr>
          <p:cNvSpPr>
            <a:spLocks noGrp="1"/>
          </p:cNvSpPr>
          <p:nvPr>
            <p:ph type="dt" sz="half" idx="10"/>
          </p:nvPr>
        </p:nvSpPr>
        <p:spPr/>
        <p:txBody>
          <a:bodyPr/>
          <a:lstStyle/>
          <a:p>
            <a:fld id="{7B126D1F-D71E-47C2-8711-87055A1EFE42}" type="datetimeFigureOut">
              <a:rPr lang="en-US" smtClean="0"/>
              <a:t>3/19/2021</a:t>
            </a:fld>
            <a:endParaRPr lang="en-US"/>
          </a:p>
        </p:txBody>
      </p:sp>
      <p:sp>
        <p:nvSpPr>
          <p:cNvPr id="4" name="Footer Placeholder 3">
            <a:extLst>
              <a:ext uri="{FF2B5EF4-FFF2-40B4-BE49-F238E27FC236}">
                <a16:creationId xmlns:a16="http://schemas.microsoft.com/office/drawing/2014/main" id="{ADAF93E8-3A40-4B23-9AAE-99D83AEEA1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C4CE-75F3-4EEB-BD87-DD3E12A4AEFB}"/>
              </a:ext>
            </a:extLst>
          </p:cNvPr>
          <p:cNvSpPr>
            <a:spLocks noGrp="1"/>
          </p:cNvSpPr>
          <p:nvPr>
            <p:ph type="sldNum" sz="quarter" idx="12"/>
          </p:nvPr>
        </p:nvSpPr>
        <p:spPr/>
        <p:txBody>
          <a:bodyPr/>
          <a:lstStyle/>
          <a:p>
            <a:fld id="{98ABE30F-9718-4B81-9F27-1958AF676A57}" type="slidenum">
              <a:rPr lang="en-US" smtClean="0"/>
              <a:t>‹#›</a:t>
            </a:fld>
            <a:endParaRPr lang="en-US"/>
          </a:p>
        </p:txBody>
      </p:sp>
    </p:spTree>
    <p:extLst>
      <p:ext uri="{BB962C8B-B14F-4D97-AF65-F5344CB8AC3E}">
        <p14:creationId xmlns:p14="http://schemas.microsoft.com/office/powerpoint/2010/main" val="157293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03BEC0-1BB1-4A14-A9A8-3DB1B94929A3}"/>
              </a:ext>
            </a:extLst>
          </p:cNvPr>
          <p:cNvSpPr>
            <a:spLocks noGrp="1"/>
          </p:cNvSpPr>
          <p:nvPr>
            <p:ph type="dt" sz="half" idx="10"/>
          </p:nvPr>
        </p:nvSpPr>
        <p:spPr/>
        <p:txBody>
          <a:bodyPr/>
          <a:lstStyle/>
          <a:p>
            <a:fld id="{7B126D1F-D71E-47C2-8711-87055A1EFE42}" type="datetimeFigureOut">
              <a:rPr lang="en-US" smtClean="0"/>
              <a:t>3/19/2021</a:t>
            </a:fld>
            <a:endParaRPr lang="en-US"/>
          </a:p>
        </p:txBody>
      </p:sp>
      <p:sp>
        <p:nvSpPr>
          <p:cNvPr id="3" name="Footer Placeholder 2">
            <a:extLst>
              <a:ext uri="{FF2B5EF4-FFF2-40B4-BE49-F238E27FC236}">
                <a16:creationId xmlns:a16="http://schemas.microsoft.com/office/drawing/2014/main" id="{C69C396A-9C28-454E-996A-CA6ECE81E4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991ECF-BC92-4EF8-A5D8-C232E5B20188}"/>
              </a:ext>
            </a:extLst>
          </p:cNvPr>
          <p:cNvSpPr>
            <a:spLocks noGrp="1"/>
          </p:cNvSpPr>
          <p:nvPr>
            <p:ph type="sldNum" sz="quarter" idx="12"/>
          </p:nvPr>
        </p:nvSpPr>
        <p:spPr/>
        <p:txBody>
          <a:bodyPr/>
          <a:lstStyle/>
          <a:p>
            <a:fld id="{98ABE30F-9718-4B81-9F27-1958AF676A57}" type="slidenum">
              <a:rPr lang="en-US" smtClean="0"/>
              <a:t>‹#›</a:t>
            </a:fld>
            <a:endParaRPr lang="en-US"/>
          </a:p>
        </p:txBody>
      </p:sp>
    </p:spTree>
    <p:extLst>
      <p:ext uri="{BB962C8B-B14F-4D97-AF65-F5344CB8AC3E}">
        <p14:creationId xmlns:p14="http://schemas.microsoft.com/office/powerpoint/2010/main" val="134248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8B4A-6236-4E05-8649-FF4FB050D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60B0C9-8EB6-441E-AFAE-263CA402D0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5CB9E-9CAC-4AF1-AEF2-9F0E9AA9C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BA9E61-5ECC-402D-A7BC-5667F7FBA239}"/>
              </a:ext>
            </a:extLst>
          </p:cNvPr>
          <p:cNvSpPr>
            <a:spLocks noGrp="1"/>
          </p:cNvSpPr>
          <p:nvPr>
            <p:ph type="dt" sz="half" idx="10"/>
          </p:nvPr>
        </p:nvSpPr>
        <p:spPr/>
        <p:txBody>
          <a:bodyPr/>
          <a:lstStyle/>
          <a:p>
            <a:fld id="{7B126D1F-D71E-47C2-8711-87055A1EFE42}" type="datetimeFigureOut">
              <a:rPr lang="en-US" smtClean="0"/>
              <a:t>3/19/2021</a:t>
            </a:fld>
            <a:endParaRPr lang="en-US"/>
          </a:p>
        </p:txBody>
      </p:sp>
      <p:sp>
        <p:nvSpPr>
          <p:cNvPr id="6" name="Footer Placeholder 5">
            <a:extLst>
              <a:ext uri="{FF2B5EF4-FFF2-40B4-BE49-F238E27FC236}">
                <a16:creationId xmlns:a16="http://schemas.microsoft.com/office/drawing/2014/main" id="{63CA6472-EB59-46F7-AF1A-94BA69D950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54EDD7-FE8F-473F-A562-3D554820A3B5}"/>
              </a:ext>
            </a:extLst>
          </p:cNvPr>
          <p:cNvSpPr>
            <a:spLocks noGrp="1"/>
          </p:cNvSpPr>
          <p:nvPr>
            <p:ph type="sldNum" sz="quarter" idx="12"/>
          </p:nvPr>
        </p:nvSpPr>
        <p:spPr/>
        <p:txBody>
          <a:bodyPr/>
          <a:lstStyle/>
          <a:p>
            <a:fld id="{98ABE30F-9718-4B81-9F27-1958AF676A57}" type="slidenum">
              <a:rPr lang="en-US" smtClean="0"/>
              <a:t>‹#›</a:t>
            </a:fld>
            <a:endParaRPr lang="en-US"/>
          </a:p>
        </p:txBody>
      </p:sp>
    </p:spTree>
    <p:extLst>
      <p:ext uri="{BB962C8B-B14F-4D97-AF65-F5344CB8AC3E}">
        <p14:creationId xmlns:p14="http://schemas.microsoft.com/office/powerpoint/2010/main" val="333262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F9FC-65DA-4E1E-ABCB-0A87C90B3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D21D15-9A00-444C-8D5B-BA6E25A087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2C384B-ADF8-49C3-9B3A-DA6514ABF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B5B46-5218-44C1-913B-8466E8FFF483}"/>
              </a:ext>
            </a:extLst>
          </p:cNvPr>
          <p:cNvSpPr>
            <a:spLocks noGrp="1"/>
          </p:cNvSpPr>
          <p:nvPr>
            <p:ph type="dt" sz="half" idx="10"/>
          </p:nvPr>
        </p:nvSpPr>
        <p:spPr/>
        <p:txBody>
          <a:bodyPr/>
          <a:lstStyle/>
          <a:p>
            <a:fld id="{7B126D1F-D71E-47C2-8711-87055A1EFE42}" type="datetimeFigureOut">
              <a:rPr lang="en-US" smtClean="0"/>
              <a:t>3/19/2021</a:t>
            </a:fld>
            <a:endParaRPr lang="en-US"/>
          </a:p>
        </p:txBody>
      </p:sp>
      <p:sp>
        <p:nvSpPr>
          <p:cNvPr id="6" name="Footer Placeholder 5">
            <a:extLst>
              <a:ext uri="{FF2B5EF4-FFF2-40B4-BE49-F238E27FC236}">
                <a16:creationId xmlns:a16="http://schemas.microsoft.com/office/drawing/2014/main" id="{EB2DAD4E-1AD4-4559-8715-DA2B03381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232A2E-986F-46D5-BD7F-AB4C7F7A5C5D}"/>
              </a:ext>
            </a:extLst>
          </p:cNvPr>
          <p:cNvSpPr>
            <a:spLocks noGrp="1"/>
          </p:cNvSpPr>
          <p:nvPr>
            <p:ph type="sldNum" sz="quarter" idx="12"/>
          </p:nvPr>
        </p:nvSpPr>
        <p:spPr/>
        <p:txBody>
          <a:bodyPr/>
          <a:lstStyle/>
          <a:p>
            <a:fld id="{98ABE30F-9718-4B81-9F27-1958AF676A57}" type="slidenum">
              <a:rPr lang="en-US" smtClean="0"/>
              <a:t>‹#›</a:t>
            </a:fld>
            <a:endParaRPr lang="en-US"/>
          </a:p>
        </p:txBody>
      </p:sp>
    </p:spTree>
    <p:extLst>
      <p:ext uri="{BB962C8B-B14F-4D97-AF65-F5344CB8AC3E}">
        <p14:creationId xmlns:p14="http://schemas.microsoft.com/office/powerpoint/2010/main" val="861758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7213C0-7872-4673-B4BA-47049A7BC8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BEC3B0-3777-4386-BBF0-75AF0D4D09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AD606-431F-4162-BBB5-EFC19237BD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26D1F-D71E-47C2-8711-87055A1EFE42}" type="datetimeFigureOut">
              <a:rPr lang="en-US" smtClean="0"/>
              <a:t>3/19/2021</a:t>
            </a:fld>
            <a:endParaRPr lang="en-US"/>
          </a:p>
        </p:txBody>
      </p:sp>
      <p:sp>
        <p:nvSpPr>
          <p:cNvPr id="5" name="Footer Placeholder 4">
            <a:extLst>
              <a:ext uri="{FF2B5EF4-FFF2-40B4-BE49-F238E27FC236}">
                <a16:creationId xmlns:a16="http://schemas.microsoft.com/office/drawing/2014/main" id="{E4C91005-401D-4F42-8F41-69586C4E6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C33428-A576-4ADF-9558-89ADA96B4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BE30F-9718-4B81-9F27-1958AF676A57}" type="slidenum">
              <a:rPr lang="en-US" smtClean="0"/>
              <a:t>‹#›</a:t>
            </a:fld>
            <a:endParaRPr lang="en-US"/>
          </a:p>
        </p:txBody>
      </p:sp>
    </p:spTree>
    <p:extLst>
      <p:ext uri="{BB962C8B-B14F-4D97-AF65-F5344CB8AC3E}">
        <p14:creationId xmlns:p14="http://schemas.microsoft.com/office/powerpoint/2010/main" val="65025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F17960-902A-41A9-8CF9-105038B8457F}"/>
              </a:ext>
            </a:extLst>
          </p:cNvPr>
          <p:cNvPicPr>
            <a:picLocks noChangeAspect="1"/>
          </p:cNvPicPr>
          <p:nvPr/>
        </p:nvPicPr>
        <p:blipFill rotWithShape="1">
          <a:blip r:embed="rId2"/>
          <a:srcRect t="23986"/>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6DDF76A8-D6F1-4395-A7E0-3FEDBFA0F342}"/>
              </a:ext>
            </a:extLst>
          </p:cNvPr>
          <p:cNvSpPr>
            <a:spLocks noGrp="1"/>
          </p:cNvSpPr>
          <p:nvPr>
            <p:ph type="ctrTitle"/>
          </p:nvPr>
        </p:nvSpPr>
        <p:spPr>
          <a:xfrm>
            <a:off x="8022021" y="3231931"/>
            <a:ext cx="3852041" cy="1834056"/>
          </a:xfrm>
        </p:spPr>
        <p:txBody>
          <a:bodyPr>
            <a:normAutofit/>
          </a:bodyPr>
          <a:lstStyle/>
          <a:p>
            <a:r>
              <a:rPr lang="en-US" sz="4000" dirty="0"/>
              <a:t>Power BI : DAX</a:t>
            </a:r>
          </a:p>
        </p:txBody>
      </p:sp>
      <p:sp>
        <p:nvSpPr>
          <p:cNvPr id="3" name="Subtitle 2">
            <a:extLst>
              <a:ext uri="{FF2B5EF4-FFF2-40B4-BE49-F238E27FC236}">
                <a16:creationId xmlns:a16="http://schemas.microsoft.com/office/drawing/2014/main" id="{AFEADE29-1ADE-43B0-81C8-A452F96BFC25}"/>
              </a:ext>
            </a:extLst>
          </p:cNvPr>
          <p:cNvSpPr>
            <a:spLocks noGrp="1"/>
          </p:cNvSpPr>
          <p:nvPr>
            <p:ph type="subTitle" idx="1"/>
          </p:nvPr>
        </p:nvSpPr>
        <p:spPr>
          <a:xfrm>
            <a:off x="7782910" y="5242675"/>
            <a:ext cx="4330262" cy="683284"/>
          </a:xfrm>
        </p:spPr>
        <p:txBody>
          <a:bodyPr>
            <a:normAutofit/>
          </a:bodyPr>
          <a:lstStyle/>
          <a:p>
            <a:r>
              <a:rPr lang="en-US" sz="2000" dirty="0" err="1"/>
              <a:t>Dr.Pasidth</a:t>
            </a:r>
            <a:r>
              <a:rPr lang="en-US" sz="2000" dirty="0"/>
              <a:t> </a:t>
            </a:r>
            <a:r>
              <a:rPr lang="en-US" sz="2000" dirty="0" err="1"/>
              <a:t>Thanachotanankul</a:t>
            </a:r>
            <a:endParaRPr lang="en-US" sz="2000" dirty="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361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E4E28-9B6D-472D-B6F8-0B0F415D0C97}"/>
              </a:ext>
            </a:extLst>
          </p:cNvPr>
          <p:cNvSpPr>
            <a:spLocks noGrp="1"/>
          </p:cNvSpPr>
          <p:nvPr>
            <p:ph type="title"/>
          </p:nvPr>
        </p:nvSpPr>
        <p:spPr/>
        <p:txBody>
          <a:bodyPr/>
          <a:lstStyle/>
          <a:p>
            <a:r>
              <a:rPr lang="en-US" b="1" i="0" dirty="0">
                <a:solidFill>
                  <a:srgbClr val="171717"/>
                </a:solidFill>
                <a:effectLst/>
                <a:latin typeface="Segoe UI" panose="020B0502040204020203" pitchFamily="34" charset="0"/>
              </a:rPr>
              <a:t>Formulas and the Relational Model</a:t>
            </a:r>
            <a:endParaRPr lang="en-US" dirty="0"/>
          </a:p>
        </p:txBody>
      </p:sp>
      <p:sp>
        <p:nvSpPr>
          <p:cNvPr id="4" name="TextBox 3">
            <a:extLst>
              <a:ext uri="{FF2B5EF4-FFF2-40B4-BE49-F238E27FC236}">
                <a16:creationId xmlns:a16="http://schemas.microsoft.com/office/drawing/2014/main" id="{836CDCCE-5B59-418A-921F-2408D26F9948}"/>
              </a:ext>
            </a:extLst>
          </p:cNvPr>
          <p:cNvSpPr txBox="1"/>
          <p:nvPr/>
        </p:nvSpPr>
        <p:spPr>
          <a:xfrm>
            <a:off x="838200" y="1530978"/>
            <a:ext cx="10193594"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Within this model, tables are connected to each other by relationships, which let you create correlations with columns in other tables and create more interesting calculations. </a:t>
            </a:r>
            <a:endParaRPr lang="en-US" dirty="0"/>
          </a:p>
        </p:txBody>
      </p:sp>
      <p:pic>
        <p:nvPicPr>
          <p:cNvPr id="6" name="Picture 5">
            <a:extLst>
              <a:ext uri="{FF2B5EF4-FFF2-40B4-BE49-F238E27FC236}">
                <a16:creationId xmlns:a16="http://schemas.microsoft.com/office/drawing/2014/main" id="{D8EB89A3-903A-4EF1-8EF8-50B7696C8475}"/>
              </a:ext>
            </a:extLst>
          </p:cNvPr>
          <p:cNvPicPr>
            <a:picLocks noChangeAspect="1"/>
          </p:cNvPicPr>
          <p:nvPr/>
        </p:nvPicPr>
        <p:blipFill>
          <a:blip r:embed="rId2"/>
          <a:stretch>
            <a:fillRect/>
          </a:stretch>
        </p:blipFill>
        <p:spPr>
          <a:xfrm>
            <a:off x="838199" y="2675449"/>
            <a:ext cx="6573347" cy="17638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FA67B799-434C-4F80-94B4-382242FB85DB}"/>
              </a:ext>
            </a:extLst>
          </p:cNvPr>
          <p:cNvPicPr>
            <a:picLocks noChangeAspect="1"/>
          </p:cNvPicPr>
          <p:nvPr/>
        </p:nvPicPr>
        <p:blipFill>
          <a:blip r:embed="rId3"/>
          <a:stretch>
            <a:fillRect/>
          </a:stretch>
        </p:blipFill>
        <p:spPr>
          <a:xfrm>
            <a:off x="4488119" y="4619226"/>
            <a:ext cx="6543675" cy="1685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Left Brace 8">
            <a:extLst>
              <a:ext uri="{FF2B5EF4-FFF2-40B4-BE49-F238E27FC236}">
                <a16:creationId xmlns:a16="http://schemas.microsoft.com/office/drawing/2014/main" id="{16B67BB7-C075-4428-A5E3-C6F133CCBBE0}"/>
              </a:ext>
            </a:extLst>
          </p:cNvPr>
          <p:cNvSpPr/>
          <p:nvPr/>
        </p:nvSpPr>
        <p:spPr>
          <a:xfrm>
            <a:off x="501445" y="3539613"/>
            <a:ext cx="73742" cy="8996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64743582-42EA-46AA-A1C4-8653E5886235}"/>
              </a:ext>
            </a:extLst>
          </p:cNvPr>
          <p:cNvSpPr/>
          <p:nvPr/>
        </p:nvSpPr>
        <p:spPr>
          <a:xfrm>
            <a:off x="4011561" y="5324168"/>
            <a:ext cx="132736" cy="9809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1D8E3440-7DE1-4198-8E62-5708CE3FB8CE}"/>
              </a:ext>
            </a:extLst>
          </p:cNvPr>
          <p:cNvCxnSpPr>
            <a:stCxn id="9" idx="1"/>
            <a:endCxn id="10" idx="1"/>
          </p:cNvCxnSpPr>
          <p:nvPr/>
        </p:nvCxnSpPr>
        <p:spPr>
          <a:xfrm rot="10800000" flipH="1" flipV="1">
            <a:off x="501445" y="3989438"/>
            <a:ext cx="3510116" cy="1825221"/>
          </a:xfrm>
          <a:prstGeom prst="bentConnector3">
            <a:avLst>
              <a:gd name="adj1" fmla="val -6513"/>
            </a:avLst>
          </a:prstGeom>
          <a:ln>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F2AFDDC4-C580-4218-8311-2AA2D1DDF5BE}"/>
              </a:ext>
            </a:extLst>
          </p:cNvPr>
          <p:cNvSpPr txBox="1"/>
          <p:nvPr/>
        </p:nvSpPr>
        <p:spPr>
          <a:xfrm>
            <a:off x="383458" y="6415548"/>
            <a:ext cx="1266052" cy="369332"/>
          </a:xfrm>
          <a:prstGeom prst="rect">
            <a:avLst/>
          </a:prstGeom>
          <a:noFill/>
        </p:spPr>
        <p:txBody>
          <a:bodyPr wrap="none" rtlCol="0">
            <a:spAutoFit/>
          </a:bodyPr>
          <a:lstStyle/>
          <a:p>
            <a:r>
              <a:rPr lang="en-US" dirty="0"/>
              <a:t>One to One</a:t>
            </a:r>
          </a:p>
        </p:txBody>
      </p:sp>
    </p:spTree>
    <p:extLst>
      <p:ext uri="{BB962C8B-B14F-4D97-AF65-F5344CB8AC3E}">
        <p14:creationId xmlns:p14="http://schemas.microsoft.com/office/powerpoint/2010/main" val="205386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B5CB66-7244-4C56-B026-684B4BDE1CE7}"/>
              </a:ext>
            </a:extLst>
          </p:cNvPr>
          <p:cNvPicPr>
            <a:picLocks noChangeAspect="1"/>
          </p:cNvPicPr>
          <p:nvPr/>
        </p:nvPicPr>
        <p:blipFill>
          <a:blip r:embed="rId2"/>
          <a:stretch>
            <a:fillRect/>
          </a:stretch>
        </p:blipFill>
        <p:spPr>
          <a:xfrm>
            <a:off x="512507" y="4248672"/>
            <a:ext cx="6477000" cy="2171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6CECAEA1-6F8E-471E-A023-C5163A2B5C19}"/>
              </a:ext>
            </a:extLst>
          </p:cNvPr>
          <p:cNvPicPr>
            <a:picLocks noChangeAspect="1"/>
          </p:cNvPicPr>
          <p:nvPr/>
        </p:nvPicPr>
        <p:blipFill>
          <a:blip r:embed="rId3"/>
          <a:stretch>
            <a:fillRect/>
          </a:stretch>
        </p:blipFill>
        <p:spPr>
          <a:xfrm>
            <a:off x="882444" y="439009"/>
            <a:ext cx="6573347" cy="17638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BEF5AC9D-9D2F-4F9B-901C-BE6828088FCF}"/>
              </a:ext>
            </a:extLst>
          </p:cNvPr>
          <p:cNvPicPr>
            <a:picLocks noChangeAspect="1"/>
          </p:cNvPicPr>
          <p:nvPr/>
        </p:nvPicPr>
        <p:blipFill>
          <a:blip r:embed="rId4"/>
          <a:stretch>
            <a:fillRect/>
          </a:stretch>
        </p:blipFill>
        <p:spPr>
          <a:xfrm>
            <a:off x="4532364" y="2382786"/>
            <a:ext cx="6543675" cy="1685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Left Brace 6">
            <a:extLst>
              <a:ext uri="{FF2B5EF4-FFF2-40B4-BE49-F238E27FC236}">
                <a16:creationId xmlns:a16="http://schemas.microsoft.com/office/drawing/2014/main" id="{F7DD6718-4D4B-459C-95D9-E639067F67B9}"/>
              </a:ext>
            </a:extLst>
          </p:cNvPr>
          <p:cNvSpPr/>
          <p:nvPr/>
        </p:nvSpPr>
        <p:spPr>
          <a:xfrm>
            <a:off x="512507" y="1327355"/>
            <a:ext cx="121674" cy="7521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F5224D8A-E25F-411B-A251-B2FA1E1E3EC3}"/>
              </a:ext>
            </a:extLst>
          </p:cNvPr>
          <p:cNvSpPr/>
          <p:nvPr/>
        </p:nvSpPr>
        <p:spPr>
          <a:xfrm>
            <a:off x="4108280" y="3225748"/>
            <a:ext cx="121674" cy="7521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4C0EFD7E-2D1B-44C9-B7E5-56160BA303BE}"/>
              </a:ext>
            </a:extLst>
          </p:cNvPr>
          <p:cNvSpPr/>
          <p:nvPr/>
        </p:nvSpPr>
        <p:spPr>
          <a:xfrm>
            <a:off x="411725" y="5154561"/>
            <a:ext cx="222455" cy="11282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Connector: Elbow 14">
            <a:extLst>
              <a:ext uri="{FF2B5EF4-FFF2-40B4-BE49-F238E27FC236}">
                <a16:creationId xmlns:a16="http://schemas.microsoft.com/office/drawing/2014/main" id="{0B14F3FB-1226-43BB-9191-837D59A77A3B}"/>
              </a:ext>
            </a:extLst>
          </p:cNvPr>
          <p:cNvCxnSpPr>
            <a:stCxn id="7" idx="1"/>
            <a:endCxn id="9" idx="1"/>
          </p:cNvCxnSpPr>
          <p:nvPr/>
        </p:nvCxnSpPr>
        <p:spPr>
          <a:xfrm rot="10800000" flipV="1">
            <a:off x="411725" y="1703439"/>
            <a:ext cx="100782" cy="4015248"/>
          </a:xfrm>
          <a:prstGeom prst="bentConnector3">
            <a:avLst>
              <a:gd name="adj1" fmla="val 326826"/>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1B89F641-8BFB-43E5-8C7A-73CD6D2685BE}"/>
              </a:ext>
            </a:extLst>
          </p:cNvPr>
          <p:cNvSpPr txBox="1"/>
          <p:nvPr/>
        </p:nvSpPr>
        <p:spPr>
          <a:xfrm>
            <a:off x="10574594" y="6282813"/>
            <a:ext cx="1406026" cy="369332"/>
          </a:xfrm>
          <a:prstGeom prst="rect">
            <a:avLst/>
          </a:prstGeom>
          <a:noFill/>
        </p:spPr>
        <p:txBody>
          <a:bodyPr wrap="none" rtlCol="0">
            <a:spAutoFit/>
          </a:bodyPr>
          <a:lstStyle/>
          <a:p>
            <a:r>
              <a:rPr lang="en-US" dirty="0"/>
              <a:t>One to Many</a:t>
            </a:r>
          </a:p>
        </p:txBody>
      </p:sp>
    </p:spTree>
    <p:extLst>
      <p:ext uri="{BB962C8B-B14F-4D97-AF65-F5344CB8AC3E}">
        <p14:creationId xmlns:p14="http://schemas.microsoft.com/office/powerpoint/2010/main" val="2046870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DD26-1987-46FA-8824-0E359B8463D8}"/>
              </a:ext>
            </a:extLst>
          </p:cNvPr>
          <p:cNvSpPr>
            <a:spLocks noGrp="1"/>
          </p:cNvSpPr>
          <p:nvPr>
            <p:ph type="title"/>
          </p:nvPr>
        </p:nvSpPr>
        <p:spPr/>
        <p:txBody>
          <a:bodyPr/>
          <a:lstStyle/>
          <a:p>
            <a:r>
              <a:rPr lang="en-US" b="1" i="0" dirty="0">
                <a:solidFill>
                  <a:srgbClr val="171717"/>
                </a:solidFill>
                <a:effectLst/>
                <a:latin typeface="Segoe UI" panose="020B0502040204020203" pitchFamily="34" charset="0"/>
              </a:rPr>
              <a:t>Columns and Keys</a:t>
            </a:r>
            <a:endParaRPr lang="en-US" dirty="0"/>
          </a:p>
        </p:txBody>
      </p:sp>
      <p:sp>
        <p:nvSpPr>
          <p:cNvPr id="4" name="TextBox 3">
            <a:extLst>
              <a:ext uri="{FF2B5EF4-FFF2-40B4-BE49-F238E27FC236}">
                <a16:creationId xmlns:a16="http://schemas.microsoft.com/office/drawing/2014/main" id="{10BDC99F-BEB8-465F-898D-8343BF28D214}"/>
              </a:ext>
            </a:extLst>
          </p:cNvPr>
          <p:cNvSpPr txBox="1"/>
          <p:nvPr/>
        </p:nvSpPr>
        <p:spPr>
          <a:xfrm>
            <a:off x="838199" y="1690688"/>
            <a:ext cx="10636045" cy="1015663"/>
          </a:xfrm>
          <a:prstGeom prst="rect">
            <a:avLst/>
          </a:prstGeom>
          <a:noFill/>
        </p:spPr>
        <p:txBody>
          <a:bodyPr wrap="square">
            <a:spAutoFit/>
          </a:bodyPr>
          <a:lstStyle/>
          <a:p>
            <a:r>
              <a:rPr lang="en-US" b="0" i="0" dirty="0">
                <a:solidFill>
                  <a:srgbClr val="171717"/>
                </a:solidFill>
                <a:effectLst/>
                <a:latin typeface="Segoe UI" panose="020B0502040204020203" pitchFamily="34" charset="0"/>
              </a:rPr>
              <a:t>Relationships are based on columns in each table that contain the same data. For example, the Customers and Orders tables can be related to each other because they both contain a column that stores a </a:t>
            </a:r>
            <a:r>
              <a:rPr lang="en-US" sz="2400" b="1" i="0" dirty="0">
                <a:solidFill>
                  <a:srgbClr val="FF0000"/>
                </a:solidFill>
                <a:effectLst/>
                <a:latin typeface="Segoe UI" panose="020B0502040204020203" pitchFamily="34" charset="0"/>
              </a:rPr>
              <a:t>customer ID.</a:t>
            </a:r>
            <a:endParaRPr lang="en-US" b="1" dirty="0">
              <a:solidFill>
                <a:srgbClr val="FF0000"/>
              </a:solidFill>
            </a:endParaRPr>
          </a:p>
        </p:txBody>
      </p:sp>
      <p:sp>
        <p:nvSpPr>
          <p:cNvPr id="6" name="TextBox 5">
            <a:extLst>
              <a:ext uri="{FF2B5EF4-FFF2-40B4-BE49-F238E27FC236}">
                <a16:creationId xmlns:a16="http://schemas.microsoft.com/office/drawing/2014/main" id="{C2C8991C-AF55-4613-A572-3B969DB943F4}"/>
              </a:ext>
            </a:extLst>
          </p:cNvPr>
          <p:cNvSpPr txBox="1"/>
          <p:nvPr/>
        </p:nvSpPr>
        <p:spPr>
          <a:xfrm>
            <a:off x="838199" y="2909695"/>
            <a:ext cx="10341078" cy="3170099"/>
          </a:xfrm>
          <a:prstGeom prst="rect">
            <a:avLst/>
          </a:prstGeom>
          <a:noFill/>
        </p:spPr>
        <p:txBody>
          <a:bodyPr wrap="square">
            <a:spAutoFit/>
          </a:bodyPr>
          <a:lstStyle/>
          <a:p>
            <a:pPr algn="l">
              <a:buFont typeface="Arial" panose="020B0604020202020204" pitchFamily="34" charset="0"/>
              <a:buChar char="•"/>
            </a:pPr>
            <a:r>
              <a:rPr lang="en-US" sz="2000" b="1" i="0" dirty="0">
                <a:solidFill>
                  <a:srgbClr val="171717"/>
                </a:solidFill>
                <a:effectLst/>
                <a:latin typeface="Segoe UI" panose="020B0502040204020203" pitchFamily="34" charset="0"/>
              </a:rPr>
              <a:t>Primary key</a:t>
            </a:r>
            <a:r>
              <a:rPr lang="en-US" sz="2000" b="0" i="0" dirty="0">
                <a:solidFill>
                  <a:srgbClr val="171717"/>
                </a:solidFill>
                <a:effectLst/>
                <a:latin typeface="Segoe UI" panose="020B0502040204020203" pitchFamily="34" charset="0"/>
              </a:rPr>
              <a:t>: uniquely identifies a row in a table, such as </a:t>
            </a:r>
            <a:r>
              <a:rPr lang="en-US" sz="2000" b="0" i="0" dirty="0" err="1">
                <a:solidFill>
                  <a:srgbClr val="171717"/>
                </a:solidFill>
                <a:effectLst/>
                <a:latin typeface="Segoe UI" panose="020B0502040204020203" pitchFamily="34" charset="0"/>
              </a:rPr>
              <a:t>CustomerID</a:t>
            </a:r>
            <a:r>
              <a:rPr lang="en-US" sz="2000" b="0" i="0" dirty="0">
                <a:solidFill>
                  <a:srgbClr val="171717"/>
                </a:solidFill>
                <a:effectLst/>
                <a:latin typeface="Segoe UI" panose="020B0502040204020203" pitchFamily="34" charset="0"/>
              </a:rPr>
              <a:t> in the Customers table.</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Alternate key </a:t>
            </a:r>
            <a:r>
              <a:rPr lang="en-US" sz="2000" b="0" i="0" dirty="0">
                <a:solidFill>
                  <a:srgbClr val="171717"/>
                </a:solidFill>
                <a:effectLst/>
                <a:latin typeface="Segoe UI" panose="020B0502040204020203" pitchFamily="34" charset="0"/>
              </a:rPr>
              <a:t>(or candidate key): a column other than the primary key that is unique. For example, an Employees table might store an employee ID and a social security number, both of which are unique.</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Foreign key</a:t>
            </a:r>
            <a:r>
              <a:rPr lang="en-US" sz="2000" b="0" i="0" dirty="0">
                <a:solidFill>
                  <a:srgbClr val="171717"/>
                </a:solidFill>
                <a:effectLst/>
                <a:latin typeface="Segoe UI" panose="020B0502040204020203" pitchFamily="34" charset="0"/>
              </a:rPr>
              <a:t>: a column that refers to a unique column in another table, such as </a:t>
            </a:r>
            <a:r>
              <a:rPr lang="en-US" sz="2000" b="0" i="0" dirty="0" err="1">
                <a:solidFill>
                  <a:srgbClr val="171717"/>
                </a:solidFill>
                <a:effectLst/>
                <a:latin typeface="Segoe UI" panose="020B0502040204020203" pitchFamily="34" charset="0"/>
              </a:rPr>
              <a:t>CustomerID</a:t>
            </a:r>
            <a:r>
              <a:rPr lang="en-US" sz="2000" b="0" i="0" dirty="0">
                <a:solidFill>
                  <a:srgbClr val="171717"/>
                </a:solidFill>
                <a:effectLst/>
                <a:latin typeface="Segoe UI" panose="020B0502040204020203" pitchFamily="34" charset="0"/>
              </a:rPr>
              <a:t> in the Orders table, which refers to </a:t>
            </a:r>
            <a:r>
              <a:rPr lang="en-US" sz="2000" b="0" i="0" dirty="0" err="1">
                <a:solidFill>
                  <a:srgbClr val="171717"/>
                </a:solidFill>
                <a:effectLst/>
                <a:latin typeface="Segoe UI" panose="020B0502040204020203" pitchFamily="34" charset="0"/>
              </a:rPr>
              <a:t>CustomerID</a:t>
            </a:r>
            <a:r>
              <a:rPr lang="en-US" sz="2000" b="0" i="0" dirty="0">
                <a:solidFill>
                  <a:srgbClr val="171717"/>
                </a:solidFill>
                <a:effectLst/>
                <a:latin typeface="Segoe UI" panose="020B0502040204020203" pitchFamily="34" charset="0"/>
              </a:rPr>
              <a:t> in the Customers table.</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Composite key</a:t>
            </a:r>
            <a:r>
              <a:rPr lang="en-US" sz="2000" b="0" i="0" dirty="0">
                <a:solidFill>
                  <a:srgbClr val="171717"/>
                </a:solidFill>
                <a:effectLst/>
                <a:latin typeface="Segoe UI" panose="020B0502040204020203" pitchFamily="34" charset="0"/>
              </a:rPr>
              <a:t>: a key that is composed of more than one column. Composite keys are not supported in PowerPivot for Excel. For more information, see "Composite Keys and Lookup Columns" in this topic.</a:t>
            </a:r>
          </a:p>
        </p:txBody>
      </p:sp>
    </p:spTree>
    <p:extLst>
      <p:ext uri="{BB962C8B-B14F-4D97-AF65-F5344CB8AC3E}">
        <p14:creationId xmlns:p14="http://schemas.microsoft.com/office/powerpoint/2010/main" val="4087859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6EE4-7DA3-4B21-8D5F-DE77592EA6F1}"/>
              </a:ext>
            </a:extLst>
          </p:cNvPr>
          <p:cNvSpPr>
            <a:spLocks noGrp="1"/>
          </p:cNvSpPr>
          <p:nvPr>
            <p:ph type="title"/>
          </p:nvPr>
        </p:nvSpPr>
        <p:spPr/>
        <p:txBody>
          <a:bodyPr/>
          <a:lstStyle/>
          <a:p>
            <a:r>
              <a:rPr lang="en-US" b="1" i="0" dirty="0">
                <a:solidFill>
                  <a:srgbClr val="171717"/>
                </a:solidFill>
                <a:effectLst/>
                <a:latin typeface="Segoe UI" panose="020B0502040204020203" pitchFamily="34" charset="0"/>
              </a:rPr>
              <a:t>Types of Relationships</a:t>
            </a:r>
            <a:endParaRPr lang="en-US" dirty="0"/>
          </a:p>
        </p:txBody>
      </p:sp>
      <p:pic>
        <p:nvPicPr>
          <p:cNvPr id="4" name="Picture 3">
            <a:extLst>
              <a:ext uri="{FF2B5EF4-FFF2-40B4-BE49-F238E27FC236}">
                <a16:creationId xmlns:a16="http://schemas.microsoft.com/office/drawing/2014/main" id="{FF19D34B-11C4-40B8-A465-0D209CA225FB}"/>
              </a:ext>
            </a:extLst>
          </p:cNvPr>
          <p:cNvPicPr>
            <a:picLocks noChangeAspect="1"/>
          </p:cNvPicPr>
          <p:nvPr/>
        </p:nvPicPr>
        <p:blipFill>
          <a:blip r:embed="rId2"/>
          <a:stretch>
            <a:fillRect/>
          </a:stretch>
        </p:blipFill>
        <p:spPr>
          <a:xfrm>
            <a:off x="584427" y="2132370"/>
            <a:ext cx="10769373" cy="3674257"/>
          </a:xfrm>
          <a:prstGeom prst="rect">
            <a:avLst/>
          </a:prstGeom>
        </p:spPr>
      </p:pic>
      <p:sp>
        <p:nvSpPr>
          <p:cNvPr id="6" name="TextBox 5">
            <a:extLst>
              <a:ext uri="{FF2B5EF4-FFF2-40B4-BE49-F238E27FC236}">
                <a16:creationId xmlns:a16="http://schemas.microsoft.com/office/drawing/2014/main" id="{AADF1948-B0D5-4D3E-B8A5-411F2898C14B}"/>
              </a:ext>
            </a:extLst>
          </p:cNvPr>
          <p:cNvSpPr txBox="1"/>
          <p:nvPr/>
        </p:nvSpPr>
        <p:spPr>
          <a:xfrm>
            <a:off x="2725994" y="6488668"/>
            <a:ext cx="10459064" cy="369332"/>
          </a:xfrm>
          <a:prstGeom prst="rect">
            <a:avLst/>
          </a:prstGeom>
          <a:noFill/>
        </p:spPr>
        <p:txBody>
          <a:bodyPr wrap="square">
            <a:spAutoFit/>
          </a:bodyPr>
          <a:lstStyle/>
          <a:p>
            <a:r>
              <a:rPr lang="en-US" dirty="0">
                <a:solidFill>
                  <a:schemeClr val="bg1">
                    <a:lumMod val="50000"/>
                  </a:schemeClr>
                </a:solidFill>
              </a:rPr>
              <a:t>https://docs.microsoft.com/en-us/previous-versions//ee835534(v=technet.10)</a:t>
            </a:r>
          </a:p>
        </p:txBody>
      </p:sp>
    </p:spTree>
    <p:extLst>
      <p:ext uri="{BB962C8B-B14F-4D97-AF65-F5344CB8AC3E}">
        <p14:creationId xmlns:p14="http://schemas.microsoft.com/office/powerpoint/2010/main" val="197340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6B27F2-977B-4878-A586-624289364F54}"/>
              </a:ext>
            </a:extLst>
          </p:cNvPr>
          <p:cNvPicPr>
            <a:picLocks noChangeAspect="1"/>
          </p:cNvPicPr>
          <p:nvPr/>
        </p:nvPicPr>
        <p:blipFill>
          <a:blip r:embed="rId2"/>
          <a:stretch>
            <a:fillRect/>
          </a:stretch>
        </p:blipFill>
        <p:spPr>
          <a:xfrm>
            <a:off x="350063" y="1216128"/>
            <a:ext cx="11491873" cy="3901562"/>
          </a:xfrm>
          <a:prstGeom prst="rect">
            <a:avLst/>
          </a:prstGeom>
        </p:spPr>
      </p:pic>
    </p:spTree>
    <p:extLst>
      <p:ext uri="{BB962C8B-B14F-4D97-AF65-F5344CB8AC3E}">
        <p14:creationId xmlns:p14="http://schemas.microsoft.com/office/powerpoint/2010/main" val="77473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803C60-EE0F-4985-9D81-ED71BD3409AD}"/>
              </a:ext>
            </a:extLst>
          </p:cNvPr>
          <p:cNvSpPr>
            <a:spLocks noGrp="1"/>
          </p:cNvSpPr>
          <p:nvPr>
            <p:ph type="title"/>
          </p:nvPr>
        </p:nvSpPr>
        <p:spPr>
          <a:xfrm>
            <a:off x="431940" y="571602"/>
            <a:ext cx="3778045" cy="1325563"/>
          </a:xfrm>
        </p:spPr>
        <p:txBody>
          <a:bodyPr/>
          <a:lstStyle/>
          <a:p>
            <a:r>
              <a:rPr lang="en-US" dirty="0"/>
              <a:t>Object Name</a:t>
            </a:r>
          </a:p>
        </p:txBody>
      </p:sp>
      <p:pic>
        <p:nvPicPr>
          <p:cNvPr id="6" name="Picture 5">
            <a:extLst>
              <a:ext uri="{FF2B5EF4-FFF2-40B4-BE49-F238E27FC236}">
                <a16:creationId xmlns:a16="http://schemas.microsoft.com/office/drawing/2014/main" id="{B5FDE3ED-1501-4477-B9DA-436285F26B4A}"/>
              </a:ext>
            </a:extLst>
          </p:cNvPr>
          <p:cNvPicPr>
            <a:picLocks noChangeAspect="1"/>
          </p:cNvPicPr>
          <p:nvPr/>
        </p:nvPicPr>
        <p:blipFill>
          <a:blip r:embed="rId2"/>
          <a:stretch>
            <a:fillRect/>
          </a:stretch>
        </p:blipFill>
        <p:spPr>
          <a:xfrm>
            <a:off x="4209985" y="365125"/>
            <a:ext cx="7506225" cy="6127750"/>
          </a:xfrm>
          <a:prstGeom prst="rect">
            <a:avLst/>
          </a:prstGeom>
        </p:spPr>
      </p:pic>
    </p:spTree>
    <p:extLst>
      <p:ext uri="{BB962C8B-B14F-4D97-AF65-F5344CB8AC3E}">
        <p14:creationId xmlns:p14="http://schemas.microsoft.com/office/powerpoint/2010/main" val="3487343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706EA-1043-4A51-B6D7-CAB88DDC0B69}"/>
              </a:ext>
            </a:extLst>
          </p:cNvPr>
          <p:cNvPicPr>
            <a:picLocks noChangeAspect="1"/>
          </p:cNvPicPr>
          <p:nvPr/>
        </p:nvPicPr>
        <p:blipFill>
          <a:blip r:embed="rId2"/>
          <a:stretch>
            <a:fillRect/>
          </a:stretch>
        </p:blipFill>
        <p:spPr>
          <a:xfrm>
            <a:off x="293223" y="615591"/>
            <a:ext cx="11357153" cy="4059648"/>
          </a:xfrm>
          <a:prstGeom prst="rect">
            <a:avLst/>
          </a:prstGeom>
        </p:spPr>
      </p:pic>
    </p:spTree>
    <p:extLst>
      <p:ext uri="{BB962C8B-B14F-4D97-AF65-F5344CB8AC3E}">
        <p14:creationId xmlns:p14="http://schemas.microsoft.com/office/powerpoint/2010/main" val="361057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7EF653-C604-48B0-B32A-A742B1C8630C}"/>
              </a:ext>
            </a:extLst>
          </p:cNvPr>
          <p:cNvPicPr>
            <a:picLocks noChangeAspect="1"/>
          </p:cNvPicPr>
          <p:nvPr/>
        </p:nvPicPr>
        <p:blipFill>
          <a:blip r:embed="rId2"/>
          <a:stretch>
            <a:fillRect/>
          </a:stretch>
        </p:blipFill>
        <p:spPr>
          <a:xfrm>
            <a:off x="628650" y="317397"/>
            <a:ext cx="7376938" cy="4387337"/>
          </a:xfrm>
          <a:prstGeom prst="rect">
            <a:avLst/>
          </a:prstGeom>
        </p:spPr>
      </p:pic>
      <p:pic>
        <p:nvPicPr>
          <p:cNvPr id="6" name="Picture 5">
            <a:extLst>
              <a:ext uri="{FF2B5EF4-FFF2-40B4-BE49-F238E27FC236}">
                <a16:creationId xmlns:a16="http://schemas.microsoft.com/office/drawing/2014/main" id="{FEEA63AD-C037-46CD-851A-8C7B09C2E695}"/>
              </a:ext>
            </a:extLst>
          </p:cNvPr>
          <p:cNvPicPr>
            <a:picLocks noChangeAspect="1"/>
          </p:cNvPicPr>
          <p:nvPr/>
        </p:nvPicPr>
        <p:blipFill>
          <a:blip r:embed="rId3"/>
          <a:stretch>
            <a:fillRect/>
          </a:stretch>
        </p:blipFill>
        <p:spPr>
          <a:xfrm>
            <a:off x="628650" y="4303917"/>
            <a:ext cx="3802935" cy="1027230"/>
          </a:xfrm>
          <a:prstGeom prst="rect">
            <a:avLst/>
          </a:prstGeom>
        </p:spPr>
      </p:pic>
    </p:spTree>
    <p:extLst>
      <p:ext uri="{BB962C8B-B14F-4D97-AF65-F5344CB8AC3E}">
        <p14:creationId xmlns:p14="http://schemas.microsoft.com/office/powerpoint/2010/main" val="660853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E27650-187E-4EAD-9329-397073628734}"/>
              </a:ext>
            </a:extLst>
          </p:cNvPr>
          <p:cNvPicPr>
            <a:picLocks noChangeAspect="1"/>
          </p:cNvPicPr>
          <p:nvPr/>
        </p:nvPicPr>
        <p:blipFill>
          <a:blip r:embed="rId2"/>
          <a:stretch>
            <a:fillRect/>
          </a:stretch>
        </p:blipFill>
        <p:spPr>
          <a:xfrm>
            <a:off x="604684" y="306454"/>
            <a:ext cx="11046541" cy="6209167"/>
          </a:xfrm>
          <a:prstGeom prst="rect">
            <a:avLst/>
          </a:prstGeom>
        </p:spPr>
      </p:pic>
    </p:spTree>
    <p:extLst>
      <p:ext uri="{BB962C8B-B14F-4D97-AF65-F5344CB8AC3E}">
        <p14:creationId xmlns:p14="http://schemas.microsoft.com/office/powerpoint/2010/main" val="2227277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6BC2-8691-4D08-A8D4-1D0179990DD0}"/>
              </a:ext>
            </a:extLst>
          </p:cNvPr>
          <p:cNvSpPr>
            <a:spLocks noGrp="1"/>
          </p:cNvSpPr>
          <p:nvPr>
            <p:ph type="title"/>
          </p:nvPr>
        </p:nvSpPr>
        <p:spPr/>
        <p:txBody>
          <a:bodyPr/>
          <a:lstStyle/>
          <a:p>
            <a:r>
              <a:rPr lang="en-US" dirty="0"/>
              <a:t>Text Concatenation Operator</a:t>
            </a:r>
          </a:p>
        </p:txBody>
      </p:sp>
      <p:pic>
        <p:nvPicPr>
          <p:cNvPr id="4" name="Picture 3">
            <a:extLst>
              <a:ext uri="{FF2B5EF4-FFF2-40B4-BE49-F238E27FC236}">
                <a16:creationId xmlns:a16="http://schemas.microsoft.com/office/drawing/2014/main" id="{D8D700D4-8C52-405A-81DE-BE9661314A57}"/>
              </a:ext>
            </a:extLst>
          </p:cNvPr>
          <p:cNvPicPr>
            <a:picLocks noChangeAspect="1"/>
          </p:cNvPicPr>
          <p:nvPr/>
        </p:nvPicPr>
        <p:blipFill>
          <a:blip r:embed="rId2"/>
          <a:stretch>
            <a:fillRect/>
          </a:stretch>
        </p:blipFill>
        <p:spPr>
          <a:xfrm>
            <a:off x="728639" y="1866439"/>
            <a:ext cx="11026682" cy="2086129"/>
          </a:xfrm>
          <a:prstGeom prst="rect">
            <a:avLst/>
          </a:prstGeom>
        </p:spPr>
      </p:pic>
    </p:spTree>
    <p:extLst>
      <p:ext uri="{BB962C8B-B14F-4D97-AF65-F5344CB8AC3E}">
        <p14:creationId xmlns:p14="http://schemas.microsoft.com/office/powerpoint/2010/main" val="192518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DF6D-E2FA-4588-AFC4-7C2046DB8687}"/>
              </a:ext>
            </a:extLst>
          </p:cNvPr>
          <p:cNvSpPr>
            <a:spLocks noGrp="1"/>
          </p:cNvSpPr>
          <p:nvPr>
            <p:ph type="title"/>
          </p:nvPr>
        </p:nvSpPr>
        <p:spPr/>
        <p:txBody>
          <a:bodyPr/>
          <a:lstStyle/>
          <a:p>
            <a:r>
              <a:rPr lang="en-US" dirty="0"/>
              <a:t>DAX = Data Analysis Expressions</a:t>
            </a:r>
          </a:p>
        </p:txBody>
      </p:sp>
      <p:pic>
        <p:nvPicPr>
          <p:cNvPr id="5" name="Picture 4">
            <a:extLst>
              <a:ext uri="{FF2B5EF4-FFF2-40B4-BE49-F238E27FC236}">
                <a16:creationId xmlns:a16="http://schemas.microsoft.com/office/drawing/2014/main" id="{D6C2EB32-209C-4EE6-B169-AD5661A58C26}"/>
              </a:ext>
            </a:extLst>
          </p:cNvPr>
          <p:cNvPicPr>
            <a:picLocks noChangeAspect="1"/>
          </p:cNvPicPr>
          <p:nvPr/>
        </p:nvPicPr>
        <p:blipFill>
          <a:blip r:embed="rId2"/>
          <a:stretch>
            <a:fillRect/>
          </a:stretch>
        </p:blipFill>
        <p:spPr>
          <a:xfrm>
            <a:off x="3333135" y="1814512"/>
            <a:ext cx="4344015" cy="4435606"/>
          </a:xfrm>
          <a:prstGeom prst="rect">
            <a:avLst/>
          </a:prstGeom>
        </p:spPr>
      </p:pic>
    </p:spTree>
    <p:extLst>
      <p:ext uri="{BB962C8B-B14F-4D97-AF65-F5344CB8AC3E}">
        <p14:creationId xmlns:p14="http://schemas.microsoft.com/office/powerpoint/2010/main" val="1368600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893D97-DB1E-48C2-8783-311A9E660E7E}"/>
              </a:ext>
            </a:extLst>
          </p:cNvPr>
          <p:cNvPicPr>
            <a:picLocks noChangeAspect="1"/>
          </p:cNvPicPr>
          <p:nvPr/>
        </p:nvPicPr>
        <p:blipFill>
          <a:blip r:embed="rId2"/>
          <a:stretch>
            <a:fillRect/>
          </a:stretch>
        </p:blipFill>
        <p:spPr>
          <a:xfrm>
            <a:off x="1327355" y="180748"/>
            <a:ext cx="9483213" cy="6533762"/>
          </a:xfrm>
          <a:prstGeom prst="rect">
            <a:avLst/>
          </a:prstGeom>
        </p:spPr>
      </p:pic>
    </p:spTree>
    <p:extLst>
      <p:ext uri="{BB962C8B-B14F-4D97-AF65-F5344CB8AC3E}">
        <p14:creationId xmlns:p14="http://schemas.microsoft.com/office/powerpoint/2010/main" val="3383111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1E1E-F0B9-4C38-A226-8E78E3B60D93}"/>
              </a:ext>
            </a:extLst>
          </p:cNvPr>
          <p:cNvSpPr>
            <a:spLocks noGrp="1"/>
          </p:cNvSpPr>
          <p:nvPr>
            <p:ph type="title"/>
          </p:nvPr>
        </p:nvSpPr>
        <p:spPr/>
        <p:txBody>
          <a:bodyPr/>
          <a:lstStyle/>
          <a:p>
            <a:r>
              <a:rPr lang="en-US" b="1" i="0" dirty="0">
                <a:solidFill>
                  <a:srgbClr val="171717"/>
                </a:solidFill>
                <a:effectLst/>
                <a:latin typeface="Segoe UI" panose="020B0502040204020203" pitchFamily="34" charset="0"/>
              </a:rPr>
              <a:t>Measures and Calculated Columns</a:t>
            </a:r>
            <a:endParaRPr lang="en-US" dirty="0"/>
          </a:p>
        </p:txBody>
      </p:sp>
      <p:sp>
        <p:nvSpPr>
          <p:cNvPr id="4" name="TextBox 3">
            <a:extLst>
              <a:ext uri="{FF2B5EF4-FFF2-40B4-BE49-F238E27FC236}">
                <a16:creationId xmlns:a16="http://schemas.microsoft.com/office/drawing/2014/main" id="{717B06D5-4270-49ED-A211-F00D926BD08B}"/>
              </a:ext>
            </a:extLst>
          </p:cNvPr>
          <p:cNvSpPr txBox="1"/>
          <p:nvPr/>
        </p:nvSpPr>
        <p:spPr>
          <a:xfrm>
            <a:off x="1323668" y="1506022"/>
            <a:ext cx="6098458" cy="369332"/>
          </a:xfrm>
          <a:prstGeom prst="rect">
            <a:avLst/>
          </a:prstGeom>
          <a:noFill/>
        </p:spPr>
        <p:txBody>
          <a:bodyPr wrap="square">
            <a:spAutoFit/>
          </a:bodyPr>
          <a:lstStyle/>
          <a:p>
            <a:pPr algn="l"/>
            <a:r>
              <a:rPr lang="en-US" b="1" i="0" dirty="0">
                <a:solidFill>
                  <a:srgbClr val="171717"/>
                </a:solidFill>
                <a:effectLst/>
                <a:latin typeface="Segoe UI" panose="020B0502040204020203" pitchFamily="34" charset="0"/>
              </a:rPr>
              <a:t>Calculated Columns</a:t>
            </a:r>
          </a:p>
        </p:txBody>
      </p:sp>
      <p:sp>
        <p:nvSpPr>
          <p:cNvPr id="6" name="TextBox 5">
            <a:extLst>
              <a:ext uri="{FF2B5EF4-FFF2-40B4-BE49-F238E27FC236}">
                <a16:creationId xmlns:a16="http://schemas.microsoft.com/office/drawing/2014/main" id="{096A2D92-CA7B-4E24-ACD4-BAB0B6A4A990}"/>
              </a:ext>
            </a:extLst>
          </p:cNvPr>
          <p:cNvSpPr txBox="1"/>
          <p:nvPr/>
        </p:nvSpPr>
        <p:spPr>
          <a:xfrm>
            <a:off x="1987346" y="1875354"/>
            <a:ext cx="6098458" cy="369332"/>
          </a:xfrm>
          <a:prstGeom prst="rect">
            <a:avLst/>
          </a:prstGeom>
          <a:noFill/>
        </p:spPr>
        <p:txBody>
          <a:bodyPr wrap="square">
            <a:spAutoFit/>
          </a:bodyPr>
          <a:lstStyle/>
          <a:p>
            <a:r>
              <a:rPr lang="en-US" b="0" i="0" dirty="0">
                <a:solidFill>
                  <a:srgbClr val="171717"/>
                </a:solidFill>
                <a:effectLst/>
                <a:latin typeface="Segoe UI" panose="020B0502040204020203" pitchFamily="34" charset="0"/>
              </a:rPr>
              <a:t> you create a DAX formula that defines the column values.</a:t>
            </a:r>
            <a:endParaRPr lang="en-US" dirty="0"/>
          </a:p>
        </p:txBody>
      </p:sp>
      <p:sp>
        <p:nvSpPr>
          <p:cNvPr id="8" name="TextBox 7">
            <a:extLst>
              <a:ext uri="{FF2B5EF4-FFF2-40B4-BE49-F238E27FC236}">
                <a16:creationId xmlns:a16="http://schemas.microsoft.com/office/drawing/2014/main" id="{0F637A55-908E-486B-86AF-C2FD130AE41A}"/>
              </a:ext>
            </a:extLst>
          </p:cNvPr>
          <p:cNvSpPr txBox="1"/>
          <p:nvPr/>
        </p:nvSpPr>
        <p:spPr>
          <a:xfrm>
            <a:off x="2636274" y="2429351"/>
            <a:ext cx="285012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0" i="0" dirty="0">
                <a:solidFill>
                  <a:srgbClr val="171717"/>
                </a:solidFill>
                <a:effectLst/>
                <a:latin typeface="SFMono-Regular"/>
              </a:rPr>
              <a:t>=EOMONTH([StartDate],0])</a:t>
            </a:r>
            <a:endParaRPr lang="en-US" dirty="0"/>
          </a:p>
        </p:txBody>
      </p:sp>
      <p:sp>
        <p:nvSpPr>
          <p:cNvPr id="10" name="TextBox 9">
            <a:extLst>
              <a:ext uri="{FF2B5EF4-FFF2-40B4-BE49-F238E27FC236}">
                <a16:creationId xmlns:a16="http://schemas.microsoft.com/office/drawing/2014/main" id="{C6548440-CCAF-4946-9896-E879A8FA4F91}"/>
              </a:ext>
            </a:extLst>
          </p:cNvPr>
          <p:cNvSpPr txBox="1"/>
          <p:nvPr/>
        </p:nvSpPr>
        <p:spPr>
          <a:xfrm>
            <a:off x="5619136" y="2429351"/>
            <a:ext cx="6098458" cy="369332"/>
          </a:xfrm>
          <a:prstGeom prst="rect">
            <a:avLst/>
          </a:prstGeom>
          <a:noFill/>
        </p:spPr>
        <p:txBody>
          <a:bodyPr wrap="square">
            <a:spAutoFit/>
          </a:bodyPr>
          <a:lstStyle/>
          <a:p>
            <a:r>
              <a:rPr lang="en-US" b="0" i="0" dirty="0">
                <a:solidFill>
                  <a:srgbClr val="171717"/>
                </a:solidFill>
                <a:effectLst/>
                <a:latin typeface="Segoe UI" panose="020B0502040204020203" pitchFamily="34" charset="0"/>
                <a:sym typeface="Wingdings" panose="05000000000000000000" pitchFamily="2" charset="2"/>
              </a:rPr>
              <a:t> </a:t>
            </a:r>
            <a:r>
              <a:rPr lang="en-US" b="0" i="0" dirty="0">
                <a:solidFill>
                  <a:srgbClr val="171717"/>
                </a:solidFill>
                <a:effectLst/>
                <a:latin typeface="Segoe UI" panose="020B0502040204020203" pitchFamily="34" charset="0"/>
              </a:rPr>
              <a:t>calculates the end of the month value for each row</a:t>
            </a:r>
            <a:endParaRPr lang="en-US" dirty="0"/>
          </a:p>
        </p:txBody>
      </p:sp>
      <p:sp>
        <p:nvSpPr>
          <p:cNvPr id="12" name="TextBox 11">
            <a:extLst>
              <a:ext uri="{FF2B5EF4-FFF2-40B4-BE49-F238E27FC236}">
                <a16:creationId xmlns:a16="http://schemas.microsoft.com/office/drawing/2014/main" id="{B4D1D394-39B6-464E-B83D-686E7FE413A2}"/>
              </a:ext>
            </a:extLst>
          </p:cNvPr>
          <p:cNvSpPr txBox="1"/>
          <p:nvPr/>
        </p:nvSpPr>
        <p:spPr>
          <a:xfrm>
            <a:off x="5866171" y="2798683"/>
            <a:ext cx="6098458"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 if the value in the StartDate column is 6/1/2001, the value in the calculated column will be 6/30/2001.</a:t>
            </a:r>
            <a:endParaRPr lang="en-US" dirty="0"/>
          </a:p>
        </p:txBody>
      </p:sp>
      <p:sp>
        <p:nvSpPr>
          <p:cNvPr id="14" name="TextBox 13">
            <a:extLst>
              <a:ext uri="{FF2B5EF4-FFF2-40B4-BE49-F238E27FC236}">
                <a16:creationId xmlns:a16="http://schemas.microsoft.com/office/drawing/2014/main" id="{340702C7-A409-4133-A1CC-469A1FA706A7}"/>
              </a:ext>
            </a:extLst>
          </p:cNvPr>
          <p:cNvSpPr txBox="1"/>
          <p:nvPr/>
        </p:nvSpPr>
        <p:spPr>
          <a:xfrm>
            <a:off x="1323668" y="3490834"/>
            <a:ext cx="6098458" cy="369332"/>
          </a:xfrm>
          <a:prstGeom prst="rect">
            <a:avLst/>
          </a:prstGeom>
          <a:noFill/>
        </p:spPr>
        <p:txBody>
          <a:bodyPr wrap="square">
            <a:spAutoFit/>
          </a:bodyPr>
          <a:lstStyle/>
          <a:p>
            <a:pPr algn="l"/>
            <a:r>
              <a:rPr lang="en-US" b="1" i="0" dirty="0">
                <a:solidFill>
                  <a:srgbClr val="171717"/>
                </a:solidFill>
                <a:effectLst/>
                <a:latin typeface="Segoe UI" panose="020B0502040204020203" pitchFamily="34" charset="0"/>
              </a:rPr>
              <a:t>Measures</a:t>
            </a:r>
          </a:p>
        </p:txBody>
      </p:sp>
      <p:sp>
        <p:nvSpPr>
          <p:cNvPr id="16" name="TextBox 15">
            <a:extLst>
              <a:ext uri="{FF2B5EF4-FFF2-40B4-BE49-F238E27FC236}">
                <a16:creationId xmlns:a16="http://schemas.microsoft.com/office/drawing/2014/main" id="{87270273-D4B1-4D41-A693-B96AC076FAB5}"/>
              </a:ext>
            </a:extLst>
          </p:cNvPr>
          <p:cNvSpPr txBox="1"/>
          <p:nvPr/>
        </p:nvSpPr>
        <p:spPr>
          <a:xfrm>
            <a:off x="1736621" y="3996674"/>
            <a:ext cx="8808475"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Measures can be based on standard aggregation functions, such as COUNT or SUM, or you can define your own formula by using DAX</a:t>
            </a:r>
            <a:endParaRPr lang="en-US" dirty="0"/>
          </a:p>
        </p:txBody>
      </p:sp>
      <p:sp>
        <p:nvSpPr>
          <p:cNvPr id="18" name="TextBox 17">
            <a:extLst>
              <a:ext uri="{FF2B5EF4-FFF2-40B4-BE49-F238E27FC236}">
                <a16:creationId xmlns:a16="http://schemas.microsoft.com/office/drawing/2014/main" id="{9C3075C5-973D-4AF9-9FDE-7C469B3739F0}"/>
              </a:ext>
            </a:extLst>
          </p:cNvPr>
          <p:cNvSpPr txBox="1"/>
          <p:nvPr/>
        </p:nvSpPr>
        <p:spPr>
          <a:xfrm>
            <a:off x="1736621" y="4871499"/>
            <a:ext cx="6098458"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When you define a formula for a measure, nothing happens until you drop the measure into a PivotTable.</a:t>
            </a:r>
            <a:endParaRPr lang="en-US" dirty="0"/>
          </a:p>
        </p:txBody>
      </p:sp>
    </p:spTree>
    <p:extLst>
      <p:ext uri="{BB962C8B-B14F-4D97-AF65-F5344CB8AC3E}">
        <p14:creationId xmlns:p14="http://schemas.microsoft.com/office/powerpoint/2010/main" val="1762440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D71A7A-1E1B-438B-914A-6D8846C19FFC}"/>
              </a:ext>
            </a:extLst>
          </p:cNvPr>
          <p:cNvPicPr>
            <a:picLocks noChangeAspect="1"/>
          </p:cNvPicPr>
          <p:nvPr/>
        </p:nvPicPr>
        <p:blipFill>
          <a:blip r:embed="rId2"/>
          <a:stretch>
            <a:fillRect/>
          </a:stretch>
        </p:blipFill>
        <p:spPr>
          <a:xfrm>
            <a:off x="333375" y="441530"/>
            <a:ext cx="11376844" cy="5867476"/>
          </a:xfrm>
          <a:prstGeom prst="rect">
            <a:avLst/>
          </a:prstGeom>
        </p:spPr>
      </p:pic>
    </p:spTree>
    <p:extLst>
      <p:ext uri="{BB962C8B-B14F-4D97-AF65-F5344CB8AC3E}">
        <p14:creationId xmlns:p14="http://schemas.microsoft.com/office/powerpoint/2010/main" val="2467920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2BAA6F-FF74-4C6C-B016-BBEF93FE0B2B}"/>
              </a:ext>
            </a:extLst>
          </p:cNvPr>
          <p:cNvPicPr>
            <a:picLocks noChangeAspect="1"/>
          </p:cNvPicPr>
          <p:nvPr/>
        </p:nvPicPr>
        <p:blipFill>
          <a:blip r:embed="rId2"/>
          <a:stretch>
            <a:fillRect/>
          </a:stretch>
        </p:blipFill>
        <p:spPr>
          <a:xfrm>
            <a:off x="343126" y="1091381"/>
            <a:ext cx="11732090" cy="4586748"/>
          </a:xfrm>
          <a:prstGeom prst="rect">
            <a:avLst/>
          </a:prstGeom>
        </p:spPr>
      </p:pic>
    </p:spTree>
    <p:extLst>
      <p:ext uri="{BB962C8B-B14F-4D97-AF65-F5344CB8AC3E}">
        <p14:creationId xmlns:p14="http://schemas.microsoft.com/office/powerpoint/2010/main" val="298386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D67A84-4051-452E-BEC3-949B49EA9542}"/>
              </a:ext>
            </a:extLst>
          </p:cNvPr>
          <p:cNvPicPr>
            <a:picLocks noChangeAspect="1"/>
          </p:cNvPicPr>
          <p:nvPr/>
        </p:nvPicPr>
        <p:blipFill>
          <a:blip r:embed="rId2"/>
          <a:stretch>
            <a:fillRect/>
          </a:stretch>
        </p:blipFill>
        <p:spPr>
          <a:xfrm>
            <a:off x="701866" y="626499"/>
            <a:ext cx="10788268" cy="2802501"/>
          </a:xfrm>
          <a:prstGeom prst="rect">
            <a:avLst/>
          </a:prstGeom>
        </p:spPr>
      </p:pic>
      <p:sp>
        <p:nvSpPr>
          <p:cNvPr id="5" name="Rectangle 4">
            <a:extLst>
              <a:ext uri="{FF2B5EF4-FFF2-40B4-BE49-F238E27FC236}">
                <a16:creationId xmlns:a16="http://schemas.microsoft.com/office/drawing/2014/main" id="{DEAED7AA-936E-40E3-A4B5-72B76DF554C5}"/>
              </a:ext>
            </a:extLst>
          </p:cNvPr>
          <p:cNvSpPr/>
          <p:nvPr/>
        </p:nvSpPr>
        <p:spPr>
          <a:xfrm>
            <a:off x="1902542" y="1002890"/>
            <a:ext cx="8480323" cy="3244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21BDC5-2514-41AF-8DF3-90FF27960722}"/>
              </a:ext>
            </a:extLst>
          </p:cNvPr>
          <p:cNvSpPr/>
          <p:nvPr/>
        </p:nvSpPr>
        <p:spPr>
          <a:xfrm>
            <a:off x="701866" y="1327355"/>
            <a:ext cx="8480323" cy="32446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400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6FB11C-26AA-435C-9996-85FA79493D27}"/>
              </a:ext>
            </a:extLst>
          </p:cNvPr>
          <p:cNvPicPr>
            <a:picLocks noChangeAspect="1"/>
          </p:cNvPicPr>
          <p:nvPr/>
        </p:nvPicPr>
        <p:blipFill>
          <a:blip r:embed="rId2"/>
          <a:stretch>
            <a:fillRect/>
          </a:stretch>
        </p:blipFill>
        <p:spPr>
          <a:xfrm>
            <a:off x="122221" y="575187"/>
            <a:ext cx="11916842" cy="5722373"/>
          </a:xfrm>
          <a:prstGeom prst="rect">
            <a:avLst/>
          </a:prstGeom>
        </p:spPr>
      </p:pic>
    </p:spTree>
    <p:extLst>
      <p:ext uri="{BB962C8B-B14F-4D97-AF65-F5344CB8AC3E}">
        <p14:creationId xmlns:p14="http://schemas.microsoft.com/office/powerpoint/2010/main" val="349812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B668-B152-444E-941B-6AEA4D4D1083}"/>
              </a:ext>
            </a:extLst>
          </p:cNvPr>
          <p:cNvSpPr>
            <a:spLocks noGrp="1"/>
          </p:cNvSpPr>
          <p:nvPr>
            <p:ph type="title"/>
          </p:nvPr>
        </p:nvSpPr>
        <p:spPr/>
        <p:txBody>
          <a:bodyPr/>
          <a:lstStyle/>
          <a:p>
            <a:r>
              <a:rPr lang="en-US" dirty="0"/>
              <a:t>Workshop: file oeeRaw.xls</a:t>
            </a:r>
          </a:p>
        </p:txBody>
      </p:sp>
      <p:pic>
        <p:nvPicPr>
          <p:cNvPr id="3" name="Picture 2">
            <a:extLst>
              <a:ext uri="{FF2B5EF4-FFF2-40B4-BE49-F238E27FC236}">
                <a16:creationId xmlns:a16="http://schemas.microsoft.com/office/drawing/2014/main" id="{C0FC0368-9C6D-452F-ADEE-DE321182F4D0}"/>
              </a:ext>
            </a:extLst>
          </p:cNvPr>
          <p:cNvPicPr>
            <a:picLocks noChangeAspect="1"/>
          </p:cNvPicPr>
          <p:nvPr/>
        </p:nvPicPr>
        <p:blipFill>
          <a:blip r:embed="rId2"/>
          <a:stretch>
            <a:fillRect/>
          </a:stretch>
        </p:blipFill>
        <p:spPr>
          <a:xfrm>
            <a:off x="838200" y="1920875"/>
            <a:ext cx="7743825" cy="4572000"/>
          </a:xfrm>
          <a:prstGeom prst="rect">
            <a:avLst/>
          </a:prstGeom>
        </p:spPr>
      </p:pic>
    </p:spTree>
    <p:extLst>
      <p:ext uri="{BB962C8B-B14F-4D97-AF65-F5344CB8AC3E}">
        <p14:creationId xmlns:p14="http://schemas.microsoft.com/office/powerpoint/2010/main" val="1351933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5222992-084E-4EFE-9950-A5854FD30124}"/>
              </a:ext>
            </a:extLst>
          </p:cNvPr>
          <p:cNvSpPr>
            <a:spLocks noGrp="1"/>
          </p:cNvSpPr>
          <p:nvPr>
            <p:ph idx="1"/>
          </p:nvPr>
        </p:nvSpPr>
        <p:spPr>
          <a:xfrm>
            <a:off x="616975" y="542516"/>
            <a:ext cx="10429567" cy="5401084"/>
          </a:xfrm>
        </p:spPr>
        <p:txBody>
          <a:bodyPr>
            <a:normAutofit/>
          </a:bodyPr>
          <a:lstStyle/>
          <a:p>
            <a:r>
              <a:rPr lang="en-US" sz="3200" dirty="0"/>
              <a:t>Load Data into Power BI</a:t>
            </a:r>
          </a:p>
          <a:p>
            <a:r>
              <a:rPr lang="en-US" sz="3200" dirty="0"/>
              <a:t>Create new columns</a:t>
            </a:r>
          </a:p>
          <a:p>
            <a:pPr lvl="1"/>
            <a:r>
              <a:rPr lang="en-US" sz="2800" b="0" dirty="0" err="1">
                <a:solidFill>
                  <a:srgbClr val="000000"/>
                </a:solidFill>
                <a:effectLst/>
                <a:latin typeface="Consolas" panose="020B0609020204030204" pitchFamily="49" charset="0"/>
              </a:rPr>
              <a:t>PerA</a:t>
            </a:r>
            <a:r>
              <a:rPr lang="en-US" sz="2800" b="0" dirty="0">
                <a:solidFill>
                  <a:srgbClr val="000000"/>
                </a:solidFill>
                <a:effectLst/>
                <a:latin typeface="Consolas" panose="020B0609020204030204" pitchFamily="49" charset="0"/>
              </a:rPr>
              <a:t> = (Sheet1[</a:t>
            </a:r>
            <a:r>
              <a:rPr lang="en-US" sz="2800" b="0" dirty="0" err="1">
                <a:solidFill>
                  <a:srgbClr val="000000"/>
                </a:solidFill>
                <a:effectLst/>
                <a:latin typeface="Consolas" panose="020B0609020204030204" pitchFamily="49" charset="0"/>
              </a:rPr>
              <a:t>NetOperateTime</a:t>
            </a:r>
            <a:r>
              <a:rPr lang="en-US" sz="2800" b="0" dirty="0">
                <a:solidFill>
                  <a:srgbClr val="000000"/>
                </a:solidFill>
                <a:effectLst/>
                <a:latin typeface="Consolas" panose="020B0609020204030204" pitchFamily="49" charset="0"/>
              </a:rPr>
              <a:t>]/480)</a:t>
            </a:r>
          </a:p>
          <a:p>
            <a:pPr lvl="1"/>
            <a:r>
              <a:rPr lang="en-US" sz="2800" b="0" dirty="0" err="1">
                <a:solidFill>
                  <a:srgbClr val="000000"/>
                </a:solidFill>
                <a:effectLst/>
                <a:latin typeface="Consolas" panose="020B0609020204030204" pitchFamily="49" charset="0"/>
              </a:rPr>
              <a:t>PerP</a:t>
            </a:r>
            <a:r>
              <a:rPr lang="en-US" sz="2800" b="0" dirty="0">
                <a:solidFill>
                  <a:srgbClr val="000000"/>
                </a:solidFill>
                <a:effectLst/>
                <a:latin typeface="Consolas" panose="020B0609020204030204" pitchFamily="49" charset="0"/>
              </a:rPr>
              <a:t> = Sheet1[Standard CT]/(Sheet1[</a:t>
            </a:r>
            <a:r>
              <a:rPr lang="en-US" sz="2800" b="0" dirty="0" err="1">
                <a:solidFill>
                  <a:srgbClr val="000000"/>
                </a:solidFill>
                <a:effectLst/>
                <a:latin typeface="Consolas" panose="020B0609020204030204" pitchFamily="49" charset="0"/>
              </a:rPr>
              <a:t>NetOperateTime</a:t>
            </a:r>
            <a:r>
              <a:rPr lang="en-US" sz="2800" b="0" dirty="0">
                <a:solidFill>
                  <a:srgbClr val="000000"/>
                </a:solidFill>
                <a:effectLst/>
                <a:latin typeface="Consolas" panose="020B0609020204030204" pitchFamily="49" charset="0"/>
              </a:rPr>
              <a:t>]/Sheet1[Qty])</a:t>
            </a:r>
          </a:p>
          <a:p>
            <a:pPr lvl="1"/>
            <a:r>
              <a:rPr lang="en-US" sz="2800" b="0" dirty="0" err="1">
                <a:solidFill>
                  <a:srgbClr val="000000"/>
                </a:solidFill>
                <a:effectLst/>
                <a:latin typeface="Consolas" panose="020B0609020204030204" pitchFamily="49" charset="0"/>
              </a:rPr>
              <a:t>PerQ</a:t>
            </a:r>
            <a:r>
              <a:rPr lang="en-US" sz="2800" b="0" dirty="0">
                <a:solidFill>
                  <a:srgbClr val="000000"/>
                </a:solidFill>
                <a:effectLst/>
                <a:latin typeface="Consolas" panose="020B0609020204030204" pitchFamily="49" charset="0"/>
              </a:rPr>
              <a:t> = 1-Sheet1[Defect]/Sheet1[Qty]</a:t>
            </a:r>
          </a:p>
          <a:p>
            <a:pPr lvl="1"/>
            <a:r>
              <a:rPr lang="en-US" sz="2800" b="0" dirty="0">
                <a:solidFill>
                  <a:srgbClr val="000000"/>
                </a:solidFill>
                <a:effectLst/>
                <a:latin typeface="Consolas" panose="020B0609020204030204" pitchFamily="49" charset="0"/>
              </a:rPr>
              <a:t>OEE = Sheet1[</a:t>
            </a:r>
            <a:r>
              <a:rPr lang="en-US" sz="2800" b="0" dirty="0" err="1">
                <a:solidFill>
                  <a:srgbClr val="000000"/>
                </a:solidFill>
                <a:effectLst/>
                <a:latin typeface="Consolas" panose="020B0609020204030204" pitchFamily="49" charset="0"/>
              </a:rPr>
              <a:t>PerA</a:t>
            </a:r>
            <a:r>
              <a:rPr lang="en-US" sz="2800" b="0" dirty="0">
                <a:solidFill>
                  <a:srgbClr val="000000"/>
                </a:solidFill>
                <a:effectLst/>
                <a:latin typeface="Consolas" panose="020B0609020204030204" pitchFamily="49" charset="0"/>
              </a:rPr>
              <a:t>]*Sheet1[</a:t>
            </a:r>
            <a:r>
              <a:rPr lang="en-US" sz="2800" b="0" dirty="0" err="1">
                <a:solidFill>
                  <a:srgbClr val="000000"/>
                </a:solidFill>
                <a:effectLst/>
                <a:latin typeface="Consolas" panose="020B0609020204030204" pitchFamily="49" charset="0"/>
              </a:rPr>
              <a:t>PerP</a:t>
            </a:r>
            <a:r>
              <a:rPr lang="en-US" sz="2800" b="0" dirty="0">
                <a:solidFill>
                  <a:srgbClr val="000000"/>
                </a:solidFill>
                <a:effectLst/>
                <a:latin typeface="Consolas" panose="020B0609020204030204" pitchFamily="49" charset="0"/>
              </a:rPr>
              <a:t>]*Sheet1[</a:t>
            </a:r>
            <a:r>
              <a:rPr lang="en-US" sz="2800" b="0" dirty="0" err="1">
                <a:solidFill>
                  <a:srgbClr val="000000"/>
                </a:solidFill>
                <a:effectLst/>
                <a:latin typeface="Consolas" panose="020B0609020204030204" pitchFamily="49" charset="0"/>
              </a:rPr>
              <a:t>PerQ</a:t>
            </a:r>
            <a:r>
              <a:rPr lang="en-US" sz="28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Create Graph</a:t>
            </a:r>
          </a:p>
          <a:p>
            <a:pPr lvl="1"/>
            <a:r>
              <a:rPr lang="en-US" sz="2800" b="0" dirty="0">
                <a:solidFill>
                  <a:srgbClr val="000000"/>
                </a:solidFill>
                <a:effectLst/>
                <a:latin typeface="Consolas" panose="020B0609020204030204" pitchFamily="49" charset="0"/>
              </a:rPr>
              <a:t>Line Graph -&gt; </a:t>
            </a:r>
            <a:r>
              <a:rPr lang="en-US" sz="2800" b="0" dirty="0" err="1">
                <a:solidFill>
                  <a:srgbClr val="000000"/>
                </a:solidFill>
                <a:effectLst/>
                <a:latin typeface="Consolas" panose="020B0609020204030204" pitchFamily="49" charset="0"/>
              </a:rPr>
              <a:t>PerA,PerP,PerQ,OEE</a:t>
            </a:r>
            <a:endParaRPr lang="en-US" sz="2800" b="0" dirty="0">
              <a:solidFill>
                <a:srgbClr val="000000"/>
              </a:solidFill>
              <a:effectLst/>
              <a:latin typeface="Consolas" panose="020B0609020204030204" pitchFamily="49" charset="0"/>
            </a:endParaRPr>
          </a:p>
          <a:p>
            <a:pPr lvl="1"/>
            <a:r>
              <a:rPr lang="en-US" sz="2800" b="0" dirty="0">
                <a:solidFill>
                  <a:srgbClr val="000000"/>
                </a:solidFill>
                <a:effectLst/>
                <a:latin typeface="Consolas" panose="020B0609020204030204" pitchFamily="49" charset="0"/>
              </a:rPr>
              <a:t>Donut Graph -&gt; </a:t>
            </a:r>
            <a:r>
              <a:rPr lang="en-US" sz="2800" b="0" dirty="0" err="1">
                <a:solidFill>
                  <a:srgbClr val="000000"/>
                </a:solidFill>
                <a:effectLst/>
                <a:latin typeface="Consolas" panose="020B0609020204030204" pitchFamily="49" charset="0"/>
              </a:rPr>
              <a:t>McNo</a:t>
            </a:r>
            <a:endParaRPr lang="en-US" sz="2800" b="0" dirty="0">
              <a:solidFill>
                <a:srgbClr val="000000"/>
              </a:solidFill>
              <a:effectLst/>
              <a:latin typeface="Consolas" panose="020B0609020204030204" pitchFamily="49" charset="0"/>
            </a:endParaRPr>
          </a:p>
          <a:p>
            <a:pPr lvl="1"/>
            <a:r>
              <a:rPr lang="en-US" sz="2800" b="0" dirty="0" err="1">
                <a:solidFill>
                  <a:srgbClr val="000000"/>
                </a:solidFill>
                <a:effectLst/>
                <a:latin typeface="Consolas" panose="020B0609020204030204" pitchFamily="49" charset="0"/>
              </a:rPr>
              <a:t>Gauga</a:t>
            </a:r>
            <a:r>
              <a:rPr lang="en-US" sz="2800" b="0" dirty="0">
                <a:solidFill>
                  <a:srgbClr val="000000"/>
                </a:solidFill>
                <a:effectLst/>
                <a:latin typeface="Consolas" panose="020B0609020204030204" pitchFamily="49" charset="0"/>
              </a:rPr>
              <a:t> Graph -&gt; OEE </a:t>
            </a:r>
          </a:p>
          <a:p>
            <a:pPr lvl="1"/>
            <a:endParaRPr lang="en-US" sz="28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68170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304F0A-D497-4EEC-8A0A-1CABBA8CC1A7}"/>
              </a:ext>
            </a:extLst>
          </p:cNvPr>
          <p:cNvPicPr>
            <a:picLocks noChangeAspect="1"/>
          </p:cNvPicPr>
          <p:nvPr/>
        </p:nvPicPr>
        <p:blipFill>
          <a:blip r:embed="rId2"/>
          <a:stretch>
            <a:fillRect/>
          </a:stretch>
        </p:blipFill>
        <p:spPr>
          <a:xfrm>
            <a:off x="406812" y="1286182"/>
            <a:ext cx="10807801" cy="3005598"/>
          </a:xfrm>
          <a:prstGeom prst="rect">
            <a:avLst/>
          </a:prstGeom>
        </p:spPr>
      </p:pic>
    </p:spTree>
    <p:extLst>
      <p:ext uri="{BB962C8B-B14F-4D97-AF65-F5344CB8AC3E}">
        <p14:creationId xmlns:p14="http://schemas.microsoft.com/office/powerpoint/2010/main" val="3541315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6C0254-4457-4165-AC6D-7BEB80ABB676}"/>
              </a:ext>
            </a:extLst>
          </p:cNvPr>
          <p:cNvPicPr>
            <a:picLocks noChangeAspect="1"/>
          </p:cNvPicPr>
          <p:nvPr/>
        </p:nvPicPr>
        <p:blipFill>
          <a:blip r:embed="rId2"/>
          <a:stretch>
            <a:fillRect/>
          </a:stretch>
        </p:blipFill>
        <p:spPr>
          <a:xfrm>
            <a:off x="804634" y="280863"/>
            <a:ext cx="10787597" cy="6178931"/>
          </a:xfrm>
          <a:prstGeom prst="rect">
            <a:avLst/>
          </a:prstGeom>
        </p:spPr>
      </p:pic>
    </p:spTree>
    <p:extLst>
      <p:ext uri="{BB962C8B-B14F-4D97-AF65-F5344CB8AC3E}">
        <p14:creationId xmlns:p14="http://schemas.microsoft.com/office/powerpoint/2010/main" val="325257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1F044-FCA4-4E7A-95A2-766F16EC3520}"/>
              </a:ext>
            </a:extLst>
          </p:cNvPr>
          <p:cNvSpPr>
            <a:spLocks noGrp="1"/>
          </p:cNvSpPr>
          <p:nvPr>
            <p:ph type="title"/>
          </p:nvPr>
        </p:nvSpPr>
        <p:spPr>
          <a:xfrm>
            <a:off x="661219" y="986041"/>
            <a:ext cx="2981632" cy="2097243"/>
          </a:xfrm>
        </p:spPr>
        <p:txBody>
          <a:bodyPr>
            <a:normAutofit fontScale="90000"/>
          </a:bodyPr>
          <a:lstStyle/>
          <a:p>
            <a:r>
              <a:rPr lang="en-US" b="1" i="0" dirty="0">
                <a:solidFill>
                  <a:srgbClr val="171717"/>
                </a:solidFill>
                <a:effectLst/>
                <a:latin typeface="Segoe UI" panose="020B0502040204020203" pitchFamily="34" charset="0"/>
              </a:rPr>
              <a:t>Data Types used in DAX Formulas</a:t>
            </a:r>
            <a:endParaRPr lang="en-US" dirty="0"/>
          </a:p>
        </p:txBody>
      </p:sp>
      <p:pic>
        <p:nvPicPr>
          <p:cNvPr id="8" name="Picture 7">
            <a:extLst>
              <a:ext uri="{FF2B5EF4-FFF2-40B4-BE49-F238E27FC236}">
                <a16:creationId xmlns:a16="http://schemas.microsoft.com/office/drawing/2014/main" id="{E0D7F3CE-BE27-462A-A480-74176F5AEFE0}"/>
              </a:ext>
            </a:extLst>
          </p:cNvPr>
          <p:cNvPicPr>
            <a:picLocks noChangeAspect="1"/>
          </p:cNvPicPr>
          <p:nvPr/>
        </p:nvPicPr>
        <p:blipFill>
          <a:blip r:embed="rId2"/>
          <a:stretch>
            <a:fillRect/>
          </a:stretch>
        </p:blipFill>
        <p:spPr>
          <a:xfrm>
            <a:off x="4268429" y="330763"/>
            <a:ext cx="7696200" cy="3895725"/>
          </a:xfrm>
          <a:prstGeom prst="rect">
            <a:avLst/>
          </a:prstGeom>
        </p:spPr>
      </p:pic>
      <p:pic>
        <p:nvPicPr>
          <p:cNvPr id="10" name="Picture 9">
            <a:extLst>
              <a:ext uri="{FF2B5EF4-FFF2-40B4-BE49-F238E27FC236}">
                <a16:creationId xmlns:a16="http://schemas.microsoft.com/office/drawing/2014/main" id="{25D3FE32-EFB3-4288-A399-AB5DA6C07E09}"/>
              </a:ext>
            </a:extLst>
          </p:cNvPr>
          <p:cNvPicPr>
            <a:picLocks noChangeAspect="1"/>
          </p:cNvPicPr>
          <p:nvPr/>
        </p:nvPicPr>
        <p:blipFill>
          <a:blip r:embed="rId3"/>
          <a:stretch>
            <a:fillRect/>
          </a:stretch>
        </p:blipFill>
        <p:spPr>
          <a:xfrm>
            <a:off x="4268429" y="4226488"/>
            <a:ext cx="7734300" cy="2152650"/>
          </a:xfrm>
          <a:prstGeom prst="rect">
            <a:avLst/>
          </a:prstGeom>
        </p:spPr>
      </p:pic>
    </p:spTree>
    <p:extLst>
      <p:ext uri="{BB962C8B-B14F-4D97-AF65-F5344CB8AC3E}">
        <p14:creationId xmlns:p14="http://schemas.microsoft.com/office/powerpoint/2010/main" val="1204516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30F600-2B4A-47D8-A902-5E6A6F613473}"/>
              </a:ext>
            </a:extLst>
          </p:cNvPr>
          <p:cNvSpPr txBox="1"/>
          <p:nvPr/>
        </p:nvSpPr>
        <p:spPr>
          <a:xfrm>
            <a:off x="740492" y="759396"/>
            <a:ext cx="10711016" cy="3108543"/>
          </a:xfrm>
          <a:prstGeom prst="rect">
            <a:avLst/>
          </a:prstGeom>
          <a:noFill/>
        </p:spPr>
        <p:txBody>
          <a:bodyPr wrap="square">
            <a:spAutoFit/>
          </a:bodyPr>
          <a:lstStyle/>
          <a:p>
            <a:pPr algn="l" fontAlgn="base"/>
            <a:r>
              <a:rPr lang="en-US" sz="2800" b="1" i="0" dirty="0">
                <a:solidFill>
                  <a:srgbClr val="333333"/>
                </a:solidFill>
                <a:effectLst/>
                <a:latin typeface="Helvetica-Bold"/>
              </a:rPr>
              <a:t>1- Calculate()</a:t>
            </a:r>
            <a:endParaRPr lang="en-US" sz="2800" b="0" i="0" dirty="0">
              <a:solidFill>
                <a:srgbClr val="333333"/>
              </a:solidFill>
              <a:effectLst/>
              <a:latin typeface="Helvetica-Bold"/>
            </a:endParaRPr>
          </a:p>
          <a:p>
            <a:pPr algn="l" fontAlgn="base"/>
            <a:r>
              <a:rPr lang="en-US" sz="2800" b="0" i="0" dirty="0">
                <a:solidFill>
                  <a:srgbClr val="333333"/>
                </a:solidFill>
                <a:effectLst/>
                <a:latin typeface="inherit"/>
              </a:rPr>
              <a:t>It is one of the most important functions that help you evaluate the expressions by adding your own filters to data. </a:t>
            </a:r>
            <a:endParaRPr lang="en-US" sz="2800" b="0" i="0" dirty="0">
              <a:solidFill>
                <a:srgbClr val="333333"/>
              </a:solidFill>
              <a:effectLst/>
              <a:latin typeface="Helvetica" panose="020B0604020202020204" pitchFamily="34" charset="0"/>
            </a:endParaRPr>
          </a:p>
          <a:p>
            <a:pPr algn="l" fontAlgn="base"/>
            <a:r>
              <a:rPr lang="en-US" sz="2800" b="1" i="1" dirty="0">
                <a:solidFill>
                  <a:srgbClr val="333333"/>
                </a:solidFill>
                <a:effectLst/>
                <a:latin typeface="Helvetica" panose="020B0604020202020204" pitchFamily="34" charset="0"/>
              </a:rPr>
              <a:t>Syntax-</a:t>
            </a:r>
            <a:r>
              <a:rPr lang="en-US" sz="2800" b="0" i="0" dirty="0">
                <a:solidFill>
                  <a:srgbClr val="333333"/>
                </a:solidFill>
                <a:effectLst/>
                <a:latin typeface="inherit"/>
              </a:rPr>
              <a:t> CALCULATE(&lt;expression&gt;, &lt;filter1&gt;, &lt;filter2&gt;…)</a:t>
            </a:r>
            <a:endParaRPr lang="en-US" sz="2800" b="0" i="0" dirty="0">
              <a:solidFill>
                <a:srgbClr val="333333"/>
              </a:solidFill>
              <a:effectLst/>
              <a:latin typeface="Helvetica" panose="020B0604020202020204" pitchFamily="34" charset="0"/>
            </a:endParaRPr>
          </a:p>
          <a:p>
            <a:pPr algn="l" fontAlgn="base"/>
            <a:r>
              <a:rPr lang="en-US" sz="2800" b="1" i="1" dirty="0">
                <a:solidFill>
                  <a:srgbClr val="333333"/>
                </a:solidFill>
                <a:effectLst/>
                <a:latin typeface="Helvetica" panose="020B0604020202020204" pitchFamily="34" charset="0"/>
              </a:rPr>
              <a:t>Example-</a:t>
            </a:r>
            <a:r>
              <a:rPr lang="en-US" sz="2800" b="0" i="0" dirty="0">
                <a:solidFill>
                  <a:srgbClr val="333333"/>
                </a:solidFill>
                <a:effectLst/>
                <a:latin typeface="inherit"/>
              </a:rPr>
              <a:t> </a:t>
            </a:r>
            <a:endParaRPr lang="en-US" sz="2800" b="0" i="0" dirty="0">
              <a:solidFill>
                <a:srgbClr val="333333"/>
              </a:solidFill>
              <a:effectLst/>
              <a:latin typeface="Helvetica" panose="020B0604020202020204" pitchFamily="34" charset="0"/>
            </a:endParaRPr>
          </a:p>
          <a:p>
            <a:pPr algn="l" fontAlgn="base"/>
            <a:r>
              <a:rPr lang="en-US" sz="2800" b="0" i="0" dirty="0">
                <a:solidFill>
                  <a:srgbClr val="333333"/>
                </a:solidFill>
                <a:effectLst/>
                <a:latin typeface="inherit"/>
              </a:rPr>
              <a:t>Sum of sales all countries = CALCULATE(SUM(‘Sales'[Sales]),ALL(‘</a:t>
            </a:r>
            <a:r>
              <a:rPr lang="en-US" sz="2800" b="0" i="0" dirty="0" err="1">
                <a:solidFill>
                  <a:srgbClr val="333333"/>
                </a:solidFill>
                <a:effectLst/>
                <a:latin typeface="inherit"/>
              </a:rPr>
              <a:t>SalesGeography</a:t>
            </a:r>
            <a:r>
              <a:rPr lang="en-US" sz="2800" b="0" i="0" dirty="0">
                <a:solidFill>
                  <a:srgbClr val="333333"/>
                </a:solidFill>
                <a:effectLst/>
                <a:latin typeface="inherit"/>
              </a:rPr>
              <a:t>’))</a:t>
            </a:r>
            <a:endParaRPr lang="en-US" sz="2800" b="0" i="0" dirty="0">
              <a:solidFill>
                <a:srgbClr val="333333"/>
              </a:solidFill>
              <a:effectLst/>
              <a:latin typeface="Helvetica" panose="020B0604020202020204" pitchFamily="34" charset="0"/>
            </a:endParaRPr>
          </a:p>
        </p:txBody>
      </p:sp>
      <p:sp>
        <p:nvSpPr>
          <p:cNvPr id="6" name="TextBox 5">
            <a:extLst>
              <a:ext uri="{FF2B5EF4-FFF2-40B4-BE49-F238E27FC236}">
                <a16:creationId xmlns:a16="http://schemas.microsoft.com/office/drawing/2014/main" id="{34AC46F0-3A15-458D-939A-E1C71BBC07C8}"/>
              </a:ext>
            </a:extLst>
          </p:cNvPr>
          <p:cNvSpPr txBox="1"/>
          <p:nvPr/>
        </p:nvSpPr>
        <p:spPr>
          <a:xfrm>
            <a:off x="741107" y="4344278"/>
            <a:ext cx="10873248" cy="1938992"/>
          </a:xfrm>
          <a:prstGeom prst="rect">
            <a:avLst/>
          </a:prstGeom>
          <a:noFill/>
        </p:spPr>
        <p:txBody>
          <a:bodyPr wrap="square">
            <a:spAutoFit/>
          </a:bodyPr>
          <a:lstStyle/>
          <a:p>
            <a:r>
              <a:rPr lang="en-US" sz="2400" b="0" i="0" dirty="0">
                <a:solidFill>
                  <a:srgbClr val="333333"/>
                </a:solidFill>
                <a:effectLst/>
                <a:latin typeface="Helvetica" panose="020B0604020202020204" pitchFamily="34" charset="0"/>
              </a:rPr>
              <a:t>The column that you want to aggregate is represented by the first parameter, whereas the 2nd filter represents a </a:t>
            </a:r>
            <a:r>
              <a:rPr lang="en-US" sz="2400" b="0" i="0" dirty="0" err="1">
                <a:solidFill>
                  <a:srgbClr val="333333"/>
                </a:solidFill>
                <a:effectLst/>
                <a:latin typeface="Helvetica" panose="020B0604020202020204" pitchFamily="34" charset="0"/>
              </a:rPr>
              <a:t>boolean</a:t>
            </a:r>
            <a:r>
              <a:rPr lang="en-US" sz="2400" b="0" i="0" dirty="0">
                <a:solidFill>
                  <a:srgbClr val="333333"/>
                </a:solidFill>
                <a:effectLst/>
                <a:latin typeface="Helvetica" panose="020B0604020202020204" pitchFamily="34" charset="0"/>
              </a:rPr>
              <a:t> that removes all the filters. This specific function is mostly used with aggregation functions. Moreover, this powerful function acts as a supercharged “IF” statement and provides real insight into your data.</a:t>
            </a:r>
            <a:endParaRPr lang="en-US" sz="2400" dirty="0"/>
          </a:p>
        </p:txBody>
      </p:sp>
    </p:spTree>
    <p:extLst>
      <p:ext uri="{BB962C8B-B14F-4D97-AF65-F5344CB8AC3E}">
        <p14:creationId xmlns:p14="http://schemas.microsoft.com/office/powerpoint/2010/main" val="44768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38996-48D0-4A06-8946-45007728E53B}"/>
              </a:ext>
            </a:extLst>
          </p:cNvPr>
          <p:cNvSpPr txBox="1"/>
          <p:nvPr/>
        </p:nvSpPr>
        <p:spPr>
          <a:xfrm>
            <a:off x="689486" y="632003"/>
            <a:ext cx="10814255" cy="2677656"/>
          </a:xfrm>
          <a:prstGeom prst="rect">
            <a:avLst/>
          </a:prstGeom>
          <a:noFill/>
        </p:spPr>
        <p:txBody>
          <a:bodyPr wrap="square">
            <a:spAutoFit/>
          </a:bodyPr>
          <a:lstStyle/>
          <a:p>
            <a:pPr algn="l" fontAlgn="base"/>
            <a:r>
              <a:rPr lang="en-US" sz="2400" b="1" i="0" dirty="0">
                <a:solidFill>
                  <a:srgbClr val="333333"/>
                </a:solidFill>
                <a:effectLst/>
                <a:latin typeface="Helvetica-Bold"/>
              </a:rPr>
              <a:t>#2- Filter()</a:t>
            </a:r>
            <a:endParaRPr lang="en-US" sz="2400" b="0" i="0" dirty="0">
              <a:solidFill>
                <a:srgbClr val="333333"/>
              </a:solidFill>
              <a:effectLst/>
              <a:latin typeface="Helvetica-Bold"/>
            </a:endParaRPr>
          </a:p>
          <a:p>
            <a:pPr algn="l" fontAlgn="base"/>
            <a:r>
              <a:rPr lang="en-US" sz="2400" b="0" i="0" dirty="0">
                <a:solidFill>
                  <a:srgbClr val="333333"/>
                </a:solidFill>
                <a:effectLst/>
                <a:latin typeface="inherit"/>
              </a:rPr>
              <a:t>The working of the Filter function is the same as the Calculate function. The major difference between the two is that Filter functions are not mutable and are commonly used to return a subset of expression or table. </a:t>
            </a:r>
            <a:endParaRPr lang="en-US" sz="2400" b="0" i="0" dirty="0">
              <a:solidFill>
                <a:srgbClr val="333333"/>
              </a:solidFill>
              <a:effectLst/>
              <a:latin typeface="Helvetica" panose="020B0604020202020204" pitchFamily="34" charset="0"/>
            </a:endParaRPr>
          </a:p>
          <a:p>
            <a:pPr algn="l" fontAlgn="base"/>
            <a:r>
              <a:rPr lang="en-US" sz="2400" b="1" i="1" dirty="0">
                <a:solidFill>
                  <a:srgbClr val="333333"/>
                </a:solidFill>
                <a:effectLst/>
                <a:latin typeface="Helvetica" panose="020B0604020202020204" pitchFamily="34" charset="0"/>
              </a:rPr>
              <a:t>Syntax-</a:t>
            </a:r>
            <a:r>
              <a:rPr lang="en-US" sz="2400" b="0" i="0" dirty="0">
                <a:solidFill>
                  <a:srgbClr val="333333"/>
                </a:solidFill>
                <a:effectLst/>
                <a:latin typeface="inherit"/>
              </a:rPr>
              <a:t> FILTER(&lt;table&gt;,&lt;filter&gt;)</a:t>
            </a:r>
            <a:endParaRPr lang="en-US" sz="2400" b="0" i="0" dirty="0">
              <a:solidFill>
                <a:srgbClr val="333333"/>
              </a:solidFill>
              <a:effectLst/>
              <a:latin typeface="Helvetica" panose="020B0604020202020204" pitchFamily="34" charset="0"/>
            </a:endParaRPr>
          </a:p>
          <a:p>
            <a:pPr algn="l" fontAlgn="base"/>
            <a:r>
              <a:rPr lang="en-US" sz="2400" b="1" i="1" dirty="0">
                <a:solidFill>
                  <a:srgbClr val="333333"/>
                </a:solidFill>
                <a:effectLst/>
                <a:latin typeface="Helvetica" panose="020B0604020202020204" pitchFamily="34" charset="0"/>
              </a:rPr>
              <a:t>Example-</a:t>
            </a:r>
            <a:endParaRPr lang="en-US" sz="2400" b="0" i="0" dirty="0">
              <a:solidFill>
                <a:srgbClr val="333333"/>
              </a:solidFill>
              <a:effectLst/>
              <a:latin typeface="Helvetica" panose="020B0604020202020204" pitchFamily="34" charset="0"/>
            </a:endParaRPr>
          </a:p>
          <a:p>
            <a:pPr algn="l" fontAlgn="base"/>
            <a:r>
              <a:rPr lang="en-US" sz="2400" b="0" i="0" dirty="0">
                <a:solidFill>
                  <a:srgbClr val="333333"/>
                </a:solidFill>
                <a:effectLst/>
                <a:latin typeface="inherit"/>
              </a:rPr>
              <a:t>Count of sales orders over 200 = COUNTROWS(FILTER(‘Sales’, ‘Sales'[Sales] &gt; 200)) </a:t>
            </a:r>
            <a:endParaRPr lang="en-US" sz="2400" b="0" i="0" dirty="0">
              <a:solidFill>
                <a:srgbClr val="333333"/>
              </a:solidFill>
              <a:effectLst/>
              <a:latin typeface="Helvetica" panose="020B0604020202020204" pitchFamily="34" charset="0"/>
            </a:endParaRPr>
          </a:p>
        </p:txBody>
      </p:sp>
      <p:sp>
        <p:nvSpPr>
          <p:cNvPr id="6" name="TextBox 5">
            <a:extLst>
              <a:ext uri="{FF2B5EF4-FFF2-40B4-BE49-F238E27FC236}">
                <a16:creationId xmlns:a16="http://schemas.microsoft.com/office/drawing/2014/main" id="{64337698-C199-4023-93BA-B6AB7664F517}"/>
              </a:ext>
            </a:extLst>
          </p:cNvPr>
          <p:cNvSpPr txBox="1"/>
          <p:nvPr/>
        </p:nvSpPr>
        <p:spPr>
          <a:xfrm>
            <a:off x="688872" y="3696447"/>
            <a:ext cx="10814255" cy="1938992"/>
          </a:xfrm>
          <a:prstGeom prst="rect">
            <a:avLst/>
          </a:prstGeom>
          <a:noFill/>
        </p:spPr>
        <p:txBody>
          <a:bodyPr wrap="square">
            <a:spAutoFit/>
          </a:bodyPr>
          <a:lstStyle/>
          <a:p>
            <a:r>
              <a:rPr lang="en-US" sz="2400" b="0" i="0" dirty="0">
                <a:solidFill>
                  <a:srgbClr val="333333"/>
                </a:solidFill>
                <a:effectLst/>
                <a:latin typeface="Helvetica" panose="020B0604020202020204" pitchFamily="34" charset="0"/>
              </a:rPr>
              <a:t>The identification of the expression resulting in a table is represented by the first parameter, whereas the 2nd parameter represents a true/false or </a:t>
            </a:r>
            <a:r>
              <a:rPr lang="en-US" sz="2400" b="0" i="0" dirty="0" err="1">
                <a:solidFill>
                  <a:srgbClr val="333333"/>
                </a:solidFill>
                <a:effectLst/>
                <a:latin typeface="Helvetica" panose="020B0604020202020204" pitchFamily="34" charset="0"/>
              </a:rPr>
              <a:t>boolean</a:t>
            </a:r>
            <a:r>
              <a:rPr lang="en-US" sz="2400" b="0" i="0" dirty="0">
                <a:solidFill>
                  <a:srgbClr val="333333"/>
                </a:solidFill>
                <a:effectLst/>
                <a:latin typeface="Helvetica" panose="020B0604020202020204" pitchFamily="34" charset="0"/>
              </a:rPr>
              <a:t> expression assessed from each row of the table. If you are thinking of using it as a standalone function, then you might not be able to get the result because this function is used with other functions. </a:t>
            </a:r>
            <a:endParaRPr lang="en-US" sz="2400" dirty="0"/>
          </a:p>
        </p:txBody>
      </p:sp>
    </p:spTree>
    <p:extLst>
      <p:ext uri="{BB962C8B-B14F-4D97-AF65-F5344CB8AC3E}">
        <p14:creationId xmlns:p14="http://schemas.microsoft.com/office/powerpoint/2010/main" val="63971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BFFD62-E34E-4839-9B9A-66258EDF2ABF}"/>
              </a:ext>
            </a:extLst>
          </p:cNvPr>
          <p:cNvSpPr txBox="1"/>
          <p:nvPr/>
        </p:nvSpPr>
        <p:spPr>
          <a:xfrm>
            <a:off x="674737" y="661501"/>
            <a:ext cx="10814256" cy="3046988"/>
          </a:xfrm>
          <a:prstGeom prst="rect">
            <a:avLst/>
          </a:prstGeom>
          <a:noFill/>
        </p:spPr>
        <p:txBody>
          <a:bodyPr wrap="square">
            <a:spAutoFit/>
          </a:bodyPr>
          <a:lstStyle/>
          <a:p>
            <a:pPr algn="l" fontAlgn="base"/>
            <a:r>
              <a:rPr lang="en-US" sz="2400" b="1" i="0" dirty="0">
                <a:solidFill>
                  <a:srgbClr val="333333"/>
                </a:solidFill>
                <a:effectLst/>
                <a:latin typeface="Helvetica-Bold"/>
              </a:rPr>
              <a:t>#3- ALL function()</a:t>
            </a:r>
            <a:endParaRPr lang="en-US" sz="2400" b="0" i="0" dirty="0">
              <a:solidFill>
                <a:srgbClr val="333333"/>
              </a:solidFill>
              <a:effectLst/>
              <a:latin typeface="Helvetica-Bold"/>
            </a:endParaRPr>
          </a:p>
          <a:p>
            <a:pPr algn="l" fontAlgn="base"/>
            <a:r>
              <a:rPr lang="en-US" sz="2400" b="0" i="0" dirty="0">
                <a:solidFill>
                  <a:srgbClr val="333333"/>
                </a:solidFill>
                <a:effectLst/>
                <a:latin typeface="inherit"/>
              </a:rPr>
              <a:t>All function is another useful DAX function of Power BI that you should know about. It is basically used to get all the rows and columns in a table irrespective of the applied filters. If you want to calculate the aggregations, then All functions will help you get an accurate value. </a:t>
            </a:r>
            <a:endParaRPr lang="en-US" sz="2400" b="0" i="0" dirty="0">
              <a:solidFill>
                <a:srgbClr val="333333"/>
              </a:solidFill>
              <a:effectLst/>
              <a:latin typeface="Helvetica" panose="020B0604020202020204" pitchFamily="34" charset="0"/>
            </a:endParaRPr>
          </a:p>
          <a:p>
            <a:pPr algn="l" fontAlgn="base"/>
            <a:r>
              <a:rPr lang="en-US" sz="2400" b="1" i="1" dirty="0">
                <a:solidFill>
                  <a:srgbClr val="333333"/>
                </a:solidFill>
                <a:effectLst/>
                <a:latin typeface="Helvetica" panose="020B0604020202020204" pitchFamily="34" charset="0"/>
              </a:rPr>
              <a:t>Syntax:</a:t>
            </a:r>
            <a:r>
              <a:rPr lang="en-US" sz="2400" b="0" i="0" dirty="0">
                <a:solidFill>
                  <a:srgbClr val="333333"/>
                </a:solidFill>
                <a:effectLst/>
                <a:latin typeface="inherit"/>
              </a:rPr>
              <a:t> ALL(&lt;table&gt; or &lt;column&gt;)</a:t>
            </a:r>
            <a:endParaRPr lang="en-US" sz="2400" b="0" i="0" dirty="0">
              <a:solidFill>
                <a:srgbClr val="333333"/>
              </a:solidFill>
              <a:effectLst/>
              <a:latin typeface="Helvetica" panose="020B0604020202020204" pitchFamily="34" charset="0"/>
            </a:endParaRPr>
          </a:p>
          <a:p>
            <a:pPr algn="l" fontAlgn="base"/>
            <a:r>
              <a:rPr lang="en-US" sz="2400" b="1" i="1" dirty="0">
                <a:solidFill>
                  <a:srgbClr val="333333"/>
                </a:solidFill>
                <a:effectLst/>
                <a:latin typeface="Helvetica" panose="020B0604020202020204" pitchFamily="34" charset="0"/>
              </a:rPr>
              <a:t>Example-</a:t>
            </a:r>
            <a:endParaRPr lang="en-US" sz="2400" b="0" i="0" dirty="0">
              <a:solidFill>
                <a:srgbClr val="333333"/>
              </a:solidFill>
              <a:effectLst/>
              <a:latin typeface="Helvetica" panose="020B0604020202020204" pitchFamily="34" charset="0"/>
            </a:endParaRPr>
          </a:p>
          <a:p>
            <a:pPr algn="l" fontAlgn="base"/>
            <a:r>
              <a:rPr lang="en-US" sz="2400" b="0" i="0" dirty="0">
                <a:solidFill>
                  <a:srgbClr val="333333"/>
                </a:solidFill>
                <a:effectLst/>
                <a:latin typeface="inherit"/>
              </a:rPr>
              <a:t>Count of grand total sales= COUNTROWS(ALL(‘Sales’))</a:t>
            </a:r>
            <a:endParaRPr lang="en-US" sz="2400" b="0" i="0" dirty="0">
              <a:solidFill>
                <a:srgbClr val="333333"/>
              </a:solidFill>
              <a:effectLst/>
              <a:latin typeface="Helvetica" panose="020B0604020202020204" pitchFamily="34" charset="0"/>
            </a:endParaRPr>
          </a:p>
        </p:txBody>
      </p:sp>
      <p:sp>
        <p:nvSpPr>
          <p:cNvPr id="5" name="TextBox 4">
            <a:extLst>
              <a:ext uri="{FF2B5EF4-FFF2-40B4-BE49-F238E27FC236}">
                <a16:creationId xmlns:a16="http://schemas.microsoft.com/office/drawing/2014/main" id="{F540772F-7F14-4FCA-A343-DA4FE7C42177}"/>
              </a:ext>
            </a:extLst>
          </p:cNvPr>
          <p:cNvSpPr txBox="1"/>
          <p:nvPr/>
        </p:nvSpPr>
        <p:spPr>
          <a:xfrm>
            <a:off x="688872" y="4065158"/>
            <a:ext cx="10814255" cy="1938992"/>
          </a:xfrm>
          <a:prstGeom prst="rect">
            <a:avLst/>
          </a:prstGeom>
          <a:noFill/>
        </p:spPr>
        <p:txBody>
          <a:bodyPr wrap="square">
            <a:spAutoFit/>
          </a:bodyPr>
          <a:lstStyle/>
          <a:p>
            <a:r>
              <a:rPr lang="en-US" sz="2400" b="0" i="0" dirty="0">
                <a:solidFill>
                  <a:srgbClr val="333333"/>
                </a:solidFill>
                <a:effectLst/>
                <a:latin typeface="Helvetica" panose="020B0604020202020204" pitchFamily="34" charset="0"/>
              </a:rPr>
              <a:t>In this example, ALL functions are applied to the sales table by clearing all the filters that you might have applied earlier. This function plays a great role, especially if you want to calculate denominators for calculating ratios and percentages. Similar to the Filter function, ALL function is used in conjunction and allows you to get a count of grand total sales.</a:t>
            </a:r>
            <a:endParaRPr lang="en-US" sz="2400" dirty="0"/>
          </a:p>
        </p:txBody>
      </p:sp>
    </p:spTree>
    <p:extLst>
      <p:ext uri="{BB962C8B-B14F-4D97-AF65-F5344CB8AC3E}">
        <p14:creationId xmlns:p14="http://schemas.microsoft.com/office/powerpoint/2010/main" val="1595477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E4E0D9-85AE-427F-85C0-8E2AE75B5A25}"/>
              </a:ext>
            </a:extLst>
          </p:cNvPr>
          <p:cNvSpPr txBox="1"/>
          <p:nvPr/>
        </p:nvSpPr>
        <p:spPr>
          <a:xfrm>
            <a:off x="600995" y="414675"/>
            <a:ext cx="11035481" cy="4893647"/>
          </a:xfrm>
          <a:prstGeom prst="rect">
            <a:avLst/>
          </a:prstGeom>
          <a:noFill/>
        </p:spPr>
        <p:txBody>
          <a:bodyPr wrap="square">
            <a:spAutoFit/>
          </a:bodyPr>
          <a:lstStyle/>
          <a:p>
            <a:pPr algn="l" fontAlgn="base"/>
            <a:r>
              <a:rPr lang="en-US" sz="2400" b="1" i="0" dirty="0">
                <a:solidFill>
                  <a:srgbClr val="333333"/>
                </a:solidFill>
                <a:effectLst/>
                <a:latin typeface="Helvetica-Bold"/>
              </a:rPr>
              <a:t>#4- Related()</a:t>
            </a:r>
            <a:endParaRPr lang="en-US" sz="2400" b="0" i="0" dirty="0">
              <a:solidFill>
                <a:srgbClr val="333333"/>
              </a:solidFill>
              <a:effectLst/>
              <a:latin typeface="Helvetica-Bold"/>
            </a:endParaRPr>
          </a:p>
          <a:p>
            <a:pPr algn="l" fontAlgn="base"/>
            <a:r>
              <a:rPr lang="en-US" sz="2400" b="0" i="0" dirty="0">
                <a:solidFill>
                  <a:srgbClr val="333333"/>
                </a:solidFill>
                <a:effectLst/>
                <a:latin typeface="inherit"/>
              </a:rPr>
              <a:t>Related is categorized under table function that is applied to the conditions and operations on the entire table. With this function, you can easily return the related value from another table by using the below-mentioned syntax.</a:t>
            </a:r>
            <a:endParaRPr lang="en-US" sz="2400" b="0" i="0" dirty="0">
              <a:solidFill>
                <a:srgbClr val="333333"/>
              </a:solidFill>
              <a:effectLst/>
              <a:latin typeface="Helvetica" panose="020B0604020202020204" pitchFamily="34" charset="0"/>
            </a:endParaRPr>
          </a:p>
          <a:p>
            <a:pPr algn="l" fontAlgn="base"/>
            <a:r>
              <a:rPr lang="en-US" sz="2400" b="1" i="1" dirty="0">
                <a:solidFill>
                  <a:srgbClr val="333333"/>
                </a:solidFill>
                <a:effectLst/>
                <a:latin typeface="Helvetica" panose="020B0604020202020204" pitchFamily="34" charset="0"/>
              </a:rPr>
              <a:t>Syntax- </a:t>
            </a:r>
            <a:r>
              <a:rPr lang="en-US" sz="2400" b="0" i="0" dirty="0">
                <a:solidFill>
                  <a:srgbClr val="333333"/>
                </a:solidFill>
                <a:effectLst/>
                <a:latin typeface="inherit"/>
              </a:rPr>
              <a:t>RELATED(&lt;column&gt;)</a:t>
            </a:r>
            <a:endParaRPr lang="en-US" sz="2400" b="0" i="0" dirty="0">
              <a:solidFill>
                <a:srgbClr val="333333"/>
              </a:solidFill>
              <a:effectLst/>
              <a:latin typeface="Helvetica" panose="020B0604020202020204" pitchFamily="34" charset="0"/>
            </a:endParaRPr>
          </a:p>
          <a:p>
            <a:pPr algn="l" fontAlgn="base"/>
            <a:r>
              <a:rPr lang="en-US" sz="2400" b="1" i="1" dirty="0">
                <a:solidFill>
                  <a:srgbClr val="333333"/>
                </a:solidFill>
                <a:effectLst/>
                <a:latin typeface="Helvetica" panose="020B0604020202020204" pitchFamily="34" charset="0"/>
              </a:rPr>
              <a:t>Example-</a:t>
            </a:r>
            <a:endParaRPr lang="en-US" sz="2400" b="0" i="0" dirty="0">
              <a:solidFill>
                <a:srgbClr val="333333"/>
              </a:solidFill>
              <a:effectLst/>
              <a:latin typeface="Helvetica" panose="020B0604020202020204" pitchFamily="34" charset="0"/>
            </a:endParaRPr>
          </a:p>
          <a:p>
            <a:pPr algn="l" fontAlgn="base"/>
            <a:r>
              <a:rPr lang="en-US" sz="2400" b="0" i="0" dirty="0">
                <a:solidFill>
                  <a:srgbClr val="333333"/>
                </a:solidFill>
                <a:effectLst/>
                <a:latin typeface="inherit"/>
              </a:rPr>
              <a:t>Count of sales in the America = COUNTROWS(FILTER(ALL(‘Sales’), RELATED(‘</a:t>
            </a:r>
            <a:r>
              <a:rPr lang="en-US" sz="2400" b="0" i="0" dirty="0" err="1">
                <a:solidFill>
                  <a:srgbClr val="333333"/>
                </a:solidFill>
                <a:effectLst/>
                <a:latin typeface="inherit"/>
              </a:rPr>
              <a:t>SalesGeography</a:t>
            </a:r>
            <a:r>
              <a:rPr lang="en-US" sz="2400" b="0" i="0" dirty="0">
                <a:solidFill>
                  <a:srgbClr val="333333"/>
                </a:solidFill>
                <a:effectLst/>
                <a:latin typeface="inherit"/>
              </a:rPr>
              <a:t>'[Countries]) = “America”))</a:t>
            </a:r>
            <a:endParaRPr lang="en-US" sz="2400" b="0" i="0" dirty="0">
              <a:solidFill>
                <a:srgbClr val="333333"/>
              </a:solidFill>
              <a:effectLst/>
              <a:latin typeface="Helvetica" panose="020B0604020202020204" pitchFamily="34" charset="0"/>
            </a:endParaRPr>
          </a:p>
          <a:p>
            <a:pPr algn="l" fontAlgn="base"/>
            <a:r>
              <a:rPr lang="en-US" sz="2400" b="0" i="0" dirty="0">
                <a:solidFill>
                  <a:srgbClr val="333333"/>
                </a:solidFill>
                <a:effectLst/>
                <a:latin typeface="inherit"/>
              </a:rPr>
              <a:t>In this example, the count of sales for America is retrieved from one table to another by establishing a relationship. This particular expression is executed in a row context and helps you retain the relationships between columns of that table. Whenever this function is performed, all the values in the specified table are examined regardless of any filters. </a:t>
            </a:r>
            <a:endParaRPr lang="en-US" sz="2400" b="0" i="0" dirty="0">
              <a:solidFill>
                <a:srgbClr val="333333"/>
              </a:solidFill>
              <a:effectLst/>
              <a:latin typeface="Helvetica" panose="020B0604020202020204" pitchFamily="34" charset="0"/>
            </a:endParaRPr>
          </a:p>
        </p:txBody>
      </p:sp>
    </p:spTree>
    <p:extLst>
      <p:ext uri="{BB962C8B-B14F-4D97-AF65-F5344CB8AC3E}">
        <p14:creationId xmlns:p14="http://schemas.microsoft.com/office/powerpoint/2010/main" val="1499802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9EFAB9-3BB3-4E0F-AE9C-E5535EDCE1A1}"/>
              </a:ext>
            </a:extLst>
          </p:cNvPr>
          <p:cNvSpPr txBox="1"/>
          <p:nvPr/>
        </p:nvSpPr>
        <p:spPr>
          <a:xfrm>
            <a:off x="589935" y="427703"/>
            <a:ext cx="11179278" cy="4154984"/>
          </a:xfrm>
          <a:prstGeom prst="rect">
            <a:avLst/>
          </a:prstGeom>
          <a:noFill/>
        </p:spPr>
        <p:txBody>
          <a:bodyPr wrap="square">
            <a:spAutoFit/>
          </a:bodyPr>
          <a:lstStyle/>
          <a:p>
            <a:pPr algn="l" fontAlgn="base"/>
            <a:r>
              <a:rPr lang="en-US" sz="2400" b="1" i="0" dirty="0">
                <a:solidFill>
                  <a:srgbClr val="333333"/>
                </a:solidFill>
                <a:effectLst/>
                <a:latin typeface="Helvetica-Bold"/>
              </a:rPr>
              <a:t>#5- Min ()</a:t>
            </a:r>
            <a:endParaRPr lang="en-US" sz="2400" b="0" i="0" dirty="0">
              <a:solidFill>
                <a:srgbClr val="333333"/>
              </a:solidFill>
              <a:effectLst/>
              <a:latin typeface="Helvetica-Bold"/>
            </a:endParaRPr>
          </a:p>
          <a:p>
            <a:pPr algn="l" fontAlgn="base"/>
            <a:r>
              <a:rPr lang="en-US" sz="2400" b="0" i="0" dirty="0">
                <a:solidFill>
                  <a:srgbClr val="333333"/>
                </a:solidFill>
                <a:effectLst/>
                <a:latin typeface="inherit"/>
              </a:rPr>
              <a:t>By using the Min() function, you can get the smallest value in a column within a blink of an eye. Also, you can get the smallest value between two scalar expressions accurately. Texts, numbers, blanks, and dates are some types of values that are counted in Min function. If you use a blank, then it will be considered as zero(0). </a:t>
            </a:r>
            <a:endParaRPr lang="en-US" sz="2400" b="0" i="0" dirty="0">
              <a:solidFill>
                <a:srgbClr val="333333"/>
              </a:solidFill>
              <a:effectLst/>
              <a:latin typeface="Helvetica" panose="020B0604020202020204" pitchFamily="34" charset="0"/>
            </a:endParaRPr>
          </a:p>
          <a:p>
            <a:pPr algn="l" fontAlgn="base"/>
            <a:r>
              <a:rPr lang="en-US" sz="2400" b="1" i="1" dirty="0">
                <a:solidFill>
                  <a:srgbClr val="333333"/>
                </a:solidFill>
                <a:effectLst/>
                <a:latin typeface="Helvetica" panose="020B0604020202020204" pitchFamily="34" charset="0"/>
              </a:rPr>
              <a:t>Syntax-</a:t>
            </a:r>
            <a:r>
              <a:rPr lang="en-US" sz="2400" b="0" i="0" dirty="0">
                <a:solidFill>
                  <a:srgbClr val="333333"/>
                </a:solidFill>
                <a:effectLst/>
                <a:latin typeface="inherit"/>
              </a:rPr>
              <a:t>  MIN (Column Name) or MIN (expression1, Expression2)</a:t>
            </a:r>
            <a:endParaRPr lang="en-US" sz="2400" b="0" i="0" dirty="0">
              <a:solidFill>
                <a:srgbClr val="333333"/>
              </a:solidFill>
              <a:effectLst/>
              <a:latin typeface="Helvetica" panose="020B0604020202020204" pitchFamily="34" charset="0"/>
            </a:endParaRPr>
          </a:p>
          <a:p>
            <a:pPr algn="l" fontAlgn="base"/>
            <a:r>
              <a:rPr lang="en-US" sz="2400" b="1" i="1" dirty="0">
                <a:solidFill>
                  <a:srgbClr val="333333"/>
                </a:solidFill>
                <a:effectLst/>
                <a:latin typeface="Helvetica" panose="020B0604020202020204" pitchFamily="34" charset="0"/>
              </a:rPr>
              <a:t>Example-</a:t>
            </a:r>
            <a:r>
              <a:rPr lang="en-US" sz="2400" b="0" i="0" dirty="0">
                <a:solidFill>
                  <a:srgbClr val="333333"/>
                </a:solidFill>
                <a:effectLst/>
                <a:latin typeface="inherit"/>
              </a:rPr>
              <a:t> MIN([</a:t>
            </a:r>
            <a:r>
              <a:rPr lang="en-US" sz="2400" b="0" i="0" dirty="0" err="1">
                <a:solidFill>
                  <a:srgbClr val="333333"/>
                </a:solidFill>
                <a:effectLst/>
                <a:latin typeface="inherit"/>
              </a:rPr>
              <a:t>SalesMargin</a:t>
            </a:r>
            <a:r>
              <a:rPr lang="en-US" sz="2400" b="0" i="0" dirty="0">
                <a:solidFill>
                  <a:srgbClr val="333333"/>
                </a:solidFill>
                <a:effectLst/>
                <a:latin typeface="inherit"/>
              </a:rPr>
              <a:t>])</a:t>
            </a:r>
            <a:endParaRPr lang="en-US" sz="2400" b="0" i="0" dirty="0">
              <a:solidFill>
                <a:srgbClr val="333333"/>
              </a:solidFill>
              <a:effectLst/>
              <a:latin typeface="Helvetica" panose="020B0604020202020204" pitchFamily="34" charset="0"/>
            </a:endParaRPr>
          </a:p>
          <a:p>
            <a:pPr algn="l" fontAlgn="base"/>
            <a:r>
              <a:rPr lang="en-US" sz="2400" b="0" i="0" dirty="0">
                <a:solidFill>
                  <a:srgbClr val="333333"/>
                </a:solidFill>
                <a:effectLst/>
                <a:latin typeface="inherit"/>
              </a:rPr>
              <a:t>The example added above will get you the smallest value from the added column of </a:t>
            </a:r>
            <a:r>
              <a:rPr lang="en-US" sz="2400" b="0" i="0" dirty="0" err="1">
                <a:solidFill>
                  <a:srgbClr val="333333"/>
                </a:solidFill>
                <a:effectLst/>
                <a:latin typeface="inherit"/>
              </a:rPr>
              <a:t>SalesMargin</a:t>
            </a:r>
            <a:r>
              <a:rPr lang="en-US" sz="2400" b="0" i="0" dirty="0">
                <a:solidFill>
                  <a:srgbClr val="333333"/>
                </a:solidFill>
                <a:effectLst/>
                <a:latin typeface="inherit"/>
              </a:rPr>
              <a:t>. Say, if you want to get the result of two scalar expressions, then use two values in this function like- Min([</a:t>
            </a:r>
            <a:r>
              <a:rPr lang="en-US" sz="2400" b="0" i="0" dirty="0" err="1">
                <a:solidFill>
                  <a:srgbClr val="333333"/>
                </a:solidFill>
                <a:effectLst/>
                <a:latin typeface="inherit"/>
              </a:rPr>
              <a:t>TotalSales</a:t>
            </a:r>
            <a:r>
              <a:rPr lang="en-US" sz="2400" b="0" i="0" dirty="0">
                <a:solidFill>
                  <a:srgbClr val="333333"/>
                </a:solidFill>
                <a:effectLst/>
                <a:latin typeface="inherit"/>
              </a:rPr>
              <a:t>], [</a:t>
            </a:r>
            <a:r>
              <a:rPr lang="en-US" sz="2400" b="0" i="0" dirty="0" err="1">
                <a:solidFill>
                  <a:srgbClr val="333333"/>
                </a:solidFill>
                <a:effectLst/>
                <a:latin typeface="inherit"/>
              </a:rPr>
              <a:t>ResellerMargin</a:t>
            </a:r>
            <a:r>
              <a:rPr lang="en-US" sz="2400" b="0" i="0" dirty="0">
                <a:solidFill>
                  <a:srgbClr val="333333"/>
                </a:solidFill>
                <a:effectLst/>
                <a:latin typeface="inherit"/>
              </a:rPr>
              <a:t>]). In this example, you will get the minimum values from the column </a:t>
            </a:r>
            <a:r>
              <a:rPr lang="en-US" sz="2400" b="0" i="0" dirty="0" err="1">
                <a:solidFill>
                  <a:srgbClr val="333333"/>
                </a:solidFill>
                <a:effectLst/>
                <a:latin typeface="inherit"/>
              </a:rPr>
              <a:t>TotalSales</a:t>
            </a:r>
            <a:r>
              <a:rPr lang="en-US" sz="2400" b="0" i="0" dirty="0">
                <a:solidFill>
                  <a:srgbClr val="333333"/>
                </a:solidFill>
                <a:effectLst/>
                <a:latin typeface="inherit"/>
              </a:rPr>
              <a:t> and </a:t>
            </a:r>
            <a:r>
              <a:rPr lang="en-US" sz="2400" b="0" i="0" dirty="0" err="1">
                <a:solidFill>
                  <a:srgbClr val="333333"/>
                </a:solidFill>
                <a:effectLst/>
                <a:latin typeface="inherit"/>
              </a:rPr>
              <a:t>ResellerMargin</a:t>
            </a:r>
            <a:endParaRPr lang="en-US" sz="2400" b="0" i="0" dirty="0">
              <a:solidFill>
                <a:srgbClr val="333333"/>
              </a:solidFill>
              <a:effectLst/>
              <a:latin typeface="Helvetica" panose="020B0604020202020204" pitchFamily="34" charset="0"/>
            </a:endParaRPr>
          </a:p>
        </p:txBody>
      </p:sp>
    </p:spTree>
    <p:extLst>
      <p:ext uri="{BB962C8B-B14F-4D97-AF65-F5344CB8AC3E}">
        <p14:creationId xmlns:p14="http://schemas.microsoft.com/office/powerpoint/2010/main" val="404959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24F84D-DD88-4851-ACF6-0BFF88E63078}"/>
              </a:ext>
            </a:extLst>
          </p:cNvPr>
          <p:cNvSpPr txBox="1"/>
          <p:nvPr/>
        </p:nvSpPr>
        <p:spPr>
          <a:xfrm>
            <a:off x="693174" y="889844"/>
            <a:ext cx="10840065" cy="5262979"/>
          </a:xfrm>
          <a:prstGeom prst="rect">
            <a:avLst/>
          </a:prstGeom>
          <a:noFill/>
        </p:spPr>
        <p:txBody>
          <a:bodyPr wrap="square">
            <a:spAutoFit/>
          </a:bodyPr>
          <a:lstStyle/>
          <a:p>
            <a:pPr algn="l" fontAlgn="base"/>
            <a:r>
              <a:rPr lang="en-US" sz="2400" b="1" i="0" dirty="0">
                <a:solidFill>
                  <a:srgbClr val="333333"/>
                </a:solidFill>
                <a:effectLst/>
                <a:latin typeface="Helvetica-Bold"/>
              </a:rPr>
              <a:t>6- Max()</a:t>
            </a:r>
            <a:endParaRPr lang="en-US" sz="2400" b="0" i="0" dirty="0">
              <a:solidFill>
                <a:srgbClr val="333333"/>
              </a:solidFill>
              <a:effectLst/>
              <a:latin typeface="Helvetica-Bold"/>
            </a:endParaRPr>
          </a:p>
          <a:p>
            <a:pPr algn="l" fontAlgn="base"/>
            <a:r>
              <a:rPr lang="en-US" sz="2400" b="0" i="0" dirty="0">
                <a:solidFill>
                  <a:srgbClr val="333333"/>
                </a:solidFill>
                <a:effectLst/>
                <a:latin typeface="inherit"/>
              </a:rPr>
              <a:t>If you want to extract the maximum value from the column or between two scalar expressions, then the Max() function can help you in the same. Basically, it is totally opposite to the Min() function. It returns the maximum value of your added expression.</a:t>
            </a:r>
            <a:endParaRPr lang="en-US" sz="2400" b="0" i="0" dirty="0">
              <a:solidFill>
                <a:srgbClr val="333333"/>
              </a:solidFill>
              <a:effectLst/>
              <a:latin typeface="Helvetica" panose="020B0604020202020204" pitchFamily="34" charset="0"/>
            </a:endParaRPr>
          </a:p>
          <a:p>
            <a:pPr algn="l" fontAlgn="base"/>
            <a:r>
              <a:rPr lang="en-US" sz="2400" b="1" i="1" dirty="0">
                <a:solidFill>
                  <a:srgbClr val="333333"/>
                </a:solidFill>
                <a:effectLst/>
                <a:latin typeface="Helvetica" panose="020B0604020202020204" pitchFamily="34" charset="0"/>
              </a:rPr>
              <a:t>Syntax</a:t>
            </a:r>
            <a:r>
              <a:rPr lang="en-US" sz="2400" b="0" i="0" dirty="0">
                <a:solidFill>
                  <a:srgbClr val="333333"/>
                </a:solidFill>
                <a:effectLst/>
                <a:latin typeface="inherit"/>
              </a:rPr>
              <a:t>– MAX(&lt;column&gt;) or MAX(&lt;expression1&gt;, &lt;expression2&gt;) </a:t>
            </a:r>
            <a:endParaRPr lang="en-US" sz="2400" b="0" i="0" dirty="0">
              <a:solidFill>
                <a:srgbClr val="333333"/>
              </a:solidFill>
              <a:effectLst/>
              <a:latin typeface="Helvetica" panose="020B0604020202020204" pitchFamily="34" charset="0"/>
            </a:endParaRPr>
          </a:p>
          <a:p>
            <a:pPr algn="l" fontAlgn="base"/>
            <a:r>
              <a:rPr lang="en-US" sz="2400" b="1" i="1" dirty="0">
                <a:solidFill>
                  <a:srgbClr val="333333"/>
                </a:solidFill>
                <a:effectLst/>
                <a:latin typeface="Helvetica" panose="020B0604020202020204" pitchFamily="34" charset="0"/>
              </a:rPr>
              <a:t>Example</a:t>
            </a:r>
            <a:r>
              <a:rPr lang="en-US" sz="2400" b="0" i="0" dirty="0">
                <a:solidFill>
                  <a:srgbClr val="333333"/>
                </a:solidFill>
                <a:effectLst/>
                <a:latin typeface="inherit"/>
              </a:rPr>
              <a:t>– MAX(</a:t>
            </a:r>
            <a:r>
              <a:rPr lang="en-US" sz="2400" b="0" i="0" dirty="0" err="1">
                <a:solidFill>
                  <a:srgbClr val="333333"/>
                </a:solidFill>
                <a:effectLst/>
                <a:latin typeface="inherit"/>
              </a:rPr>
              <a:t>OnlineSales</a:t>
            </a:r>
            <a:r>
              <a:rPr lang="en-US" sz="2400" b="0" i="0" dirty="0">
                <a:solidFill>
                  <a:srgbClr val="333333"/>
                </a:solidFill>
                <a:effectLst/>
                <a:latin typeface="inherit"/>
              </a:rPr>
              <a:t>[</a:t>
            </a:r>
            <a:r>
              <a:rPr lang="en-US" sz="2400" b="0" i="0" dirty="0" err="1">
                <a:solidFill>
                  <a:srgbClr val="333333"/>
                </a:solidFill>
                <a:effectLst/>
                <a:latin typeface="inherit"/>
              </a:rPr>
              <a:t>ProfitAmount</a:t>
            </a:r>
            <a:r>
              <a:rPr lang="en-US" sz="2400" b="0" i="0" dirty="0">
                <a:solidFill>
                  <a:srgbClr val="333333"/>
                </a:solidFill>
                <a:effectLst/>
                <a:latin typeface="inherit"/>
              </a:rPr>
              <a:t>])  </a:t>
            </a:r>
            <a:endParaRPr lang="en-US" sz="2400" b="0" i="0" dirty="0">
              <a:solidFill>
                <a:srgbClr val="333333"/>
              </a:solidFill>
              <a:effectLst/>
              <a:latin typeface="Helvetica" panose="020B0604020202020204" pitchFamily="34" charset="0"/>
            </a:endParaRPr>
          </a:p>
          <a:p>
            <a:pPr algn="l" fontAlgn="base"/>
            <a:r>
              <a:rPr lang="en-US" sz="2400" b="0" i="0" dirty="0">
                <a:solidFill>
                  <a:srgbClr val="333333"/>
                </a:solidFill>
                <a:effectLst/>
                <a:latin typeface="inherit"/>
              </a:rPr>
              <a:t>The example added above returns the maximum value found in the </a:t>
            </a:r>
            <a:r>
              <a:rPr lang="en-US" sz="2400" b="0" i="0" dirty="0" err="1">
                <a:solidFill>
                  <a:srgbClr val="333333"/>
                </a:solidFill>
                <a:effectLst/>
                <a:latin typeface="inherit"/>
              </a:rPr>
              <a:t>ProfitAmount</a:t>
            </a:r>
            <a:r>
              <a:rPr lang="en-US" sz="2400" b="0" i="0" dirty="0">
                <a:solidFill>
                  <a:srgbClr val="333333"/>
                </a:solidFill>
                <a:effectLst/>
                <a:latin typeface="inherit"/>
              </a:rPr>
              <a:t> column of the </a:t>
            </a:r>
            <a:r>
              <a:rPr lang="en-US" sz="2400" b="0" i="0" dirty="0" err="1">
                <a:solidFill>
                  <a:srgbClr val="333333"/>
                </a:solidFill>
                <a:effectLst/>
                <a:latin typeface="inherit"/>
              </a:rPr>
              <a:t>OnlineSales</a:t>
            </a:r>
            <a:r>
              <a:rPr lang="en-US" sz="2400" b="0" i="0" dirty="0">
                <a:solidFill>
                  <a:srgbClr val="333333"/>
                </a:solidFill>
                <a:effectLst/>
                <a:latin typeface="inherit"/>
              </a:rPr>
              <a:t>. You don’t have to spend hours to get the maximum value. By applying a single function, you will receive an accurate value. </a:t>
            </a:r>
            <a:endParaRPr lang="en-US" sz="2400" b="0" i="0" dirty="0">
              <a:solidFill>
                <a:srgbClr val="333333"/>
              </a:solidFill>
              <a:effectLst/>
              <a:latin typeface="Helvetica" panose="020B0604020202020204" pitchFamily="34" charset="0"/>
            </a:endParaRPr>
          </a:p>
          <a:p>
            <a:pPr algn="l" fontAlgn="base"/>
            <a:r>
              <a:rPr lang="en-US" sz="2400" b="0" i="0" dirty="0">
                <a:solidFill>
                  <a:srgbClr val="333333"/>
                </a:solidFill>
                <a:effectLst/>
                <a:latin typeface="inherit"/>
              </a:rPr>
              <a:t>Say if you want to get the maximum value of two expressions, then use the function like- Max([</a:t>
            </a:r>
            <a:r>
              <a:rPr lang="en-US" sz="2400" b="0" i="0" dirty="0" err="1">
                <a:solidFill>
                  <a:srgbClr val="333333"/>
                </a:solidFill>
                <a:effectLst/>
                <a:latin typeface="inherit"/>
              </a:rPr>
              <a:t>TotalSales</a:t>
            </a:r>
            <a:r>
              <a:rPr lang="en-US" sz="2400" b="0" i="0" dirty="0">
                <a:solidFill>
                  <a:srgbClr val="333333"/>
                </a:solidFill>
                <a:effectLst/>
                <a:latin typeface="inherit"/>
              </a:rPr>
              <a:t>], [</a:t>
            </a:r>
            <a:r>
              <a:rPr lang="en-US" sz="2400" b="0" i="0" dirty="0" err="1">
                <a:solidFill>
                  <a:srgbClr val="333333"/>
                </a:solidFill>
                <a:effectLst/>
                <a:latin typeface="inherit"/>
              </a:rPr>
              <a:t>ResellerMargin</a:t>
            </a:r>
            <a:r>
              <a:rPr lang="en-US" sz="2400" b="0" i="0" dirty="0">
                <a:solidFill>
                  <a:srgbClr val="333333"/>
                </a:solidFill>
                <a:effectLst/>
                <a:latin typeface="inherit"/>
              </a:rPr>
              <a:t>]). This example will get you the maximum values of </a:t>
            </a:r>
            <a:r>
              <a:rPr lang="en-US" sz="2400" b="0" i="0" dirty="0" err="1">
                <a:solidFill>
                  <a:srgbClr val="333333"/>
                </a:solidFill>
                <a:effectLst/>
                <a:latin typeface="inherit"/>
              </a:rPr>
              <a:t>TotalSales</a:t>
            </a:r>
            <a:r>
              <a:rPr lang="en-US" sz="2400" b="0" i="0" dirty="0">
                <a:solidFill>
                  <a:srgbClr val="333333"/>
                </a:solidFill>
                <a:effectLst/>
                <a:latin typeface="inherit"/>
              </a:rPr>
              <a:t> and </a:t>
            </a:r>
            <a:r>
              <a:rPr lang="en-US" sz="2400" b="0" i="0" dirty="0" err="1">
                <a:solidFill>
                  <a:srgbClr val="333333"/>
                </a:solidFill>
                <a:effectLst/>
                <a:latin typeface="inherit"/>
              </a:rPr>
              <a:t>ResellerMargin</a:t>
            </a:r>
            <a:r>
              <a:rPr lang="en-US" sz="2400" b="0" i="0" dirty="0">
                <a:solidFill>
                  <a:srgbClr val="333333"/>
                </a:solidFill>
                <a:effectLst/>
                <a:latin typeface="inherit"/>
              </a:rPr>
              <a:t>. Always remember that if you use a blank value in the expression, then it will be treated at Zero(0).</a:t>
            </a:r>
            <a:endParaRPr lang="en-US" sz="2400" b="0" i="0" dirty="0">
              <a:solidFill>
                <a:srgbClr val="333333"/>
              </a:solidFill>
              <a:effectLst/>
              <a:latin typeface="Helvetica" panose="020B0604020202020204" pitchFamily="34" charset="0"/>
            </a:endParaRPr>
          </a:p>
        </p:txBody>
      </p:sp>
    </p:spTree>
    <p:extLst>
      <p:ext uri="{BB962C8B-B14F-4D97-AF65-F5344CB8AC3E}">
        <p14:creationId xmlns:p14="http://schemas.microsoft.com/office/powerpoint/2010/main" val="970522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672CC1-4352-4C88-B071-4451279DF6DB}"/>
              </a:ext>
            </a:extLst>
          </p:cNvPr>
          <p:cNvSpPr txBox="1"/>
          <p:nvPr/>
        </p:nvSpPr>
        <p:spPr>
          <a:xfrm>
            <a:off x="545690" y="889844"/>
            <a:ext cx="11135033" cy="5262979"/>
          </a:xfrm>
          <a:prstGeom prst="rect">
            <a:avLst/>
          </a:prstGeom>
          <a:noFill/>
        </p:spPr>
        <p:txBody>
          <a:bodyPr wrap="square">
            <a:spAutoFit/>
          </a:bodyPr>
          <a:lstStyle/>
          <a:p>
            <a:pPr algn="l" fontAlgn="base"/>
            <a:r>
              <a:rPr lang="en-US" sz="2400" b="1" i="0" dirty="0">
                <a:solidFill>
                  <a:srgbClr val="333333"/>
                </a:solidFill>
                <a:effectLst/>
                <a:latin typeface="Helvetica-Bold"/>
              </a:rPr>
              <a:t>#7- Average()</a:t>
            </a:r>
            <a:endParaRPr lang="en-US" sz="2400" b="0" i="0" dirty="0">
              <a:solidFill>
                <a:srgbClr val="333333"/>
              </a:solidFill>
              <a:effectLst/>
              <a:latin typeface="Helvetica-Bold"/>
            </a:endParaRPr>
          </a:p>
          <a:p>
            <a:pPr algn="l" fontAlgn="base"/>
            <a:r>
              <a:rPr lang="en-US" sz="2400" b="0" i="0" dirty="0">
                <a:solidFill>
                  <a:srgbClr val="333333"/>
                </a:solidFill>
                <a:effectLst/>
                <a:latin typeface="inherit"/>
              </a:rPr>
              <a:t>Are you spending hours on finding the average (arithmetic mean) of all the numbers in a column? If yes, then this function is for you. It allows you to get an average value of all the numbers. While adding non-numeric values like text, remember that no aggregation will be performed, and it returns blank. Also, while adding logical values or empty values, the function will not be performed because all such values are ignored, but if your cell includes zero value, then it will be counted.</a:t>
            </a:r>
            <a:endParaRPr lang="en-US" sz="2400" b="0" i="0" dirty="0">
              <a:solidFill>
                <a:srgbClr val="333333"/>
              </a:solidFill>
              <a:effectLst/>
              <a:latin typeface="Helvetica" panose="020B0604020202020204" pitchFamily="34" charset="0"/>
            </a:endParaRPr>
          </a:p>
          <a:p>
            <a:pPr algn="l" fontAlgn="base"/>
            <a:r>
              <a:rPr lang="en-US" sz="2400" b="1" i="1" dirty="0">
                <a:solidFill>
                  <a:srgbClr val="333333"/>
                </a:solidFill>
                <a:effectLst/>
                <a:latin typeface="Helvetica" panose="020B0604020202020204" pitchFamily="34" charset="0"/>
              </a:rPr>
              <a:t>Syntax-</a:t>
            </a:r>
            <a:r>
              <a:rPr lang="en-US" sz="2400" b="0" i="0" dirty="0">
                <a:solidFill>
                  <a:srgbClr val="333333"/>
                </a:solidFill>
                <a:effectLst/>
                <a:latin typeface="inherit"/>
              </a:rPr>
              <a:t> AVERAGE (Column Name)</a:t>
            </a:r>
            <a:endParaRPr lang="en-US" sz="2400" b="0" i="0" dirty="0">
              <a:solidFill>
                <a:srgbClr val="333333"/>
              </a:solidFill>
              <a:effectLst/>
              <a:latin typeface="Helvetica" panose="020B0604020202020204" pitchFamily="34" charset="0"/>
            </a:endParaRPr>
          </a:p>
          <a:p>
            <a:pPr algn="l" fontAlgn="base"/>
            <a:r>
              <a:rPr lang="en-US" sz="2400" b="1" i="1" dirty="0">
                <a:solidFill>
                  <a:srgbClr val="333333"/>
                </a:solidFill>
                <a:effectLst/>
                <a:latin typeface="Helvetica" panose="020B0604020202020204" pitchFamily="34" charset="0"/>
              </a:rPr>
              <a:t>Example-</a:t>
            </a:r>
            <a:r>
              <a:rPr lang="en-US" sz="2400" b="0" i="0" dirty="0">
                <a:solidFill>
                  <a:srgbClr val="333333"/>
                </a:solidFill>
                <a:effectLst/>
                <a:latin typeface="inherit"/>
              </a:rPr>
              <a:t> AVERAGE(</a:t>
            </a:r>
            <a:r>
              <a:rPr lang="en-US" sz="2400" b="0" i="0" dirty="0" err="1">
                <a:solidFill>
                  <a:srgbClr val="333333"/>
                </a:solidFill>
                <a:effectLst/>
                <a:latin typeface="inherit"/>
              </a:rPr>
              <a:t>OnlineSales</a:t>
            </a:r>
            <a:r>
              <a:rPr lang="en-US" sz="2400" b="0" i="0" dirty="0">
                <a:solidFill>
                  <a:srgbClr val="333333"/>
                </a:solidFill>
                <a:effectLst/>
                <a:latin typeface="inherit"/>
              </a:rPr>
              <a:t>[</a:t>
            </a:r>
            <a:r>
              <a:rPr lang="en-US" sz="2400" b="0" i="0" dirty="0" err="1">
                <a:solidFill>
                  <a:srgbClr val="333333"/>
                </a:solidFill>
                <a:effectLst/>
                <a:latin typeface="inherit"/>
              </a:rPr>
              <a:t>ProfitAmount</a:t>
            </a:r>
            <a:r>
              <a:rPr lang="en-US" sz="2400" b="0" i="0" dirty="0">
                <a:solidFill>
                  <a:srgbClr val="333333"/>
                </a:solidFill>
                <a:effectLst/>
                <a:latin typeface="inherit"/>
              </a:rPr>
              <a:t>])  </a:t>
            </a:r>
            <a:endParaRPr lang="en-US" sz="2400" b="0" i="0" dirty="0">
              <a:solidFill>
                <a:srgbClr val="333333"/>
              </a:solidFill>
              <a:effectLst/>
              <a:latin typeface="Helvetica" panose="020B0604020202020204" pitchFamily="34" charset="0"/>
            </a:endParaRPr>
          </a:p>
          <a:p>
            <a:pPr algn="l" fontAlgn="base"/>
            <a:r>
              <a:rPr lang="en-US" sz="2400" b="0" i="0" dirty="0">
                <a:solidFill>
                  <a:srgbClr val="333333"/>
                </a:solidFill>
                <a:effectLst/>
                <a:latin typeface="inherit"/>
              </a:rPr>
              <a:t>The example added above will get you the average values in the column, </a:t>
            </a:r>
            <a:r>
              <a:rPr lang="en-US" sz="2400" b="0" i="0" dirty="0" err="1">
                <a:solidFill>
                  <a:srgbClr val="333333"/>
                </a:solidFill>
                <a:effectLst/>
                <a:latin typeface="inherit"/>
              </a:rPr>
              <a:t>ProfitAmount</a:t>
            </a:r>
            <a:r>
              <a:rPr lang="en-US" sz="2400" b="0" i="0" dirty="0">
                <a:solidFill>
                  <a:srgbClr val="333333"/>
                </a:solidFill>
                <a:effectLst/>
                <a:latin typeface="inherit"/>
              </a:rPr>
              <a:t>, in the table, </a:t>
            </a:r>
            <a:r>
              <a:rPr lang="en-US" sz="2400" b="0" i="0" dirty="0" err="1">
                <a:solidFill>
                  <a:srgbClr val="333333"/>
                </a:solidFill>
                <a:effectLst/>
                <a:latin typeface="inherit"/>
              </a:rPr>
              <a:t>OnlineSales</a:t>
            </a:r>
            <a:r>
              <a:rPr lang="en-US" sz="2400" b="0" i="0" dirty="0">
                <a:solidFill>
                  <a:srgbClr val="333333"/>
                </a:solidFill>
                <a:effectLst/>
                <a:latin typeface="inherit"/>
              </a:rPr>
              <a:t>. In this function, if there are no rows, then it will return a blank value. Talking about MS- Excel, then also it returns zero(0) value if the rows do not meet the conditions. So, always keep such things in mind while using DAX functions in Power BI.</a:t>
            </a:r>
            <a:endParaRPr lang="en-US" sz="2400" b="0" i="0" dirty="0">
              <a:solidFill>
                <a:srgbClr val="333333"/>
              </a:solidFill>
              <a:effectLst/>
              <a:latin typeface="Helvetica" panose="020B0604020202020204" pitchFamily="34" charset="0"/>
            </a:endParaRPr>
          </a:p>
        </p:txBody>
      </p:sp>
    </p:spTree>
    <p:extLst>
      <p:ext uri="{BB962C8B-B14F-4D97-AF65-F5344CB8AC3E}">
        <p14:creationId xmlns:p14="http://schemas.microsoft.com/office/powerpoint/2010/main" val="1617072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0502A-EB82-4558-BDA0-4C2DC5840BCC}"/>
              </a:ext>
            </a:extLst>
          </p:cNvPr>
          <p:cNvSpPr>
            <a:spLocks noGrp="1"/>
          </p:cNvSpPr>
          <p:nvPr>
            <p:ph type="title"/>
          </p:nvPr>
        </p:nvSpPr>
        <p:spPr/>
        <p:txBody>
          <a:bodyPr/>
          <a:lstStyle/>
          <a:p>
            <a:endParaRPr lang="th-TH"/>
          </a:p>
        </p:txBody>
      </p:sp>
      <p:sp>
        <p:nvSpPr>
          <p:cNvPr id="4" name="Text Placeholder 3">
            <a:extLst>
              <a:ext uri="{FF2B5EF4-FFF2-40B4-BE49-F238E27FC236}">
                <a16:creationId xmlns:a16="http://schemas.microsoft.com/office/drawing/2014/main" id="{D457B140-4559-4725-A138-107BFDD483FD}"/>
              </a:ext>
            </a:extLst>
          </p:cNvPr>
          <p:cNvSpPr>
            <a:spLocks noGrp="1"/>
          </p:cNvSpPr>
          <p:nvPr>
            <p:ph type="body" idx="1"/>
          </p:nvPr>
        </p:nvSpPr>
        <p:spPr/>
        <p:txBody>
          <a:bodyPr/>
          <a:lstStyle/>
          <a:p>
            <a:endParaRPr lang="th-TH"/>
          </a:p>
        </p:txBody>
      </p:sp>
      <p:pic>
        <p:nvPicPr>
          <p:cNvPr id="6" name="Picture 5" descr="A screenshot of a social media post&#10;&#10;Description automatically generated">
            <a:extLst>
              <a:ext uri="{FF2B5EF4-FFF2-40B4-BE49-F238E27FC236}">
                <a16:creationId xmlns:a16="http://schemas.microsoft.com/office/drawing/2014/main" id="{7C01F03D-6457-4B22-9729-55FDCCEE4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14"/>
            <a:ext cx="12192000" cy="6852972"/>
          </a:xfrm>
          <a:prstGeom prst="rect">
            <a:avLst/>
          </a:prstGeom>
        </p:spPr>
      </p:pic>
    </p:spTree>
    <p:extLst>
      <p:ext uri="{BB962C8B-B14F-4D97-AF65-F5344CB8AC3E}">
        <p14:creationId xmlns:p14="http://schemas.microsoft.com/office/powerpoint/2010/main" val="252063094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p:nvPr/>
        </p:nvSpPr>
        <p:spPr>
          <a:xfrm>
            <a:off x="1502213" y="630367"/>
            <a:ext cx="1984744"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000000"/>
              </a:buClr>
              <a:buFont typeface="Arial" panose="020B0604020202020204"/>
            </a:pPr>
            <a:r>
              <a:rPr lang="en-US" altLang="en-US" sz="4800" b="1" dirty="0">
                <a:latin typeface="Cordia New" panose="020B0304020202020204" pitchFamily="34" charset="-34"/>
                <a:ea typeface="Arial" panose="020B0604020202020204"/>
                <a:cs typeface="Cordia New" panose="020B0304020202020204" pitchFamily="34" charset="-34"/>
                <a:sym typeface="+mn-ea"/>
              </a:rPr>
              <a:t>Context</a:t>
            </a:r>
          </a:p>
        </p:txBody>
      </p:sp>
      <p:sp>
        <p:nvSpPr>
          <p:cNvPr id="3" name="Text Box 6"/>
          <p:cNvSpPr txBox="1"/>
          <p:nvPr/>
        </p:nvSpPr>
        <p:spPr>
          <a:xfrm>
            <a:off x="974819" y="1732740"/>
            <a:ext cx="7150787" cy="584775"/>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189" indent="-457189" algn="ctr">
              <a:buClr>
                <a:srgbClr val="000000"/>
              </a:buClr>
              <a:buFont typeface="Arial" panose="020B0604020202020204" pitchFamily="34" charset="0"/>
              <a:buChar char="•"/>
            </a:pPr>
            <a:r>
              <a:rPr lang="en-US" altLang="en-US" sz="3200" b="1" dirty="0">
                <a:solidFill>
                  <a:srgbClr val="0070C0"/>
                </a:solidFill>
                <a:latin typeface="Cordia New" panose="020B0304020202020204" pitchFamily="34" charset="-34"/>
                <a:ea typeface="Arial" panose="020B0604020202020204"/>
                <a:cs typeface="Cordia New" panose="020B0304020202020204" pitchFamily="34" charset="-34"/>
                <a:sym typeface="+mn-ea"/>
              </a:rPr>
              <a:t>Row context </a:t>
            </a:r>
            <a:r>
              <a:rPr lang="en-US" altLang="en-US" sz="3200" b="1" dirty="0">
                <a:latin typeface="Cordia New" panose="020B0304020202020204" pitchFamily="34" charset="-34"/>
                <a:ea typeface="Arial" panose="020B0604020202020204"/>
                <a:cs typeface="Cordia New" panose="020B0304020202020204" pitchFamily="34" charset="-34"/>
                <a:sym typeface="+mn-ea"/>
              </a:rPr>
              <a:t>(sum measures by row context)</a:t>
            </a:r>
          </a:p>
        </p:txBody>
      </p:sp>
      <p:pic>
        <p:nvPicPr>
          <p:cNvPr id="4" name="Picture 3"/>
          <p:cNvPicPr>
            <a:picLocks noChangeAspect="1"/>
          </p:cNvPicPr>
          <p:nvPr/>
        </p:nvPicPr>
        <p:blipFill rotWithShape="1">
          <a:blip r:embed="rId3"/>
          <a:srcRect l="3304" t="25667" r="82723" b="48658"/>
          <a:stretch>
            <a:fillRect/>
          </a:stretch>
        </p:blipFill>
        <p:spPr>
          <a:xfrm>
            <a:off x="8986018" y="2423493"/>
            <a:ext cx="2423967" cy="2504303"/>
          </a:xfrm>
          <a:prstGeom prst="rect">
            <a:avLst/>
          </a:prstGeom>
        </p:spPr>
      </p:pic>
      <p:sp>
        <p:nvSpPr>
          <p:cNvPr id="5" name="Rectangle 4"/>
          <p:cNvSpPr/>
          <p:nvPr/>
        </p:nvSpPr>
        <p:spPr>
          <a:xfrm>
            <a:off x="1502213" y="2596902"/>
            <a:ext cx="6096000" cy="2185214"/>
          </a:xfrm>
          <a:prstGeom prst="rect">
            <a:avLst/>
          </a:prstGeom>
        </p:spPr>
        <p:txBody>
          <a:bodyPr>
            <a:spAutoFit/>
          </a:bodyPr>
          <a:lstStyle/>
          <a:p>
            <a:r>
              <a:rPr lang="en-US" sz="5400" b="1" dirty="0">
                <a:latin typeface="Cordia New" panose="020B0304020202020204" pitchFamily="34" charset="-34"/>
                <a:cs typeface="Cordia New" panose="020B0304020202020204" pitchFamily="34" charset="-34"/>
              </a:rPr>
              <a:t>“ </a:t>
            </a:r>
            <a:r>
              <a:rPr lang="en-US" sz="2800" dirty="0">
                <a:latin typeface="Cordia New" panose="020B0304020202020204" pitchFamily="34" charset="-34"/>
                <a:cs typeface="Cordia New" panose="020B0304020202020204" pitchFamily="34" charset="-34"/>
              </a:rPr>
              <a:t>If you have created a calculated column, the row context consists of the values in each individual row and values in columns that are related to the current row.</a:t>
            </a:r>
            <a:r>
              <a:rPr lang="en-US" sz="5400" b="1" dirty="0">
                <a:latin typeface="Cordia New" panose="020B0304020202020204" pitchFamily="34" charset="-34"/>
                <a:cs typeface="Cordia New" panose="020B0304020202020204" pitchFamily="34" charset="-34"/>
              </a:rPr>
              <a:t>”</a:t>
            </a:r>
            <a:endParaRPr lang="th-TH" sz="5400" b="1" dirty="0">
              <a:latin typeface="Cordia New" panose="020B0304020202020204" pitchFamily="34" charset="-34"/>
              <a:cs typeface="Cordia New" panose="020B0304020202020204" pitchFamily="34" charset="-34"/>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p:nvPr/>
        </p:nvSpPr>
        <p:spPr>
          <a:xfrm>
            <a:off x="1985296" y="622357"/>
            <a:ext cx="1984744"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000000"/>
              </a:buClr>
              <a:buFont typeface="Arial" panose="020B0604020202020204"/>
            </a:pPr>
            <a:r>
              <a:rPr lang="en-US" altLang="en-US" sz="4800" b="1" dirty="0">
                <a:latin typeface="Cordia New" panose="020B0304020202020204" pitchFamily="34" charset="-34"/>
                <a:ea typeface="Arial" panose="020B0604020202020204"/>
                <a:cs typeface="Cordia New" panose="020B0304020202020204" pitchFamily="34" charset="-34"/>
                <a:sym typeface="+mn-ea"/>
              </a:rPr>
              <a:t>Context</a:t>
            </a:r>
          </a:p>
        </p:txBody>
      </p:sp>
      <p:sp>
        <p:nvSpPr>
          <p:cNvPr id="3" name="Text Box 6"/>
          <p:cNvSpPr txBox="1"/>
          <p:nvPr/>
        </p:nvSpPr>
        <p:spPr>
          <a:xfrm>
            <a:off x="1985296" y="1384401"/>
            <a:ext cx="7150787" cy="584775"/>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189" indent="-457189" algn="ctr">
              <a:buClr>
                <a:srgbClr val="000000"/>
              </a:buClr>
              <a:buFont typeface="Arial" panose="020B0604020202020204" pitchFamily="34" charset="0"/>
              <a:buChar char="•"/>
            </a:pPr>
            <a:r>
              <a:rPr lang="en-US" altLang="en-US" sz="3200" b="1" dirty="0">
                <a:solidFill>
                  <a:srgbClr val="0070C0"/>
                </a:solidFill>
                <a:latin typeface="Cordia New" panose="020B0304020202020204" pitchFamily="34" charset="-34"/>
                <a:ea typeface="Arial" panose="020B0604020202020204"/>
                <a:cs typeface="Cordia New" panose="020B0304020202020204" pitchFamily="34" charset="-34"/>
                <a:sym typeface="+mn-ea"/>
              </a:rPr>
              <a:t>Row context </a:t>
            </a:r>
            <a:r>
              <a:rPr lang="en-US" altLang="en-US" sz="3200" b="1" dirty="0">
                <a:latin typeface="Cordia New" panose="020B0304020202020204" pitchFamily="34" charset="-34"/>
                <a:ea typeface="Arial" panose="020B0604020202020204"/>
                <a:cs typeface="Cordia New" panose="020B0304020202020204" pitchFamily="34" charset="-34"/>
                <a:sym typeface="+mn-ea"/>
              </a:rPr>
              <a:t>(sum measures by row context)</a:t>
            </a:r>
          </a:p>
        </p:txBody>
      </p:sp>
      <p:pic>
        <p:nvPicPr>
          <p:cNvPr id="8" name="Picture 7">
            <a:extLst>
              <a:ext uri="{FF2B5EF4-FFF2-40B4-BE49-F238E27FC236}">
                <a16:creationId xmlns:a16="http://schemas.microsoft.com/office/drawing/2014/main" id="{28076733-465C-4652-B982-5723F167807F}"/>
              </a:ext>
            </a:extLst>
          </p:cNvPr>
          <p:cNvPicPr>
            <a:picLocks noChangeAspect="1"/>
          </p:cNvPicPr>
          <p:nvPr/>
        </p:nvPicPr>
        <p:blipFill>
          <a:blip r:embed="rId3"/>
          <a:stretch>
            <a:fillRect/>
          </a:stretch>
        </p:blipFill>
        <p:spPr>
          <a:xfrm>
            <a:off x="1297069" y="2650671"/>
            <a:ext cx="9597861" cy="2814311"/>
          </a:xfrm>
          <a:prstGeom prst="rect">
            <a:avLst/>
          </a:prstGeom>
        </p:spPr>
      </p:pic>
    </p:spTree>
    <p:extLst>
      <p:ext uri="{BB962C8B-B14F-4D97-AF65-F5344CB8AC3E}">
        <p14:creationId xmlns:p14="http://schemas.microsoft.com/office/powerpoint/2010/main" val="99829956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91B97B-C5E3-47CB-929A-6CA91B5A012B}"/>
              </a:ext>
            </a:extLst>
          </p:cNvPr>
          <p:cNvPicPr>
            <a:picLocks noChangeAspect="1"/>
          </p:cNvPicPr>
          <p:nvPr/>
        </p:nvPicPr>
        <p:blipFill>
          <a:blip r:embed="rId2"/>
          <a:stretch>
            <a:fillRect/>
          </a:stretch>
        </p:blipFill>
        <p:spPr>
          <a:xfrm>
            <a:off x="730437" y="425669"/>
            <a:ext cx="10788053" cy="5975132"/>
          </a:xfrm>
          <a:prstGeom prst="rect">
            <a:avLst/>
          </a:prstGeom>
        </p:spPr>
      </p:pic>
    </p:spTree>
    <p:extLst>
      <p:ext uri="{BB962C8B-B14F-4D97-AF65-F5344CB8AC3E}">
        <p14:creationId xmlns:p14="http://schemas.microsoft.com/office/powerpoint/2010/main" val="1961414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p:nvPr/>
        </p:nvSpPr>
        <p:spPr>
          <a:xfrm>
            <a:off x="1982128" y="511483"/>
            <a:ext cx="1984744"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000000"/>
              </a:buClr>
              <a:buFont typeface="Arial" panose="020B0604020202020204"/>
            </a:pPr>
            <a:r>
              <a:rPr lang="en-US" altLang="en-US" sz="4800" b="1" dirty="0">
                <a:latin typeface="Cordia New" panose="020B0304020202020204" pitchFamily="34" charset="-34"/>
                <a:ea typeface="Arial" panose="020B0604020202020204"/>
                <a:cs typeface="Cordia New" panose="020B0304020202020204" pitchFamily="34" charset="-34"/>
                <a:sym typeface="+mn-ea"/>
              </a:rPr>
              <a:t>Context</a:t>
            </a:r>
          </a:p>
        </p:txBody>
      </p:sp>
      <p:sp>
        <p:nvSpPr>
          <p:cNvPr id="3" name="Text Box 6"/>
          <p:cNvSpPr txBox="1"/>
          <p:nvPr/>
        </p:nvSpPr>
        <p:spPr>
          <a:xfrm>
            <a:off x="1124987" y="1591057"/>
            <a:ext cx="3699025" cy="584775"/>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189" indent="-457189" algn="ctr">
              <a:buClr>
                <a:srgbClr val="000000"/>
              </a:buClr>
              <a:buFont typeface="Arial" panose="020B0604020202020204" pitchFamily="34" charset="0"/>
              <a:buChar char="•"/>
            </a:pPr>
            <a:r>
              <a:rPr lang="en-US" altLang="en-US" sz="3200" b="1" dirty="0">
                <a:solidFill>
                  <a:srgbClr val="0070C0"/>
                </a:solidFill>
                <a:latin typeface="Cordia New" panose="020B0304020202020204" pitchFamily="34" charset="-34"/>
                <a:ea typeface="Arial" panose="020B0604020202020204"/>
                <a:cs typeface="Cordia New" panose="020B0304020202020204" pitchFamily="34" charset="-34"/>
                <a:sym typeface="+mn-ea"/>
              </a:rPr>
              <a:t>Filter context</a:t>
            </a:r>
          </a:p>
        </p:txBody>
      </p:sp>
      <p:sp>
        <p:nvSpPr>
          <p:cNvPr id="4" name="Rectangle 3"/>
          <p:cNvSpPr/>
          <p:nvPr/>
        </p:nvSpPr>
        <p:spPr>
          <a:xfrm>
            <a:off x="1750384" y="2424409"/>
            <a:ext cx="7537640" cy="2677656"/>
          </a:xfrm>
          <a:prstGeom prst="rect">
            <a:avLst/>
          </a:prstGeom>
        </p:spPr>
        <p:txBody>
          <a:bodyPr wrap="square">
            <a:spAutoFit/>
          </a:bodyPr>
          <a:lstStyle/>
          <a:p>
            <a:pPr algn="ctr"/>
            <a:r>
              <a:rPr lang="en-US" sz="6600" b="1" dirty="0">
                <a:latin typeface="Cordia New" panose="020B0304020202020204" pitchFamily="34" charset="-34"/>
                <a:cs typeface="Cordia New" panose="020B0304020202020204" pitchFamily="34" charset="-34"/>
              </a:rPr>
              <a:t>“</a:t>
            </a:r>
            <a:r>
              <a:rPr lang="en-US" sz="3600" dirty="0">
                <a:latin typeface="Cordia New" panose="020B0304020202020204" pitchFamily="34" charset="-34"/>
                <a:cs typeface="Cordia New" panose="020B0304020202020204" pitchFamily="34" charset="-34"/>
              </a:rPr>
              <a:t>Is the set of values allowed in each column, based on filter constraints that were applied to the row or that are defined by filter expressions within the formula.</a:t>
            </a:r>
            <a:r>
              <a:rPr lang="en-US" sz="6600" b="1" dirty="0">
                <a:latin typeface="Cordia New" panose="020B0304020202020204" pitchFamily="34" charset="-34"/>
                <a:cs typeface="Cordia New" panose="020B0304020202020204" pitchFamily="34" charset="-34"/>
              </a:rPr>
              <a:t>”</a:t>
            </a:r>
            <a:endParaRPr lang="th-TH" sz="6600" b="1" dirty="0">
              <a:latin typeface="Cordia New" panose="020B0304020202020204" pitchFamily="34" charset="-34"/>
              <a:cs typeface="Cordia New" panose="020B0304020202020204" pitchFamily="34" charset="-34"/>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p:nvPr/>
        </p:nvSpPr>
        <p:spPr>
          <a:xfrm>
            <a:off x="1982128" y="511483"/>
            <a:ext cx="1984744"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000000"/>
              </a:buClr>
              <a:buFont typeface="Arial" panose="020B0604020202020204"/>
            </a:pPr>
            <a:r>
              <a:rPr lang="en-US" altLang="en-US" sz="4800" b="1" dirty="0">
                <a:latin typeface="Cordia New" panose="020B0304020202020204" pitchFamily="34" charset="-34"/>
                <a:ea typeface="Arial" panose="020B0604020202020204"/>
                <a:cs typeface="Cordia New" panose="020B0304020202020204" pitchFamily="34" charset="-34"/>
                <a:sym typeface="+mn-ea"/>
              </a:rPr>
              <a:t>Context</a:t>
            </a:r>
          </a:p>
        </p:txBody>
      </p:sp>
      <p:sp>
        <p:nvSpPr>
          <p:cNvPr id="3" name="Text Box 6"/>
          <p:cNvSpPr txBox="1"/>
          <p:nvPr/>
        </p:nvSpPr>
        <p:spPr>
          <a:xfrm>
            <a:off x="1867014" y="1136222"/>
            <a:ext cx="3699025" cy="584775"/>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189" indent="-457189" algn="ctr">
              <a:buClr>
                <a:srgbClr val="000000"/>
              </a:buClr>
              <a:buFont typeface="Arial" panose="020B0604020202020204" pitchFamily="34" charset="0"/>
              <a:buChar char="•"/>
            </a:pPr>
            <a:r>
              <a:rPr lang="en-US" altLang="en-US" sz="3200" b="1" dirty="0">
                <a:solidFill>
                  <a:srgbClr val="0070C0"/>
                </a:solidFill>
                <a:latin typeface="Cordia New" panose="020B0304020202020204" pitchFamily="34" charset="-34"/>
                <a:ea typeface="Arial" panose="020B0604020202020204"/>
                <a:cs typeface="Cordia New" panose="020B0304020202020204" pitchFamily="34" charset="-34"/>
                <a:sym typeface="+mn-ea"/>
              </a:rPr>
              <a:t>Filter context</a:t>
            </a:r>
          </a:p>
        </p:txBody>
      </p:sp>
      <p:pic>
        <p:nvPicPr>
          <p:cNvPr id="7" name="Picture 6">
            <a:extLst>
              <a:ext uri="{FF2B5EF4-FFF2-40B4-BE49-F238E27FC236}">
                <a16:creationId xmlns:a16="http://schemas.microsoft.com/office/drawing/2014/main" id="{4B5E3F3C-7070-4B27-9F4E-57AB3680F8A1}"/>
              </a:ext>
            </a:extLst>
          </p:cNvPr>
          <p:cNvPicPr>
            <a:picLocks noChangeAspect="1"/>
          </p:cNvPicPr>
          <p:nvPr/>
        </p:nvPicPr>
        <p:blipFill>
          <a:blip r:embed="rId3"/>
          <a:stretch>
            <a:fillRect/>
          </a:stretch>
        </p:blipFill>
        <p:spPr>
          <a:xfrm>
            <a:off x="1982127" y="1830208"/>
            <a:ext cx="7167824" cy="2742749"/>
          </a:xfrm>
          <a:prstGeom prst="rect">
            <a:avLst/>
          </a:prstGeom>
        </p:spPr>
      </p:pic>
      <p:sp>
        <p:nvSpPr>
          <p:cNvPr id="9" name="TextBox 8">
            <a:extLst>
              <a:ext uri="{FF2B5EF4-FFF2-40B4-BE49-F238E27FC236}">
                <a16:creationId xmlns:a16="http://schemas.microsoft.com/office/drawing/2014/main" id="{C430BDF6-AC1A-4C69-91F2-775FE72ED7BF}"/>
              </a:ext>
            </a:extLst>
          </p:cNvPr>
          <p:cNvSpPr txBox="1"/>
          <p:nvPr/>
        </p:nvSpPr>
        <p:spPr>
          <a:xfrm>
            <a:off x="1978323" y="4720404"/>
            <a:ext cx="8603412" cy="12416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buFont typeface="Arial" panose="020B0604020202020204" pitchFamily="34" charset="0"/>
              <a:buChar char="•"/>
            </a:pPr>
            <a:r>
              <a:rPr lang="th-TH" sz="1867" dirty="0"/>
              <a:t>ตำแหน่งเลข 1 คือ ผู้ขาย=</a:t>
            </a:r>
            <a:r>
              <a:rPr lang="en-US" sz="1867" dirty="0"/>
              <a:t>sales </a:t>
            </a:r>
            <a:r>
              <a:rPr lang="th-TH" sz="1867" dirty="0"/>
              <a:t>ค, สินค้า=ของเล่น, วิธีชำระเงิน=เงินสด</a:t>
            </a:r>
          </a:p>
          <a:p>
            <a:pPr>
              <a:buFont typeface="Arial" panose="020B0604020202020204" pitchFamily="34" charset="0"/>
              <a:buChar char="•"/>
            </a:pPr>
            <a:r>
              <a:rPr lang="th-TH" sz="1867" dirty="0"/>
              <a:t>ตำแหน่งเลข 2 คือ สินค้า=ของเล่น, วิธีชำระเงิน=เงินสด </a:t>
            </a:r>
          </a:p>
          <a:p>
            <a:pPr>
              <a:buFont typeface="Arial" panose="020B0604020202020204" pitchFamily="34" charset="0"/>
              <a:buChar char="•"/>
            </a:pPr>
            <a:r>
              <a:rPr lang="th-TH" sz="1867" dirty="0"/>
              <a:t>ตำแหน่งเลข 3 คือ ผู้ขาย=</a:t>
            </a:r>
            <a:r>
              <a:rPr lang="en-US" sz="1867" dirty="0"/>
              <a:t>sales </a:t>
            </a:r>
            <a:r>
              <a:rPr lang="th-TH" sz="1867" dirty="0"/>
              <a:t>ค, วิธีชำระเงิน=เงินสด</a:t>
            </a:r>
          </a:p>
          <a:p>
            <a:pPr>
              <a:buFont typeface="Arial" panose="020B0604020202020204" pitchFamily="34" charset="0"/>
              <a:buChar char="•"/>
            </a:pPr>
            <a:r>
              <a:rPr lang="th-TH" sz="1867" dirty="0"/>
              <a:t>ตำแหน่งเลข 4 คือ วิธีชำระเงิน=เงินสด </a:t>
            </a:r>
          </a:p>
        </p:txBody>
      </p:sp>
    </p:spTree>
    <p:extLst>
      <p:ext uri="{BB962C8B-B14F-4D97-AF65-F5344CB8AC3E}">
        <p14:creationId xmlns:p14="http://schemas.microsoft.com/office/powerpoint/2010/main" val="51742672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p:nvPr/>
        </p:nvSpPr>
        <p:spPr>
          <a:xfrm>
            <a:off x="1985433" y="622300"/>
            <a:ext cx="3500120"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000000"/>
              </a:buClr>
              <a:buFont typeface="Arial" panose="020B0604020202020204"/>
            </a:pPr>
            <a:r>
              <a:rPr lang="en-US" altLang="en-US" sz="4800" b="1" dirty="0">
                <a:solidFill>
                  <a:srgbClr val="002060"/>
                </a:solidFill>
                <a:latin typeface="Cordia New" panose="020B0304020202020204" pitchFamily="34" charset="-34"/>
                <a:ea typeface="Arial" panose="020B0604020202020204"/>
                <a:cs typeface="Cordia New" panose="020B0304020202020204" pitchFamily="34" charset="-34"/>
                <a:sym typeface="+mn-ea"/>
              </a:rPr>
              <a:t>DAX functions</a:t>
            </a:r>
          </a:p>
        </p:txBody>
      </p:sp>
      <p:sp>
        <p:nvSpPr>
          <p:cNvPr id="3" name="Text Box 6"/>
          <p:cNvSpPr txBox="1"/>
          <p:nvPr/>
        </p:nvSpPr>
        <p:spPr>
          <a:xfrm>
            <a:off x="2984288" y="1482513"/>
            <a:ext cx="8851053" cy="4687950"/>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189" indent="-457189">
              <a:buClr>
                <a:srgbClr val="000000"/>
              </a:buClr>
              <a:buFont typeface="Arial" panose="020B0604020202020204" pitchFamily="34" charset="0"/>
              <a:buChar char="•"/>
            </a:pPr>
            <a:r>
              <a:rPr lang="en-US" altLang="en-US" sz="3733" dirty="0">
                <a:solidFill>
                  <a:srgbClr val="0070C0"/>
                </a:solidFill>
                <a:latin typeface="Cordia New" panose="020B0304020202020204" pitchFamily="34" charset="-34"/>
                <a:ea typeface="Arial" panose="020B0604020202020204"/>
                <a:cs typeface="Cordia New" panose="020B0304020202020204" pitchFamily="34" charset="-34"/>
                <a:sym typeface="+mn-ea"/>
              </a:rPr>
              <a:t>Math and Trig functions</a:t>
            </a:r>
          </a:p>
          <a:p>
            <a:pPr marL="457189" indent="-457189">
              <a:buClr>
                <a:srgbClr val="000000"/>
              </a:buClr>
              <a:buFont typeface="Arial" panose="020B0604020202020204" pitchFamily="34" charset="0"/>
              <a:buChar char="•"/>
            </a:pPr>
            <a:r>
              <a:rPr lang="en-US" altLang="en-US" sz="3733" dirty="0">
                <a:solidFill>
                  <a:srgbClr val="0070C0"/>
                </a:solidFill>
                <a:latin typeface="Cordia New" panose="020B0304020202020204" pitchFamily="34" charset="-34"/>
                <a:ea typeface="Arial" panose="020B0604020202020204"/>
                <a:cs typeface="Cordia New" panose="020B0304020202020204" pitchFamily="34" charset="-34"/>
                <a:sym typeface="+mn-ea"/>
              </a:rPr>
              <a:t>Statistical functions</a:t>
            </a:r>
          </a:p>
          <a:p>
            <a:pPr marL="457189" indent="-457189">
              <a:buClr>
                <a:srgbClr val="000000"/>
              </a:buClr>
              <a:buFont typeface="Arial" panose="020B0604020202020204" pitchFamily="34" charset="0"/>
              <a:buChar char="•"/>
            </a:pPr>
            <a:r>
              <a:rPr lang="en-US" altLang="en-US" sz="3733" dirty="0">
                <a:solidFill>
                  <a:srgbClr val="0070C0"/>
                </a:solidFill>
                <a:latin typeface="Cordia New" panose="020B0304020202020204" pitchFamily="34" charset="-34"/>
                <a:ea typeface="Arial" panose="020B0604020202020204"/>
                <a:cs typeface="Cordia New" panose="020B0304020202020204" pitchFamily="34" charset="-34"/>
                <a:sym typeface="+mn-ea"/>
              </a:rPr>
              <a:t>Logical functions</a:t>
            </a:r>
          </a:p>
          <a:p>
            <a:pPr marL="457189" indent="-457189">
              <a:buClr>
                <a:srgbClr val="000000"/>
              </a:buClr>
              <a:buFont typeface="Arial" panose="020B0604020202020204" pitchFamily="34" charset="0"/>
              <a:buChar char="•"/>
            </a:pPr>
            <a:r>
              <a:rPr lang="en-US" altLang="en-US" sz="3733" dirty="0">
                <a:solidFill>
                  <a:srgbClr val="0070C0"/>
                </a:solidFill>
                <a:latin typeface="Cordia New" panose="020B0304020202020204" pitchFamily="34" charset="-34"/>
                <a:ea typeface="Arial" panose="020B0604020202020204"/>
                <a:cs typeface="Cordia New" panose="020B0304020202020204" pitchFamily="34" charset="-34"/>
                <a:sym typeface="+mn-ea"/>
              </a:rPr>
              <a:t>Filter functions</a:t>
            </a:r>
          </a:p>
          <a:p>
            <a:pPr marL="457189" indent="-457189">
              <a:buClr>
                <a:srgbClr val="000000"/>
              </a:buClr>
              <a:buFont typeface="Arial" panose="020B0604020202020204" pitchFamily="34" charset="0"/>
              <a:buChar char="•"/>
            </a:pPr>
            <a:r>
              <a:rPr lang="en-US" altLang="en-US" sz="3733" dirty="0">
                <a:solidFill>
                  <a:srgbClr val="0070C0"/>
                </a:solidFill>
                <a:latin typeface="Cordia New" panose="020B0304020202020204" pitchFamily="34" charset="-34"/>
                <a:ea typeface="Arial" panose="020B0604020202020204"/>
                <a:cs typeface="Cordia New" panose="020B0304020202020204" pitchFamily="34" charset="-34"/>
                <a:sym typeface="+mn-ea"/>
              </a:rPr>
              <a:t>Information functions</a:t>
            </a:r>
          </a:p>
          <a:p>
            <a:pPr marL="457189" indent="-457189">
              <a:buClr>
                <a:srgbClr val="000000"/>
              </a:buClr>
              <a:buFont typeface="Arial" panose="020B0604020202020204" pitchFamily="34" charset="0"/>
              <a:buChar char="•"/>
            </a:pPr>
            <a:r>
              <a:rPr lang="en-US" altLang="en-US" sz="3733" dirty="0">
                <a:solidFill>
                  <a:srgbClr val="0070C0"/>
                </a:solidFill>
                <a:latin typeface="Cordia New" panose="020B0304020202020204" pitchFamily="34" charset="-34"/>
                <a:ea typeface="Arial" panose="020B0604020202020204"/>
                <a:cs typeface="Cordia New" panose="020B0304020202020204" pitchFamily="34" charset="-34"/>
                <a:sym typeface="+mn-ea"/>
              </a:rPr>
              <a:t>Text functions</a:t>
            </a:r>
          </a:p>
          <a:p>
            <a:pPr marL="457189" indent="-457189">
              <a:buClr>
                <a:srgbClr val="000000"/>
              </a:buClr>
              <a:buFont typeface="Arial" panose="020B0604020202020204" pitchFamily="34" charset="0"/>
              <a:buChar char="•"/>
            </a:pPr>
            <a:r>
              <a:rPr lang="en-US" altLang="en-US" sz="3733" dirty="0">
                <a:solidFill>
                  <a:srgbClr val="0070C0"/>
                </a:solidFill>
                <a:latin typeface="Cordia New" panose="020B0304020202020204" pitchFamily="34" charset="-34"/>
                <a:ea typeface="Arial" panose="020B0604020202020204"/>
                <a:cs typeface="Cordia New" panose="020B0304020202020204" pitchFamily="34" charset="-34"/>
                <a:sym typeface="+mn-ea"/>
              </a:rPr>
              <a:t>Date and time functions</a:t>
            </a:r>
          </a:p>
          <a:p>
            <a:pPr marL="457189" indent="-457189">
              <a:buClr>
                <a:srgbClr val="000000"/>
              </a:buClr>
              <a:buFont typeface="Arial" panose="020B0604020202020204" pitchFamily="34" charset="0"/>
              <a:buChar char="•"/>
            </a:pPr>
            <a:r>
              <a:rPr lang="en-US" altLang="en-US" sz="3733" dirty="0">
                <a:solidFill>
                  <a:srgbClr val="0070C0"/>
                </a:solidFill>
                <a:latin typeface="Cordia New" panose="020B0304020202020204" pitchFamily="34" charset="-34"/>
                <a:ea typeface="Arial" panose="020B0604020202020204"/>
                <a:cs typeface="Cordia New" panose="020B0304020202020204" pitchFamily="34" charset="-34"/>
                <a:sym typeface="+mn-ea"/>
              </a:rPr>
              <a:t>Time intelligence functions</a:t>
            </a:r>
          </a:p>
        </p:txBody>
      </p:sp>
      <p:sp>
        <p:nvSpPr>
          <p:cNvPr id="4" name="Rectangle 3">
            <a:extLst>
              <a:ext uri="{FF2B5EF4-FFF2-40B4-BE49-F238E27FC236}">
                <a16:creationId xmlns:a16="http://schemas.microsoft.com/office/drawing/2014/main" id="{6C04A1AF-9133-468F-BEC7-FCC8EE88A5E5}"/>
              </a:ext>
            </a:extLst>
          </p:cNvPr>
          <p:cNvSpPr/>
          <p:nvPr/>
        </p:nvSpPr>
        <p:spPr>
          <a:xfrm>
            <a:off x="7809655" y="5877195"/>
            <a:ext cx="4248996" cy="379656"/>
          </a:xfrm>
          <a:prstGeom prst="rect">
            <a:avLst/>
          </a:prstGeom>
        </p:spPr>
        <p:txBody>
          <a:bodyPr wrap="square">
            <a:spAutoFit/>
          </a:bodyPr>
          <a:lstStyle/>
          <a:p>
            <a:r>
              <a:rPr lang="en-US" sz="1867" dirty="0">
                <a:solidFill>
                  <a:schemeClr val="bg1">
                    <a:lumMod val="50000"/>
                  </a:schemeClr>
                </a:solidFill>
              </a:rPr>
              <a:t>https://docs.microsoft.com/en-us/dax/</a:t>
            </a:r>
            <a:endParaRPr lang="th-TH" sz="1867" dirty="0">
              <a:solidFill>
                <a:schemeClr val="bg1">
                  <a:lumMod val="50000"/>
                </a:schemeClr>
              </a:solidFill>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85630" y="1709420"/>
            <a:ext cx="9839113" cy="4526280"/>
          </a:xfrm>
        </p:spPr>
        <p:txBody>
          <a:bodyPr>
            <a:normAutofit/>
          </a:bodyPr>
          <a:lstStyle/>
          <a:p>
            <a:r>
              <a:rPr lang="th-TH" altLang="th-TH" sz="4400" dirty="0">
                <a:latin typeface="CordiaUPC" panose="020B0304020202020204" charset="0"/>
                <a:cs typeface="CordiaUPC" panose="020B0304020202020204" charset="0"/>
              </a:rPr>
              <a:t>SUM</a:t>
            </a:r>
            <a:r>
              <a:rPr lang="en-US" altLang="th-TH" sz="4400" dirty="0">
                <a:latin typeface="CordiaUPC" panose="020B0304020202020204" charset="0"/>
                <a:cs typeface="CordiaUPC" panose="020B0304020202020204" charset="0"/>
              </a:rPr>
              <a:t> </a:t>
            </a:r>
            <a:r>
              <a:rPr lang="th-TH" altLang="th-TH" sz="4400" dirty="0">
                <a:latin typeface="CordiaUPC" panose="020B0304020202020204" charset="0"/>
                <a:cs typeface="CordiaUPC" panose="020B0304020202020204" charset="0"/>
              </a:rPr>
              <a:t>ผลรวมของ(</a:t>
            </a:r>
            <a:r>
              <a:rPr lang="en-US" altLang="th-TH" sz="4400" dirty="0">
                <a:latin typeface="CordiaUPC" panose="020B0304020202020204" charset="0"/>
                <a:cs typeface="CordiaUPC" panose="020B0304020202020204" charset="0"/>
              </a:rPr>
              <a:t>column</a:t>
            </a:r>
            <a:r>
              <a:rPr lang="th-TH" altLang="th-TH" sz="4400" dirty="0">
                <a:latin typeface="CordiaUPC" panose="020B0304020202020204" charset="0"/>
                <a:cs typeface="CordiaUPC" panose="020B0304020202020204" charset="0"/>
              </a:rPr>
              <a:t>)</a:t>
            </a:r>
          </a:p>
          <a:p>
            <a:r>
              <a:rPr lang="en-US" altLang="th-TH" sz="4400" dirty="0">
                <a:latin typeface="CordiaUPC" panose="020B0304020202020204" charset="0"/>
                <a:cs typeface="CordiaUPC" panose="020B0304020202020204" charset="0"/>
              </a:rPr>
              <a:t>ABS</a:t>
            </a:r>
            <a:r>
              <a:rPr lang="th-TH" altLang="th-TH" sz="4400" dirty="0">
                <a:latin typeface="CordiaUPC" panose="020B0304020202020204" charset="0"/>
                <a:cs typeface="CordiaUPC" panose="020B0304020202020204" charset="0"/>
              </a:rPr>
              <a:t> ค่า </a:t>
            </a:r>
            <a:r>
              <a:rPr lang="en-US" altLang="th-TH" sz="4400" dirty="0">
                <a:latin typeface="CordiaUPC" panose="020B0304020202020204" charset="0"/>
                <a:cs typeface="CordiaUPC" panose="020B0304020202020204" charset="0"/>
              </a:rPr>
              <a:t>Absolute </a:t>
            </a:r>
            <a:r>
              <a:rPr lang="th-TH" altLang="th-TH" sz="4400" dirty="0">
                <a:latin typeface="CordiaUPC" panose="020B0304020202020204" charset="0"/>
                <a:cs typeface="CordiaUPC" panose="020B0304020202020204" charset="0"/>
              </a:rPr>
              <a:t>ของ ()</a:t>
            </a:r>
          </a:p>
          <a:p>
            <a:r>
              <a:rPr lang="en-US" altLang="th-TH" sz="4400" dirty="0">
                <a:latin typeface="CordiaUPC" panose="020B0304020202020204" charset="0"/>
                <a:cs typeface="CordiaUPC" panose="020B0304020202020204" charset="0"/>
              </a:rPr>
              <a:t>SUMX</a:t>
            </a:r>
            <a:r>
              <a:rPr lang="th-TH" altLang="th-TH" sz="4400" dirty="0">
                <a:latin typeface="CordiaUPC" panose="020B0304020202020204" charset="0"/>
                <a:cs typeface="CordiaUPC" panose="020B0304020202020204" charset="0"/>
              </a:rPr>
              <a:t> </a:t>
            </a:r>
            <a:r>
              <a:rPr lang="en-US" altLang="th-TH" sz="4400" dirty="0">
                <a:latin typeface="CordiaUPC" panose="020B0304020202020204" charset="0"/>
                <a:cs typeface="CordiaUPC" panose="020B0304020202020204" charset="0"/>
              </a:rPr>
              <a:t> </a:t>
            </a:r>
            <a:r>
              <a:rPr lang="th-TH" altLang="th-TH" sz="4400" dirty="0">
                <a:latin typeface="CordiaUPC" panose="020B0304020202020204" charset="0"/>
                <a:cs typeface="CordiaUPC" panose="020B0304020202020204" charset="0"/>
              </a:rPr>
              <a:t>ผลรวมของตาราง()</a:t>
            </a:r>
          </a:p>
          <a:p>
            <a:r>
              <a:rPr lang="en-US" altLang="th-TH" sz="4400" dirty="0">
                <a:latin typeface="CordiaUPC" panose="020B0304020202020204" charset="0"/>
                <a:cs typeface="CordiaUPC" panose="020B0304020202020204" charset="0"/>
              </a:rPr>
              <a:t>LOG</a:t>
            </a:r>
            <a:r>
              <a:rPr lang="th-TH" altLang="th-TH" sz="4400" dirty="0">
                <a:latin typeface="CordiaUPC" panose="020B0304020202020204" charset="0"/>
                <a:cs typeface="CordiaUPC" panose="020B0304020202020204" charset="0"/>
              </a:rPr>
              <a:t> ค่า </a:t>
            </a:r>
            <a:r>
              <a:rPr lang="en-US" altLang="th-TH" sz="4400" dirty="0">
                <a:latin typeface="CordiaUPC" panose="020B0304020202020204" charset="0"/>
                <a:cs typeface="CordiaUPC" panose="020B0304020202020204" charset="0"/>
              </a:rPr>
              <a:t>Log</a:t>
            </a:r>
            <a:r>
              <a:rPr lang="th-TH" altLang="th-TH" sz="4400" dirty="0">
                <a:latin typeface="CordiaUPC" panose="020B0304020202020204" charset="0"/>
                <a:cs typeface="CordiaUPC" panose="020B0304020202020204" charset="0"/>
              </a:rPr>
              <a:t> ของ ()</a:t>
            </a:r>
            <a:endParaRPr lang="en-US" altLang="th-TH" sz="4400" dirty="0">
              <a:latin typeface="CordiaUPC" panose="020B0304020202020204" charset="0"/>
              <a:cs typeface="CordiaUPC" panose="020B0304020202020204" charset="0"/>
            </a:endParaRPr>
          </a:p>
          <a:p>
            <a:r>
              <a:rPr lang="en-US" altLang="th-TH" sz="4400" dirty="0">
                <a:latin typeface="CordiaUPC" panose="020B0304020202020204" charset="0"/>
                <a:cs typeface="CordiaUPC" panose="020B0304020202020204" charset="0"/>
              </a:rPr>
              <a:t>MOD</a:t>
            </a:r>
            <a:r>
              <a:rPr lang="th-TH" altLang="th-TH" sz="4400" dirty="0">
                <a:latin typeface="CordiaUPC" panose="020B0304020202020204" charset="0"/>
                <a:cs typeface="CordiaUPC" panose="020B0304020202020204" charset="0"/>
              </a:rPr>
              <a:t> </a:t>
            </a:r>
          </a:p>
        </p:txBody>
      </p:sp>
      <p:sp>
        <p:nvSpPr>
          <p:cNvPr id="3" name="Text Box 6"/>
          <p:cNvSpPr txBox="1"/>
          <p:nvPr/>
        </p:nvSpPr>
        <p:spPr>
          <a:xfrm>
            <a:off x="1870288" y="622300"/>
            <a:ext cx="5785273"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4800" b="1" dirty="0">
                <a:solidFill>
                  <a:srgbClr val="0070C0"/>
                </a:solidFill>
                <a:latin typeface="Cordia New" panose="020B0304020202020204" pitchFamily="34" charset="-34"/>
                <a:ea typeface="Arial" panose="020B0604020202020204"/>
                <a:cs typeface="Cordia New" panose="020B0304020202020204" pitchFamily="34" charset="-34"/>
                <a:sym typeface="+mn-ea"/>
              </a:rPr>
              <a:t>Math and Trig functions</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p:nvPr/>
        </p:nvSpPr>
        <p:spPr>
          <a:xfrm>
            <a:off x="1870288" y="622300"/>
            <a:ext cx="5785273"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4800" b="1">
                <a:solidFill>
                  <a:srgbClr val="0070C0"/>
                </a:solidFill>
                <a:latin typeface="Cordia New" panose="020B0304020202020204" pitchFamily="34" charset="-34"/>
                <a:ea typeface="Arial" panose="020B0604020202020204"/>
                <a:cs typeface="Cordia New" panose="020B0304020202020204" pitchFamily="34" charset="-34"/>
                <a:sym typeface="+mn-ea"/>
              </a:rPr>
              <a:t>Math and Trig functions</a:t>
            </a:r>
            <a:endParaRPr lang="en-US" altLang="en-US" sz="4800" b="1" dirty="0">
              <a:solidFill>
                <a:srgbClr val="0070C0"/>
              </a:solidFill>
              <a:latin typeface="Cordia New" panose="020B0304020202020204" pitchFamily="34" charset="-34"/>
              <a:ea typeface="Arial" panose="020B0604020202020204"/>
              <a:cs typeface="Cordia New" panose="020B0304020202020204" pitchFamily="34" charset="-34"/>
              <a:sym typeface="+mn-ea"/>
            </a:endParaRPr>
          </a:p>
        </p:txBody>
      </p:sp>
      <p:pic>
        <p:nvPicPr>
          <p:cNvPr id="8" name="Picture 7">
            <a:extLst>
              <a:ext uri="{FF2B5EF4-FFF2-40B4-BE49-F238E27FC236}">
                <a16:creationId xmlns:a16="http://schemas.microsoft.com/office/drawing/2014/main" id="{B23F1DAE-6E6C-429C-9653-F04F067CE7D5}"/>
              </a:ext>
            </a:extLst>
          </p:cNvPr>
          <p:cNvPicPr>
            <a:picLocks noChangeAspect="1"/>
          </p:cNvPicPr>
          <p:nvPr/>
        </p:nvPicPr>
        <p:blipFill rotWithShape="1">
          <a:blip r:embed="rId2"/>
          <a:srcRect r="17765"/>
          <a:stretch/>
        </p:blipFill>
        <p:spPr>
          <a:xfrm>
            <a:off x="973520" y="1553697"/>
            <a:ext cx="9512583" cy="2191874"/>
          </a:xfrm>
          <a:prstGeom prst="rect">
            <a:avLst/>
          </a:prstGeom>
        </p:spPr>
      </p:pic>
      <p:sp>
        <p:nvSpPr>
          <p:cNvPr id="2" name="Text Box 6">
            <a:extLst>
              <a:ext uri="{FF2B5EF4-FFF2-40B4-BE49-F238E27FC236}">
                <a16:creationId xmlns:a16="http://schemas.microsoft.com/office/drawing/2014/main" id="{675E30C0-11EB-42E8-9963-B917DE768E43}"/>
              </a:ext>
            </a:extLst>
          </p:cNvPr>
          <p:cNvSpPr txBox="1"/>
          <p:nvPr/>
        </p:nvSpPr>
        <p:spPr>
          <a:xfrm>
            <a:off x="1323248" y="3941440"/>
            <a:ext cx="2109824" cy="502766"/>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2667" b="1" dirty="0">
                <a:latin typeface="Calibri (Body)"/>
                <a:ea typeface="Gadugi" panose="020B0502040204020203" pitchFamily="34" charset="0"/>
                <a:cs typeface="RSU" panose="02000506040000020003" pitchFamily="2" charset="-34"/>
                <a:sym typeface="+mn-ea"/>
              </a:rPr>
              <a:t>Example</a:t>
            </a:r>
          </a:p>
        </p:txBody>
      </p:sp>
      <p:sp>
        <p:nvSpPr>
          <p:cNvPr id="5" name="Rectangle 4">
            <a:extLst>
              <a:ext uri="{FF2B5EF4-FFF2-40B4-BE49-F238E27FC236}">
                <a16:creationId xmlns:a16="http://schemas.microsoft.com/office/drawing/2014/main" id="{705E3E3D-181B-45E3-A71D-A0F43068C520}"/>
              </a:ext>
            </a:extLst>
          </p:cNvPr>
          <p:cNvSpPr>
            <a:spLocks noChangeArrowheads="1"/>
          </p:cNvSpPr>
          <p:nvPr/>
        </p:nvSpPr>
        <p:spPr bwMode="auto">
          <a:xfrm>
            <a:off x="1447283" y="4640075"/>
            <a:ext cx="9861963" cy="451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r>
              <a:rPr lang="en-US" sz="2133" dirty="0" err="1">
                <a:solidFill>
                  <a:srgbClr val="000000"/>
                </a:solidFill>
                <a:latin typeface="Consolas" panose="020B0609020204030204" pitchFamily="49" charset="0"/>
              </a:rPr>
              <a:t>SumSales</a:t>
            </a:r>
            <a:r>
              <a:rPr lang="en-US" sz="2133" dirty="0">
                <a:solidFill>
                  <a:srgbClr val="000000"/>
                </a:solidFill>
                <a:latin typeface="Consolas" panose="020B0609020204030204" pitchFamily="49" charset="0"/>
              </a:rPr>
              <a:t> = SUM(Orders[Sales])</a:t>
            </a:r>
          </a:p>
        </p:txBody>
      </p:sp>
    </p:spTree>
    <p:extLst>
      <p:ext uri="{BB962C8B-B14F-4D97-AF65-F5344CB8AC3E}">
        <p14:creationId xmlns:p14="http://schemas.microsoft.com/office/powerpoint/2010/main" val="234145605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p:nvPr/>
        </p:nvSpPr>
        <p:spPr>
          <a:xfrm>
            <a:off x="1870288" y="622300"/>
            <a:ext cx="5785273"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4800" b="1" dirty="0">
                <a:solidFill>
                  <a:srgbClr val="0070C0"/>
                </a:solidFill>
                <a:latin typeface="Cordia New" panose="020B0304020202020204" pitchFamily="34" charset="-34"/>
                <a:ea typeface="Arial" panose="020B0604020202020204"/>
                <a:cs typeface="Cordia New" panose="020B0304020202020204" pitchFamily="34" charset="-34"/>
                <a:sym typeface="+mn-ea"/>
              </a:rPr>
              <a:t>Math and Trig functions</a:t>
            </a:r>
          </a:p>
        </p:txBody>
      </p:sp>
      <p:pic>
        <p:nvPicPr>
          <p:cNvPr id="5" name="Picture 4">
            <a:extLst>
              <a:ext uri="{FF2B5EF4-FFF2-40B4-BE49-F238E27FC236}">
                <a16:creationId xmlns:a16="http://schemas.microsoft.com/office/drawing/2014/main" id="{D8533261-4BBD-4773-B896-3803805D54DF}"/>
              </a:ext>
            </a:extLst>
          </p:cNvPr>
          <p:cNvPicPr>
            <a:picLocks noChangeAspect="1"/>
          </p:cNvPicPr>
          <p:nvPr/>
        </p:nvPicPr>
        <p:blipFill>
          <a:blip r:embed="rId3"/>
          <a:stretch>
            <a:fillRect/>
          </a:stretch>
        </p:blipFill>
        <p:spPr>
          <a:xfrm>
            <a:off x="887565" y="1721054"/>
            <a:ext cx="10416869" cy="2035610"/>
          </a:xfrm>
          <a:prstGeom prst="rect">
            <a:avLst/>
          </a:prstGeom>
        </p:spPr>
      </p:pic>
      <p:sp>
        <p:nvSpPr>
          <p:cNvPr id="6" name="Text Box 6">
            <a:extLst>
              <a:ext uri="{FF2B5EF4-FFF2-40B4-BE49-F238E27FC236}">
                <a16:creationId xmlns:a16="http://schemas.microsoft.com/office/drawing/2014/main" id="{791B07E9-EE67-42C6-9936-0A56848E477B}"/>
              </a:ext>
            </a:extLst>
          </p:cNvPr>
          <p:cNvSpPr txBox="1"/>
          <p:nvPr/>
        </p:nvSpPr>
        <p:spPr>
          <a:xfrm>
            <a:off x="1057777" y="3901128"/>
            <a:ext cx="2109824" cy="502766"/>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2667" b="1" dirty="0">
                <a:latin typeface="Calibri (Body)"/>
                <a:ea typeface="Gadugi" panose="020B0502040204020203" pitchFamily="34" charset="0"/>
                <a:cs typeface="RSU" panose="02000506040000020003" pitchFamily="2" charset="-34"/>
                <a:sym typeface="+mn-ea"/>
              </a:rPr>
              <a:t>Example</a:t>
            </a:r>
          </a:p>
        </p:txBody>
      </p:sp>
      <p:sp>
        <p:nvSpPr>
          <p:cNvPr id="15" name="Rectangle 4">
            <a:extLst>
              <a:ext uri="{FF2B5EF4-FFF2-40B4-BE49-F238E27FC236}">
                <a16:creationId xmlns:a16="http://schemas.microsoft.com/office/drawing/2014/main" id="{65887043-FCD2-4ED2-BDAD-DD6DC8E26212}"/>
              </a:ext>
            </a:extLst>
          </p:cNvPr>
          <p:cNvSpPr>
            <a:spLocks noChangeArrowheads="1"/>
          </p:cNvSpPr>
          <p:nvPr/>
        </p:nvSpPr>
        <p:spPr bwMode="auto">
          <a:xfrm>
            <a:off x="1057777" y="4681094"/>
            <a:ext cx="9861963" cy="451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r>
              <a:rPr lang="en-US" sz="2133" dirty="0" err="1">
                <a:solidFill>
                  <a:srgbClr val="000000"/>
                </a:solidFill>
                <a:latin typeface="Consolas" panose="020B0609020204030204" pitchFamily="49" charset="0"/>
              </a:rPr>
              <a:t>SumXQty</a:t>
            </a:r>
            <a:r>
              <a:rPr lang="en-US" sz="2133" dirty="0">
                <a:solidFill>
                  <a:srgbClr val="000000"/>
                </a:solidFill>
                <a:latin typeface="Consolas" panose="020B0609020204030204" pitchFamily="49" charset="0"/>
              </a:rPr>
              <a:t> = SUMX(</a:t>
            </a:r>
            <a:r>
              <a:rPr lang="en-US" sz="2133" dirty="0" err="1">
                <a:solidFill>
                  <a:srgbClr val="000000"/>
                </a:solidFill>
                <a:latin typeface="Consolas" panose="020B0609020204030204" pitchFamily="49" charset="0"/>
              </a:rPr>
              <a:t>Orders,Orders</a:t>
            </a:r>
            <a:r>
              <a:rPr lang="en-US" sz="2133" dirty="0">
                <a:solidFill>
                  <a:srgbClr val="000000"/>
                </a:solidFill>
                <a:latin typeface="Consolas" panose="020B0609020204030204" pitchFamily="49" charset="0"/>
              </a:rPr>
              <a:t>[Quantity]*Orders[Sales])</a:t>
            </a:r>
          </a:p>
        </p:txBody>
      </p:sp>
    </p:spTree>
    <p:extLst>
      <p:ext uri="{BB962C8B-B14F-4D97-AF65-F5344CB8AC3E}">
        <p14:creationId xmlns:p14="http://schemas.microsoft.com/office/powerpoint/2010/main" val="368355363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83616" y="1709419"/>
            <a:ext cx="9839113" cy="4526280"/>
          </a:xfrm>
        </p:spPr>
        <p:txBody>
          <a:bodyPr>
            <a:normAutofit/>
          </a:bodyPr>
          <a:lstStyle/>
          <a:p>
            <a:r>
              <a:rPr lang="th-TH" altLang="th-TH" sz="4000" dirty="0">
                <a:latin typeface="Cordia New" panose="020B0304020202020204" charset="0"/>
                <a:cs typeface="Cordia New" panose="020B0304020202020204" charset="0"/>
              </a:rPr>
              <a:t>COUNT</a:t>
            </a:r>
          </a:p>
          <a:p>
            <a:r>
              <a:rPr lang="en-US" altLang="th-TH" sz="4000" dirty="0">
                <a:latin typeface="Cordia New" panose="020B0304020202020204" charset="0"/>
                <a:cs typeface="Cordia New" panose="020B0304020202020204" charset="0"/>
              </a:rPr>
              <a:t>DISTINCTCOUNT</a:t>
            </a:r>
            <a:endParaRPr lang="th-TH" altLang="th-TH" sz="4000" dirty="0">
              <a:latin typeface="Cordia New" panose="020B0304020202020204" charset="0"/>
              <a:cs typeface="Cordia New" panose="020B0304020202020204" charset="0"/>
            </a:endParaRPr>
          </a:p>
          <a:p>
            <a:r>
              <a:rPr lang="en-US" altLang="th-TH" sz="4000" dirty="0">
                <a:latin typeface="Cordia New" panose="020B0304020202020204" charset="0"/>
                <a:cs typeface="Cordia New" panose="020B0304020202020204" charset="0"/>
              </a:rPr>
              <a:t>AVERAGE</a:t>
            </a:r>
            <a:endParaRPr lang="th-TH" altLang="th-TH" sz="4000" dirty="0">
              <a:latin typeface="Cordia New" panose="020B0304020202020204" charset="0"/>
              <a:cs typeface="Cordia New" panose="020B0304020202020204" charset="0"/>
            </a:endParaRPr>
          </a:p>
          <a:p>
            <a:r>
              <a:rPr lang="en-US" altLang="th-TH" sz="4000" dirty="0">
                <a:latin typeface="Cordia New" panose="020B0304020202020204" charset="0"/>
                <a:cs typeface="Cordia New" panose="020B0304020202020204" charset="0"/>
              </a:rPr>
              <a:t>MAX</a:t>
            </a:r>
            <a:endParaRPr lang="th-TH" altLang="th-TH" sz="4000" dirty="0">
              <a:latin typeface="Cordia New" panose="020B0304020202020204" charset="0"/>
              <a:cs typeface="Cordia New" panose="020B0304020202020204" charset="0"/>
            </a:endParaRPr>
          </a:p>
          <a:p>
            <a:r>
              <a:rPr lang="en-US" altLang="th-TH" sz="4000" dirty="0">
                <a:latin typeface="Cordia New" panose="020B0304020202020204" charset="0"/>
                <a:cs typeface="Cordia New" panose="020B0304020202020204" charset="0"/>
              </a:rPr>
              <a:t>MIN</a:t>
            </a:r>
            <a:endParaRPr lang="th-TH" altLang="th-TH" sz="4000" dirty="0">
              <a:latin typeface="Cordia New" panose="020B0304020202020204" charset="0"/>
              <a:cs typeface="Cordia New" panose="020B0304020202020204" charset="0"/>
            </a:endParaRPr>
          </a:p>
        </p:txBody>
      </p:sp>
      <p:sp>
        <p:nvSpPr>
          <p:cNvPr id="3" name="Text Box 6"/>
          <p:cNvSpPr txBox="1"/>
          <p:nvPr/>
        </p:nvSpPr>
        <p:spPr>
          <a:xfrm>
            <a:off x="1870288" y="622301"/>
            <a:ext cx="5785273"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4800" b="1" dirty="0">
                <a:solidFill>
                  <a:srgbClr val="0070C0"/>
                </a:solidFill>
                <a:latin typeface="Cordia New" panose="020B0304020202020204" pitchFamily="34" charset="-34"/>
                <a:ea typeface="Arial" panose="020B0604020202020204"/>
                <a:cs typeface="Cordia New" panose="020B0304020202020204" pitchFamily="34" charset="-34"/>
                <a:sym typeface="+mn-ea"/>
              </a:rPr>
              <a:t>Statistical functions</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p:nvPr/>
        </p:nvSpPr>
        <p:spPr>
          <a:xfrm>
            <a:off x="1870288" y="622301"/>
            <a:ext cx="5785273"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4800" b="1" dirty="0">
                <a:solidFill>
                  <a:srgbClr val="0070C0"/>
                </a:solidFill>
                <a:latin typeface="Cordia New" panose="020B0304020202020204" pitchFamily="34" charset="-34"/>
                <a:ea typeface="Arial" panose="020B0604020202020204"/>
                <a:cs typeface="Cordia New" panose="020B0304020202020204" pitchFamily="34" charset="-34"/>
                <a:sym typeface="+mn-ea"/>
              </a:rPr>
              <a:t>Statistical functions</a:t>
            </a:r>
          </a:p>
        </p:txBody>
      </p:sp>
      <p:pic>
        <p:nvPicPr>
          <p:cNvPr id="8" name="Picture 7">
            <a:extLst>
              <a:ext uri="{FF2B5EF4-FFF2-40B4-BE49-F238E27FC236}">
                <a16:creationId xmlns:a16="http://schemas.microsoft.com/office/drawing/2014/main" id="{30AA320E-9AD5-4F65-93CF-7485DCDAEA21}"/>
              </a:ext>
            </a:extLst>
          </p:cNvPr>
          <p:cNvPicPr>
            <a:picLocks noChangeAspect="1"/>
          </p:cNvPicPr>
          <p:nvPr/>
        </p:nvPicPr>
        <p:blipFill>
          <a:blip r:embed="rId2"/>
          <a:stretch>
            <a:fillRect/>
          </a:stretch>
        </p:blipFill>
        <p:spPr>
          <a:xfrm>
            <a:off x="1245233" y="1575335"/>
            <a:ext cx="10724620" cy="2158777"/>
          </a:xfrm>
          <a:prstGeom prst="rect">
            <a:avLst/>
          </a:prstGeom>
        </p:spPr>
      </p:pic>
      <p:sp>
        <p:nvSpPr>
          <p:cNvPr id="2" name="Text Box 6">
            <a:extLst>
              <a:ext uri="{FF2B5EF4-FFF2-40B4-BE49-F238E27FC236}">
                <a16:creationId xmlns:a16="http://schemas.microsoft.com/office/drawing/2014/main" id="{BC155E02-70E0-4F70-8B91-21F1814E8939}"/>
              </a:ext>
            </a:extLst>
          </p:cNvPr>
          <p:cNvSpPr txBox="1"/>
          <p:nvPr/>
        </p:nvSpPr>
        <p:spPr>
          <a:xfrm>
            <a:off x="1957429" y="3777836"/>
            <a:ext cx="2109824" cy="502766"/>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2667" b="1" dirty="0">
                <a:latin typeface="Calibri (Body)"/>
                <a:ea typeface="Gadugi" panose="020B0502040204020203" pitchFamily="34" charset="0"/>
                <a:cs typeface="RSU" panose="02000506040000020003" pitchFamily="2" charset="-34"/>
                <a:sym typeface="+mn-ea"/>
              </a:rPr>
              <a:t>Example</a:t>
            </a:r>
          </a:p>
        </p:txBody>
      </p:sp>
      <p:sp>
        <p:nvSpPr>
          <p:cNvPr id="5" name="Rectangle 4">
            <a:extLst>
              <a:ext uri="{FF2B5EF4-FFF2-40B4-BE49-F238E27FC236}">
                <a16:creationId xmlns:a16="http://schemas.microsoft.com/office/drawing/2014/main" id="{329D8CA5-3EDC-4F44-A430-F29D53261C92}"/>
              </a:ext>
            </a:extLst>
          </p:cNvPr>
          <p:cNvSpPr>
            <a:spLocks noChangeArrowheads="1"/>
          </p:cNvSpPr>
          <p:nvPr/>
        </p:nvSpPr>
        <p:spPr bwMode="auto">
          <a:xfrm>
            <a:off x="2414629" y="4548359"/>
            <a:ext cx="9861963" cy="451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r>
              <a:rPr lang="en-US" sz="2133" dirty="0" err="1">
                <a:solidFill>
                  <a:srgbClr val="000000"/>
                </a:solidFill>
                <a:latin typeface="Consolas" panose="020B0609020204030204" pitchFamily="49" charset="0"/>
              </a:rPr>
              <a:t>CountCustomer</a:t>
            </a:r>
            <a:r>
              <a:rPr lang="en-US" sz="2133" dirty="0">
                <a:solidFill>
                  <a:srgbClr val="000000"/>
                </a:solidFill>
                <a:latin typeface="Consolas" panose="020B0609020204030204" pitchFamily="49" charset="0"/>
              </a:rPr>
              <a:t> = DISTINCTCOUNT(Orders[Customer Name])</a:t>
            </a:r>
          </a:p>
        </p:txBody>
      </p:sp>
    </p:spTree>
    <p:extLst>
      <p:ext uri="{BB962C8B-B14F-4D97-AF65-F5344CB8AC3E}">
        <p14:creationId xmlns:p14="http://schemas.microsoft.com/office/powerpoint/2010/main" val="1230768105"/>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01988" y="1749213"/>
            <a:ext cx="9839113" cy="4526280"/>
          </a:xfrm>
        </p:spPr>
        <p:txBody>
          <a:bodyPr>
            <a:normAutofit/>
          </a:bodyPr>
          <a:lstStyle/>
          <a:p>
            <a:r>
              <a:rPr lang="th-TH" altLang="th-TH" sz="4400" dirty="0">
                <a:latin typeface="Cordia New" panose="020B0304020202020204" charset="0"/>
                <a:cs typeface="Cordia New" panose="020B0304020202020204" charset="0"/>
              </a:rPr>
              <a:t>AND</a:t>
            </a:r>
          </a:p>
          <a:p>
            <a:r>
              <a:rPr lang="th-TH" altLang="th-TH" sz="4400" dirty="0">
                <a:latin typeface="Cordia New" panose="020B0304020202020204" charset="0"/>
                <a:cs typeface="Cordia New" panose="020B0304020202020204" charset="0"/>
              </a:rPr>
              <a:t>OR</a:t>
            </a:r>
          </a:p>
          <a:p>
            <a:r>
              <a:rPr lang="th-TH" altLang="th-TH" sz="4400" dirty="0">
                <a:latin typeface="Cordia New" panose="020B0304020202020204" charset="0"/>
                <a:cs typeface="Cordia New" panose="020B0304020202020204" charset="0"/>
              </a:rPr>
              <a:t>NOT</a:t>
            </a:r>
          </a:p>
          <a:p>
            <a:r>
              <a:rPr lang="th-TH" altLang="th-TH" sz="4400" dirty="0">
                <a:latin typeface="Cordia New" panose="020B0304020202020204" charset="0"/>
                <a:cs typeface="Cordia New" panose="020B0304020202020204" charset="0"/>
              </a:rPr>
              <a:t>IF</a:t>
            </a:r>
          </a:p>
          <a:p>
            <a:r>
              <a:rPr lang="th-TH" altLang="th-TH" sz="4400" dirty="0">
                <a:latin typeface="Cordia New" panose="020B0304020202020204" charset="0"/>
                <a:cs typeface="Cordia New" panose="020B0304020202020204" charset="0"/>
              </a:rPr>
              <a:t>IFERROR</a:t>
            </a:r>
          </a:p>
        </p:txBody>
      </p:sp>
      <p:sp>
        <p:nvSpPr>
          <p:cNvPr id="3" name="Text Box 6"/>
          <p:cNvSpPr txBox="1"/>
          <p:nvPr/>
        </p:nvSpPr>
        <p:spPr>
          <a:xfrm>
            <a:off x="1844888" y="582507"/>
            <a:ext cx="5785273"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4800" b="1" dirty="0">
                <a:solidFill>
                  <a:srgbClr val="0070C0"/>
                </a:solidFill>
                <a:latin typeface="Cordia New" panose="020B0304020202020204" pitchFamily="34" charset="-34"/>
                <a:ea typeface="Arial" panose="020B0604020202020204"/>
                <a:cs typeface="Cordia New" panose="020B0304020202020204" pitchFamily="34" charset="-34"/>
                <a:sym typeface="+mn-ea"/>
              </a:rPr>
              <a:t>Logical functions</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p:nvPr/>
        </p:nvSpPr>
        <p:spPr>
          <a:xfrm>
            <a:off x="1844888" y="582507"/>
            <a:ext cx="5785273"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4800" b="1" dirty="0">
                <a:solidFill>
                  <a:srgbClr val="0070C0"/>
                </a:solidFill>
                <a:latin typeface="Cordia New" panose="020B0304020202020204" pitchFamily="34" charset="-34"/>
                <a:ea typeface="Arial" panose="020B0604020202020204"/>
                <a:cs typeface="Cordia New" panose="020B0304020202020204" pitchFamily="34" charset="-34"/>
                <a:sym typeface="+mn-ea"/>
              </a:rPr>
              <a:t>Logical functions</a:t>
            </a:r>
          </a:p>
        </p:txBody>
      </p:sp>
      <p:pic>
        <p:nvPicPr>
          <p:cNvPr id="8" name="Picture 7">
            <a:extLst>
              <a:ext uri="{FF2B5EF4-FFF2-40B4-BE49-F238E27FC236}">
                <a16:creationId xmlns:a16="http://schemas.microsoft.com/office/drawing/2014/main" id="{6E39612E-D61F-48E0-9BC7-1266BFFE2E90}"/>
              </a:ext>
            </a:extLst>
          </p:cNvPr>
          <p:cNvPicPr>
            <a:picLocks noChangeAspect="1"/>
          </p:cNvPicPr>
          <p:nvPr/>
        </p:nvPicPr>
        <p:blipFill>
          <a:blip r:embed="rId3"/>
          <a:stretch>
            <a:fillRect/>
          </a:stretch>
        </p:blipFill>
        <p:spPr>
          <a:xfrm>
            <a:off x="1288342" y="1442721"/>
            <a:ext cx="9912445" cy="2067358"/>
          </a:xfrm>
          <a:prstGeom prst="rect">
            <a:avLst/>
          </a:prstGeom>
        </p:spPr>
      </p:pic>
      <p:sp>
        <p:nvSpPr>
          <p:cNvPr id="2" name="Text Box 6">
            <a:extLst>
              <a:ext uri="{FF2B5EF4-FFF2-40B4-BE49-F238E27FC236}">
                <a16:creationId xmlns:a16="http://schemas.microsoft.com/office/drawing/2014/main" id="{60EC8C22-40C1-4DCF-9E84-FAC4E261FC9D}"/>
              </a:ext>
            </a:extLst>
          </p:cNvPr>
          <p:cNvSpPr txBox="1"/>
          <p:nvPr/>
        </p:nvSpPr>
        <p:spPr>
          <a:xfrm>
            <a:off x="1957429" y="3777836"/>
            <a:ext cx="2109824" cy="502766"/>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2667" b="1" dirty="0">
                <a:latin typeface="Calibri (Body)"/>
                <a:ea typeface="Gadugi" panose="020B0502040204020203" pitchFamily="34" charset="0"/>
                <a:cs typeface="RSU" panose="02000506040000020003" pitchFamily="2" charset="-34"/>
                <a:sym typeface="+mn-ea"/>
              </a:rPr>
              <a:t>Example</a:t>
            </a:r>
          </a:p>
        </p:txBody>
      </p:sp>
      <p:sp>
        <p:nvSpPr>
          <p:cNvPr id="5" name="Rectangle 4">
            <a:extLst>
              <a:ext uri="{FF2B5EF4-FFF2-40B4-BE49-F238E27FC236}">
                <a16:creationId xmlns:a16="http://schemas.microsoft.com/office/drawing/2014/main" id="{E553AA2D-5838-4FFE-B336-F901CD18F710}"/>
              </a:ext>
            </a:extLst>
          </p:cNvPr>
          <p:cNvSpPr>
            <a:spLocks noChangeArrowheads="1"/>
          </p:cNvSpPr>
          <p:nvPr/>
        </p:nvSpPr>
        <p:spPr bwMode="auto">
          <a:xfrm>
            <a:off x="1844888" y="4710591"/>
            <a:ext cx="9861963" cy="451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r>
              <a:rPr lang="en-US" sz="2133" dirty="0">
                <a:solidFill>
                  <a:srgbClr val="000000"/>
                </a:solidFill>
                <a:latin typeface="Consolas" panose="020B0609020204030204" pitchFamily="49" charset="0"/>
              </a:rPr>
              <a:t>Sales Group = IF(SUM(Orders[Sales])&gt;10000,“</a:t>
            </a:r>
            <a:r>
              <a:rPr lang="en-US" sz="2133" dirty="0">
                <a:latin typeface="Consolas" panose="020B0609020204030204" pitchFamily="49" charset="0"/>
              </a:rPr>
              <a:t>Good</a:t>
            </a:r>
            <a:r>
              <a:rPr lang="en-US" sz="2133" dirty="0">
                <a:solidFill>
                  <a:srgbClr val="000000"/>
                </a:solidFill>
                <a:latin typeface="Consolas" panose="020B0609020204030204" pitchFamily="49" charset="0"/>
              </a:rPr>
              <a:t>",“Bad")</a:t>
            </a:r>
          </a:p>
        </p:txBody>
      </p:sp>
    </p:spTree>
    <p:extLst>
      <p:ext uri="{BB962C8B-B14F-4D97-AF65-F5344CB8AC3E}">
        <p14:creationId xmlns:p14="http://schemas.microsoft.com/office/powerpoint/2010/main" val="126463332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A56DD2-4F74-4C44-BCFB-2A437131572A}"/>
              </a:ext>
            </a:extLst>
          </p:cNvPr>
          <p:cNvPicPr>
            <a:picLocks noChangeAspect="1"/>
          </p:cNvPicPr>
          <p:nvPr/>
        </p:nvPicPr>
        <p:blipFill>
          <a:blip r:embed="rId2"/>
          <a:stretch>
            <a:fillRect/>
          </a:stretch>
        </p:blipFill>
        <p:spPr>
          <a:xfrm>
            <a:off x="677964" y="370092"/>
            <a:ext cx="4547674" cy="2741818"/>
          </a:xfrm>
          <a:prstGeom prst="rect">
            <a:avLst/>
          </a:prstGeom>
        </p:spPr>
      </p:pic>
      <p:pic>
        <p:nvPicPr>
          <p:cNvPr id="8" name="Picture 7">
            <a:extLst>
              <a:ext uri="{FF2B5EF4-FFF2-40B4-BE49-F238E27FC236}">
                <a16:creationId xmlns:a16="http://schemas.microsoft.com/office/drawing/2014/main" id="{F20093A1-FC15-4962-A822-A81245382952}"/>
              </a:ext>
            </a:extLst>
          </p:cNvPr>
          <p:cNvPicPr>
            <a:picLocks noChangeAspect="1"/>
          </p:cNvPicPr>
          <p:nvPr/>
        </p:nvPicPr>
        <p:blipFill>
          <a:blip r:embed="rId3"/>
          <a:stretch>
            <a:fillRect/>
          </a:stretch>
        </p:blipFill>
        <p:spPr>
          <a:xfrm>
            <a:off x="5771074" y="370091"/>
            <a:ext cx="5316450" cy="2741817"/>
          </a:xfrm>
          <a:prstGeom prst="rect">
            <a:avLst/>
          </a:prstGeom>
        </p:spPr>
      </p:pic>
      <p:pic>
        <p:nvPicPr>
          <p:cNvPr id="10" name="Picture 9">
            <a:extLst>
              <a:ext uri="{FF2B5EF4-FFF2-40B4-BE49-F238E27FC236}">
                <a16:creationId xmlns:a16="http://schemas.microsoft.com/office/drawing/2014/main" id="{459B553B-7F54-4367-8263-3136C060D9A7}"/>
              </a:ext>
            </a:extLst>
          </p:cNvPr>
          <p:cNvPicPr>
            <a:picLocks noChangeAspect="1"/>
          </p:cNvPicPr>
          <p:nvPr/>
        </p:nvPicPr>
        <p:blipFill>
          <a:blip r:embed="rId4"/>
          <a:stretch>
            <a:fillRect/>
          </a:stretch>
        </p:blipFill>
        <p:spPr>
          <a:xfrm>
            <a:off x="5911798" y="3111908"/>
            <a:ext cx="2905125" cy="781050"/>
          </a:xfrm>
          <a:prstGeom prst="rect">
            <a:avLst/>
          </a:prstGeom>
        </p:spPr>
      </p:pic>
    </p:spTree>
    <p:extLst>
      <p:ext uri="{BB962C8B-B14F-4D97-AF65-F5344CB8AC3E}">
        <p14:creationId xmlns:p14="http://schemas.microsoft.com/office/powerpoint/2010/main" val="24207143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p:nvPr/>
        </p:nvSpPr>
        <p:spPr>
          <a:xfrm>
            <a:off x="1870288" y="622301"/>
            <a:ext cx="5785273"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4800" b="1" dirty="0">
                <a:solidFill>
                  <a:srgbClr val="0070C0"/>
                </a:solidFill>
                <a:latin typeface="Cordia New" panose="020B0304020202020204" pitchFamily="34" charset="-34"/>
                <a:ea typeface="Arial" panose="020B0604020202020204"/>
                <a:cs typeface="Cordia New" panose="020B0304020202020204" pitchFamily="34" charset="-34"/>
                <a:sym typeface="+mn-ea"/>
              </a:rPr>
              <a:t>Filter functions</a:t>
            </a:r>
          </a:p>
        </p:txBody>
      </p:sp>
      <p:sp>
        <p:nvSpPr>
          <p:cNvPr id="7" name="Text Placeholder 1">
            <a:extLst>
              <a:ext uri="{FF2B5EF4-FFF2-40B4-BE49-F238E27FC236}">
                <a16:creationId xmlns:a16="http://schemas.microsoft.com/office/drawing/2014/main" id="{8501AE95-F7FD-4F9D-A67E-2220FFA967DF}"/>
              </a:ext>
            </a:extLst>
          </p:cNvPr>
          <p:cNvSpPr>
            <a:spLocks noGrp="1"/>
          </p:cNvSpPr>
          <p:nvPr>
            <p:ph type="body" idx="1"/>
          </p:nvPr>
        </p:nvSpPr>
        <p:spPr>
          <a:xfrm>
            <a:off x="1176443" y="1709419"/>
            <a:ext cx="9839113" cy="4526280"/>
          </a:xfrm>
        </p:spPr>
        <p:txBody>
          <a:bodyPr>
            <a:normAutofit/>
          </a:bodyPr>
          <a:lstStyle/>
          <a:p>
            <a:r>
              <a:rPr lang="en-US" altLang="th-TH" sz="4400" dirty="0">
                <a:latin typeface="Cordia New" panose="020B0304020202020204" charset="0"/>
                <a:cs typeface="Cordia New" panose="020B0304020202020204" charset="0"/>
              </a:rPr>
              <a:t>CALCULATE</a:t>
            </a:r>
            <a:endParaRPr lang="th-TH" altLang="th-TH" sz="4400" dirty="0">
              <a:latin typeface="Cordia New" panose="020B0304020202020204" charset="0"/>
              <a:cs typeface="Cordia New" panose="020B0304020202020204" charset="0"/>
            </a:endParaRPr>
          </a:p>
          <a:p>
            <a:r>
              <a:rPr lang="en-US" altLang="th-TH" sz="4400" dirty="0">
                <a:latin typeface="Cordia New" panose="020B0304020202020204" charset="0"/>
                <a:cs typeface="Cordia New" panose="020B0304020202020204" charset="0"/>
              </a:rPr>
              <a:t>CALCULATETABLE</a:t>
            </a:r>
            <a:endParaRPr lang="th-TH" altLang="th-TH" sz="4400" dirty="0">
              <a:latin typeface="Cordia New" panose="020B0304020202020204" charset="0"/>
              <a:cs typeface="Cordia New" panose="020B0304020202020204" charset="0"/>
            </a:endParaRPr>
          </a:p>
          <a:p>
            <a:r>
              <a:rPr lang="en-US" altLang="th-TH" sz="4400" dirty="0">
                <a:latin typeface="Cordia New" panose="020B0304020202020204" charset="0"/>
                <a:cs typeface="Cordia New" panose="020B0304020202020204" charset="0"/>
              </a:rPr>
              <a:t>FILTER</a:t>
            </a:r>
            <a:endParaRPr lang="th-TH" altLang="th-TH" sz="4400" dirty="0">
              <a:latin typeface="Cordia New" panose="020B0304020202020204" charset="0"/>
              <a:cs typeface="Cordia New" panose="020B0304020202020204" charset="0"/>
            </a:endParaRPr>
          </a:p>
          <a:p>
            <a:r>
              <a:rPr lang="en-US" altLang="th-TH" sz="4400" dirty="0">
                <a:latin typeface="Cordia New" panose="020B0304020202020204" charset="0"/>
                <a:cs typeface="Cordia New" panose="020B0304020202020204" charset="0"/>
              </a:rPr>
              <a:t>LOOKUPVALUE</a:t>
            </a:r>
            <a:endParaRPr lang="th-TH" altLang="th-TH" sz="4400" dirty="0">
              <a:latin typeface="Cordia New" panose="020B0304020202020204" charset="0"/>
              <a:cs typeface="Cordia New" panose="020B0304020202020204" charset="0"/>
            </a:endParaRPr>
          </a:p>
          <a:p>
            <a:r>
              <a:rPr lang="en-US" altLang="th-TH" sz="4400" dirty="0">
                <a:latin typeface="Cordia New" panose="020B0304020202020204" charset="0"/>
                <a:cs typeface="Cordia New" panose="020B0304020202020204" charset="0"/>
              </a:rPr>
              <a:t>REMOVEFILTERS</a:t>
            </a:r>
            <a:endParaRPr lang="th-TH" altLang="th-TH" sz="4400" dirty="0">
              <a:latin typeface="Cordia New" panose="020B0304020202020204" charset="0"/>
              <a:cs typeface="Cordia New" panose="020B0304020202020204" charset="0"/>
            </a:endParaRPr>
          </a:p>
        </p:txBody>
      </p:sp>
    </p:spTree>
    <p:extLst>
      <p:ext uri="{BB962C8B-B14F-4D97-AF65-F5344CB8AC3E}">
        <p14:creationId xmlns:p14="http://schemas.microsoft.com/office/powerpoint/2010/main" val="411347542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p:nvPr/>
        </p:nvSpPr>
        <p:spPr>
          <a:xfrm>
            <a:off x="900798" y="366072"/>
            <a:ext cx="5785273"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4800" b="1" dirty="0">
                <a:solidFill>
                  <a:srgbClr val="0070C0"/>
                </a:solidFill>
                <a:latin typeface="Cordia New" panose="020B0304020202020204" pitchFamily="34" charset="-34"/>
                <a:ea typeface="Arial" panose="020B0604020202020204"/>
                <a:cs typeface="Cordia New" panose="020B0304020202020204" pitchFamily="34" charset="-34"/>
                <a:sym typeface="+mn-ea"/>
              </a:rPr>
              <a:t>Filter functions</a:t>
            </a:r>
          </a:p>
        </p:txBody>
      </p:sp>
      <p:pic>
        <p:nvPicPr>
          <p:cNvPr id="5" name="Picture 4">
            <a:extLst>
              <a:ext uri="{FF2B5EF4-FFF2-40B4-BE49-F238E27FC236}">
                <a16:creationId xmlns:a16="http://schemas.microsoft.com/office/drawing/2014/main" id="{6A44E1A3-AED1-4CA4-9626-199F12EF47F5}"/>
              </a:ext>
            </a:extLst>
          </p:cNvPr>
          <p:cNvPicPr>
            <a:picLocks noChangeAspect="1"/>
          </p:cNvPicPr>
          <p:nvPr/>
        </p:nvPicPr>
        <p:blipFill>
          <a:blip r:embed="rId3"/>
          <a:stretch>
            <a:fillRect/>
          </a:stretch>
        </p:blipFill>
        <p:spPr>
          <a:xfrm>
            <a:off x="502592" y="1255890"/>
            <a:ext cx="11552920" cy="2463124"/>
          </a:xfrm>
          <a:prstGeom prst="rect">
            <a:avLst/>
          </a:prstGeom>
        </p:spPr>
      </p:pic>
      <p:sp>
        <p:nvSpPr>
          <p:cNvPr id="6" name="Text Box 6">
            <a:extLst>
              <a:ext uri="{FF2B5EF4-FFF2-40B4-BE49-F238E27FC236}">
                <a16:creationId xmlns:a16="http://schemas.microsoft.com/office/drawing/2014/main" id="{17DCBE15-45A2-4539-BFC0-A841EA167163}"/>
              </a:ext>
            </a:extLst>
          </p:cNvPr>
          <p:cNvSpPr txBox="1"/>
          <p:nvPr/>
        </p:nvSpPr>
        <p:spPr>
          <a:xfrm>
            <a:off x="1957429" y="3777836"/>
            <a:ext cx="2109824" cy="502766"/>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2667" b="1" dirty="0">
                <a:latin typeface="Calibri (Body)"/>
                <a:ea typeface="Gadugi" panose="020B0502040204020203" pitchFamily="34" charset="0"/>
                <a:cs typeface="RSU" panose="02000506040000020003" pitchFamily="2" charset="-34"/>
                <a:sym typeface="+mn-ea"/>
              </a:rPr>
              <a:t>Example</a:t>
            </a:r>
          </a:p>
        </p:txBody>
      </p:sp>
      <p:sp>
        <p:nvSpPr>
          <p:cNvPr id="7" name="Rectangle 6">
            <a:extLst>
              <a:ext uri="{FF2B5EF4-FFF2-40B4-BE49-F238E27FC236}">
                <a16:creationId xmlns:a16="http://schemas.microsoft.com/office/drawing/2014/main" id="{AE687A87-3327-4631-AC89-32A9C93DF746}"/>
              </a:ext>
            </a:extLst>
          </p:cNvPr>
          <p:cNvSpPr>
            <a:spLocks noChangeArrowheads="1"/>
          </p:cNvSpPr>
          <p:nvPr/>
        </p:nvSpPr>
        <p:spPr bwMode="auto">
          <a:xfrm>
            <a:off x="2811352" y="4311476"/>
            <a:ext cx="7145448" cy="1764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r>
              <a:rPr lang="en-US" sz="2133" dirty="0">
                <a:solidFill>
                  <a:srgbClr val="000000"/>
                </a:solidFill>
                <a:latin typeface="Consolas" panose="020B0609020204030204" pitchFamily="49" charset="0"/>
              </a:rPr>
              <a:t>East Revenue =</a:t>
            </a:r>
          </a:p>
          <a:p>
            <a:r>
              <a:rPr lang="en-US" sz="2133" dirty="0">
                <a:solidFill>
                  <a:srgbClr val="000000"/>
                </a:solidFill>
                <a:latin typeface="Consolas" panose="020B0609020204030204" pitchFamily="49" charset="0"/>
              </a:rPr>
              <a:t>CALCULATE(</a:t>
            </a:r>
          </a:p>
          <a:p>
            <a:r>
              <a:rPr lang="en-US" sz="2133" dirty="0">
                <a:solidFill>
                  <a:srgbClr val="000000"/>
                </a:solidFill>
                <a:latin typeface="Consolas" panose="020B0609020204030204" pitchFamily="49" charset="0"/>
              </a:rPr>
              <a:t>	SUM(Orders[Sales]),</a:t>
            </a:r>
          </a:p>
          <a:p>
            <a:r>
              <a:rPr lang="en-US" sz="2133" dirty="0">
                <a:solidFill>
                  <a:srgbClr val="000000"/>
                </a:solidFill>
                <a:latin typeface="Consolas" panose="020B0609020204030204" pitchFamily="49" charset="0"/>
              </a:rPr>
              <a:t>	Orders[Region] = "East"</a:t>
            </a:r>
          </a:p>
          <a:p>
            <a:r>
              <a:rPr lang="en-US" sz="2133"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83258102"/>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91381" y="1543822"/>
            <a:ext cx="10735665" cy="4526280"/>
          </a:xfrm>
        </p:spPr>
        <p:txBody>
          <a:bodyPr>
            <a:normAutofit/>
          </a:bodyPr>
          <a:lstStyle/>
          <a:p>
            <a:r>
              <a:rPr lang="th-TH" altLang="th-TH" sz="5400" dirty="0">
                <a:latin typeface="Cordia New" panose="020B0304020202020204" charset="0"/>
                <a:cs typeface="Cordia New" panose="020B0304020202020204" charset="0"/>
              </a:rPr>
              <a:t>ISBLANK</a:t>
            </a:r>
          </a:p>
          <a:p>
            <a:r>
              <a:rPr lang="th-TH" altLang="th-TH" sz="5400" dirty="0">
                <a:latin typeface="Cordia New" panose="020B0304020202020204" charset="0"/>
                <a:cs typeface="Cordia New" panose="020B0304020202020204" charset="0"/>
              </a:rPr>
              <a:t>ISNUMBER</a:t>
            </a:r>
          </a:p>
          <a:p>
            <a:r>
              <a:rPr lang="th-TH" altLang="th-TH" sz="5400" dirty="0">
                <a:latin typeface="Cordia New" panose="020B0304020202020204" charset="0"/>
                <a:cs typeface="Cordia New" panose="020B0304020202020204" charset="0"/>
              </a:rPr>
              <a:t>ISTEXT</a:t>
            </a:r>
          </a:p>
          <a:p>
            <a:r>
              <a:rPr lang="th-TH" altLang="th-TH" sz="5400" dirty="0">
                <a:latin typeface="Cordia New" panose="020B0304020202020204" charset="0"/>
                <a:cs typeface="Cordia New" panose="020B0304020202020204" charset="0"/>
              </a:rPr>
              <a:t>ISNONTEXT</a:t>
            </a:r>
          </a:p>
          <a:p>
            <a:r>
              <a:rPr lang="th-TH" altLang="th-TH" sz="5400" dirty="0">
                <a:latin typeface="Cordia New" panose="020B0304020202020204" charset="0"/>
                <a:cs typeface="Cordia New" panose="020B0304020202020204" charset="0"/>
              </a:rPr>
              <a:t>ISERROR</a:t>
            </a:r>
          </a:p>
        </p:txBody>
      </p:sp>
      <p:sp>
        <p:nvSpPr>
          <p:cNvPr id="3" name="Text Box 6"/>
          <p:cNvSpPr txBox="1"/>
          <p:nvPr/>
        </p:nvSpPr>
        <p:spPr>
          <a:xfrm>
            <a:off x="1844888" y="582507"/>
            <a:ext cx="5785273"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4800" b="1" dirty="0">
                <a:solidFill>
                  <a:srgbClr val="0070C0"/>
                </a:solidFill>
                <a:latin typeface="Cordia New" panose="020B0304020202020204" pitchFamily="34" charset="-34"/>
                <a:ea typeface="Arial" panose="020B0604020202020204"/>
                <a:cs typeface="Cordia New" panose="020B0304020202020204" pitchFamily="34" charset="-34"/>
                <a:sym typeface="+mn-ea"/>
              </a:rPr>
              <a:t>Information functions</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p:nvPr/>
        </p:nvSpPr>
        <p:spPr>
          <a:xfrm>
            <a:off x="935152" y="523380"/>
            <a:ext cx="5785273"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4800" b="1" dirty="0">
                <a:solidFill>
                  <a:srgbClr val="0070C0"/>
                </a:solidFill>
                <a:latin typeface="Cordia New" panose="020B0304020202020204" pitchFamily="34" charset="-34"/>
                <a:ea typeface="Arial" panose="020B0604020202020204"/>
                <a:cs typeface="Cordia New" panose="020B0304020202020204" pitchFamily="34" charset="-34"/>
                <a:sym typeface="+mn-ea"/>
              </a:rPr>
              <a:t>Information functions</a:t>
            </a:r>
          </a:p>
        </p:txBody>
      </p:sp>
      <p:pic>
        <p:nvPicPr>
          <p:cNvPr id="8" name="Picture 7">
            <a:extLst>
              <a:ext uri="{FF2B5EF4-FFF2-40B4-BE49-F238E27FC236}">
                <a16:creationId xmlns:a16="http://schemas.microsoft.com/office/drawing/2014/main" id="{C62C606F-DF23-45B3-A9C9-C8A5B40735D7}"/>
              </a:ext>
            </a:extLst>
          </p:cNvPr>
          <p:cNvPicPr>
            <a:picLocks noChangeAspect="1"/>
          </p:cNvPicPr>
          <p:nvPr/>
        </p:nvPicPr>
        <p:blipFill>
          <a:blip r:embed="rId3"/>
          <a:stretch>
            <a:fillRect/>
          </a:stretch>
        </p:blipFill>
        <p:spPr>
          <a:xfrm>
            <a:off x="935152" y="1488255"/>
            <a:ext cx="9861963" cy="1938496"/>
          </a:xfrm>
          <a:prstGeom prst="rect">
            <a:avLst/>
          </a:prstGeom>
        </p:spPr>
      </p:pic>
      <p:sp>
        <p:nvSpPr>
          <p:cNvPr id="2" name="Text Box 6">
            <a:extLst>
              <a:ext uri="{FF2B5EF4-FFF2-40B4-BE49-F238E27FC236}">
                <a16:creationId xmlns:a16="http://schemas.microsoft.com/office/drawing/2014/main" id="{804412CD-CC12-44DF-AAF0-1BC882364C72}"/>
              </a:ext>
            </a:extLst>
          </p:cNvPr>
          <p:cNvSpPr txBox="1"/>
          <p:nvPr/>
        </p:nvSpPr>
        <p:spPr>
          <a:xfrm>
            <a:off x="1175765" y="3921194"/>
            <a:ext cx="2109824" cy="502766"/>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2667" b="1" dirty="0">
                <a:latin typeface="Calibri (Body)"/>
                <a:ea typeface="Gadugi" panose="020B0502040204020203" pitchFamily="34" charset="0"/>
                <a:cs typeface="RSU" panose="02000506040000020003" pitchFamily="2" charset="-34"/>
                <a:sym typeface="+mn-ea"/>
              </a:rPr>
              <a:t>Example</a:t>
            </a:r>
          </a:p>
        </p:txBody>
      </p:sp>
      <p:sp>
        <p:nvSpPr>
          <p:cNvPr id="5" name="Rectangle 4">
            <a:extLst>
              <a:ext uri="{FF2B5EF4-FFF2-40B4-BE49-F238E27FC236}">
                <a16:creationId xmlns:a16="http://schemas.microsoft.com/office/drawing/2014/main" id="{62A53255-41A4-4AD1-9029-AC2E195082CC}"/>
              </a:ext>
            </a:extLst>
          </p:cNvPr>
          <p:cNvSpPr>
            <a:spLocks noChangeArrowheads="1"/>
          </p:cNvSpPr>
          <p:nvPr/>
        </p:nvSpPr>
        <p:spPr bwMode="auto">
          <a:xfrm>
            <a:off x="1175765" y="4847118"/>
            <a:ext cx="10475641" cy="451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r>
              <a:rPr lang="en-US" sz="2133" dirty="0">
                <a:solidFill>
                  <a:srgbClr val="000000"/>
                </a:solidFill>
                <a:latin typeface="Consolas" panose="020B0609020204030204" pitchFamily="49" charset="0"/>
              </a:rPr>
              <a:t>ISBLANK = ISBLANK(Orders[Sales])</a:t>
            </a:r>
          </a:p>
        </p:txBody>
      </p:sp>
    </p:spTree>
    <p:extLst>
      <p:ext uri="{BB962C8B-B14F-4D97-AF65-F5344CB8AC3E}">
        <p14:creationId xmlns:p14="http://schemas.microsoft.com/office/powerpoint/2010/main" val="211338586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857588" y="1626318"/>
            <a:ext cx="9839113" cy="4526280"/>
          </a:xfrm>
        </p:spPr>
        <p:txBody>
          <a:bodyPr>
            <a:normAutofit/>
          </a:bodyPr>
          <a:lstStyle/>
          <a:p>
            <a:r>
              <a:rPr lang="th-TH" altLang="th-TH" sz="4400" dirty="0">
                <a:latin typeface="Cordia New" panose="020B0304020202020204" charset="0"/>
                <a:cs typeface="Cordia New" panose="020B0304020202020204" charset="0"/>
              </a:rPr>
              <a:t>CONCATENTATE</a:t>
            </a:r>
          </a:p>
          <a:p>
            <a:r>
              <a:rPr lang="th-TH" altLang="th-TH" sz="4400" dirty="0">
                <a:latin typeface="Cordia New" panose="020B0304020202020204" charset="0"/>
                <a:cs typeface="Cordia New" panose="020B0304020202020204" charset="0"/>
              </a:rPr>
              <a:t>REPLACE</a:t>
            </a:r>
          </a:p>
          <a:p>
            <a:r>
              <a:rPr lang="th-TH" altLang="th-TH" sz="4400" dirty="0">
                <a:latin typeface="Cordia New" panose="020B0304020202020204" charset="0"/>
                <a:cs typeface="Cordia New" panose="020B0304020202020204" charset="0"/>
              </a:rPr>
              <a:t>SEARCH</a:t>
            </a:r>
          </a:p>
          <a:p>
            <a:r>
              <a:rPr lang="th-TH" altLang="th-TH" sz="4400" dirty="0">
                <a:latin typeface="Cordia New" panose="020B0304020202020204" charset="0"/>
                <a:cs typeface="Cordia New" panose="020B0304020202020204" charset="0"/>
              </a:rPr>
              <a:t>UPPER</a:t>
            </a:r>
          </a:p>
          <a:p>
            <a:r>
              <a:rPr lang="th-TH" altLang="th-TH" sz="4400" dirty="0">
                <a:latin typeface="Cordia New" panose="020B0304020202020204" charset="0"/>
                <a:cs typeface="Cordia New" panose="020B0304020202020204" charset="0"/>
              </a:rPr>
              <a:t>FIXED</a:t>
            </a:r>
          </a:p>
        </p:txBody>
      </p:sp>
      <p:sp>
        <p:nvSpPr>
          <p:cNvPr id="3" name="Text Box 6"/>
          <p:cNvSpPr txBox="1"/>
          <p:nvPr/>
        </p:nvSpPr>
        <p:spPr>
          <a:xfrm>
            <a:off x="1857588" y="582507"/>
            <a:ext cx="5785273"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4800" b="1" dirty="0">
                <a:solidFill>
                  <a:srgbClr val="0070C0"/>
                </a:solidFill>
                <a:latin typeface="Cordia New" panose="020B0304020202020204" pitchFamily="34" charset="-34"/>
                <a:ea typeface="Arial" panose="020B0604020202020204"/>
                <a:cs typeface="Cordia New" panose="020B0304020202020204" pitchFamily="34" charset="-34"/>
                <a:sym typeface="+mn-ea"/>
              </a:rPr>
              <a:t>Text functions</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p:nvPr/>
        </p:nvSpPr>
        <p:spPr>
          <a:xfrm>
            <a:off x="549031" y="530686"/>
            <a:ext cx="5785273"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4800" b="1" dirty="0">
                <a:solidFill>
                  <a:srgbClr val="0070C0"/>
                </a:solidFill>
                <a:latin typeface="Cordia New" panose="020B0304020202020204" pitchFamily="34" charset="-34"/>
                <a:ea typeface="Arial" panose="020B0604020202020204"/>
                <a:cs typeface="Cordia New" panose="020B0304020202020204" pitchFamily="34" charset="-34"/>
                <a:sym typeface="+mn-ea"/>
              </a:rPr>
              <a:t>Text functions</a:t>
            </a:r>
          </a:p>
        </p:txBody>
      </p:sp>
      <p:pic>
        <p:nvPicPr>
          <p:cNvPr id="8" name="Picture 7">
            <a:extLst>
              <a:ext uri="{FF2B5EF4-FFF2-40B4-BE49-F238E27FC236}">
                <a16:creationId xmlns:a16="http://schemas.microsoft.com/office/drawing/2014/main" id="{C5AF73A4-AD07-4B53-BAAB-6817DDAE75A4}"/>
              </a:ext>
            </a:extLst>
          </p:cNvPr>
          <p:cNvPicPr>
            <a:picLocks noChangeAspect="1"/>
          </p:cNvPicPr>
          <p:nvPr/>
        </p:nvPicPr>
        <p:blipFill>
          <a:blip r:embed="rId3"/>
          <a:stretch>
            <a:fillRect/>
          </a:stretch>
        </p:blipFill>
        <p:spPr>
          <a:xfrm>
            <a:off x="549031" y="1465325"/>
            <a:ext cx="11503287" cy="2260690"/>
          </a:xfrm>
          <a:prstGeom prst="rect">
            <a:avLst/>
          </a:prstGeom>
        </p:spPr>
      </p:pic>
      <p:sp>
        <p:nvSpPr>
          <p:cNvPr id="2" name="Text Box 6">
            <a:extLst>
              <a:ext uri="{FF2B5EF4-FFF2-40B4-BE49-F238E27FC236}">
                <a16:creationId xmlns:a16="http://schemas.microsoft.com/office/drawing/2014/main" id="{82F79F9A-5DC2-4719-8EFA-F0DCFD3BCD72}"/>
              </a:ext>
            </a:extLst>
          </p:cNvPr>
          <p:cNvSpPr txBox="1"/>
          <p:nvPr/>
        </p:nvSpPr>
        <p:spPr>
          <a:xfrm>
            <a:off x="1331843" y="3918176"/>
            <a:ext cx="2109824" cy="502766"/>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2667" b="1" dirty="0">
                <a:latin typeface="Calibri (Body)"/>
                <a:ea typeface="Gadugi" panose="020B0502040204020203" pitchFamily="34" charset="0"/>
                <a:cs typeface="RSU" panose="02000506040000020003" pitchFamily="2" charset="-34"/>
                <a:sym typeface="+mn-ea"/>
              </a:rPr>
              <a:t>Example</a:t>
            </a:r>
          </a:p>
        </p:txBody>
      </p:sp>
      <p:sp>
        <p:nvSpPr>
          <p:cNvPr id="5" name="Rectangle 4">
            <a:extLst>
              <a:ext uri="{FF2B5EF4-FFF2-40B4-BE49-F238E27FC236}">
                <a16:creationId xmlns:a16="http://schemas.microsoft.com/office/drawing/2014/main" id="{FAB63AB8-92EC-4C39-916E-F7A57FE2E333}"/>
              </a:ext>
            </a:extLst>
          </p:cNvPr>
          <p:cNvSpPr>
            <a:spLocks noChangeArrowheads="1"/>
          </p:cNvSpPr>
          <p:nvPr/>
        </p:nvSpPr>
        <p:spPr bwMode="auto">
          <a:xfrm>
            <a:off x="1369692" y="4613103"/>
            <a:ext cx="9861963" cy="77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r>
              <a:rPr lang="en-US" sz="2133" dirty="0">
                <a:solidFill>
                  <a:srgbClr val="000000"/>
                </a:solidFill>
                <a:latin typeface="Consolas" panose="020B0609020204030204" pitchFamily="49" charset="0"/>
              </a:rPr>
              <a:t>CONCAT = CONCATENATE(Orders[</a:t>
            </a:r>
            <a:r>
              <a:rPr lang="en-US" sz="2133" dirty="0">
                <a:latin typeface="Consolas" panose="020B0609020204030204" pitchFamily="49" charset="0"/>
              </a:rPr>
              <a:t>Name</a:t>
            </a:r>
            <a:r>
              <a:rPr lang="en-US" sz="2133" dirty="0">
                <a:solidFill>
                  <a:srgbClr val="000000"/>
                </a:solidFill>
                <a:latin typeface="Consolas" panose="020B0609020204030204" pitchFamily="49" charset="0"/>
              </a:rPr>
              <a:t>], CONCATENATE(“-”, Orders[</a:t>
            </a:r>
            <a:r>
              <a:rPr lang="en-US" sz="2133" dirty="0" err="1">
                <a:solidFill>
                  <a:srgbClr val="000000"/>
                </a:solidFill>
                <a:latin typeface="Consolas" panose="020B0609020204030204" pitchFamily="49" charset="0"/>
              </a:rPr>
              <a:t>Nick</a:t>
            </a:r>
            <a:r>
              <a:rPr lang="en-US" sz="2133" dirty="0" err="1">
                <a:latin typeface="Consolas" panose="020B0609020204030204" pitchFamily="49" charset="0"/>
              </a:rPr>
              <a:t>Name</a:t>
            </a:r>
            <a:r>
              <a:rPr lang="en-US" sz="2133"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60707279"/>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42931" y="1749213"/>
            <a:ext cx="9839113" cy="4526280"/>
          </a:xfrm>
        </p:spPr>
        <p:txBody>
          <a:bodyPr>
            <a:normAutofit/>
          </a:bodyPr>
          <a:lstStyle/>
          <a:p>
            <a:r>
              <a:rPr lang="th-TH" altLang="th-TH" sz="4400" dirty="0">
                <a:latin typeface="Cordia New" panose="020B0304020202020204" charset="0"/>
                <a:cs typeface="Cordia New" panose="020B0304020202020204" charset="0"/>
              </a:rPr>
              <a:t>DATE</a:t>
            </a:r>
          </a:p>
          <a:p>
            <a:r>
              <a:rPr lang="th-TH" altLang="th-TH" sz="4400" dirty="0">
                <a:latin typeface="Cordia New" panose="020B0304020202020204" charset="0"/>
                <a:cs typeface="Cordia New" panose="020B0304020202020204" charset="0"/>
              </a:rPr>
              <a:t>HOUR</a:t>
            </a:r>
          </a:p>
          <a:p>
            <a:r>
              <a:rPr lang="th-TH" altLang="th-TH" sz="4400" dirty="0">
                <a:latin typeface="Cordia New" panose="020B0304020202020204" charset="0"/>
                <a:cs typeface="Cordia New" panose="020B0304020202020204" charset="0"/>
              </a:rPr>
              <a:t>NOW</a:t>
            </a:r>
          </a:p>
          <a:p>
            <a:r>
              <a:rPr lang="en-US" altLang="th-TH" sz="4400" dirty="0">
                <a:latin typeface="Cordia New" panose="020B0304020202020204" charset="0"/>
                <a:cs typeface="Cordia New" panose="020B0304020202020204" charset="0"/>
              </a:rPr>
              <a:t>TODAY</a:t>
            </a:r>
            <a:endParaRPr lang="th-TH" altLang="th-TH" sz="4400" dirty="0">
              <a:latin typeface="Cordia New" panose="020B0304020202020204" charset="0"/>
              <a:cs typeface="Cordia New" panose="020B0304020202020204" charset="0"/>
            </a:endParaRPr>
          </a:p>
          <a:p>
            <a:r>
              <a:rPr lang="th-TH" altLang="th-TH" sz="4400" dirty="0">
                <a:latin typeface="Cordia New" panose="020B0304020202020204" charset="0"/>
                <a:cs typeface="Cordia New" panose="020B0304020202020204" charset="0"/>
              </a:rPr>
              <a:t>WEEKDAY</a:t>
            </a:r>
          </a:p>
        </p:txBody>
      </p:sp>
      <p:sp>
        <p:nvSpPr>
          <p:cNvPr id="3" name="Text Box 6"/>
          <p:cNvSpPr txBox="1"/>
          <p:nvPr/>
        </p:nvSpPr>
        <p:spPr>
          <a:xfrm>
            <a:off x="1857588" y="582507"/>
            <a:ext cx="5785273"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4800" b="1" dirty="0">
                <a:solidFill>
                  <a:srgbClr val="0070C0"/>
                </a:solidFill>
                <a:latin typeface="Cordia New" panose="020B0304020202020204" pitchFamily="34" charset="-34"/>
                <a:ea typeface="Arial" panose="020B0604020202020204"/>
                <a:cs typeface="Cordia New" panose="020B0304020202020204" pitchFamily="34" charset="-34"/>
                <a:sym typeface="+mn-ea"/>
              </a:rPr>
              <a:t>Date and time functions</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p:nvPr/>
        </p:nvSpPr>
        <p:spPr>
          <a:xfrm>
            <a:off x="1857588" y="582507"/>
            <a:ext cx="5785273"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4800" b="1" dirty="0">
                <a:solidFill>
                  <a:srgbClr val="0070C0"/>
                </a:solidFill>
                <a:latin typeface="Cordia New" panose="020B0304020202020204" pitchFamily="34" charset="-34"/>
                <a:ea typeface="Arial" panose="020B0604020202020204"/>
                <a:cs typeface="Cordia New" panose="020B0304020202020204" pitchFamily="34" charset="-34"/>
                <a:sym typeface="+mn-ea"/>
              </a:rPr>
              <a:t>Date and time functions</a:t>
            </a:r>
          </a:p>
        </p:txBody>
      </p:sp>
      <p:pic>
        <p:nvPicPr>
          <p:cNvPr id="8" name="Picture 7">
            <a:extLst>
              <a:ext uri="{FF2B5EF4-FFF2-40B4-BE49-F238E27FC236}">
                <a16:creationId xmlns:a16="http://schemas.microsoft.com/office/drawing/2014/main" id="{042EB828-7219-480A-8E03-65B14E181E6D}"/>
              </a:ext>
            </a:extLst>
          </p:cNvPr>
          <p:cNvPicPr>
            <a:picLocks noChangeAspect="1"/>
          </p:cNvPicPr>
          <p:nvPr/>
        </p:nvPicPr>
        <p:blipFill>
          <a:blip r:embed="rId3"/>
          <a:stretch>
            <a:fillRect/>
          </a:stretch>
        </p:blipFill>
        <p:spPr>
          <a:xfrm>
            <a:off x="596510" y="1157421"/>
            <a:ext cx="10998980" cy="2352659"/>
          </a:xfrm>
          <a:prstGeom prst="rect">
            <a:avLst/>
          </a:prstGeom>
        </p:spPr>
      </p:pic>
      <p:sp>
        <p:nvSpPr>
          <p:cNvPr id="2" name="Text Box 6">
            <a:extLst>
              <a:ext uri="{FF2B5EF4-FFF2-40B4-BE49-F238E27FC236}">
                <a16:creationId xmlns:a16="http://schemas.microsoft.com/office/drawing/2014/main" id="{193F96CA-6ABD-4BC1-8A70-4676EF5A27A2}"/>
              </a:ext>
            </a:extLst>
          </p:cNvPr>
          <p:cNvSpPr txBox="1"/>
          <p:nvPr/>
        </p:nvSpPr>
        <p:spPr>
          <a:xfrm>
            <a:off x="1957429" y="3777836"/>
            <a:ext cx="2109824" cy="502766"/>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2667" b="1" dirty="0">
                <a:latin typeface="Calibri (Body)"/>
                <a:ea typeface="Gadugi" panose="020B0502040204020203" pitchFamily="34" charset="0"/>
                <a:cs typeface="RSU" panose="02000506040000020003" pitchFamily="2" charset="-34"/>
                <a:sym typeface="+mn-ea"/>
              </a:rPr>
              <a:t>Example</a:t>
            </a:r>
          </a:p>
        </p:txBody>
      </p:sp>
      <p:sp>
        <p:nvSpPr>
          <p:cNvPr id="5" name="Rectangle 4">
            <a:extLst>
              <a:ext uri="{FF2B5EF4-FFF2-40B4-BE49-F238E27FC236}">
                <a16:creationId xmlns:a16="http://schemas.microsoft.com/office/drawing/2014/main" id="{EF6A1D4C-DDD8-459A-8DEF-0550DA2C0D1B}"/>
              </a:ext>
            </a:extLst>
          </p:cNvPr>
          <p:cNvSpPr>
            <a:spLocks noChangeArrowheads="1"/>
          </p:cNvSpPr>
          <p:nvPr/>
        </p:nvSpPr>
        <p:spPr bwMode="auto">
          <a:xfrm>
            <a:off x="1224116" y="4898796"/>
            <a:ext cx="7428271" cy="451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r>
              <a:rPr lang="en-US" sz="2133" dirty="0">
                <a:solidFill>
                  <a:srgbClr val="000000"/>
                </a:solidFill>
                <a:latin typeface="Consolas" panose="020B0609020204030204" pitchFamily="49" charset="0"/>
              </a:rPr>
              <a:t>Todays = TODAY()</a:t>
            </a:r>
          </a:p>
        </p:txBody>
      </p:sp>
    </p:spTree>
    <p:extLst>
      <p:ext uri="{BB962C8B-B14F-4D97-AF65-F5344CB8AC3E}">
        <p14:creationId xmlns:p14="http://schemas.microsoft.com/office/powerpoint/2010/main" val="1917459929"/>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50375" y="1691006"/>
            <a:ext cx="10557818" cy="4665549"/>
          </a:xfrm>
        </p:spPr>
        <p:txBody>
          <a:bodyPr>
            <a:normAutofit/>
          </a:bodyPr>
          <a:lstStyle/>
          <a:p>
            <a:pPr marL="0" indent="0">
              <a:buNone/>
            </a:pPr>
            <a:r>
              <a:rPr lang="th-TH" altLang="th-TH" sz="4800" dirty="0">
                <a:latin typeface="Cordia New" panose="020B0304020202020204" charset="0"/>
                <a:cs typeface="Cordia New" panose="020B0304020202020204" charset="0"/>
              </a:rPr>
              <a:t>	Data </a:t>
            </a:r>
            <a:r>
              <a:rPr lang="th-TH" altLang="th-TH" sz="4800" dirty="0" err="1">
                <a:latin typeface="Cordia New" panose="020B0304020202020204" charset="0"/>
                <a:cs typeface="Cordia New" panose="020B0304020202020204" charset="0"/>
              </a:rPr>
              <a:t>Analysis</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Expressions</a:t>
            </a:r>
            <a:r>
              <a:rPr lang="th-TH" altLang="th-TH" sz="4800" dirty="0">
                <a:latin typeface="Cordia New" panose="020B0304020202020204" charset="0"/>
                <a:cs typeface="Cordia New" panose="020B0304020202020204" charset="0"/>
              </a:rPr>
              <a:t> (DAX) </a:t>
            </a:r>
            <a:r>
              <a:rPr lang="th-TH" altLang="th-TH" sz="4800" dirty="0" err="1">
                <a:latin typeface="Cordia New" panose="020B0304020202020204" charset="0"/>
                <a:cs typeface="Cordia New" panose="020B0304020202020204" charset="0"/>
              </a:rPr>
              <a:t>includes</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time</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intelligence</a:t>
            </a:r>
            <a:r>
              <a:rPr lang="th-TH" altLang="th-TH" sz="4800" dirty="0">
                <a:latin typeface="Cordia New" panose="020B0304020202020204" charset="0"/>
                <a:cs typeface="Cordia New" panose="020B0304020202020204" charset="0"/>
              </a:rPr>
              <a:t> functions </a:t>
            </a:r>
            <a:r>
              <a:rPr lang="th-TH" altLang="th-TH" sz="4800" dirty="0" err="1">
                <a:latin typeface="Cordia New" panose="020B0304020202020204" charset="0"/>
                <a:cs typeface="Cordia New" panose="020B0304020202020204" charset="0"/>
              </a:rPr>
              <a:t>to</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support</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the</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needs</a:t>
            </a:r>
            <a:r>
              <a:rPr lang="th-TH" altLang="th-TH" sz="4800" dirty="0">
                <a:latin typeface="Cordia New" panose="020B0304020202020204" charset="0"/>
                <a:cs typeface="Cordia New" panose="020B0304020202020204" charset="0"/>
              </a:rPr>
              <a:t> of Business </a:t>
            </a:r>
            <a:r>
              <a:rPr lang="th-TH" altLang="th-TH" sz="4800" dirty="0" err="1">
                <a:latin typeface="Cordia New" panose="020B0304020202020204" charset="0"/>
                <a:cs typeface="Cordia New" panose="020B0304020202020204" charset="0"/>
              </a:rPr>
              <a:t>Intelligence</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analysis</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by</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enabling</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you</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to</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manipulate</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data</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using</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time</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periods</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including</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days</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months</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quarters</a:t>
            </a:r>
            <a:r>
              <a:rPr lang="th-TH" altLang="th-TH" sz="4800" dirty="0">
                <a:latin typeface="Cordia New" panose="020B0304020202020204" charset="0"/>
                <a:cs typeface="Cordia New" panose="020B0304020202020204" charset="0"/>
              </a:rPr>
              <a:t>, and </a:t>
            </a:r>
            <a:r>
              <a:rPr lang="th-TH" altLang="th-TH" sz="4800" dirty="0" err="1">
                <a:latin typeface="Cordia New" panose="020B0304020202020204" charset="0"/>
                <a:cs typeface="Cordia New" panose="020B0304020202020204" charset="0"/>
              </a:rPr>
              <a:t>years</a:t>
            </a:r>
            <a:r>
              <a:rPr lang="th-TH" altLang="th-TH" sz="4800" dirty="0">
                <a:latin typeface="Cordia New" panose="020B0304020202020204" charset="0"/>
                <a:cs typeface="Cordia New" panose="020B0304020202020204" charset="0"/>
              </a:rPr>
              <a:t>, and </a:t>
            </a:r>
            <a:r>
              <a:rPr lang="th-TH" altLang="th-TH" sz="4800" dirty="0" err="1">
                <a:latin typeface="Cordia New" panose="020B0304020202020204" charset="0"/>
                <a:cs typeface="Cordia New" panose="020B0304020202020204" charset="0"/>
              </a:rPr>
              <a:t>then</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build</a:t>
            </a:r>
            <a:r>
              <a:rPr lang="th-TH" altLang="th-TH" sz="4800" dirty="0">
                <a:latin typeface="Cordia New" panose="020B0304020202020204" charset="0"/>
                <a:cs typeface="Cordia New" panose="020B0304020202020204" charset="0"/>
              </a:rPr>
              <a:t> and </a:t>
            </a:r>
            <a:r>
              <a:rPr lang="th-TH" altLang="th-TH" sz="4800" dirty="0" err="1">
                <a:latin typeface="Cordia New" panose="020B0304020202020204" charset="0"/>
                <a:cs typeface="Cordia New" panose="020B0304020202020204" charset="0"/>
              </a:rPr>
              <a:t>compare</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calculations</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over</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those</a:t>
            </a:r>
            <a:r>
              <a:rPr lang="th-TH" altLang="th-TH" sz="4800" dirty="0">
                <a:latin typeface="Cordia New" panose="020B0304020202020204" charset="0"/>
                <a:cs typeface="Cordia New" panose="020B0304020202020204" charset="0"/>
              </a:rPr>
              <a:t> </a:t>
            </a:r>
            <a:r>
              <a:rPr lang="th-TH" altLang="th-TH" sz="4800" dirty="0" err="1">
                <a:latin typeface="Cordia New" panose="020B0304020202020204" charset="0"/>
                <a:cs typeface="Cordia New" panose="020B0304020202020204" charset="0"/>
              </a:rPr>
              <a:t>periods</a:t>
            </a:r>
            <a:r>
              <a:rPr lang="th-TH" altLang="th-TH" sz="4800" dirty="0">
                <a:latin typeface="Cordia New" panose="020B0304020202020204" charset="0"/>
                <a:cs typeface="Cordia New" panose="020B0304020202020204" charset="0"/>
              </a:rPr>
              <a:t>.</a:t>
            </a:r>
          </a:p>
        </p:txBody>
      </p:sp>
      <p:sp>
        <p:nvSpPr>
          <p:cNvPr id="3" name="Text Box 2"/>
          <p:cNvSpPr txBox="1"/>
          <p:nvPr/>
        </p:nvSpPr>
        <p:spPr>
          <a:xfrm>
            <a:off x="1830493" y="757767"/>
            <a:ext cx="5496560" cy="86177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60959" tIns="60959" rIns="60959" bIns="60959" numCol="1" spcCol="38100" rtlCol="0" anchor="t" forceAA="0">
            <a:spAutoFit/>
          </a:bodyPr>
          <a:lstStyle/>
          <a:p>
            <a:pPr defTabSz="1219170" hangingPunct="0"/>
            <a:r>
              <a:rPr lang="th-TH" altLang="th-TH" sz="4800" b="1" dirty="0">
                <a:solidFill>
                  <a:srgbClr val="0070C0"/>
                </a:solidFill>
                <a:latin typeface="Cordia New" panose="020B0304020202020204" charset="0"/>
                <a:cs typeface="Cordia New" panose="020B0304020202020204" charset="0"/>
                <a:sym typeface="Calibri" panose="020F0502020204030204"/>
              </a:rPr>
              <a:t>Time-</a:t>
            </a:r>
            <a:r>
              <a:rPr lang="th-TH" altLang="th-TH" sz="4800" b="1" dirty="0" err="1">
                <a:solidFill>
                  <a:srgbClr val="0070C0"/>
                </a:solidFill>
                <a:latin typeface="Cordia New" panose="020B0304020202020204" charset="0"/>
                <a:cs typeface="Cordia New" panose="020B0304020202020204" charset="0"/>
                <a:sym typeface="Calibri" panose="020F0502020204030204"/>
              </a:rPr>
              <a:t>intelligence</a:t>
            </a:r>
            <a:r>
              <a:rPr lang="th-TH" altLang="th-TH" sz="4800" b="1" dirty="0">
                <a:solidFill>
                  <a:srgbClr val="0070C0"/>
                </a:solidFill>
                <a:latin typeface="Cordia New" panose="020B0304020202020204" charset="0"/>
                <a:cs typeface="Cordia New" panose="020B0304020202020204" charset="0"/>
                <a:sym typeface="Calibri" panose="020F0502020204030204"/>
              </a:rPr>
              <a:t> functions</a:t>
            </a:r>
          </a:p>
        </p:txBody>
      </p:sp>
    </p:spTree>
    <p:extLst>
      <p:ext uri="{BB962C8B-B14F-4D97-AF65-F5344CB8AC3E}">
        <p14:creationId xmlns:p14="http://schemas.microsoft.com/office/powerpoint/2010/main" val="317086153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p:nvPr/>
        </p:nvSpPr>
        <p:spPr>
          <a:xfrm>
            <a:off x="4380614" y="343092"/>
            <a:ext cx="3728484" cy="830997"/>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00"/>
              </a:buClr>
              <a:buFont typeface="Arial" panose="020B0604020202020204"/>
            </a:pPr>
            <a:r>
              <a:rPr lang="en-US" altLang="en-US" sz="4800" b="1" dirty="0">
                <a:solidFill>
                  <a:srgbClr val="0070C0"/>
                </a:solidFill>
                <a:latin typeface="Cordia New" panose="020B0304020202020204" pitchFamily="34" charset="-34"/>
                <a:ea typeface="Arial" panose="020B0604020202020204"/>
                <a:cs typeface="Cordia New" panose="020B0304020202020204" pitchFamily="34" charset="-34"/>
                <a:sym typeface="+mn-ea"/>
              </a:rPr>
              <a:t>Time Intelligence</a:t>
            </a:r>
          </a:p>
        </p:txBody>
      </p:sp>
      <p:pic>
        <p:nvPicPr>
          <p:cNvPr id="6" name="Picture 5"/>
          <p:cNvPicPr>
            <a:picLocks noChangeAspect="1"/>
          </p:cNvPicPr>
          <p:nvPr/>
        </p:nvPicPr>
        <p:blipFill rotWithShape="1">
          <a:blip r:embed="rId2"/>
          <a:srcRect b="6218"/>
          <a:stretch>
            <a:fillRect/>
          </a:stretch>
        </p:blipFill>
        <p:spPr>
          <a:xfrm>
            <a:off x="1889549" y="1173197"/>
            <a:ext cx="4542705" cy="2395215"/>
          </a:xfrm>
          <a:prstGeom prst="rect">
            <a:avLst/>
          </a:prstGeom>
        </p:spPr>
      </p:pic>
      <p:pic>
        <p:nvPicPr>
          <p:cNvPr id="7" name="Picture 6"/>
          <p:cNvPicPr>
            <a:picLocks noChangeAspect="1"/>
          </p:cNvPicPr>
          <p:nvPr/>
        </p:nvPicPr>
        <p:blipFill rotWithShape="1">
          <a:blip r:embed="rId3"/>
          <a:srcRect b="6855"/>
          <a:stretch>
            <a:fillRect/>
          </a:stretch>
        </p:blipFill>
        <p:spPr>
          <a:xfrm>
            <a:off x="6678947" y="3568411"/>
            <a:ext cx="4414816" cy="2311952"/>
          </a:xfrm>
          <a:prstGeom prst="rect">
            <a:avLst/>
          </a:prstGeom>
        </p:spPr>
      </p:pic>
      <p:sp>
        <p:nvSpPr>
          <p:cNvPr id="8" name="Oval 7"/>
          <p:cNvSpPr/>
          <p:nvPr/>
        </p:nvSpPr>
        <p:spPr>
          <a:xfrm>
            <a:off x="2186299" y="1316015"/>
            <a:ext cx="1471301" cy="692465"/>
          </a:xfrm>
          <a:prstGeom prst="ellipse">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1219170" hangingPunct="0"/>
            <a:endParaRPr lang="th-TH" sz="2400">
              <a:solidFill>
                <a:srgbClr val="000000"/>
              </a:solidFill>
              <a:sym typeface="Calibri" panose="020F0502020204030204"/>
            </a:endParaRPr>
          </a:p>
        </p:txBody>
      </p:sp>
      <p:sp>
        <p:nvSpPr>
          <p:cNvPr id="9" name="Oval 8"/>
          <p:cNvSpPr/>
          <p:nvPr/>
        </p:nvSpPr>
        <p:spPr>
          <a:xfrm>
            <a:off x="8251602" y="4152179"/>
            <a:ext cx="805313" cy="692465"/>
          </a:xfrm>
          <a:prstGeom prst="ellipse">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1219170" hangingPunct="0"/>
            <a:endParaRPr lang="th-TH" sz="2400">
              <a:solidFill>
                <a:srgbClr val="000000"/>
              </a:solidFill>
              <a:sym typeface="Calibri" panose="020F0502020204030204"/>
            </a:endParaRPr>
          </a:p>
        </p:txBody>
      </p:sp>
      <p:sp>
        <p:nvSpPr>
          <p:cNvPr id="10" name="Curved Right Arrow 9"/>
          <p:cNvSpPr/>
          <p:nvPr/>
        </p:nvSpPr>
        <p:spPr>
          <a:xfrm rot="18799767">
            <a:off x="5021426" y="4252189"/>
            <a:ext cx="630865" cy="492440"/>
          </a:xfrm>
          <a:prstGeom prst="curvedRightArrow">
            <a:avLst>
              <a:gd name="adj1" fmla="val 25000"/>
              <a:gd name="adj2" fmla="val 55978"/>
              <a:gd name="adj3" fmla="val 25000"/>
            </a:avLst>
          </a:prstGeom>
          <a:solidFill>
            <a:srgbClr val="FFFFFF"/>
          </a:solidFill>
          <a:ln w="25400" cap="flat">
            <a:solidFill>
              <a:srgbClr val="FFC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1219170" hangingPunct="0"/>
            <a:endParaRPr lang="th-TH" sz="2400">
              <a:solidFill>
                <a:srgbClr val="000000"/>
              </a:solidFill>
              <a:sym typeface="Calibri" panose="020F0502020204030204"/>
            </a:endParaRPr>
          </a:p>
        </p:txBody>
      </p:sp>
    </p:spTree>
    <p:extLst>
      <p:ext uri="{BB962C8B-B14F-4D97-AF65-F5344CB8AC3E}">
        <p14:creationId xmlns:p14="http://schemas.microsoft.com/office/powerpoint/2010/main" val="306843261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65D45A-DCC7-4496-98DC-CF00FF36603A}"/>
              </a:ext>
            </a:extLst>
          </p:cNvPr>
          <p:cNvPicPr>
            <a:picLocks noChangeAspect="1"/>
          </p:cNvPicPr>
          <p:nvPr/>
        </p:nvPicPr>
        <p:blipFill>
          <a:blip r:embed="rId2"/>
          <a:stretch>
            <a:fillRect/>
          </a:stretch>
        </p:blipFill>
        <p:spPr>
          <a:xfrm>
            <a:off x="654151" y="384686"/>
            <a:ext cx="9894339" cy="2270023"/>
          </a:xfrm>
          <a:prstGeom prst="rect">
            <a:avLst/>
          </a:prstGeom>
        </p:spPr>
      </p:pic>
      <p:pic>
        <p:nvPicPr>
          <p:cNvPr id="6" name="Picture 5">
            <a:extLst>
              <a:ext uri="{FF2B5EF4-FFF2-40B4-BE49-F238E27FC236}">
                <a16:creationId xmlns:a16="http://schemas.microsoft.com/office/drawing/2014/main" id="{F44B6B5A-F340-4C20-9DEA-D51ED24B46EF}"/>
              </a:ext>
            </a:extLst>
          </p:cNvPr>
          <p:cNvPicPr>
            <a:picLocks noChangeAspect="1"/>
          </p:cNvPicPr>
          <p:nvPr/>
        </p:nvPicPr>
        <p:blipFill>
          <a:blip r:embed="rId3"/>
          <a:stretch>
            <a:fillRect/>
          </a:stretch>
        </p:blipFill>
        <p:spPr>
          <a:xfrm>
            <a:off x="532785" y="2654709"/>
            <a:ext cx="9854203" cy="3968545"/>
          </a:xfrm>
          <a:prstGeom prst="rect">
            <a:avLst/>
          </a:prstGeom>
        </p:spPr>
      </p:pic>
    </p:spTree>
    <p:extLst>
      <p:ext uri="{BB962C8B-B14F-4D97-AF65-F5344CB8AC3E}">
        <p14:creationId xmlns:p14="http://schemas.microsoft.com/office/powerpoint/2010/main" val="2097967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424EBEFD-3852-4531-8A79-74D413EE85B7}"/>
              </a:ext>
            </a:extLst>
          </p:cNvPr>
          <p:cNvSpPr txBox="1"/>
          <p:nvPr/>
        </p:nvSpPr>
        <p:spPr>
          <a:xfrm>
            <a:off x="1008974" y="483301"/>
            <a:ext cx="6695008" cy="86177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60959" tIns="60959" rIns="60959" bIns="60959" numCol="1" spcCol="38100" rtlCol="0" anchor="t" forceAA="0">
            <a:spAutoFit/>
          </a:bodyPr>
          <a:lstStyle/>
          <a:p>
            <a:pPr defTabSz="1219170" hangingPunct="0"/>
            <a:r>
              <a:rPr lang="th-TH" altLang="th-TH" sz="4800" b="1" dirty="0">
                <a:solidFill>
                  <a:srgbClr val="0070C0"/>
                </a:solidFill>
                <a:latin typeface="Cordia New" panose="020B0304020202020204" charset="0"/>
                <a:cs typeface="Cordia New" panose="020B0304020202020204" charset="0"/>
                <a:sym typeface="Calibri" panose="020F0502020204030204"/>
              </a:rPr>
              <a:t>Time-</a:t>
            </a:r>
            <a:r>
              <a:rPr lang="th-TH" altLang="th-TH" sz="4800" b="1" dirty="0" err="1">
                <a:solidFill>
                  <a:srgbClr val="0070C0"/>
                </a:solidFill>
                <a:latin typeface="Cordia New" panose="020B0304020202020204" charset="0"/>
                <a:cs typeface="Cordia New" panose="020B0304020202020204" charset="0"/>
                <a:sym typeface="Calibri" panose="020F0502020204030204"/>
              </a:rPr>
              <a:t>intelligence</a:t>
            </a:r>
            <a:r>
              <a:rPr lang="th-TH" altLang="th-TH" sz="4800" b="1" dirty="0">
                <a:solidFill>
                  <a:srgbClr val="0070C0"/>
                </a:solidFill>
                <a:latin typeface="Cordia New" panose="020B0304020202020204" charset="0"/>
                <a:cs typeface="Cordia New" panose="020B0304020202020204" charset="0"/>
                <a:sym typeface="Calibri" panose="020F0502020204030204"/>
              </a:rPr>
              <a:t> functions </a:t>
            </a:r>
            <a:r>
              <a:rPr lang="en-US" altLang="th-TH" sz="4800" b="1" dirty="0">
                <a:solidFill>
                  <a:srgbClr val="0070C0"/>
                </a:solidFill>
                <a:latin typeface="Cordia New" panose="020B0304020202020204" charset="0"/>
                <a:cs typeface="Cordia New" panose="020B0304020202020204" charset="0"/>
                <a:sym typeface="Calibri" panose="020F0502020204030204"/>
              </a:rPr>
              <a:t>in DAX</a:t>
            </a:r>
            <a:endParaRPr lang="th-TH" altLang="th-TH" sz="4800" b="1" dirty="0">
              <a:solidFill>
                <a:srgbClr val="0070C0"/>
              </a:solidFill>
              <a:latin typeface="Cordia New" panose="020B0304020202020204" charset="0"/>
              <a:cs typeface="Cordia New" panose="020B0304020202020204" charset="0"/>
              <a:sym typeface="Calibri" panose="020F0502020204030204"/>
            </a:endParaRPr>
          </a:p>
        </p:txBody>
      </p:sp>
      <p:pic>
        <p:nvPicPr>
          <p:cNvPr id="11" name="Picture 10">
            <a:extLst>
              <a:ext uri="{FF2B5EF4-FFF2-40B4-BE49-F238E27FC236}">
                <a16:creationId xmlns:a16="http://schemas.microsoft.com/office/drawing/2014/main" id="{8A9FBA9F-E8D3-4659-98F0-340D5343D92C}"/>
              </a:ext>
            </a:extLst>
          </p:cNvPr>
          <p:cNvPicPr>
            <a:picLocks noChangeAspect="1"/>
          </p:cNvPicPr>
          <p:nvPr/>
        </p:nvPicPr>
        <p:blipFill>
          <a:blip r:embed="rId2"/>
          <a:stretch>
            <a:fillRect/>
          </a:stretch>
        </p:blipFill>
        <p:spPr>
          <a:xfrm>
            <a:off x="997528" y="1433328"/>
            <a:ext cx="10196944" cy="2076749"/>
          </a:xfrm>
          <a:prstGeom prst="rect">
            <a:avLst/>
          </a:prstGeom>
        </p:spPr>
      </p:pic>
      <p:sp>
        <p:nvSpPr>
          <p:cNvPr id="3" name="Text Box 6">
            <a:extLst>
              <a:ext uri="{FF2B5EF4-FFF2-40B4-BE49-F238E27FC236}">
                <a16:creationId xmlns:a16="http://schemas.microsoft.com/office/drawing/2014/main" id="{B94C7E42-59F0-41D8-8D6A-45729F80F2B9}"/>
              </a:ext>
            </a:extLst>
          </p:cNvPr>
          <p:cNvSpPr txBox="1"/>
          <p:nvPr/>
        </p:nvSpPr>
        <p:spPr>
          <a:xfrm>
            <a:off x="1485480" y="4029218"/>
            <a:ext cx="2109824" cy="502766"/>
          </a:xfrm>
          <a:prstGeom prst="rect">
            <a:avLst/>
          </a:prstGeom>
          <a:noFill/>
        </p:spPr>
        <p:txBody>
          <a:bodyPr wrap="square" rtlCol="0" anchor="t">
            <a:spAutoFit/>
          </a:bodyPr>
          <a:lstStyle>
            <a:defPPr>
              <a:defRPr lang="th-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Font typeface="Arial" panose="020B0604020202020204"/>
            </a:pPr>
            <a:r>
              <a:rPr lang="en-US" altLang="en-US" sz="2667" b="1" dirty="0">
                <a:latin typeface="Calibri (Body)"/>
                <a:ea typeface="Gadugi" panose="020B0502040204020203" pitchFamily="34" charset="0"/>
                <a:cs typeface="RSU" panose="02000506040000020003" pitchFamily="2" charset="-34"/>
                <a:sym typeface="+mn-ea"/>
              </a:rPr>
              <a:t>Example</a:t>
            </a:r>
          </a:p>
        </p:txBody>
      </p:sp>
      <p:sp>
        <p:nvSpPr>
          <p:cNvPr id="4" name="Rectangle 3">
            <a:extLst>
              <a:ext uri="{FF2B5EF4-FFF2-40B4-BE49-F238E27FC236}">
                <a16:creationId xmlns:a16="http://schemas.microsoft.com/office/drawing/2014/main" id="{DD6DDCE5-93DA-4C16-BA03-5E2ADEB0DD77}"/>
              </a:ext>
            </a:extLst>
          </p:cNvPr>
          <p:cNvSpPr>
            <a:spLocks noChangeArrowheads="1"/>
          </p:cNvSpPr>
          <p:nvPr/>
        </p:nvSpPr>
        <p:spPr bwMode="auto">
          <a:xfrm>
            <a:off x="1135626" y="5330685"/>
            <a:ext cx="8731045" cy="451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r>
              <a:rPr lang="en-US" sz="2133" dirty="0">
                <a:solidFill>
                  <a:srgbClr val="000000"/>
                </a:solidFill>
                <a:latin typeface="Consolas" panose="020B0609020204030204" pitchFamily="49" charset="0"/>
              </a:rPr>
              <a:t>DateAdd-1 = DATEADD(Orders[Order Date],-1,year)</a:t>
            </a:r>
          </a:p>
        </p:txBody>
      </p:sp>
    </p:spTree>
    <p:extLst>
      <p:ext uri="{BB962C8B-B14F-4D97-AF65-F5344CB8AC3E}">
        <p14:creationId xmlns:p14="http://schemas.microsoft.com/office/powerpoint/2010/main" val="468328074"/>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346E4E-D8E6-4EFC-AA45-C7D2CD386B0B}"/>
              </a:ext>
            </a:extLst>
          </p:cNvPr>
          <p:cNvSpPr/>
          <p:nvPr/>
        </p:nvSpPr>
        <p:spPr>
          <a:xfrm>
            <a:off x="882028" y="1168522"/>
            <a:ext cx="9456393" cy="666786"/>
          </a:xfrm>
          <a:prstGeom prst="rect">
            <a:avLst/>
          </a:prstGeom>
        </p:spPr>
        <p:txBody>
          <a:bodyPr wrap="square">
            <a:spAutoFit/>
          </a:bodyPr>
          <a:lstStyle/>
          <a:p>
            <a:r>
              <a:rPr lang="en-US" sz="3733" dirty="0">
                <a:solidFill>
                  <a:srgbClr val="0070C0"/>
                </a:solidFill>
              </a:rPr>
              <a:t>https://docs.microsoft.com/en-us/dax/</a:t>
            </a:r>
            <a:endParaRPr lang="th-TH" sz="3733" dirty="0">
              <a:solidFill>
                <a:srgbClr val="0070C0"/>
              </a:solidFill>
            </a:endParaRPr>
          </a:p>
        </p:txBody>
      </p:sp>
      <p:sp>
        <p:nvSpPr>
          <p:cNvPr id="5" name="TextBox 4">
            <a:extLst>
              <a:ext uri="{FF2B5EF4-FFF2-40B4-BE49-F238E27FC236}">
                <a16:creationId xmlns:a16="http://schemas.microsoft.com/office/drawing/2014/main" id="{4447F5C6-ECFD-4AA7-8B18-7A3A8A33DFB5}"/>
              </a:ext>
            </a:extLst>
          </p:cNvPr>
          <p:cNvSpPr txBox="1"/>
          <p:nvPr/>
        </p:nvSpPr>
        <p:spPr>
          <a:xfrm>
            <a:off x="1640231" y="583747"/>
            <a:ext cx="6096000" cy="5847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3200" b="1" dirty="0">
                <a:solidFill>
                  <a:srgbClr val="0070C0"/>
                </a:solidFill>
              </a:rPr>
              <a:t>Learn More </a:t>
            </a:r>
            <a:r>
              <a:rPr lang="en-US" sz="3200" b="1" dirty="0">
                <a:solidFill>
                  <a:srgbClr val="0070C0"/>
                </a:solidFill>
                <a:sym typeface="Wingdings" panose="05000000000000000000" pitchFamily="2" charset="2"/>
              </a:rPr>
              <a:t></a:t>
            </a:r>
            <a:endParaRPr lang="en-US" sz="3200" b="1" dirty="0">
              <a:solidFill>
                <a:srgbClr val="0070C0"/>
              </a:solidFill>
            </a:endParaRPr>
          </a:p>
        </p:txBody>
      </p:sp>
      <p:pic>
        <p:nvPicPr>
          <p:cNvPr id="7" name="Picture 6">
            <a:extLst>
              <a:ext uri="{FF2B5EF4-FFF2-40B4-BE49-F238E27FC236}">
                <a16:creationId xmlns:a16="http://schemas.microsoft.com/office/drawing/2014/main" id="{B99C3057-CAAD-4CA6-9489-8DEBD6010254}"/>
              </a:ext>
            </a:extLst>
          </p:cNvPr>
          <p:cNvPicPr>
            <a:picLocks noChangeAspect="1"/>
          </p:cNvPicPr>
          <p:nvPr/>
        </p:nvPicPr>
        <p:blipFill>
          <a:blip r:embed="rId2"/>
          <a:stretch>
            <a:fillRect/>
          </a:stretch>
        </p:blipFill>
        <p:spPr>
          <a:xfrm>
            <a:off x="782019" y="1979001"/>
            <a:ext cx="9456392" cy="4747094"/>
          </a:xfrm>
          <a:prstGeom prst="rect">
            <a:avLst/>
          </a:prstGeom>
        </p:spPr>
      </p:pic>
    </p:spTree>
    <p:extLst>
      <p:ext uri="{BB962C8B-B14F-4D97-AF65-F5344CB8AC3E}">
        <p14:creationId xmlns:p14="http://schemas.microsoft.com/office/powerpoint/2010/main" val="2012292946"/>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F814F9-A89E-4500-B2E5-3D5EA22B1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1" y="70576"/>
            <a:ext cx="12071718" cy="6787424"/>
          </a:xfrm>
        </p:spPr>
      </p:pic>
    </p:spTree>
    <p:extLst>
      <p:ext uri="{BB962C8B-B14F-4D97-AF65-F5344CB8AC3E}">
        <p14:creationId xmlns:p14="http://schemas.microsoft.com/office/powerpoint/2010/main" val="40960380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9D109-4400-4A5E-921C-2A9A3FA9542D}"/>
              </a:ext>
            </a:extLst>
          </p:cNvPr>
          <p:cNvSpPr>
            <a:spLocks noGrp="1"/>
          </p:cNvSpPr>
          <p:nvPr>
            <p:ph type="title"/>
          </p:nvPr>
        </p:nvSpPr>
        <p:spPr/>
        <p:txBody>
          <a:bodyPr/>
          <a:lstStyle/>
          <a:p>
            <a:r>
              <a:rPr lang="en-US" dirty="0"/>
              <a:t>End Session II</a:t>
            </a:r>
          </a:p>
        </p:txBody>
      </p:sp>
    </p:spTree>
    <p:extLst>
      <p:ext uri="{BB962C8B-B14F-4D97-AF65-F5344CB8AC3E}">
        <p14:creationId xmlns:p14="http://schemas.microsoft.com/office/powerpoint/2010/main" val="1426557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B050-8847-46BB-BE0D-5456F1351EC7}"/>
              </a:ext>
            </a:extLst>
          </p:cNvPr>
          <p:cNvSpPr>
            <a:spLocks noGrp="1"/>
          </p:cNvSpPr>
          <p:nvPr>
            <p:ph type="title"/>
          </p:nvPr>
        </p:nvSpPr>
        <p:spPr/>
        <p:txBody>
          <a:bodyPr/>
          <a:lstStyle/>
          <a:p>
            <a:r>
              <a:rPr lang="en-US" b="1" i="0" dirty="0">
                <a:solidFill>
                  <a:srgbClr val="171717"/>
                </a:solidFill>
                <a:effectLst/>
                <a:latin typeface="Segoe UI" panose="020B0502040204020203" pitchFamily="34" charset="0"/>
              </a:rPr>
              <a:t>Basic DAX Syntax</a:t>
            </a:r>
            <a:endParaRPr lang="en-US" dirty="0"/>
          </a:p>
        </p:txBody>
      </p:sp>
      <p:sp>
        <p:nvSpPr>
          <p:cNvPr id="4" name="TextBox 3">
            <a:extLst>
              <a:ext uri="{FF2B5EF4-FFF2-40B4-BE49-F238E27FC236}">
                <a16:creationId xmlns:a16="http://schemas.microsoft.com/office/drawing/2014/main" id="{26F554C9-D30A-4C9F-AF3D-F45BAE0A831A}"/>
              </a:ext>
            </a:extLst>
          </p:cNvPr>
          <p:cNvSpPr txBox="1"/>
          <p:nvPr/>
        </p:nvSpPr>
        <p:spPr>
          <a:xfrm>
            <a:off x="838199" y="1690688"/>
            <a:ext cx="10515599" cy="400110"/>
          </a:xfrm>
          <a:prstGeom prst="rect">
            <a:avLst/>
          </a:prstGeom>
          <a:noFill/>
        </p:spPr>
        <p:txBody>
          <a:bodyPr wrap="square">
            <a:spAutoFit/>
          </a:bodyPr>
          <a:lstStyle/>
          <a:p>
            <a:r>
              <a:rPr lang="en-US" b="0" i="0" dirty="0">
                <a:solidFill>
                  <a:srgbClr val="171717"/>
                </a:solidFill>
                <a:effectLst/>
                <a:latin typeface="Segoe UI" panose="020B0502040204020203" pitchFamily="34" charset="0"/>
              </a:rPr>
              <a:t>A DAX formula is comprised of an equal sign followed by a </a:t>
            </a:r>
            <a:r>
              <a:rPr lang="en-US" sz="2000" b="1" i="0" dirty="0">
                <a:solidFill>
                  <a:srgbClr val="FF0000"/>
                </a:solidFill>
                <a:effectLst/>
                <a:latin typeface="Segoe UI" panose="020B0502040204020203" pitchFamily="34" charset="0"/>
              </a:rPr>
              <a:t>function</a:t>
            </a:r>
            <a:r>
              <a:rPr lang="en-US" b="0" i="0" dirty="0">
                <a:solidFill>
                  <a:srgbClr val="171717"/>
                </a:solidFill>
                <a:effectLst/>
                <a:latin typeface="Segoe UI" panose="020B0502040204020203" pitchFamily="34" charset="0"/>
              </a:rPr>
              <a:t> or </a:t>
            </a:r>
            <a:r>
              <a:rPr lang="en-US" sz="2000" b="1" i="0" dirty="0">
                <a:solidFill>
                  <a:schemeClr val="accent1">
                    <a:lumMod val="75000"/>
                  </a:schemeClr>
                </a:solidFill>
                <a:effectLst/>
                <a:latin typeface="Segoe UI" panose="020B0502040204020203" pitchFamily="34" charset="0"/>
              </a:rPr>
              <a:t>expression</a:t>
            </a:r>
            <a:r>
              <a:rPr lang="en-US" b="0" i="0" dirty="0">
                <a:solidFill>
                  <a:srgbClr val="171717"/>
                </a:solidFill>
                <a:effectLst/>
                <a:latin typeface="Segoe UI" panose="020B0502040204020203" pitchFamily="34" charset="0"/>
              </a:rPr>
              <a:t>.</a:t>
            </a:r>
            <a:endParaRPr lang="en-US" dirty="0"/>
          </a:p>
        </p:txBody>
      </p:sp>
      <p:sp>
        <p:nvSpPr>
          <p:cNvPr id="6" name="TextBox 5">
            <a:extLst>
              <a:ext uri="{FF2B5EF4-FFF2-40B4-BE49-F238E27FC236}">
                <a16:creationId xmlns:a16="http://schemas.microsoft.com/office/drawing/2014/main" id="{14242106-19FB-402E-BA3C-9DBB247F5E5B}"/>
              </a:ext>
            </a:extLst>
          </p:cNvPr>
          <p:cNvSpPr txBox="1"/>
          <p:nvPr/>
        </p:nvSpPr>
        <p:spPr>
          <a:xfrm>
            <a:off x="1603887" y="2215167"/>
            <a:ext cx="6098458" cy="923330"/>
          </a:xfrm>
          <a:prstGeom prst="rect">
            <a:avLst/>
          </a:prstGeom>
          <a:noFill/>
        </p:spPr>
        <p:txBody>
          <a:bodyPr wrap="square">
            <a:spAutoFit/>
          </a:bodyPr>
          <a:lstStyle/>
          <a:p>
            <a:r>
              <a:rPr lang="en-US" b="1" i="0" dirty="0">
                <a:solidFill>
                  <a:srgbClr val="FF0000"/>
                </a:solidFill>
                <a:effectLst/>
                <a:latin typeface="Segoe UI" panose="020B0502040204020203" pitchFamily="34" charset="0"/>
              </a:rPr>
              <a:t>Functions</a:t>
            </a:r>
            <a:r>
              <a:rPr lang="en-US" b="0" i="0" dirty="0">
                <a:solidFill>
                  <a:srgbClr val="171717"/>
                </a:solidFill>
                <a:effectLst/>
                <a:latin typeface="Segoe UI" panose="020B0502040204020203" pitchFamily="34" charset="0"/>
              </a:rPr>
              <a:t> perform operations such as concatenating or adding values, calculating sums or averages, or performing logical tests.</a:t>
            </a:r>
            <a:endParaRPr lang="en-US" dirty="0"/>
          </a:p>
        </p:txBody>
      </p:sp>
      <p:sp>
        <p:nvSpPr>
          <p:cNvPr id="8" name="TextBox 7">
            <a:extLst>
              <a:ext uri="{FF2B5EF4-FFF2-40B4-BE49-F238E27FC236}">
                <a16:creationId xmlns:a16="http://schemas.microsoft.com/office/drawing/2014/main" id="{6BED96A8-2C03-4B95-A041-89B5FB89611A}"/>
              </a:ext>
            </a:extLst>
          </p:cNvPr>
          <p:cNvSpPr txBox="1"/>
          <p:nvPr/>
        </p:nvSpPr>
        <p:spPr>
          <a:xfrm>
            <a:off x="1640758" y="3293644"/>
            <a:ext cx="6098458" cy="923330"/>
          </a:xfrm>
          <a:prstGeom prst="rect">
            <a:avLst/>
          </a:prstGeom>
          <a:noFill/>
        </p:spPr>
        <p:txBody>
          <a:bodyPr wrap="square">
            <a:spAutoFit/>
          </a:bodyPr>
          <a:lstStyle/>
          <a:p>
            <a:r>
              <a:rPr lang="en-US" b="1" i="0" dirty="0">
                <a:solidFill>
                  <a:schemeClr val="accent1"/>
                </a:solidFill>
                <a:effectLst/>
                <a:latin typeface="Segoe UI" panose="020B0502040204020203" pitchFamily="34" charset="0"/>
              </a:rPr>
              <a:t>An expression </a:t>
            </a:r>
            <a:r>
              <a:rPr lang="en-US" b="0" i="0" dirty="0">
                <a:solidFill>
                  <a:srgbClr val="171717"/>
                </a:solidFill>
                <a:effectLst/>
                <a:latin typeface="Segoe UI" panose="020B0502040204020203" pitchFamily="34" charset="0"/>
              </a:rPr>
              <a:t>can be used to define a </a:t>
            </a:r>
            <a:r>
              <a:rPr lang="en-US" b="1" i="1" dirty="0">
                <a:solidFill>
                  <a:srgbClr val="00B050"/>
                </a:solidFill>
                <a:effectLst/>
                <a:latin typeface="Segoe UI" panose="020B0502040204020203" pitchFamily="34" charset="0"/>
              </a:rPr>
              <a:t>value</a:t>
            </a:r>
            <a:r>
              <a:rPr lang="en-US" b="0" i="0" dirty="0">
                <a:solidFill>
                  <a:srgbClr val="171717"/>
                </a:solidFill>
                <a:effectLst/>
                <a:latin typeface="Segoe UI" panose="020B0502040204020203" pitchFamily="34" charset="0"/>
              </a:rPr>
              <a:t> that can be a literal value or constant, a Boolean test, or a reference to a column containing values.</a:t>
            </a:r>
            <a:endParaRPr lang="en-US" dirty="0"/>
          </a:p>
        </p:txBody>
      </p:sp>
      <p:sp>
        <p:nvSpPr>
          <p:cNvPr id="10" name="TextBox 9">
            <a:extLst>
              <a:ext uri="{FF2B5EF4-FFF2-40B4-BE49-F238E27FC236}">
                <a16:creationId xmlns:a16="http://schemas.microsoft.com/office/drawing/2014/main" id="{F0F9D817-80F2-4919-ABEF-0DC2F0646020}"/>
              </a:ext>
            </a:extLst>
          </p:cNvPr>
          <p:cNvSpPr txBox="1"/>
          <p:nvPr/>
        </p:nvSpPr>
        <p:spPr>
          <a:xfrm>
            <a:off x="2901745" y="4520981"/>
            <a:ext cx="6098458" cy="923330"/>
          </a:xfrm>
          <a:prstGeom prst="rect">
            <a:avLst/>
          </a:prstGeom>
          <a:noFill/>
        </p:spPr>
        <p:txBody>
          <a:bodyPr wrap="square">
            <a:spAutoFit/>
          </a:bodyPr>
          <a:lstStyle/>
          <a:p>
            <a:r>
              <a:rPr lang="en-US" b="1" i="0" dirty="0">
                <a:solidFill>
                  <a:srgbClr val="FFC000"/>
                </a:solidFill>
                <a:effectLst/>
                <a:latin typeface="Segoe UI" panose="020B0502040204020203" pitchFamily="34" charset="0"/>
              </a:rPr>
              <a:t>Operators within expressions, </a:t>
            </a:r>
            <a:r>
              <a:rPr lang="en-US" b="0" i="0" dirty="0">
                <a:solidFill>
                  <a:srgbClr val="171717"/>
                </a:solidFill>
                <a:effectLst/>
                <a:latin typeface="Segoe UI" panose="020B0502040204020203" pitchFamily="34" charset="0"/>
              </a:rPr>
              <a:t>such as a plus or minus sign, indicate how the values are to be compared or processed.</a:t>
            </a:r>
            <a:endParaRPr lang="en-US" dirty="0"/>
          </a:p>
        </p:txBody>
      </p:sp>
      <p:sp>
        <p:nvSpPr>
          <p:cNvPr id="12" name="TextBox 11">
            <a:extLst>
              <a:ext uri="{FF2B5EF4-FFF2-40B4-BE49-F238E27FC236}">
                <a16:creationId xmlns:a16="http://schemas.microsoft.com/office/drawing/2014/main" id="{A6815C64-2C5C-4DE8-B367-7C8B9687E00F}"/>
              </a:ext>
            </a:extLst>
          </p:cNvPr>
          <p:cNvSpPr txBox="1"/>
          <p:nvPr/>
        </p:nvSpPr>
        <p:spPr>
          <a:xfrm>
            <a:off x="2901745" y="5477606"/>
            <a:ext cx="6098458" cy="1200329"/>
          </a:xfrm>
          <a:prstGeom prst="rect">
            <a:avLst/>
          </a:prstGeom>
          <a:noFill/>
        </p:spPr>
        <p:txBody>
          <a:bodyPr wrap="square">
            <a:spAutoFit/>
          </a:bodyPr>
          <a:lstStyle/>
          <a:p>
            <a:r>
              <a:rPr lang="en-US" b="1" i="0" dirty="0">
                <a:solidFill>
                  <a:srgbClr val="00B050"/>
                </a:solidFill>
                <a:effectLst/>
                <a:latin typeface="Segoe UI" panose="020B0502040204020203" pitchFamily="34" charset="0"/>
              </a:rPr>
              <a:t>Values</a:t>
            </a:r>
            <a:r>
              <a:rPr lang="en-US" b="0" i="0" dirty="0">
                <a:solidFill>
                  <a:srgbClr val="171717"/>
                </a:solidFill>
                <a:effectLst/>
                <a:latin typeface="Segoe UI" panose="020B0502040204020203" pitchFamily="34" charset="0"/>
              </a:rPr>
              <a:t> that you use in formulas and expressions can be typed directly into the formula bar as part of an expression, or they can be obtained from other columns, tables, or formulas</a:t>
            </a:r>
            <a:endParaRPr lang="en-US" dirty="0"/>
          </a:p>
        </p:txBody>
      </p:sp>
    </p:spTree>
    <p:extLst>
      <p:ext uri="{BB962C8B-B14F-4D97-AF65-F5344CB8AC3E}">
        <p14:creationId xmlns:p14="http://schemas.microsoft.com/office/powerpoint/2010/main" val="883306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87A5E5-C729-494C-A624-A98701D2279A}"/>
              </a:ext>
            </a:extLst>
          </p:cNvPr>
          <p:cNvPicPr>
            <a:picLocks noChangeAspect="1"/>
          </p:cNvPicPr>
          <p:nvPr/>
        </p:nvPicPr>
        <p:blipFill>
          <a:blip r:embed="rId2"/>
          <a:stretch>
            <a:fillRect/>
          </a:stretch>
        </p:blipFill>
        <p:spPr>
          <a:xfrm>
            <a:off x="1213055" y="190532"/>
            <a:ext cx="9765890" cy="6476935"/>
          </a:xfrm>
          <a:prstGeom prst="rect">
            <a:avLst/>
          </a:prstGeom>
        </p:spPr>
      </p:pic>
    </p:spTree>
    <p:extLst>
      <p:ext uri="{BB962C8B-B14F-4D97-AF65-F5344CB8AC3E}">
        <p14:creationId xmlns:p14="http://schemas.microsoft.com/office/powerpoint/2010/main" val="64755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B506-3B50-4328-8ADC-54D8A3112E40}"/>
              </a:ext>
            </a:extLst>
          </p:cNvPr>
          <p:cNvSpPr>
            <a:spLocks noGrp="1"/>
          </p:cNvSpPr>
          <p:nvPr>
            <p:ph type="title"/>
          </p:nvPr>
        </p:nvSpPr>
        <p:spPr>
          <a:xfrm>
            <a:off x="838200" y="365125"/>
            <a:ext cx="10515600" cy="1124461"/>
          </a:xfrm>
        </p:spPr>
        <p:txBody>
          <a:bodyPr>
            <a:normAutofit fontScale="90000"/>
          </a:bodyPr>
          <a:lstStyle/>
          <a:p>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Table-Valued Functions</a:t>
            </a:r>
            <a:endParaRPr lang="en-US" dirty="0"/>
          </a:p>
        </p:txBody>
      </p:sp>
      <p:sp>
        <p:nvSpPr>
          <p:cNvPr id="6" name="TextBox 5">
            <a:extLst>
              <a:ext uri="{FF2B5EF4-FFF2-40B4-BE49-F238E27FC236}">
                <a16:creationId xmlns:a16="http://schemas.microsoft.com/office/drawing/2014/main" id="{0A24CBBD-4A68-4C12-B94B-0A1438A3E3E1}"/>
              </a:ext>
            </a:extLst>
          </p:cNvPr>
          <p:cNvSpPr txBox="1"/>
          <p:nvPr/>
        </p:nvSpPr>
        <p:spPr>
          <a:xfrm>
            <a:off x="1574390" y="1935625"/>
            <a:ext cx="9486900" cy="4031873"/>
          </a:xfrm>
          <a:prstGeom prst="rect">
            <a:avLst/>
          </a:prstGeom>
          <a:noFill/>
        </p:spPr>
        <p:txBody>
          <a:bodyPr wrap="square">
            <a:spAutoFit/>
          </a:bodyPr>
          <a:lstStyle/>
          <a:p>
            <a:pPr marL="285750" indent="-285750">
              <a:buFont typeface="Arial" panose="020B0604020202020204" pitchFamily="34" charset="0"/>
              <a:buChar char="•"/>
            </a:pPr>
            <a:r>
              <a:rPr lang="en-US" sz="3200" dirty="0"/>
              <a:t>Filter functions Return a column, table, or values related to the current row.</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Aggregation functions Aggregate any expression over the rows of a table.</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Time intelligence functions Return a table of dates, or use a table of dates to calculate an aggregation.</a:t>
            </a:r>
          </a:p>
        </p:txBody>
      </p:sp>
    </p:spTree>
    <p:extLst>
      <p:ext uri="{BB962C8B-B14F-4D97-AF65-F5344CB8AC3E}">
        <p14:creationId xmlns:p14="http://schemas.microsoft.com/office/powerpoint/2010/main" val="3547997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TotalTime>
  <Words>2625</Words>
  <Application>Microsoft Office PowerPoint</Application>
  <PresentationFormat>Widescreen</PresentationFormat>
  <Paragraphs>226</Paragraphs>
  <Slides>63</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63</vt:i4>
      </vt:variant>
    </vt:vector>
  </HeadingPairs>
  <TitlesOfParts>
    <vt:vector size="76" baseType="lpstr">
      <vt:lpstr>Arial</vt:lpstr>
      <vt:lpstr>Calibri</vt:lpstr>
      <vt:lpstr>Calibri (Body)</vt:lpstr>
      <vt:lpstr>Calibri Light</vt:lpstr>
      <vt:lpstr>Consolas</vt:lpstr>
      <vt:lpstr>Cordia New</vt:lpstr>
      <vt:lpstr>CordiaUPC</vt:lpstr>
      <vt:lpstr>Helvetica</vt:lpstr>
      <vt:lpstr>Helvetica-Bold</vt:lpstr>
      <vt:lpstr>inherit</vt:lpstr>
      <vt:lpstr>Segoe UI</vt:lpstr>
      <vt:lpstr>SFMono-Regular</vt:lpstr>
      <vt:lpstr>Office Theme</vt:lpstr>
      <vt:lpstr>Power BI : DAX</vt:lpstr>
      <vt:lpstr>DAX = Data Analysis Expressions</vt:lpstr>
      <vt:lpstr>Data Types used in DAX Formulas</vt:lpstr>
      <vt:lpstr>PowerPoint Presentation</vt:lpstr>
      <vt:lpstr>PowerPoint Presentation</vt:lpstr>
      <vt:lpstr>PowerPoint Presentation</vt:lpstr>
      <vt:lpstr>Basic DAX Syntax</vt:lpstr>
      <vt:lpstr>PowerPoint Presentation</vt:lpstr>
      <vt:lpstr> Table-Valued Functions</vt:lpstr>
      <vt:lpstr>Formulas and the Relational Model</vt:lpstr>
      <vt:lpstr>PowerPoint Presentation</vt:lpstr>
      <vt:lpstr>Columns and Keys</vt:lpstr>
      <vt:lpstr>Types of Relationships</vt:lpstr>
      <vt:lpstr>PowerPoint Presentation</vt:lpstr>
      <vt:lpstr>Object Name</vt:lpstr>
      <vt:lpstr>PowerPoint Presentation</vt:lpstr>
      <vt:lpstr>PowerPoint Presentation</vt:lpstr>
      <vt:lpstr>PowerPoint Presentation</vt:lpstr>
      <vt:lpstr>Text Concatenation Operator</vt:lpstr>
      <vt:lpstr>PowerPoint Presentation</vt:lpstr>
      <vt:lpstr>Measures and Calculated Columns</vt:lpstr>
      <vt:lpstr>PowerPoint Presentation</vt:lpstr>
      <vt:lpstr>PowerPoint Presentation</vt:lpstr>
      <vt:lpstr>PowerPoint Presentation</vt:lpstr>
      <vt:lpstr>PowerPoint Presentation</vt:lpstr>
      <vt:lpstr>Workshop: file oeeRaw.xls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Session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 DAX</dc:title>
  <dc:creator>Administator</dc:creator>
  <cp:lastModifiedBy>Administator</cp:lastModifiedBy>
  <cp:revision>26</cp:revision>
  <dcterms:created xsi:type="dcterms:W3CDTF">2021-03-12T13:44:42Z</dcterms:created>
  <dcterms:modified xsi:type="dcterms:W3CDTF">2021-03-19T14:44:01Z</dcterms:modified>
</cp:coreProperties>
</file>