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6"/>
  </p:notesMasterIdLst>
  <p:sldIdLst>
    <p:sldId id="256" r:id="rId2"/>
    <p:sldId id="257" r:id="rId3"/>
    <p:sldId id="280" r:id="rId4"/>
    <p:sldId id="258" r:id="rId5"/>
    <p:sldId id="269" r:id="rId6"/>
    <p:sldId id="279" r:id="rId7"/>
    <p:sldId id="281" r:id="rId8"/>
    <p:sldId id="282" r:id="rId9"/>
    <p:sldId id="259" r:id="rId10"/>
    <p:sldId id="283" r:id="rId11"/>
    <p:sldId id="265" r:id="rId12"/>
    <p:sldId id="261" r:id="rId13"/>
    <p:sldId id="260" r:id="rId14"/>
    <p:sldId id="266" r:id="rId15"/>
    <p:sldId id="262" r:id="rId16"/>
    <p:sldId id="263" r:id="rId17"/>
    <p:sldId id="285" r:id="rId18"/>
    <p:sldId id="287" r:id="rId19"/>
    <p:sldId id="288" r:id="rId20"/>
    <p:sldId id="290" r:id="rId21"/>
    <p:sldId id="267" r:id="rId22"/>
    <p:sldId id="284" r:id="rId23"/>
    <p:sldId id="286" r:id="rId24"/>
    <p:sldId id="268" r:id="rId25"/>
    <p:sldId id="277" r:id="rId26"/>
    <p:sldId id="278" r:id="rId27"/>
    <p:sldId id="275" r:id="rId28"/>
    <p:sldId id="276" r:id="rId29"/>
    <p:sldId id="297" r:id="rId30"/>
    <p:sldId id="293" r:id="rId31"/>
    <p:sldId id="294" r:id="rId32"/>
    <p:sldId id="295" r:id="rId33"/>
    <p:sldId id="296" r:id="rId34"/>
    <p:sldId id="299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83872F6-4252-037A-A533-54AF56F1230E}" name="Utilisateur invité" initials="Ui" userId="S::urn:spo:anon#0b3916fb3af9d42351728da5ced8d93917b82d66631939d810b4694808d594dd::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800"/>
    <a:srgbClr val="003FD4"/>
    <a:srgbClr val="F04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129673-4183-57FA-5205-461F3C18062C}" v="1042" dt="2023-06-29T13:52:27.172"/>
    <p1510:client id="{26C98DB8-D8B7-9227-8EDA-FB78C1A0ED09}" v="34" dt="2023-06-29T14:01:21.767"/>
    <p1510:client id="{36176F86-3608-7D4F-9998-368A6FEB5062}" v="1314" dt="2023-06-30T09:08:46.320"/>
    <p1510:client id="{3AA71ADA-75C1-4BB4-B721-E42C0CDB0636}" v="1425" dt="2023-06-30T10:28:19.271"/>
    <p1510:client id="{4E0C0180-9892-7073-EC55-33577536A321}" v="108" dt="2023-06-30T08:52:02.105"/>
    <p1510:client id="{58563457-A74F-82F7-5F22-A64D7391B636}" v="1397" dt="2023-06-29T15:43:06.450"/>
    <p1510:client id="{5968A800-9F07-4F8D-BB69-F4B6B9DCEB2E}" v="94" dt="2023-06-27T10:27:16.879"/>
    <p1510:client id="{5B29E0B9-3E6F-43CB-98B1-1B9914E89061}" v="316" dt="2023-06-29T10:28:31.467"/>
    <p1510:client id="{5E76D120-8C8D-3D0C-0E94-783A5999318F}" v="804" dt="2023-06-28T15:29:29.873"/>
    <p1510:client id="{80439A26-CFCD-B460-E599-378A1DE6919F}" v="310" dt="2023-06-29T15:51:53.153"/>
    <p1510:client id="{9ABDD663-E161-4C48-A06A-B919026ECF65}" v="57" dt="2023-06-29T14:12:13.044"/>
    <p1510:client id="{BD05DF7A-45D0-DB0C-2258-2204C3E9D033}" v="376" dt="2023-06-29T15:57:35.483"/>
    <p1510:client id="{D4DFD33C-0AD3-6C1A-96CF-25337B5D4F32}" v="16" dt="2023-06-29T13:43:44.452"/>
    <p1510:client id="{DD5E141D-035F-42ED-C1FE-64453D407C4D}" v="646" dt="2023-06-28T15:28:25.098"/>
    <p1510:client id="{EB52A2D7-6924-A641-2F2F-BCC26A660B34}" v="1" dt="2023-06-29T14:06:17.739"/>
    <p1510:client id="{F00FEB38-BAEC-4DB0-9A90-6A83461896D7}" v="81" dt="2023-06-29T14:05:58.969"/>
    <p1510:client id="{F4D906A0-5F32-F865-E941-E5DC8F2858DE}" v="871" dt="2023-06-29T15:36:57.4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B7EA0-EC01-45C0-9EA0-E297EEDC1322}" type="datetimeFigureOut">
              <a:t>30/06/2023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89B07-8F92-4FC8-B3A7-B152C478BBB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619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Rappelons</a:t>
            </a:r>
            <a:r>
              <a:rPr lang="en-US"/>
              <a:t> </a:t>
            </a:r>
            <a:r>
              <a:rPr lang="en-US" err="1"/>
              <a:t>rapidement</a:t>
            </a:r>
            <a:r>
              <a:rPr lang="en-US"/>
              <a:t> le contexte</a:t>
            </a:r>
            <a:endParaRPr lang="fr-FR"/>
          </a:p>
          <a:p>
            <a:r>
              <a:rPr lang="en-US"/>
              <a:t>Colis =&gt; </a:t>
            </a:r>
            <a:r>
              <a:rPr lang="en-US" err="1"/>
              <a:t>commande</a:t>
            </a:r>
            <a:endParaRPr lang="fr-FR" err="1"/>
          </a:p>
          <a:p>
            <a:r>
              <a:rPr lang="en-US"/>
              <a:t>Stocks =&gt; Stock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89B07-8F92-4FC8-B3A7-B152C478BBB6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037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Suite a la demande du client</a:t>
            </a:r>
            <a:endParaRPr lang="fr-FR"/>
          </a:p>
          <a:p>
            <a:r>
              <a:rPr lang="en-US"/>
              <a:t>Nouvelles contraintes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89B07-8F92-4FC8-B3A7-B152C478BBB6}" type="slidenum">
              <a:rPr lang="fr-FR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675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pPr marL="171450" indent="-1714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"/>
              <a:buChar char="•"/>
            </a:pPr>
            <a:r>
              <a:rPr lang="fr-FR"/>
              <a:t>Le timing des réunions (no meeting </a:t>
            </a:r>
            <a:r>
              <a:rPr lang="en-US"/>
              <a:t>Wednesday</a:t>
            </a:r>
            <a:r>
              <a:rPr lang="fr-FR"/>
              <a:t>, perte de concentration, déplacer une réunion, calendriers partagés, etc..)</a:t>
            </a:r>
            <a:endParaRPr lang="en-US"/>
          </a:p>
          <a:p>
            <a:pPr marL="171450" indent="-1714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"/>
              <a:buChar char="•"/>
            </a:pPr>
            <a:r>
              <a:rPr lang="fr-FR"/>
              <a:t>Préparer sa réunion (slides, documents envoyés aux membres, pas plus de 7 membres, prendre 20 minutes avant la réunion pour bien lire les documents et se préparer)</a:t>
            </a:r>
            <a:endParaRPr lang="en-US"/>
          </a:p>
          <a:p>
            <a:pPr marL="171450" indent="-1714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"/>
              <a:buChar char="•"/>
            </a:pPr>
            <a:r>
              <a:rPr lang="fr-FR"/>
              <a:t>Cadrer la réunion (pas de technologies, pas de multitasking pas de doléances, concentration sur le problème, temps de parole répartis: SMART, lister les points d'intérêt)</a:t>
            </a:r>
            <a:endParaRPr lang="en-US"/>
          </a:p>
          <a:p>
            <a:pPr marL="171450" indent="-1714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"/>
              <a:buChar char="•"/>
            </a:pPr>
            <a:r>
              <a:rPr lang="fr-FR"/>
              <a:t>Adapter la réunion (Structure passive/proactive/réactive, En accord ou en désaccord)</a:t>
            </a:r>
            <a:endParaRPr lang="en-US"/>
          </a:p>
          <a:p>
            <a:pPr marL="171450" indent="-1714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"/>
              <a:buChar char="•"/>
            </a:pPr>
            <a:r>
              <a:rPr lang="fr-FR"/>
              <a:t>La conclusion de la réunion (on ne part pas sans une réponse effective au problème donné, ou sans programmer une autre réunion dans la foulée pour y répondre, préciser et résumer les décisions prises, tout le monde doit être sur la même longueur d'onde en partant)</a:t>
            </a:r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89B07-8F92-4FC8-B3A7-B152C478BBB6}" type="slidenum"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664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9331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3389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7454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6711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40179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3285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6/30/2023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9485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6/30/2023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37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6/30/2023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8080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2966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3514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TP: Pilotage et Management des équipes de projet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Mikael Le </a:t>
            </a:r>
            <a:r>
              <a:rPr lang="fr-FR" err="1"/>
              <a:t>Devehat</a:t>
            </a:r>
            <a:r>
              <a:rPr lang="fr-FR"/>
              <a:t>, Gillian </a:t>
            </a:r>
            <a:r>
              <a:rPr lang="fr-FR" err="1"/>
              <a:t>Catil</a:t>
            </a:r>
            <a:r>
              <a:rPr lang="fr-FR"/>
              <a:t>, Fatih </a:t>
            </a:r>
            <a:r>
              <a:rPr lang="fr-FR" err="1"/>
              <a:t>Eyili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065EE6-1AC6-AA5A-0975-5D880497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A08A-5009-C39A-6E64-9B45C461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Analyse du budget</a:t>
            </a:r>
            <a:br>
              <a:rPr lang="en-US"/>
            </a:br>
            <a:endParaRPr lang="en-US"/>
          </a:p>
        </p:txBody>
      </p:sp>
      <p:pic>
        <p:nvPicPr>
          <p:cNvPr id="3" name="Image 5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67D415C9-9322-7E4A-BCBD-D6207D60A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37" y="1369431"/>
            <a:ext cx="7680456" cy="2160606"/>
          </a:xfrm>
          <a:prstGeom prst="rect">
            <a:avLst/>
          </a:prstGeom>
        </p:spPr>
      </p:pic>
      <p:pic>
        <p:nvPicPr>
          <p:cNvPr id="9" name="Image 9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7AD4BF18-4A34-5FEA-5B0B-0D9237882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37" y="3429573"/>
            <a:ext cx="7655266" cy="1453581"/>
          </a:xfrm>
          <a:prstGeom prst="rect">
            <a:avLst/>
          </a:prstGeom>
        </p:spPr>
      </p:pic>
      <p:pic>
        <p:nvPicPr>
          <p:cNvPr id="10" name="Image 10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5E4938FE-0DF4-2BCE-272D-D37A530E2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937" y="4953137"/>
            <a:ext cx="4418341" cy="137888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398BEF-78D4-5D91-0308-8763BCCD4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B184B3-E941-450C-4D9E-9A3A8A19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Analyse de budget</a:t>
            </a:r>
          </a:p>
        </p:txBody>
      </p:sp>
    </p:spTree>
    <p:extLst>
      <p:ext uri="{BB962C8B-B14F-4D97-AF65-F5344CB8AC3E}">
        <p14:creationId xmlns:p14="http://schemas.microsoft.com/office/powerpoint/2010/main" val="3508571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B6EBF-10B7-9AE2-F8E0-07921093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66" y="265118"/>
            <a:ext cx="9318829" cy="678581"/>
          </a:xfrm>
        </p:spPr>
        <p:txBody>
          <a:bodyPr>
            <a:normAutofit fontScale="90000"/>
          </a:bodyPr>
          <a:lstStyle/>
          <a:p>
            <a:r>
              <a:rPr lang="fr-FR"/>
              <a:t>Définition des responsabilités</a:t>
            </a:r>
            <a:endParaRPr lang="en-US"/>
          </a:p>
        </p:txBody>
      </p:sp>
      <p:pic>
        <p:nvPicPr>
          <p:cNvPr id="4" name="Image 4" descr="Une image contenant texte, capture d’écran, nombre, Parallèle&#10;&#10;Description générée automatiquement">
            <a:extLst>
              <a:ext uri="{FF2B5EF4-FFF2-40B4-BE49-F238E27FC236}">
                <a16:creationId xmlns:a16="http://schemas.microsoft.com/office/drawing/2014/main" id="{6710E5BC-5836-61B1-AAC8-E5AA25A8F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71" y="1592922"/>
            <a:ext cx="11810083" cy="5042388"/>
          </a:xfrm>
          <a:prstGeom prst="rect">
            <a:avLst/>
          </a:prstGeom>
        </p:spPr>
      </p:pic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31B1816D-06ED-4458-1A48-38274930E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892309"/>
              </p:ext>
            </p:extLst>
          </p:nvPr>
        </p:nvGraphicFramePr>
        <p:xfrm>
          <a:off x="7332452" y="86263"/>
          <a:ext cx="4674020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4020">
                  <a:extLst>
                    <a:ext uri="{9D8B030D-6E8A-4147-A177-3AD203B41FA5}">
                      <a16:colId xmlns:a16="http://schemas.microsoft.com/office/drawing/2014/main" val="1072071835"/>
                    </a:ext>
                  </a:extLst>
                </a:gridCol>
              </a:tblGrid>
              <a:tr h="228677">
                <a:tc>
                  <a:txBody>
                    <a:bodyPr/>
                    <a:lstStyle/>
                    <a:p>
                      <a:pPr rtl="0" fontAlgn="ctr"/>
                      <a:r>
                        <a:rPr lang="fr-FR" sz="1400">
                          <a:effectLst/>
                        </a:rPr>
                        <a:t>RACI</a:t>
                      </a:r>
                      <a:endParaRPr lang="fr-FR" sz="1400" b="1"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562248299"/>
                  </a:ext>
                </a:extLst>
              </a:tr>
              <a:tr h="228677">
                <a:tc>
                  <a:txBody>
                    <a:bodyPr/>
                    <a:lstStyle/>
                    <a:p>
                      <a:pPr rtl="0" fontAlgn="ctr"/>
                      <a:r>
                        <a:rPr lang="fr-FR" sz="1400">
                          <a:effectLst/>
                        </a:rPr>
                        <a:t>R - </a:t>
                      </a:r>
                      <a:r>
                        <a:rPr lang="fr-FR" sz="1400" err="1">
                          <a:effectLst/>
                        </a:rPr>
                        <a:t>Responsible</a:t>
                      </a:r>
                      <a:r>
                        <a:rPr lang="fr-FR" sz="1400">
                          <a:effectLst/>
                        </a:rPr>
                        <a:t> - il réalise</a:t>
                      </a:r>
                      <a:endParaRPr lang="fr-FR" sz="1400" b="1"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20655112"/>
                  </a:ext>
                </a:extLst>
              </a:tr>
              <a:tr h="228677">
                <a:tc>
                  <a:txBody>
                    <a:bodyPr/>
                    <a:lstStyle/>
                    <a:p>
                      <a:pPr rtl="0" fontAlgn="ctr"/>
                      <a:r>
                        <a:rPr lang="fr-FR" sz="1400">
                          <a:effectLst/>
                        </a:rPr>
                        <a:t>A - </a:t>
                      </a:r>
                      <a:r>
                        <a:rPr lang="fr-FR" sz="1400" err="1">
                          <a:effectLst/>
                        </a:rPr>
                        <a:t>Accountable</a:t>
                      </a:r>
                      <a:r>
                        <a:rPr lang="fr-FR" sz="1400">
                          <a:effectLst/>
                        </a:rPr>
                        <a:t> - il supervise et il valide</a:t>
                      </a:r>
                      <a:endParaRPr lang="fr-FR" sz="1400" b="1">
                        <a:effectLst/>
                      </a:endParaRPr>
                    </a:p>
                  </a:txBody>
                  <a:tcPr marL="0" marR="0" marT="19050" marB="19050" anchor="ctr"/>
                </a:tc>
                <a:extLst>
                  <a:ext uri="{0D108BD9-81ED-4DB2-BD59-A6C34878D82A}">
                    <a16:rowId xmlns:a16="http://schemas.microsoft.com/office/drawing/2014/main" val="3414167721"/>
                  </a:ext>
                </a:extLst>
              </a:tr>
              <a:tr h="228677">
                <a:tc>
                  <a:txBody>
                    <a:bodyPr/>
                    <a:lstStyle/>
                    <a:p>
                      <a:pPr rtl="0" fontAlgn="ctr"/>
                      <a:r>
                        <a:rPr lang="fr-FR" sz="1400">
                          <a:effectLst/>
                        </a:rPr>
                        <a:t>C - </a:t>
                      </a:r>
                      <a:r>
                        <a:rPr lang="fr-FR" sz="1400" err="1">
                          <a:effectLst/>
                        </a:rPr>
                        <a:t>Consulted</a:t>
                      </a:r>
                      <a:r>
                        <a:rPr lang="fr-FR" sz="1400">
                          <a:effectLst/>
                        </a:rPr>
                        <a:t> - il conseille</a:t>
                      </a:r>
                      <a:endParaRPr lang="fr-FR" sz="1400" b="1">
                        <a:effectLst/>
                      </a:endParaRPr>
                    </a:p>
                  </a:txBody>
                  <a:tcPr marL="0" marR="0" marT="19050" marB="19050" anchor="ctr"/>
                </a:tc>
                <a:extLst>
                  <a:ext uri="{0D108BD9-81ED-4DB2-BD59-A6C34878D82A}">
                    <a16:rowId xmlns:a16="http://schemas.microsoft.com/office/drawing/2014/main" val="4185745754"/>
                  </a:ext>
                </a:extLst>
              </a:tr>
              <a:tr h="228677">
                <a:tc>
                  <a:txBody>
                    <a:bodyPr/>
                    <a:lstStyle/>
                    <a:p>
                      <a:pPr rtl="0" fontAlgn="ctr"/>
                      <a:r>
                        <a:rPr lang="fr-FR" sz="1400">
                          <a:effectLst/>
                        </a:rPr>
                        <a:t>I - </a:t>
                      </a:r>
                      <a:r>
                        <a:rPr lang="fr-FR" sz="1400" err="1">
                          <a:effectLst/>
                        </a:rPr>
                        <a:t>Informated</a:t>
                      </a:r>
                      <a:r>
                        <a:rPr lang="fr-FR" sz="1400">
                          <a:effectLst/>
                        </a:rPr>
                        <a:t> - il est informé</a:t>
                      </a:r>
                      <a:endParaRPr lang="fr-FR" sz="1400" b="1"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968461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312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01ABB2-DE74-447F-1A0D-5C9FC179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579" y="170614"/>
            <a:ext cx="9692640" cy="712245"/>
          </a:xfrm>
        </p:spPr>
        <p:txBody>
          <a:bodyPr/>
          <a:lstStyle/>
          <a:p>
            <a:r>
              <a:rPr lang="fr-FR"/>
              <a:t>Matrice Pouvoir/Intérêt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61D81569-9349-5E52-9826-D048785974F7}"/>
              </a:ext>
            </a:extLst>
          </p:cNvPr>
          <p:cNvCxnSpPr/>
          <p:nvPr/>
        </p:nvCxnSpPr>
        <p:spPr>
          <a:xfrm>
            <a:off x="1259624" y="6463525"/>
            <a:ext cx="8952570" cy="13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1C8B7EE-A164-7EC9-88AF-A224FE8D6A0B}"/>
              </a:ext>
            </a:extLst>
          </p:cNvPr>
          <p:cNvCxnSpPr/>
          <p:nvPr/>
        </p:nvCxnSpPr>
        <p:spPr>
          <a:xfrm flipH="1" flipV="1">
            <a:off x="1248240" y="1080973"/>
            <a:ext cx="5576" cy="5376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AD08A54-C380-C2CE-A7FC-486636AE631F}"/>
              </a:ext>
            </a:extLst>
          </p:cNvPr>
          <p:cNvSpPr/>
          <p:nvPr/>
        </p:nvSpPr>
        <p:spPr>
          <a:xfrm>
            <a:off x="1496122" y="1217341"/>
            <a:ext cx="4033024" cy="23231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53203CD-07ED-CEEB-4DCD-98E53AF74D1B}"/>
              </a:ext>
            </a:extLst>
          </p:cNvPr>
          <p:cNvSpPr/>
          <p:nvPr/>
        </p:nvSpPr>
        <p:spPr>
          <a:xfrm>
            <a:off x="1496122" y="3726365"/>
            <a:ext cx="4033024" cy="2323170"/>
          </a:xfrm>
          <a:prstGeom prst="roundRect">
            <a:avLst/>
          </a:prstGeom>
          <a:solidFill>
            <a:srgbClr val="32A8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64FD845-DCC6-CD4B-1326-45715D904E69}"/>
              </a:ext>
            </a:extLst>
          </p:cNvPr>
          <p:cNvSpPr/>
          <p:nvPr/>
        </p:nvSpPr>
        <p:spPr>
          <a:xfrm>
            <a:off x="5975195" y="1217341"/>
            <a:ext cx="4033024" cy="2323170"/>
          </a:xfrm>
          <a:prstGeom prst="roundRect">
            <a:avLst/>
          </a:prstGeom>
          <a:solidFill>
            <a:srgbClr val="F04D5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EEB1169-5DEA-1B39-F106-A2F593DBCD7F}"/>
              </a:ext>
            </a:extLst>
          </p:cNvPr>
          <p:cNvSpPr/>
          <p:nvPr/>
        </p:nvSpPr>
        <p:spPr>
          <a:xfrm>
            <a:off x="5975195" y="3726365"/>
            <a:ext cx="4033024" cy="232317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 : carré corné 2">
            <a:extLst>
              <a:ext uri="{FF2B5EF4-FFF2-40B4-BE49-F238E27FC236}">
                <a16:creationId xmlns:a16="http://schemas.microsoft.com/office/drawing/2014/main" id="{C14DF3ED-135F-A9BB-D8D6-FABC1E349DEC}"/>
              </a:ext>
            </a:extLst>
          </p:cNvPr>
          <p:cNvSpPr/>
          <p:nvPr/>
        </p:nvSpPr>
        <p:spPr>
          <a:xfrm>
            <a:off x="6486292" y="1821364"/>
            <a:ext cx="1235925" cy="808463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Directeur du SI</a:t>
            </a:r>
          </a:p>
        </p:txBody>
      </p:sp>
      <p:sp>
        <p:nvSpPr>
          <p:cNvPr id="4" name="Rectangle : carré corné 3">
            <a:extLst>
              <a:ext uri="{FF2B5EF4-FFF2-40B4-BE49-F238E27FC236}">
                <a16:creationId xmlns:a16="http://schemas.microsoft.com/office/drawing/2014/main" id="{86ABFA6B-DF98-B8F2-0F99-9146B51D2289}"/>
              </a:ext>
            </a:extLst>
          </p:cNvPr>
          <p:cNvSpPr/>
          <p:nvPr/>
        </p:nvSpPr>
        <p:spPr>
          <a:xfrm>
            <a:off x="8205439" y="1821364"/>
            <a:ext cx="1431071" cy="808463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PDG de la Fromagerie</a:t>
            </a:r>
            <a:endParaRPr lang="fr-FR"/>
          </a:p>
        </p:txBody>
      </p:sp>
      <p:sp>
        <p:nvSpPr>
          <p:cNvPr id="5" name="Rectangle : carré corné 4">
            <a:extLst>
              <a:ext uri="{FF2B5EF4-FFF2-40B4-BE49-F238E27FC236}">
                <a16:creationId xmlns:a16="http://schemas.microsoft.com/office/drawing/2014/main" id="{2EBE585A-BE69-64D2-6D1B-5B267C82C5D1}"/>
              </a:ext>
            </a:extLst>
          </p:cNvPr>
          <p:cNvSpPr/>
          <p:nvPr/>
        </p:nvSpPr>
        <p:spPr>
          <a:xfrm>
            <a:off x="2973658" y="1821364"/>
            <a:ext cx="1077949" cy="808463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Product </a:t>
            </a:r>
            <a:r>
              <a:rPr lang="fr-FR" err="1">
                <a:solidFill>
                  <a:schemeClr val="tx1"/>
                </a:solidFill>
              </a:rPr>
              <a:t>Owner</a:t>
            </a:r>
          </a:p>
        </p:txBody>
      </p:sp>
      <p:sp>
        <p:nvSpPr>
          <p:cNvPr id="12" name="Rectangle : carré corné 11">
            <a:extLst>
              <a:ext uri="{FF2B5EF4-FFF2-40B4-BE49-F238E27FC236}">
                <a16:creationId xmlns:a16="http://schemas.microsoft.com/office/drawing/2014/main" id="{BB9F0168-1060-2D50-62B0-EE6AB2CEB4DD}"/>
              </a:ext>
            </a:extLst>
          </p:cNvPr>
          <p:cNvSpPr/>
          <p:nvPr/>
        </p:nvSpPr>
        <p:spPr>
          <a:xfrm>
            <a:off x="1886413" y="3977266"/>
            <a:ext cx="1626218" cy="576146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Développeurs</a:t>
            </a:r>
          </a:p>
        </p:txBody>
      </p:sp>
      <p:sp>
        <p:nvSpPr>
          <p:cNvPr id="13" name="Rectangle : carré corné 12">
            <a:extLst>
              <a:ext uri="{FF2B5EF4-FFF2-40B4-BE49-F238E27FC236}">
                <a16:creationId xmlns:a16="http://schemas.microsoft.com/office/drawing/2014/main" id="{30EED60F-8EEA-57E6-ED05-32D15B3E9A5F}"/>
              </a:ext>
            </a:extLst>
          </p:cNvPr>
          <p:cNvSpPr/>
          <p:nvPr/>
        </p:nvSpPr>
        <p:spPr>
          <a:xfrm>
            <a:off x="3902926" y="3977266"/>
            <a:ext cx="1152291" cy="576146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Testeur</a:t>
            </a:r>
          </a:p>
        </p:txBody>
      </p:sp>
      <p:sp>
        <p:nvSpPr>
          <p:cNvPr id="14" name="Rectangle : carré corné 13">
            <a:extLst>
              <a:ext uri="{FF2B5EF4-FFF2-40B4-BE49-F238E27FC236}">
                <a16:creationId xmlns:a16="http://schemas.microsoft.com/office/drawing/2014/main" id="{47F0F1B7-4022-8764-232B-DF5ACA86E022}"/>
              </a:ext>
            </a:extLst>
          </p:cNvPr>
          <p:cNvSpPr/>
          <p:nvPr/>
        </p:nvSpPr>
        <p:spPr>
          <a:xfrm>
            <a:off x="1886413" y="5045925"/>
            <a:ext cx="1087242" cy="808463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Scrum Master</a:t>
            </a:r>
            <a:endParaRPr lang="fr-FR"/>
          </a:p>
        </p:txBody>
      </p:sp>
      <p:sp>
        <p:nvSpPr>
          <p:cNvPr id="15" name="Rectangle : carré corné 14">
            <a:extLst>
              <a:ext uri="{FF2B5EF4-FFF2-40B4-BE49-F238E27FC236}">
                <a16:creationId xmlns:a16="http://schemas.microsoft.com/office/drawing/2014/main" id="{FC4A0FCE-5DA2-E417-237B-E4BA171928B1}"/>
              </a:ext>
            </a:extLst>
          </p:cNvPr>
          <p:cNvSpPr/>
          <p:nvPr/>
        </p:nvSpPr>
        <p:spPr>
          <a:xfrm>
            <a:off x="3791414" y="5045925"/>
            <a:ext cx="1263803" cy="808463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UX/UI Designer</a:t>
            </a:r>
          </a:p>
        </p:txBody>
      </p:sp>
      <p:sp>
        <p:nvSpPr>
          <p:cNvPr id="16" name="Rectangle : carré corné 15">
            <a:extLst>
              <a:ext uri="{FF2B5EF4-FFF2-40B4-BE49-F238E27FC236}">
                <a16:creationId xmlns:a16="http://schemas.microsoft.com/office/drawing/2014/main" id="{4B0BABD0-FA1B-B2BE-45B4-603CA2742699}"/>
              </a:ext>
            </a:extLst>
          </p:cNvPr>
          <p:cNvSpPr/>
          <p:nvPr/>
        </p:nvSpPr>
        <p:spPr>
          <a:xfrm>
            <a:off x="6365486" y="3977266"/>
            <a:ext cx="1431071" cy="808463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Operateur des colis</a:t>
            </a:r>
          </a:p>
        </p:txBody>
      </p:sp>
      <p:sp>
        <p:nvSpPr>
          <p:cNvPr id="17" name="Rectangle : carré corné 16">
            <a:extLst>
              <a:ext uri="{FF2B5EF4-FFF2-40B4-BE49-F238E27FC236}">
                <a16:creationId xmlns:a16="http://schemas.microsoft.com/office/drawing/2014/main" id="{6A67BA5C-FB09-5AE9-D0A5-7ED2FDBF7336}"/>
              </a:ext>
            </a:extLst>
          </p:cNvPr>
          <p:cNvSpPr/>
          <p:nvPr/>
        </p:nvSpPr>
        <p:spPr>
          <a:xfrm>
            <a:off x="8103218" y="3977266"/>
            <a:ext cx="1533291" cy="808463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Opérateur des stocks</a:t>
            </a:r>
          </a:p>
        </p:txBody>
      </p:sp>
      <p:sp>
        <p:nvSpPr>
          <p:cNvPr id="18" name="Rectangle : carré corné 17">
            <a:extLst>
              <a:ext uri="{FF2B5EF4-FFF2-40B4-BE49-F238E27FC236}">
                <a16:creationId xmlns:a16="http://schemas.microsoft.com/office/drawing/2014/main" id="{FDC50A51-4EBC-7C6D-99EB-D2FE5F3A6053}"/>
              </a:ext>
            </a:extLst>
          </p:cNvPr>
          <p:cNvSpPr/>
          <p:nvPr/>
        </p:nvSpPr>
        <p:spPr>
          <a:xfrm>
            <a:off x="6365487" y="5045925"/>
            <a:ext cx="1431071" cy="808463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Référents Métiers</a:t>
            </a:r>
          </a:p>
        </p:txBody>
      </p:sp>
      <p:sp>
        <p:nvSpPr>
          <p:cNvPr id="19" name="Rectangle : carré corné 18">
            <a:extLst>
              <a:ext uri="{FF2B5EF4-FFF2-40B4-BE49-F238E27FC236}">
                <a16:creationId xmlns:a16="http://schemas.microsoft.com/office/drawing/2014/main" id="{5F3584F1-1BEF-5C7B-8FD2-CEECC5F60F61}"/>
              </a:ext>
            </a:extLst>
          </p:cNvPr>
          <p:cNvSpPr/>
          <p:nvPr/>
        </p:nvSpPr>
        <p:spPr>
          <a:xfrm>
            <a:off x="8103219" y="5045925"/>
            <a:ext cx="1533291" cy="808463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Responsable Marketing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340568D-57AF-A01F-0A28-C7DA6E124315}"/>
              </a:ext>
            </a:extLst>
          </p:cNvPr>
          <p:cNvSpPr txBox="1"/>
          <p:nvPr/>
        </p:nvSpPr>
        <p:spPr>
          <a:xfrm rot="16200000">
            <a:off x="283426" y="3442938"/>
            <a:ext cx="1079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Pouvoir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41589D0-9A31-A498-E585-6C5357232E00}"/>
              </a:ext>
            </a:extLst>
          </p:cNvPr>
          <p:cNvSpPr txBox="1"/>
          <p:nvPr/>
        </p:nvSpPr>
        <p:spPr>
          <a:xfrm>
            <a:off x="5324707" y="6523463"/>
            <a:ext cx="9961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Intérêt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6C926AB-F289-94A3-EB9B-D21133B2F372}"/>
              </a:ext>
            </a:extLst>
          </p:cNvPr>
          <p:cNvSpPr txBox="1"/>
          <p:nvPr/>
        </p:nvSpPr>
        <p:spPr>
          <a:xfrm>
            <a:off x="901390" y="112441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+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1084773-9FDF-791F-83C9-E921DA530E09}"/>
              </a:ext>
            </a:extLst>
          </p:cNvPr>
          <p:cNvSpPr txBox="1"/>
          <p:nvPr/>
        </p:nvSpPr>
        <p:spPr>
          <a:xfrm>
            <a:off x="1003609" y="63747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-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0F7F30C-7156-CEA7-35A7-4FE14E71C119}"/>
              </a:ext>
            </a:extLst>
          </p:cNvPr>
          <p:cNvSpPr txBox="1"/>
          <p:nvPr/>
        </p:nvSpPr>
        <p:spPr>
          <a:xfrm>
            <a:off x="10082560" y="646770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+</a:t>
            </a:r>
          </a:p>
        </p:txBody>
      </p:sp>
      <p:sp>
        <p:nvSpPr>
          <p:cNvPr id="25" name="Espace réservé du numéro de diapositive 24">
            <a:extLst>
              <a:ext uri="{FF2B5EF4-FFF2-40B4-BE49-F238E27FC236}">
                <a16:creationId xmlns:a16="http://schemas.microsoft.com/office/drawing/2014/main" id="{56E90FE4-9F2E-3945-2E87-406AB9CA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12</a:t>
            </a:fld>
            <a:endParaRPr lang="fr-FR"/>
          </a:p>
        </p:txBody>
      </p:sp>
      <p:sp>
        <p:nvSpPr>
          <p:cNvPr id="26" name="Espace réservé du pied de page 25">
            <a:extLst>
              <a:ext uri="{FF2B5EF4-FFF2-40B4-BE49-F238E27FC236}">
                <a16:creationId xmlns:a16="http://schemas.microsoft.com/office/drawing/2014/main" id="{3A162550-6303-7DF1-09FD-75BE8E9F6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Matrice pouvoir Intéret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2081322-3E95-D35A-349A-2C75C2EE6DC4}"/>
              </a:ext>
            </a:extLst>
          </p:cNvPr>
          <p:cNvSpPr txBox="1"/>
          <p:nvPr/>
        </p:nvSpPr>
        <p:spPr>
          <a:xfrm>
            <a:off x="2847944" y="465212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Surveiller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97F2917-4B50-9CE2-4A18-C1C861EF091C}"/>
              </a:ext>
            </a:extLst>
          </p:cNvPr>
          <p:cNvSpPr txBox="1"/>
          <p:nvPr/>
        </p:nvSpPr>
        <p:spPr>
          <a:xfrm>
            <a:off x="2925091" y="30613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Satisfaire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779C7DB-CC2C-C571-5408-DA43AB05546C}"/>
              </a:ext>
            </a:extLst>
          </p:cNvPr>
          <p:cNvSpPr txBox="1"/>
          <p:nvPr/>
        </p:nvSpPr>
        <p:spPr>
          <a:xfrm>
            <a:off x="6772086" y="315442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Engagé avec Attention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A61B72-270A-228A-5CEE-39FBB1B54FB1}"/>
              </a:ext>
            </a:extLst>
          </p:cNvPr>
          <p:cNvSpPr txBox="1"/>
          <p:nvPr/>
        </p:nvSpPr>
        <p:spPr>
          <a:xfrm>
            <a:off x="7487447" y="471139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Informer</a:t>
            </a:r>
          </a:p>
        </p:txBody>
      </p:sp>
    </p:spTree>
    <p:extLst>
      <p:ext uri="{BB962C8B-B14F-4D97-AF65-F5344CB8AC3E}">
        <p14:creationId xmlns:p14="http://schemas.microsoft.com/office/powerpoint/2010/main" val="2893635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45FEE1-6C91-E19C-5B02-A32B12C8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84367"/>
          </a:xfrm>
        </p:spPr>
        <p:txBody>
          <a:bodyPr>
            <a:normAutofit fontScale="90000"/>
          </a:bodyPr>
          <a:lstStyle/>
          <a:p>
            <a:r>
              <a:rPr lang="fr-FR"/>
              <a:t>Réunion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0901AA-54A9-E2A6-6C03-F266F3C91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280532"/>
            <a:ext cx="8595360" cy="48996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Le timing des réunions </a:t>
            </a:r>
          </a:p>
          <a:p>
            <a:r>
              <a:rPr lang="fr-FR"/>
              <a:t>Préparer sa réunion </a:t>
            </a:r>
          </a:p>
          <a:p>
            <a:r>
              <a:rPr lang="fr-FR"/>
              <a:t>Cadrer la réunion </a:t>
            </a:r>
          </a:p>
          <a:p>
            <a:r>
              <a:rPr lang="fr-FR"/>
              <a:t>Adapter la réunion</a:t>
            </a:r>
          </a:p>
          <a:p>
            <a:r>
              <a:rPr lang="fr-FR"/>
              <a:t>La conclusion de la réunion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EFC7BE-38B7-EACE-92E1-535A36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8213D0-C583-360B-4652-CD79AA785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Réunion</a:t>
            </a:r>
          </a:p>
        </p:txBody>
      </p:sp>
    </p:spTree>
    <p:extLst>
      <p:ext uri="{BB962C8B-B14F-4D97-AF65-F5344CB8AC3E}">
        <p14:creationId xmlns:p14="http://schemas.microsoft.com/office/powerpoint/2010/main" val="3894027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B6EBF-10B7-9AE2-F8E0-07921093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Outils de réunion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D5552-CFC6-BEEF-43AA-A4E30CEAD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Chevalet de conférence</a:t>
            </a:r>
          </a:p>
          <a:p>
            <a:r>
              <a:rPr lang="fr-FR"/>
              <a:t>Suite Office 365 (Excel, Word, PowerPoint)</a:t>
            </a:r>
          </a:p>
          <a:p>
            <a:r>
              <a:rPr lang="fr-FR"/>
              <a:t>Projecteurs</a:t>
            </a:r>
          </a:p>
          <a:p>
            <a:r>
              <a:rPr lang="fr-FR"/>
              <a:t>Teams</a:t>
            </a:r>
          </a:p>
          <a:p>
            <a:r>
              <a:rPr lang="fr-FR"/>
              <a:t>JIRA</a:t>
            </a:r>
          </a:p>
          <a:p>
            <a:r>
              <a:rPr lang="fr-FR"/>
              <a:t>Service d'email (Gmail, Outlook)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92BE18-6256-B48A-3C06-6AF32A06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D64FAB-BDE8-C598-93ED-19D04551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Outils de réunion</a:t>
            </a:r>
          </a:p>
        </p:txBody>
      </p:sp>
    </p:spTree>
    <p:extLst>
      <p:ext uri="{BB962C8B-B14F-4D97-AF65-F5344CB8AC3E}">
        <p14:creationId xmlns:p14="http://schemas.microsoft.com/office/powerpoint/2010/main" val="2289544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87B8C-4C97-998A-DF6A-12C4DD061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 de suivi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B432-8E72-AE23-A914-CE4DCAC8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Étape 1 </a:t>
            </a:r>
            <a:r>
              <a:rPr lang="fr-FR">
                <a:ea typeface="+mn-lt"/>
                <a:cs typeface="+mn-lt"/>
              </a:rPr>
              <a:t>–</a:t>
            </a:r>
            <a:r>
              <a:rPr lang="fr-FR"/>
              <a:t> Planification </a:t>
            </a:r>
            <a:endParaRPr lang="en-US"/>
          </a:p>
          <a:p>
            <a:r>
              <a:rPr lang="fr-FR"/>
              <a:t>Étape 2 – </a:t>
            </a:r>
            <a:r>
              <a:rPr lang="fr-FR">
                <a:ea typeface="+mn-lt"/>
                <a:cs typeface="+mn-lt"/>
              </a:rPr>
              <a:t>Conception </a:t>
            </a:r>
            <a:endParaRPr lang="fr-FR"/>
          </a:p>
          <a:p>
            <a:r>
              <a:rPr lang="fr-FR"/>
              <a:t>Étape 3 </a:t>
            </a:r>
            <a:r>
              <a:rPr lang="fr-FR">
                <a:ea typeface="+mn-lt"/>
                <a:cs typeface="+mn-lt"/>
              </a:rPr>
              <a:t>–</a:t>
            </a:r>
            <a:r>
              <a:rPr lang="fr-FR"/>
              <a:t> Développement </a:t>
            </a:r>
          </a:p>
          <a:p>
            <a:r>
              <a:rPr lang="fr-FR"/>
              <a:t>Étape 4 – Tests et validation </a:t>
            </a:r>
          </a:p>
          <a:p>
            <a:r>
              <a:rPr lang="fr-FR"/>
              <a:t>Étape 5 – Maintenance et suivi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8B0069-8BAC-8A6B-0C04-8623A157E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B943B1-F169-9977-B9BA-D4274FA3D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Plan de suivi</a:t>
            </a:r>
          </a:p>
        </p:txBody>
      </p:sp>
    </p:spTree>
    <p:extLst>
      <p:ext uri="{BB962C8B-B14F-4D97-AF65-F5344CB8AC3E}">
        <p14:creationId xmlns:p14="http://schemas.microsoft.com/office/powerpoint/2010/main" val="89730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66291-9D42-CF4B-4DFD-3CAE83BB2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05172"/>
          </a:xfrm>
        </p:spPr>
        <p:txBody>
          <a:bodyPr/>
          <a:lstStyle/>
          <a:p>
            <a:r>
              <a:rPr lang="fr-FR"/>
              <a:t>Planification</a:t>
            </a:r>
          </a:p>
        </p:txBody>
      </p:sp>
      <p:sp>
        <p:nvSpPr>
          <p:cNvPr id="13" name="Flèche : pentagone 12">
            <a:extLst>
              <a:ext uri="{FF2B5EF4-FFF2-40B4-BE49-F238E27FC236}">
                <a16:creationId xmlns:a16="http://schemas.microsoft.com/office/drawing/2014/main" id="{F7BD5F88-7CDF-8E12-475B-9D0CC8580F34}"/>
              </a:ext>
            </a:extLst>
          </p:cNvPr>
          <p:cNvSpPr/>
          <p:nvPr/>
        </p:nvSpPr>
        <p:spPr>
          <a:xfrm>
            <a:off x="821530" y="3868951"/>
            <a:ext cx="10061653" cy="2150384"/>
          </a:xfrm>
          <a:prstGeom prst="homePlate">
            <a:avLst/>
          </a:prstGeom>
          <a:solidFill>
            <a:srgbClr val="32A8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arré corné 15">
            <a:extLst>
              <a:ext uri="{FF2B5EF4-FFF2-40B4-BE49-F238E27FC236}">
                <a16:creationId xmlns:a16="http://schemas.microsoft.com/office/drawing/2014/main" id="{EE0E4CCE-6F32-FAF3-6675-6F452754260A}"/>
              </a:ext>
            </a:extLst>
          </p:cNvPr>
          <p:cNvSpPr/>
          <p:nvPr/>
        </p:nvSpPr>
        <p:spPr>
          <a:xfrm>
            <a:off x="2147687" y="4234269"/>
            <a:ext cx="1429021" cy="1193084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Plan de projet</a:t>
            </a:r>
          </a:p>
        </p:txBody>
      </p:sp>
      <p:sp>
        <p:nvSpPr>
          <p:cNvPr id="4" name="Rectangle : carré corné 15">
            <a:extLst>
              <a:ext uri="{FF2B5EF4-FFF2-40B4-BE49-F238E27FC236}">
                <a16:creationId xmlns:a16="http://schemas.microsoft.com/office/drawing/2014/main" id="{600A381C-D409-931A-9598-810411478F07}"/>
              </a:ext>
            </a:extLst>
          </p:cNvPr>
          <p:cNvSpPr/>
          <p:nvPr/>
        </p:nvSpPr>
        <p:spPr>
          <a:xfrm>
            <a:off x="4338436" y="4246175"/>
            <a:ext cx="1626943" cy="1193084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Analyse des risques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9DFD4C-6BA0-7D23-1CFC-F04865326017}"/>
              </a:ext>
            </a:extLst>
          </p:cNvPr>
          <p:cNvSpPr txBox="1"/>
          <p:nvPr/>
        </p:nvSpPr>
        <p:spPr>
          <a:xfrm>
            <a:off x="1458515" y="1741289"/>
            <a:ext cx="834925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Indicateurs Quantitatifs:</a:t>
            </a:r>
          </a:p>
          <a:p>
            <a:pPr marL="285750" indent="-285750">
              <a:buFont typeface="Arial"/>
              <a:buChar char="•"/>
            </a:pPr>
            <a:r>
              <a:rPr lang="fr-FR"/>
              <a:t>80% de réunions effectué</a:t>
            </a:r>
          </a:p>
          <a:p>
            <a:pPr marL="285750" indent="-285750">
              <a:buFont typeface="Arial"/>
              <a:buChar char="•"/>
            </a:pPr>
            <a:r>
              <a:rPr lang="fr-FR"/>
              <a:t>Cahier des charges validé à 100% par le client</a:t>
            </a:r>
          </a:p>
          <a:p>
            <a:pPr marL="285750" indent="-285750">
              <a:buFont typeface="Arial"/>
              <a:buChar char="•"/>
            </a:pPr>
            <a:r>
              <a:rPr lang="fr-FR"/>
              <a:t>Cahier des charges validé par 33% des parties prenantes</a:t>
            </a: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9D9E6F-0827-D073-4178-10D7F70DB3BE}"/>
              </a:ext>
            </a:extLst>
          </p:cNvPr>
          <p:cNvSpPr txBox="1"/>
          <p:nvPr/>
        </p:nvSpPr>
        <p:spPr>
          <a:xfrm>
            <a:off x="1450181" y="3188494"/>
            <a:ext cx="4648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Indicateurs Qualitatifs</a:t>
            </a:r>
          </a:p>
        </p:txBody>
      </p:sp>
      <p:sp>
        <p:nvSpPr>
          <p:cNvPr id="11" name="Rectangle : carré corné 15">
            <a:extLst>
              <a:ext uri="{FF2B5EF4-FFF2-40B4-BE49-F238E27FC236}">
                <a16:creationId xmlns:a16="http://schemas.microsoft.com/office/drawing/2014/main" id="{7B5003F2-24DF-2127-62FE-8F4E8FDB51FC}"/>
              </a:ext>
            </a:extLst>
          </p:cNvPr>
          <p:cNvSpPr/>
          <p:nvPr/>
        </p:nvSpPr>
        <p:spPr>
          <a:xfrm>
            <a:off x="6779218" y="4246174"/>
            <a:ext cx="1626943" cy="1193084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Validation du cahier des charges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8CBF3A5-F128-2337-5D34-FDC22754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16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733D84-DEFB-EF90-B342-3C5FE7F7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Plan de suivi</a:t>
            </a:r>
          </a:p>
        </p:txBody>
      </p:sp>
    </p:spTree>
    <p:extLst>
      <p:ext uri="{BB962C8B-B14F-4D97-AF65-F5344CB8AC3E}">
        <p14:creationId xmlns:p14="http://schemas.microsoft.com/office/powerpoint/2010/main" val="1092477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66291-9D42-CF4B-4DFD-3CAE83BB2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05172"/>
          </a:xfrm>
        </p:spPr>
        <p:txBody>
          <a:bodyPr/>
          <a:lstStyle/>
          <a:p>
            <a:r>
              <a:rPr lang="fr-FR"/>
              <a:t>Conception</a:t>
            </a:r>
          </a:p>
        </p:txBody>
      </p:sp>
      <p:sp>
        <p:nvSpPr>
          <p:cNvPr id="13" name="Flèche : pentagone 12">
            <a:extLst>
              <a:ext uri="{FF2B5EF4-FFF2-40B4-BE49-F238E27FC236}">
                <a16:creationId xmlns:a16="http://schemas.microsoft.com/office/drawing/2014/main" id="{F7BD5F88-7CDF-8E12-475B-9D0CC8580F34}"/>
              </a:ext>
            </a:extLst>
          </p:cNvPr>
          <p:cNvSpPr/>
          <p:nvPr/>
        </p:nvSpPr>
        <p:spPr>
          <a:xfrm>
            <a:off x="821530" y="3868951"/>
            <a:ext cx="10061653" cy="2150384"/>
          </a:xfrm>
          <a:prstGeom prst="homePlate">
            <a:avLst/>
          </a:prstGeom>
          <a:solidFill>
            <a:srgbClr val="32A8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arré corné 15">
            <a:extLst>
              <a:ext uri="{FF2B5EF4-FFF2-40B4-BE49-F238E27FC236}">
                <a16:creationId xmlns:a16="http://schemas.microsoft.com/office/drawing/2014/main" id="{EE0E4CCE-6F32-FAF3-6675-6F452754260A}"/>
              </a:ext>
            </a:extLst>
          </p:cNvPr>
          <p:cNvSpPr/>
          <p:nvPr/>
        </p:nvSpPr>
        <p:spPr>
          <a:xfrm>
            <a:off x="2147687" y="4234269"/>
            <a:ext cx="1429021" cy="1193084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Validation maquette</a:t>
            </a:r>
          </a:p>
        </p:txBody>
      </p:sp>
      <p:sp>
        <p:nvSpPr>
          <p:cNvPr id="4" name="Rectangle : carré corné 15">
            <a:extLst>
              <a:ext uri="{FF2B5EF4-FFF2-40B4-BE49-F238E27FC236}">
                <a16:creationId xmlns:a16="http://schemas.microsoft.com/office/drawing/2014/main" id="{600A381C-D409-931A-9598-810411478F07}"/>
              </a:ext>
            </a:extLst>
          </p:cNvPr>
          <p:cNvSpPr/>
          <p:nvPr/>
        </p:nvSpPr>
        <p:spPr>
          <a:xfrm>
            <a:off x="4338436" y="4246175"/>
            <a:ext cx="1626943" cy="1193084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Validation architecture logiciel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9DFD4C-6BA0-7D23-1CFC-F04865326017}"/>
              </a:ext>
            </a:extLst>
          </p:cNvPr>
          <p:cNvSpPr txBox="1"/>
          <p:nvPr/>
        </p:nvSpPr>
        <p:spPr>
          <a:xfrm>
            <a:off x="1458515" y="1741289"/>
            <a:ext cx="834925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Indicateurs Quantitatifs: </a:t>
            </a:r>
          </a:p>
          <a:p>
            <a:pPr marL="285750" indent="-285750">
              <a:buFont typeface="Arial"/>
              <a:buChar char="•"/>
            </a:pPr>
            <a:r>
              <a:rPr lang="fr-FR"/>
              <a:t>90% du maquettage fait</a:t>
            </a:r>
          </a:p>
          <a:p>
            <a:pPr marL="285750" indent="-285750">
              <a:buFont typeface="Arial"/>
              <a:buChar char="•"/>
            </a:pPr>
            <a:r>
              <a:rPr lang="fr-FR"/>
              <a:t>90% modélisation de la base de données</a:t>
            </a:r>
          </a:p>
          <a:p>
            <a:pPr marL="285750" indent="-285750">
              <a:buFont typeface="Arial"/>
              <a:buChar char="•"/>
            </a:pPr>
            <a:r>
              <a:rPr lang="fr-FR"/>
              <a:t>90% de la conception de l'architecture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9D9E6F-0827-D073-4178-10D7F70DB3BE}"/>
              </a:ext>
            </a:extLst>
          </p:cNvPr>
          <p:cNvSpPr txBox="1"/>
          <p:nvPr/>
        </p:nvSpPr>
        <p:spPr>
          <a:xfrm>
            <a:off x="1450181" y="3188494"/>
            <a:ext cx="4648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Indicateurs Qualitatifs</a:t>
            </a:r>
          </a:p>
        </p:txBody>
      </p:sp>
      <p:sp>
        <p:nvSpPr>
          <p:cNvPr id="11" name="Rectangle : carré corné 15">
            <a:extLst>
              <a:ext uri="{FF2B5EF4-FFF2-40B4-BE49-F238E27FC236}">
                <a16:creationId xmlns:a16="http://schemas.microsoft.com/office/drawing/2014/main" id="{7B5003F2-24DF-2127-62FE-8F4E8FDB51FC}"/>
              </a:ext>
            </a:extLst>
          </p:cNvPr>
          <p:cNvSpPr/>
          <p:nvPr/>
        </p:nvSpPr>
        <p:spPr>
          <a:xfrm>
            <a:off x="6779218" y="4246174"/>
            <a:ext cx="1626943" cy="1193084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Modélisation base de données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8CE5DE3-678C-1217-E716-3E862714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D981D1-7331-B38B-E58A-E449857D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Plan de suivi</a:t>
            </a:r>
          </a:p>
        </p:txBody>
      </p:sp>
    </p:spTree>
    <p:extLst>
      <p:ext uri="{BB962C8B-B14F-4D97-AF65-F5344CB8AC3E}">
        <p14:creationId xmlns:p14="http://schemas.microsoft.com/office/powerpoint/2010/main" val="702513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66291-9D42-CF4B-4DFD-3CAE83BB2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05172"/>
          </a:xfrm>
        </p:spPr>
        <p:txBody>
          <a:bodyPr/>
          <a:lstStyle/>
          <a:p>
            <a:r>
              <a:rPr lang="fr-FR"/>
              <a:t>Développement</a:t>
            </a:r>
          </a:p>
        </p:txBody>
      </p:sp>
      <p:sp>
        <p:nvSpPr>
          <p:cNvPr id="13" name="Flèche : pentagone 12">
            <a:extLst>
              <a:ext uri="{FF2B5EF4-FFF2-40B4-BE49-F238E27FC236}">
                <a16:creationId xmlns:a16="http://schemas.microsoft.com/office/drawing/2014/main" id="{F7BD5F88-7CDF-8E12-475B-9D0CC8580F34}"/>
              </a:ext>
            </a:extLst>
          </p:cNvPr>
          <p:cNvSpPr/>
          <p:nvPr/>
        </p:nvSpPr>
        <p:spPr>
          <a:xfrm>
            <a:off x="821530" y="3868951"/>
            <a:ext cx="10061653" cy="2150384"/>
          </a:xfrm>
          <a:prstGeom prst="homePlate">
            <a:avLst/>
          </a:prstGeom>
          <a:solidFill>
            <a:srgbClr val="32A8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9DFD4C-6BA0-7D23-1CFC-F04865326017}"/>
              </a:ext>
            </a:extLst>
          </p:cNvPr>
          <p:cNvSpPr txBox="1"/>
          <p:nvPr/>
        </p:nvSpPr>
        <p:spPr>
          <a:xfrm>
            <a:off x="1458515" y="1741289"/>
            <a:ext cx="834925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Indicateurs Quantitatifs: </a:t>
            </a:r>
          </a:p>
          <a:p>
            <a:pPr marL="285750" indent="-285750">
              <a:buFont typeface="Arial"/>
              <a:buChar char="•"/>
            </a:pPr>
            <a:r>
              <a:rPr lang="fr-FR">
                <a:ea typeface="+mn-lt"/>
                <a:cs typeface="+mn-lt"/>
              </a:rPr>
              <a:t>70% de la base de données développé</a:t>
            </a:r>
          </a:p>
          <a:p>
            <a:pPr marL="285750" indent="-285750">
              <a:buFont typeface="Arial"/>
              <a:buChar char="•"/>
            </a:pPr>
            <a:r>
              <a:rPr lang="fr-FR">
                <a:ea typeface="+mn-lt"/>
                <a:cs typeface="+mn-lt"/>
              </a:rPr>
              <a:t>85% des tickets Jira sur le développement effectué</a:t>
            </a:r>
            <a:endParaRPr lang="fr-FR"/>
          </a:p>
          <a:p>
            <a:pPr marL="285750" indent="-285750">
              <a:buFont typeface="Arial"/>
              <a:buChar char="•"/>
            </a:pPr>
            <a:r>
              <a:rPr lang="fr-FR">
                <a:ea typeface="+mn-lt"/>
                <a:cs typeface="+mn-lt"/>
              </a:rPr>
              <a:t>Taux de régression &lt; 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9D9E6F-0827-D073-4178-10D7F70DB3BE}"/>
              </a:ext>
            </a:extLst>
          </p:cNvPr>
          <p:cNvSpPr txBox="1"/>
          <p:nvPr/>
        </p:nvSpPr>
        <p:spPr>
          <a:xfrm>
            <a:off x="1450181" y="3188494"/>
            <a:ext cx="4648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Indicateurs Qualitatifs</a:t>
            </a:r>
          </a:p>
        </p:txBody>
      </p:sp>
      <p:sp>
        <p:nvSpPr>
          <p:cNvPr id="3" name="Rectangle : carré corné 15">
            <a:extLst>
              <a:ext uri="{FF2B5EF4-FFF2-40B4-BE49-F238E27FC236}">
                <a16:creationId xmlns:a16="http://schemas.microsoft.com/office/drawing/2014/main" id="{E519F103-B4C5-EB7A-7086-905ABC4B0425}"/>
              </a:ext>
            </a:extLst>
          </p:cNvPr>
          <p:cNvSpPr/>
          <p:nvPr/>
        </p:nvSpPr>
        <p:spPr>
          <a:xfrm>
            <a:off x="990152" y="4353639"/>
            <a:ext cx="1725904" cy="1193084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>
                <a:solidFill>
                  <a:schemeClr val="tx1"/>
                </a:solidFill>
              </a:rPr>
              <a:t>Base de données opérationnelle</a:t>
            </a:r>
          </a:p>
        </p:txBody>
      </p:sp>
      <p:sp>
        <p:nvSpPr>
          <p:cNvPr id="5" name="Rectangle : carré corné 15">
            <a:extLst>
              <a:ext uri="{FF2B5EF4-FFF2-40B4-BE49-F238E27FC236}">
                <a16:creationId xmlns:a16="http://schemas.microsoft.com/office/drawing/2014/main" id="{468C8AEB-5113-70B0-4F37-E9316D2491CE}"/>
              </a:ext>
            </a:extLst>
          </p:cNvPr>
          <p:cNvSpPr/>
          <p:nvPr/>
        </p:nvSpPr>
        <p:spPr>
          <a:xfrm>
            <a:off x="3052562" y="4353331"/>
            <a:ext cx="1626943" cy="1193084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>
                <a:solidFill>
                  <a:schemeClr val="tx1"/>
                </a:solidFill>
              </a:rPr>
              <a:t>Déploiement serveur</a:t>
            </a:r>
          </a:p>
        </p:txBody>
      </p:sp>
      <p:sp>
        <p:nvSpPr>
          <p:cNvPr id="6" name="Rectangle : carré corné 15">
            <a:extLst>
              <a:ext uri="{FF2B5EF4-FFF2-40B4-BE49-F238E27FC236}">
                <a16:creationId xmlns:a16="http://schemas.microsoft.com/office/drawing/2014/main" id="{281050E6-0866-7552-3473-4652A5A40335}"/>
              </a:ext>
            </a:extLst>
          </p:cNvPr>
          <p:cNvSpPr/>
          <p:nvPr/>
        </p:nvSpPr>
        <p:spPr>
          <a:xfrm>
            <a:off x="4994208" y="4312045"/>
            <a:ext cx="1874345" cy="1222772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>
                <a:solidFill>
                  <a:schemeClr val="tx1"/>
                </a:solidFill>
              </a:rPr>
              <a:t>Création commande opérationnelle</a:t>
            </a:r>
          </a:p>
        </p:txBody>
      </p:sp>
      <p:sp>
        <p:nvSpPr>
          <p:cNvPr id="12" name="Rectangle : carré corné 15">
            <a:extLst>
              <a:ext uri="{FF2B5EF4-FFF2-40B4-BE49-F238E27FC236}">
                <a16:creationId xmlns:a16="http://schemas.microsoft.com/office/drawing/2014/main" id="{51D19594-9606-734A-4C76-30024CB94158}"/>
              </a:ext>
            </a:extLst>
          </p:cNvPr>
          <p:cNvSpPr/>
          <p:nvPr/>
        </p:nvSpPr>
        <p:spPr>
          <a:xfrm>
            <a:off x="7161146" y="4312045"/>
            <a:ext cx="2017219" cy="1222772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>
                <a:solidFill>
                  <a:schemeClr val="tx1"/>
                </a:solidFill>
              </a:rPr>
              <a:t>Authentification opérationnelle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310138-1DC4-8279-5525-46C77C65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18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51D3F97D-D549-E1B7-6B74-54A1D611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Plan de suivi</a:t>
            </a:r>
          </a:p>
        </p:txBody>
      </p:sp>
    </p:spTree>
    <p:extLst>
      <p:ext uri="{BB962C8B-B14F-4D97-AF65-F5344CB8AC3E}">
        <p14:creationId xmlns:p14="http://schemas.microsoft.com/office/powerpoint/2010/main" val="4069935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66291-9D42-CF4B-4DFD-3CAE83BB2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05172"/>
          </a:xfrm>
        </p:spPr>
        <p:txBody>
          <a:bodyPr/>
          <a:lstStyle/>
          <a:p>
            <a:r>
              <a:rPr lang="fr-FR"/>
              <a:t>Tests et validation</a:t>
            </a:r>
          </a:p>
        </p:txBody>
      </p:sp>
      <p:sp>
        <p:nvSpPr>
          <p:cNvPr id="13" name="Flèche : pentagone 12">
            <a:extLst>
              <a:ext uri="{FF2B5EF4-FFF2-40B4-BE49-F238E27FC236}">
                <a16:creationId xmlns:a16="http://schemas.microsoft.com/office/drawing/2014/main" id="{F7BD5F88-7CDF-8E12-475B-9D0CC8580F34}"/>
              </a:ext>
            </a:extLst>
          </p:cNvPr>
          <p:cNvSpPr/>
          <p:nvPr/>
        </p:nvSpPr>
        <p:spPr>
          <a:xfrm>
            <a:off x="821530" y="3868951"/>
            <a:ext cx="10061653" cy="2150384"/>
          </a:xfrm>
          <a:prstGeom prst="homePlate">
            <a:avLst/>
          </a:prstGeom>
          <a:solidFill>
            <a:srgbClr val="32A8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arré corné 15">
            <a:extLst>
              <a:ext uri="{FF2B5EF4-FFF2-40B4-BE49-F238E27FC236}">
                <a16:creationId xmlns:a16="http://schemas.microsoft.com/office/drawing/2014/main" id="{EE0E4CCE-6F32-FAF3-6675-6F452754260A}"/>
              </a:ext>
            </a:extLst>
          </p:cNvPr>
          <p:cNvSpPr/>
          <p:nvPr/>
        </p:nvSpPr>
        <p:spPr>
          <a:xfrm>
            <a:off x="1314249" y="4186644"/>
            <a:ext cx="1429021" cy="1193084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Tests unitaires</a:t>
            </a:r>
          </a:p>
        </p:txBody>
      </p:sp>
      <p:sp>
        <p:nvSpPr>
          <p:cNvPr id="4" name="Rectangle : carré corné 15">
            <a:extLst>
              <a:ext uri="{FF2B5EF4-FFF2-40B4-BE49-F238E27FC236}">
                <a16:creationId xmlns:a16="http://schemas.microsoft.com/office/drawing/2014/main" id="{600A381C-D409-931A-9598-810411478F07}"/>
              </a:ext>
            </a:extLst>
          </p:cNvPr>
          <p:cNvSpPr/>
          <p:nvPr/>
        </p:nvSpPr>
        <p:spPr>
          <a:xfrm>
            <a:off x="4457499" y="4186644"/>
            <a:ext cx="1626943" cy="1193084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Tests intégrations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9DFD4C-6BA0-7D23-1CFC-F04865326017}"/>
              </a:ext>
            </a:extLst>
          </p:cNvPr>
          <p:cNvSpPr txBox="1"/>
          <p:nvPr/>
        </p:nvSpPr>
        <p:spPr>
          <a:xfrm>
            <a:off x="1449223" y="1482497"/>
            <a:ext cx="835854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Indicateurs Quantitatifs: </a:t>
            </a:r>
          </a:p>
          <a:p>
            <a:pPr marL="285750" indent="-285750">
              <a:buFont typeface="Arial"/>
              <a:buChar char="•"/>
            </a:pPr>
            <a:r>
              <a:rPr lang="fr-FR">
                <a:ea typeface="+mn-lt"/>
                <a:cs typeface="+mn-lt"/>
              </a:rPr>
              <a:t>Nombre de test et validation passés &gt; 95%</a:t>
            </a:r>
          </a:p>
          <a:p>
            <a:pPr marL="285750" indent="-285750">
              <a:buFont typeface="Arial"/>
              <a:buChar char="•"/>
            </a:pPr>
            <a:r>
              <a:rPr lang="fr-FR">
                <a:ea typeface="+mn-lt"/>
                <a:cs typeface="+mn-lt"/>
              </a:rPr>
              <a:t>Satisfaction client &gt; 95%</a:t>
            </a:r>
            <a:endParaRPr lang="fr-FR"/>
          </a:p>
          <a:p>
            <a:pPr marL="285750" indent="-285750">
              <a:buFont typeface="Arial"/>
              <a:buChar char="•"/>
            </a:pPr>
            <a:r>
              <a:rPr lang="fr-FR">
                <a:ea typeface="+mn-lt"/>
                <a:cs typeface="+mn-lt"/>
              </a:rPr>
              <a:t>Taux d'adoption du logiciel &gt; 90%</a:t>
            </a:r>
            <a:endParaRPr lang="fr-FR"/>
          </a:p>
          <a:p>
            <a:pPr marL="285750" indent="-285750">
              <a:buFont typeface="Arial"/>
              <a:buChar char="•"/>
            </a:pPr>
            <a:r>
              <a:rPr lang="fr-FR"/>
              <a:t>80% de fonctionnalités livrées minimum</a:t>
            </a: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9D9E6F-0827-D073-4178-10D7F70DB3BE}"/>
              </a:ext>
            </a:extLst>
          </p:cNvPr>
          <p:cNvSpPr txBox="1"/>
          <p:nvPr/>
        </p:nvSpPr>
        <p:spPr>
          <a:xfrm>
            <a:off x="1450181" y="3367088"/>
            <a:ext cx="4648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Indicateurs Qualitatifs</a:t>
            </a:r>
          </a:p>
        </p:txBody>
      </p:sp>
      <p:sp>
        <p:nvSpPr>
          <p:cNvPr id="11" name="Rectangle : carré corné 15">
            <a:extLst>
              <a:ext uri="{FF2B5EF4-FFF2-40B4-BE49-F238E27FC236}">
                <a16:creationId xmlns:a16="http://schemas.microsoft.com/office/drawing/2014/main" id="{7B5003F2-24DF-2127-62FE-8F4E8FDB51FC}"/>
              </a:ext>
            </a:extLst>
          </p:cNvPr>
          <p:cNvSpPr/>
          <p:nvPr/>
        </p:nvSpPr>
        <p:spPr>
          <a:xfrm>
            <a:off x="6171999" y="4186643"/>
            <a:ext cx="1626943" cy="1193084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Tests d'acceptation</a:t>
            </a:r>
          </a:p>
        </p:txBody>
      </p:sp>
      <p:sp>
        <p:nvSpPr>
          <p:cNvPr id="3" name="Rectangle : carré corné 15">
            <a:extLst>
              <a:ext uri="{FF2B5EF4-FFF2-40B4-BE49-F238E27FC236}">
                <a16:creationId xmlns:a16="http://schemas.microsoft.com/office/drawing/2014/main" id="{4D8AAAA2-E89A-2262-3EE6-65D1CBAD9D2C}"/>
              </a:ext>
            </a:extLst>
          </p:cNvPr>
          <p:cNvSpPr/>
          <p:nvPr/>
        </p:nvSpPr>
        <p:spPr>
          <a:xfrm>
            <a:off x="2814436" y="4186643"/>
            <a:ext cx="1559989" cy="1193084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Tests fonctionnels</a:t>
            </a:r>
          </a:p>
        </p:txBody>
      </p:sp>
      <p:sp>
        <p:nvSpPr>
          <p:cNvPr id="5" name="Rectangle : carré corné 15">
            <a:extLst>
              <a:ext uri="{FF2B5EF4-FFF2-40B4-BE49-F238E27FC236}">
                <a16:creationId xmlns:a16="http://schemas.microsoft.com/office/drawing/2014/main" id="{2592AE17-BE7C-2B82-4F48-1A76B96E2434}"/>
              </a:ext>
            </a:extLst>
          </p:cNvPr>
          <p:cNvSpPr/>
          <p:nvPr/>
        </p:nvSpPr>
        <p:spPr>
          <a:xfrm>
            <a:off x="7898405" y="4186643"/>
            <a:ext cx="1626943" cy="1193084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Utilisateurs formés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516A5C-11A3-A278-1292-D8931C5F3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19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57692456-CAEC-5EDD-A4FE-8F27D32F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Plan de suivi</a:t>
            </a:r>
          </a:p>
        </p:txBody>
      </p:sp>
    </p:spTree>
    <p:extLst>
      <p:ext uri="{BB962C8B-B14F-4D97-AF65-F5344CB8AC3E}">
        <p14:creationId xmlns:p14="http://schemas.microsoft.com/office/powerpoint/2010/main" val="3164454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3BC1C6-0AE7-C5ED-4EFC-27F18736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945" y="179906"/>
            <a:ext cx="9692640" cy="751711"/>
          </a:xfrm>
        </p:spPr>
        <p:txBody>
          <a:bodyPr/>
          <a:lstStyle/>
          <a:p>
            <a:r>
              <a:rPr lang="fr-FR"/>
              <a:t>Table de matière: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9B1B3F-8AAA-FC26-066C-666516AC2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098465"/>
            <a:ext cx="8595360" cy="5388330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fr-FR"/>
              <a:t>Rappel du projet</a:t>
            </a:r>
          </a:p>
          <a:p>
            <a:r>
              <a:rPr lang="fr-FR"/>
              <a:t>Rappel des contraintes</a:t>
            </a:r>
          </a:p>
          <a:p>
            <a:r>
              <a:rPr lang="fr-FR"/>
              <a:t>Equipe de projet</a:t>
            </a:r>
          </a:p>
          <a:p>
            <a:r>
              <a:rPr lang="fr-FR"/>
              <a:t>Partie Prenante</a:t>
            </a:r>
          </a:p>
          <a:p>
            <a:r>
              <a:rPr lang="fr-FR"/>
              <a:t>Analyse de Budget</a:t>
            </a:r>
          </a:p>
          <a:p>
            <a:r>
              <a:rPr lang="fr-FR"/>
              <a:t>Définition des responsabilités</a:t>
            </a:r>
          </a:p>
          <a:p>
            <a:r>
              <a:rPr lang="fr-FR"/>
              <a:t>Matrice pouvoir/intérêts</a:t>
            </a:r>
          </a:p>
          <a:p>
            <a:r>
              <a:rPr lang="fr-FR"/>
              <a:t>Réunion</a:t>
            </a:r>
          </a:p>
          <a:p>
            <a:r>
              <a:rPr lang="fr-FR"/>
              <a:t>Outils de réunion</a:t>
            </a:r>
          </a:p>
          <a:p>
            <a:r>
              <a:rPr lang="fr-FR"/>
              <a:t>Plan de suivi</a:t>
            </a:r>
          </a:p>
          <a:p>
            <a:pPr lvl="1"/>
            <a:r>
              <a:rPr lang="fr-FR" spc="10">
                <a:solidFill>
                  <a:srgbClr val="000000"/>
                </a:solidFill>
              </a:rPr>
              <a:t>Planification</a:t>
            </a:r>
            <a:endParaRPr lang="fr-FR">
              <a:solidFill>
                <a:srgbClr val="000000"/>
              </a:solidFill>
            </a:endParaRPr>
          </a:p>
          <a:p>
            <a:pPr lvl="1"/>
            <a:r>
              <a:rPr lang="fr-FR" spc="10">
                <a:solidFill>
                  <a:srgbClr val="000000"/>
                </a:solidFill>
              </a:rPr>
              <a:t>Conception</a:t>
            </a:r>
          </a:p>
          <a:p>
            <a:pPr lvl="1"/>
            <a:r>
              <a:rPr lang="fr-FR" spc="10">
                <a:solidFill>
                  <a:srgbClr val="000000"/>
                </a:solidFill>
              </a:rPr>
              <a:t>Développement</a:t>
            </a:r>
            <a:endParaRPr lang="fr-FR">
              <a:solidFill>
                <a:srgbClr val="000000"/>
              </a:solidFill>
            </a:endParaRPr>
          </a:p>
          <a:p>
            <a:pPr lvl="1"/>
            <a:r>
              <a:rPr lang="fr-FR" spc="10">
                <a:solidFill>
                  <a:srgbClr val="000000"/>
                </a:solidFill>
              </a:rPr>
              <a:t>Test et validation</a:t>
            </a:r>
            <a:endParaRPr lang="fr-FR">
              <a:solidFill>
                <a:srgbClr val="000000"/>
              </a:solidFill>
            </a:endParaRPr>
          </a:p>
          <a:p>
            <a:pPr lvl="1"/>
            <a:r>
              <a:rPr lang="fr-FR" spc="10">
                <a:solidFill>
                  <a:srgbClr val="000000"/>
                </a:solidFill>
              </a:rPr>
              <a:t>Maintenance</a:t>
            </a:r>
          </a:p>
          <a:p>
            <a:r>
              <a:rPr lang="fr-FR">
                <a:solidFill>
                  <a:srgbClr val="000000"/>
                </a:solidFill>
              </a:rPr>
              <a:t>Plan de montée de compétence</a:t>
            </a:r>
          </a:p>
          <a:p>
            <a:r>
              <a:rPr lang="fr-FR"/>
              <a:t>Plan de valorisation des connaissances</a:t>
            </a:r>
          </a:p>
          <a:p>
            <a:r>
              <a:rPr lang="fr-FR"/>
              <a:t>Planification du projet</a:t>
            </a:r>
          </a:p>
          <a:p>
            <a:endParaRPr lang="fr-FR"/>
          </a:p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FF7C15-876D-48DB-8F52-0619EB47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8D08938-AAA8-195B-3F18-3AC35468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Table de matière</a:t>
            </a:r>
          </a:p>
        </p:txBody>
      </p:sp>
    </p:spTree>
    <p:extLst>
      <p:ext uri="{BB962C8B-B14F-4D97-AF65-F5344CB8AC3E}">
        <p14:creationId xmlns:p14="http://schemas.microsoft.com/office/powerpoint/2010/main" val="672733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66291-9D42-CF4B-4DFD-3CAE83BB2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05172"/>
          </a:xfrm>
        </p:spPr>
        <p:txBody>
          <a:bodyPr/>
          <a:lstStyle/>
          <a:p>
            <a:r>
              <a:rPr lang="fr-FR"/>
              <a:t>Maintenance</a:t>
            </a:r>
          </a:p>
        </p:txBody>
      </p:sp>
      <p:sp>
        <p:nvSpPr>
          <p:cNvPr id="13" name="Flèche : pentagone 12">
            <a:extLst>
              <a:ext uri="{FF2B5EF4-FFF2-40B4-BE49-F238E27FC236}">
                <a16:creationId xmlns:a16="http://schemas.microsoft.com/office/drawing/2014/main" id="{F7BD5F88-7CDF-8E12-475B-9D0CC8580F34}"/>
              </a:ext>
            </a:extLst>
          </p:cNvPr>
          <p:cNvSpPr/>
          <p:nvPr/>
        </p:nvSpPr>
        <p:spPr>
          <a:xfrm>
            <a:off x="821530" y="3868951"/>
            <a:ext cx="10061653" cy="2150384"/>
          </a:xfrm>
          <a:prstGeom prst="homePlate">
            <a:avLst/>
          </a:prstGeom>
          <a:solidFill>
            <a:srgbClr val="32A8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arré corné 15">
            <a:extLst>
              <a:ext uri="{FF2B5EF4-FFF2-40B4-BE49-F238E27FC236}">
                <a16:creationId xmlns:a16="http://schemas.microsoft.com/office/drawing/2014/main" id="{EE0E4CCE-6F32-FAF3-6675-6F452754260A}"/>
              </a:ext>
            </a:extLst>
          </p:cNvPr>
          <p:cNvSpPr/>
          <p:nvPr/>
        </p:nvSpPr>
        <p:spPr>
          <a:xfrm>
            <a:off x="2528687" y="4299318"/>
            <a:ext cx="2348996" cy="1193084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Validation de la stabilité l'intranet</a:t>
            </a:r>
          </a:p>
        </p:txBody>
      </p:sp>
      <p:sp>
        <p:nvSpPr>
          <p:cNvPr id="4" name="Rectangle : carré corné 15">
            <a:extLst>
              <a:ext uri="{FF2B5EF4-FFF2-40B4-BE49-F238E27FC236}">
                <a16:creationId xmlns:a16="http://schemas.microsoft.com/office/drawing/2014/main" id="{600A381C-D409-931A-9598-810411478F07}"/>
              </a:ext>
            </a:extLst>
          </p:cNvPr>
          <p:cNvSpPr/>
          <p:nvPr/>
        </p:nvSpPr>
        <p:spPr>
          <a:xfrm>
            <a:off x="6475753" y="4301931"/>
            <a:ext cx="1626943" cy="1193084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Correction de bug de déploiement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9DFD4C-6BA0-7D23-1CFC-F04865326017}"/>
              </a:ext>
            </a:extLst>
          </p:cNvPr>
          <p:cNvSpPr txBox="1"/>
          <p:nvPr/>
        </p:nvSpPr>
        <p:spPr>
          <a:xfrm>
            <a:off x="1458515" y="1741289"/>
            <a:ext cx="834925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ea typeface="+mn-lt"/>
                <a:cs typeface="+mn-lt"/>
              </a:rPr>
              <a:t>Indicateurs Quantitatifs</a:t>
            </a:r>
            <a:r>
              <a:rPr lang="fr-FR"/>
              <a:t>: </a:t>
            </a:r>
          </a:p>
          <a:p>
            <a:pPr marL="285750" indent="-285750">
              <a:buFont typeface="Arial"/>
              <a:buChar char="•"/>
            </a:pPr>
            <a:r>
              <a:rPr lang="fr-FR"/>
              <a:t>&gt;5% de bug restant</a:t>
            </a:r>
          </a:p>
          <a:p>
            <a:pPr marL="285750" indent="-285750">
              <a:buFont typeface="Arial"/>
              <a:buChar char="•"/>
            </a:pPr>
            <a:r>
              <a:rPr lang="fr-FR"/>
              <a:t>90% de stabilité du SI</a:t>
            </a:r>
          </a:p>
          <a:p>
            <a:pPr marL="285750" indent="-285750">
              <a:buFont typeface="Arial"/>
              <a:buChar char="•"/>
            </a:pPr>
            <a:r>
              <a:rPr lang="fr-FR"/>
              <a:t>Taux de satisfaction des utilisateurs &gt; 90%</a:t>
            </a: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9D9E6F-0827-D073-4178-10D7F70DB3BE}"/>
              </a:ext>
            </a:extLst>
          </p:cNvPr>
          <p:cNvSpPr txBox="1"/>
          <p:nvPr/>
        </p:nvSpPr>
        <p:spPr>
          <a:xfrm>
            <a:off x="1450181" y="3188494"/>
            <a:ext cx="4648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Indicateurs Qualitatifs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BBFC540-9B2A-0A6B-3594-C0D20445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F06186-2B6A-7BD9-2DEE-B29A10C2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Plan de suivi</a:t>
            </a:r>
          </a:p>
        </p:txBody>
      </p:sp>
    </p:spTree>
    <p:extLst>
      <p:ext uri="{BB962C8B-B14F-4D97-AF65-F5344CB8AC3E}">
        <p14:creationId xmlns:p14="http://schemas.microsoft.com/office/powerpoint/2010/main" val="719699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B6EBF-10B7-9AE2-F8E0-07921093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 de montée en compétence</a:t>
            </a:r>
            <a:br>
              <a:rPr lang="fr-FR"/>
            </a:b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D5552-CFC6-BEEF-43AA-A4E30CEAD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sz="1700">
                <a:solidFill>
                  <a:srgbClr val="000000"/>
                </a:solidFill>
                <a:latin typeface="Century Schoolbook"/>
                <a:cs typeface="Arial"/>
              </a:rPr>
              <a:t>Mise à niveau:</a:t>
            </a:r>
            <a:endParaRPr lang="en-US" sz="1700">
              <a:solidFill>
                <a:srgbClr val="000000"/>
              </a:solidFill>
              <a:latin typeface="Century Schoolbook"/>
              <a:cs typeface="Arial"/>
            </a:endParaRPr>
          </a:p>
          <a:p>
            <a:pPr lvl="1">
              <a:buFont typeface="Wingdings 2" pitchFamily="34" charset="0"/>
              <a:buChar char=""/>
            </a:pPr>
            <a:r>
              <a:rPr lang="fr-FR" sz="1500" spc="10">
                <a:solidFill>
                  <a:srgbClr val="000000"/>
                </a:solidFill>
                <a:latin typeface="Century Schoolbook"/>
                <a:cs typeface="Arial"/>
              </a:rPr>
              <a:t>Pour les développeurs :</a:t>
            </a:r>
          </a:p>
          <a:p>
            <a:pPr lvl="2">
              <a:buFont typeface="Wingdings 2" pitchFamily="34" charset="0"/>
              <a:buChar char=""/>
            </a:pPr>
            <a:r>
              <a:rPr lang="fr-FR" sz="1300" spc="10">
                <a:solidFill>
                  <a:srgbClr val="000000"/>
                </a:solidFill>
                <a:latin typeface="Century Schoolbook"/>
                <a:cs typeface="Arial"/>
              </a:rPr>
              <a:t>Langage python et le développement web</a:t>
            </a:r>
            <a:endParaRPr lang="en-US" sz="1300" spc="10">
              <a:solidFill>
                <a:srgbClr val="000000"/>
              </a:solidFill>
              <a:latin typeface="Century Schoolbook"/>
              <a:cs typeface="Arial"/>
            </a:endParaRPr>
          </a:p>
          <a:p>
            <a:pPr lvl="2">
              <a:buFont typeface="Wingdings 2" pitchFamily="34" charset="0"/>
              <a:buChar char=""/>
            </a:pPr>
            <a:r>
              <a:rPr lang="fr-FR" sz="1300" spc="10">
                <a:solidFill>
                  <a:srgbClr val="000000"/>
                </a:solidFill>
                <a:latin typeface="Century Schoolbook"/>
                <a:cs typeface="Arial"/>
              </a:rPr>
              <a:t>Utilisation d'outil de développement</a:t>
            </a:r>
          </a:p>
          <a:p>
            <a:pPr lvl="2">
              <a:buFont typeface="Wingdings 2" pitchFamily="34" charset="0"/>
              <a:buChar char=""/>
            </a:pPr>
            <a:r>
              <a:rPr lang="fr-FR" sz="1300" spc="10">
                <a:solidFill>
                  <a:srgbClr val="000000"/>
                </a:solidFill>
                <a:latin typeface="Century Schoolbook"/>
                <a:cs typeface="Arial"/>
              </a:rPr>
              <a:t>Control de version</a:t>
            </a:r>
          </a:p>
          <a:p>
            <a:pPr lvl="2">
              <a:buFont typeface="Wingdings 2" pitchFamily="34" charset="0"/>
              <a:buChar char=""/>
            </a:pPr>
            <a:r>
              <a:rPr lang="fr-FR" sz="1300" spc="10">
                <a:solidFill>
                  <a:srgbClr val="000000"/>
                </a:solidFill>
                <a:latin typeface="Century Schoolbook"/>
                <a:cs typeface="Arial"/>
              </a:rPr>
              <a:t>L'agilité utilisée</a:t>
            </a:r>
          </a:p>
          <a:p>
            <a:pPr lvl="2">
              <a:buFont typeface="Wingdings 2" pitchFamily="34" charset="0"/>
              <a:buChar char=""/>
            </a:pPr>
            <a:r>
              <a:rPr lang="fr-FR" sz="1300" spc="10">
                <a:solidFill>
                  <a:srgbClr val="000000"/>
                </a:solidFill>
                <a:latin typeface="Century Schoolbook"/>
                <a:cs typeface="Arial"/>
              </a:rPr>
              <a:t>TDD et BDD</a:t>
            </a:r>
          </a:p>
          <a:p>
            <a:pPr lvl="2">
              <a:buFont typeface="Wingdings 2" pitchFamily="34" charset="0"/>
              <a:buChar char=""/>
            </a:pPr>
            <a:r>
              <a:rPr lang="fr-FR" sz="1300" spc="10">
                <a:solidFill>
                  <a:srgbClr val="000000"/>
                </a:solidFill>
                <a:latin typeface="Century Schoolbook"/>
                <a:cs typeface="Arial"/>
              </a:rPr>
              <a:t>Design Pattern</a:t>
            </a:r>
          </a:p>
          <a:p>
            <a:pPr lvl="2">
              <a:buFont typeface="Wingdings 2" pitchFamily="34" charset="0"/>
              <a:buChar char=""/>
            </a:pPr>
            <a:r>
              <a:rPr lang="fr-FR" sz="1300" spc="10">
                <a:solidFill>
                  <a:srgbClr val="000000"/>
                </a:solidFill>
                <a:latin typeface="Century Schoolbook"/>
                <a:cs typeface="Arial"/>
              </a:rPr>
              <a:t>Déploiement des serveurs</a:t>
            </a:r>
          </a:p>
          <a:p>
            <a:pPr lvl="1">
              <a:buFont typeface="Wingdings 2" pitchFamily="34" charset="0"/>
              <a:buChar char=""/>
            </a:pPr>
            <a:r>
              <a:rPr lang="fr-FR" sz="1500" spc="10">
                <a:solidFill>
                  <a:srgbClr val="000000"/>
                </a:solidFill>
                <a:latin typeface="Century Schoolbook"/>
                <a:cs typeface="Arial"/>
              </a:rPr>
              <a:t>Pour le Testeur:</a:t>
            </a:r>
            <a:endParaRPr lang="en-US" sz="1500" spc="10">
              <a:solidFill>
                <a:srgbClr val="000000"/>
              </a:solidFill>
              <a:latin typeface="Century Schoolbook"/>
              <a:cs typeface="Arial"/>
            </a:endParaRPr>
          </a:p>
          <a:p>
            <a:pPr lvl="2">
              <a:buFont typeface="Wingdings 2" pitchFamily="34" charset="0"/>
              <a:buChar char=""/>
            </a:pPr>
            <a:r>
              <a:rPr lang="fr-FR" sz="1300" spc="10">
                <a:solidFill>
                  <a:srgbClr val="000000"/>
                </a:solidFill>
                <a:latin typeface="Century Schoolbook"/>
                <a:cs typeface="Arial"/>
              </a:rPr>
              <a:t>Langage python et le développement web</a:t>
            </a:r>
            <a:endParaRPr lang="en-US" sz="1300" spc="10">
              <a:solidFill>
                <a:srgbClr val="000000"/>
              </a:solidFill>
              <a:latin typeface="Century Schoolbook"/>
              <a:cs typeface="Arial"/>
            </a:endParaRPr>
          </a:p>
          <a:p>
            <a:pPr lvl="2">
              <a:buFont typeface="Wingdings 2" pitchFamily="34" charset="0"/>
              <a:buChar char=""/>
            </a:pPr>
            <a:r>
              <a:rPr lang="fr-FR" sz="1300" spc="10">
                <a:solidFill>
                  <a:srgbClr val="000000"/>
                </a:solidFill>
                <a:latin typeface="Century Schoolbook"/>
                <a:cs typeface="Arial"/>
              </a:rPr>
              <a:t>Utilisation d'outil</a:t>
            </a:r>
            <a:endParaRPr lang="en-US" sz="1300" spc="10">
              <a:solidFill>
                <a:srgbClr val="000000"/>
              </a:solidFill>
              <a:latin typeface="Century Schoolbook"/>
              <a:cs typeface="Arial"/>
            </a:endParaRPr>
          </a:p>
          <a:p>
            <a:pPr lvl="2">
              <a:buFont typeface="Wingdings 2" pitchFamily="34" charset="0"/>
              <a:buChar char=""/>
            </a:pPr>
            <a:r>
              <a:rPr lang="fr-FR" sz="1300" spc="10">
                <a:solidFill>
                  <a:srgbClr val="000000"/>
                </a:solidFill>
                <a:latin typeface="Century Schoolbook"/>
                <a:cs typeface="Arial"/>
              </a:rPr>
              <a:t>Control de version</a:t>
            </a:r>
          </a:p>
          <a:p>
            <a:pPr lvl="2">
              <a:buFont typeface="Wingdings 2" pitchFamily="34" charset="0"/>
              <a:buChar char=""/>
            </a:pPr>
            <a:r>
              <a:rPr lang="fr-FR" sz="1300" spc="10">
                <a:solidFill>
                  <a:srgbClr val="000000"/>
                </a:solidFill>
                <a:latin typeface="Century Schoolbook"/>
                <a:cs typeface="Arial"/>
              </a:rPr>
              <a:t>Agile utilisée</a:t>
            </a:r>
          </a:p>
          <a:p>
            <a:pPr lvl="2">
              <a:buFont typeface="Wingdings 2" pitchFamily="34" charset="0"/>
              <a:buChar char=""/>
            </a:pPr>
            <a:r>
              <a:rPr lang="fr-FR" sz="1300" spc="10">
                <a:solidFill>
                  <a:srgbClr val="000000"/>
                </a:solidFill>
                <a:latin typeface="Century Schoolbook"/>
                <a:cs typeface="Arial"/>
              </a:rPr>
              <a:t>Design pattern</a:t>
            </a:r>
          </a:p>
          <a:p>
            <a:pPr lvl="2">
              <a:buFont typeface="Wingdings 2" pitchFamily="34" charset="0"/>
              <a:buChar char=""/>
            </a:pPr>
            <a:r>
              <a:rPr lang="fr-FR" sz="1300" spc="10">
                <a:solidFill>
                  <a:srgbClr val="000000"/>
                </a:solidFill>
                <a:latin typeface="Century Schoolbook"/>
                <a:cs typeface="Arial"/>
              </a:rPr>
              <a:t>Test sur le déploiement</a:t>
            </a:r>
          </a:p>
          <a:p>
            <a:pPr lvl="1">
              <a:buFont typeface="Wingdings 2" pitchFamily="34" charset="0"/>
              <a:buChar char=""/>
            </a:pPr>
            <a:endParaRPr lang="fr-FR" sz="1500" spc="10">
              <a:solidFill>
                <a:srgbClr val="000000"/>
              </a:solidFill>
              <a:latin typeface="Arial"/>
              <a:cs typeface="Arial"/>
            </a:endParaRPr>
          </a:p>
          <a:p>
            <a:pPr lvl="1"/>
            <a:endParaRPr lang="fr-FR" spc="10">
              <a:solidFill>
                <a:srgbClr val="000000"/>
              </a:solidFill>
            </a:endParaRPr>
          </a:p>
          <a:p>
            <a:pPr lvl="1"/>
            <a:endParaRPr lang="fr-FR" spc="10">
              <a:solidFill>
                <a:srgbClr val="000000"/>
              </a:solidFill>
            </a:endParaRPr>
          </a:p>
          <a:p>
            <a:pPr lvl="1"/>
            <a:endParaRPr lang="fr-FR" spc="10">
              <a:solidFill>
                <a:srgbClr val="00000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98AC30-E3F7-B114-84C9-E74756238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7C0BC4-324E-57CA-6C18-50DB210E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Plan de montée en compétence</a:t>
            </a:r>
          </a:p>
        </p:txBody>
      </p:sp>
    </p:spTree>
    <p:extLst>
      <p:ext uri="{BB962C8B-B14F-4D97-AF65-F5344CB8AC3E}">
        <p14:creationId xmlns:p14="http://schemas.microsoft.com/office/powerpoint/2010/main" val="1267534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B6EBF-10B7-9AE2-F8E0-07921093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 de montée en compétence</a:t>
            </a:r>
            <a:br>
              <a:rPr lang="fr-FR"/>
            </a:b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D5552-CFC6-BEEF-43AA-A4E30CEAD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296838"/>
            <a:ext cx="8595360" cy="52858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1700">
                <a:latin typeface="Century Schoolbook"/>
                <a:cs typeface="Arial"/>
              </a:rPr>
              <a:t>Mise à niveau:</a:t>
            </a:r>
          </a:p>
          <a:p>
            <a:pPr lvl="1">
              <a:buFont typeface="Wingdings 2" pitchFamily="34" charset="0"/>
              <a:buChar char=""/>
            </a:pPr>
            <a:r>
              <a:rPr lang="fr-FR" sz="1500">
                <a:latin typeface="Century Schoolbook"/>
                <a:cs typeface="Arial"/>
              </a:rPr>
              <a:t>Pour le Scrum Master/Lead Tech:</a:t>
            </a:r>
          </a:p>
          <a:p>
            <a:pPr lvl="2">
              <a:buFont typeface="Wingdings 2" pitchFamily="34" charset="0"/>
              <a:buChar char=""/>
            </a:pPr>
            <a:r>
              <a:rPr lang="fr-FR" sz="1300">
                <a:latin typeface="Century Schoolbook"/>
                <a:cs typeface="Arial"/>
              </a:rPr>
              <a:t>Langage python et développement web</a:t>
            </a:r>
          </a:p>
          <a:p>
            <a:pPr lvl="2">
              <a:buFont typeface="Wingdings 2" pitchFamily="34" charset="0"/>
              <a:buChar char=""/>
            </a:pPr>
            <a:r>
              <a:rPr lang="fr-FR" sz="1300">
                <a:latin typeface="Century Schoolbook"/>
                <a:cs typeface="Arial"/>
              </a:rPr>
              <a:t>Utilisation des outils</a:t>
            </a:r>
          </a:p>
          <a:p>
            <a:pPr lvl="2">
              <a:buFont typeface="Wingdings 2" pitchFamily="34" charset="0"/>
              <a:buChar char=""/>
            </a:pPr>
            <a:r>
              <a:rPr lang="fr-FR" sz="1300">
                <a:latin typeface="Century Schoolbook"/>
                <a:cs typeface="Arial"/>
              </a:rPr>
              <a:t>Control de version</a:t>
            </a:r>
          </a:p>
          <a:p>
            <a:pPr lvl="2">
              <a:buFont typeface="Wingdings 2" pitchFamily="34" charset="0"/>
              <a:buChar char=""/>
            </a:pPr>
            <a:r>
              <a:rPr lang="fr-FR" sz="1300">
                <a:latin typeface="Century Schoolbook"/>
                <a:cs typeface="Arial"/>
              </a:rPr>
              <a:t>Agile Utilisée</a:t>
            </a:r>
          </a:p>
          <a:p>
            <a:pPr lvl="2">
              <a:buFont typeface="Wingdings 2" pitchFamily="34" charset="0"/>
              <a:buChar char=""/>
            </a:pPr>
            <a:r>
              <a:rPr lang="fr-FR" sz="1300">
                <a:latin typeface="Century Schoolbook"/>
                <a:cs typeface="Arial"/>
              </a:rPr>
              <a:t>TDD et BDD</a:t>
            </a:r>
          </a:p>
          <a:p>
            <a:pPr lvl="2">
              <a:buFont typeface="Wingdings 2" pitchFamily="34" charset="0"/>
              <a:buChar char=""/>
            </a:pPr>
            <a:r>
              <a:rPr lang="fr-FR" sz="1300">
                <a:latin typeface="Century Schoolbook"/>
                <a:cs typeface="Arial"/>
              </a:rPr>
              <a:t>Design pattern</a:t>
            </a:r>
          </a:p>
          <a:p>
            <a:pPr lvl="1">
              <a:buFont typeface="Wingdings 2" pitchFamily="34" charset="0"/>
              <a:buChar char=""/>
            </a:pPr>
            <a:r>
              <a:rPr lang="fr-FR" sz="1500">
                <a:latin typeface="Century Schoolbook"/>
                <a:cs typeface="Arial"/>
              </a:rPr>
              <a:t>Pour l'UX/UI Designer:</a:t>
            </a:r>
          </a:p>
          <a:p>
            <a:pPr lvl="2">
              <a:buFont typeface="Wingdings 2" pitchFamily="34" charset="0"/>
              <a:buChar char=""/>
            </a:pPr>
            <a:r>
              <a:rPr lang="fr-FR" sz="1300">
                <a:latin typeface="Century Schoolbook"/>
                <a:cs typeface="Arial"/>
              </a:rPr>
              <a:t>Utilisation d'outils de modélisation</a:t>
            </a:r>
          </a:p>
          <a:p>
            <a:pPr lvl="2">
              <a:buFont typeface="Wingdings 2" pitchFamily="34" charset="0"/>
              <a:buChar char=""/>
            </a:pPr>
            <a:r>
              <a:rPr lang="fr-FR" sz="1300">
                <a:latin typeface="Century Schoolbook"/>
                <a:cs typeface="Arial"/>
              </a:rPr>
              <a:t>Control de version</a:t>
            </a:r>
          </a:p>
          <a:p>
            <a:pPr lvl="2">
              <a:buFont typeface="Wingdings 2" pitchFamily="34" charset="0"/>
              <a:buChar char=""/>
            </a:pPr>
            <a:r>
              <a:rPr lang="fr-FR" sz="1300">
                <a:latin typeface="Century Schoolbook"/>
                <a:cs typeface="Arial"/>
              </a:rPr>
              <a:t>Agilité Utilisée</a:t>
            </a:r>
          </a:p>
          <a:p>
            <a:pPr lvl="1">
              <a:buFont typeface="Wingdings 2" pitchFamily="34" charset="0"/>
              <a:buChar char=""/>
            </a:pPr>
            <a:r>
              <a:rPr lang="fr-FR" sz="1500">
                <a:latin typeface="Century Schoolbook"/>
                <a:cs typeface="Arial"/>
              </a:rPr>
              <a:t>Pour le Product </a:t>
            </a:r>
            <a:r>
              <a:rPr lang="fr-FR" sz="1500" err="1">
                <a:latin typeface="Century Schoolbook"/>
                <a:cs typeface="Arial"/>
              </a:rPr>
              <a:t>Owner</a:t>
            </a:r>
            <a:r>
              <a:rPr lang="fr-FR" sz="1500">
                <a:latin typeface="Century Schoolbook"/>
                <a:cs typeface="Arial"/>
              </a:rPr>
              <a:t>:</a:t>
            </a:r>
          </a:p>
          <a:p>
            <a:pPr lvl="2">
              <a:buFont typeface="Wingdings 2" pitchFamily="34" charset="0"/>
              <a:buChar char=""/>
            </a:pPr>
            <a:r>
              <a:rPr lang="fr-FR">
                <a:latin typeface="Century Schoolbook"/>
                <a:cs typeface="Arial"/>
              </a:rPr>
              <a:t>L'écriture du cahier des charges</a:t>
            </a:r>
          </a:p>
          <a:p>
            <a:pPr lvl="2">
              <a:buFont typeface="Wingdings 2" pitchFamily="34" charset="0"/>
              <a:buChar char=""/>
            </a:pPr>
            <a:r>
              <a:rPr lang="fr-FR">
                <a:latin typeface="Century Schoolbook"/>
                <a:cs typeface="Arial"/>
              </a:rPr>
              <a:t>Note de cadrages</a:t>
            </a:r>
          </a:p>
          <a:p>
            <a:pPr lvl="2">
              <a:buFont typeface="Wingdings 2" pitchFamily="34" charset="0"/>
              <a:buChar char=""/>
            </a:pPr>
            <a:r>
              <a:rPr lang="fr-FR">
                <a:latin typeface="Century Schoolbook"/>
                <a:cs typeface="Arial"/>
              </a:rPr>
              <a:t>Control de version</a:t>
            </a:r>
          </a:p>
          <a:p>
            <a:pPr lvl="2">
              <a:buFont typeface="Wingdings 2" pitchFamily="34" charset="0"/>
              <a:buChar char=""/>
            </a:pPr>
            <a:r>
              <a:rPr lang="fr-FR">
                <a:latin typeface="Century Schoolbook"/>
                <a:cs typeface="Arial"/>
              </a:rPr>
              <a:t>Agile utilisée</a:t>
            </a:r>
          </a:p>
          <a:p>
            <a:pPr lvl="2">
              <a:buFont typeface="Wingdings 2" pitchFamily="34" charset="0"/>
              <a:buChar char=""/>
            </a:pPr>
            <a:r>
              <a:rPr lang="fr-FR">
                <a:latin typeface="Century Schoolbook"/>
                <a:cs typeface="Arial"/>
              </a:rPr>
              <a:t>Réunion productives</a:t>
            </a:r>
          </a:p>
          <a:p>
            <a:pPr lvl="2">
              <a:buFont typeface="Wingdings 2" pitchFamily="34" charset="0"/>
              <a:buChar char=""/>
            </a:pPr>
            <a:r>
              <a:rPr lang="fr-FR">
                <a:latin typeface="Century Schoolbook"/>
                <a:cs typeface="Arial"/>
              </a:rPr>
              <a:t>Français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9943CA-0958-893C-7EA5-8A1B8DF1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5492BB-8E95-8FE1-BB54-4D9C1FE5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Plan de montée en compétence</a:t>
            </a:r>
          </a:p>
        </p:txBody>
      </p:sp>
    </p:spTree>
    <p:extLst>
      <p:ext uri="{BB962C8B-B14F-4D97-AF65-F5344CB8AC3E}">
        <p14:creationId xmlns:p14="http://schemas.microsoft.com/office/powerpoint/2010/main" val="3215669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2CB56-7860-8EBE-7716-7EDA9B9D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+mj-lt"/>
                <a:cs typeface="+mj-lt"/>
              </a:rPr>
              <a:t>Plan de montée en compétence</a:t>
            </a:r>
          </a:p>
        </p:txBody>
      </p:sp>
      <p:pic>
        <p:nvPicPr>
          <p:cNvPr id="4" name="Image 4" descr="Une image contenant texte, capture d’écran, nombre, ligne&#10;&#10;Description générée automatiquement">
            <a:extLst>
              <a:ext uri="{FF2B5EF4-FFF2-40B4-BE49-F238E27FC236}">
                <a16:creationId xmlns:a16="http://schemas.microsoft.com/office/drawing/2014/main" id="{30307F6B-50AD-70A0-7D61-702376FC1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798" y="1828800"/>
            <a:ext cx="8317508" cy="4351337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0E79417-50E3-13BC-0585-50339E7B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3B581D-BF08-77A8-861E-4A0DD5421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Plan de montée en compétence</a:t>
            </a:r>
          </a:p>
        </p:txBody>
      </p:sp>
    </p:spTree>
    <p:extLst>
      <p:ext uri="{BB962C8B-B14F-4D97-AF65-F5344CB8AC3E}">
        <p14:creationId xmlns:p14="http://schemas.microsoft.com/office/powerpoint/2010/main" val="2527422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B6EBF-10B7-9AE2-F8E0-07921093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Plan de valorisation des connaissances</a:t>
            </a:r>
            <a:br>
              <a:rPr lang="fr-FR"/>
            </a:b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D5552-CFC6-BEEF-43AA-A4E30CEAD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>
                <a:solidFill>
                  <a:srgbClr val="000000"/>
                </a:solidFill>
              </a:rPr>
              <a:t>Archibald Bédouin:</a:t>
            </a:r>
          </a:p>
          <a:p>
            <a:pPr lvl="1">
              <a:buFont typeface="Wingdings 2" pitchFamily="34" charset="0"/>
              <a:buChar char=""/>
            </a:pPr>
            <a:r>
              <a:rPr lang="fr-FR">
                <a:solidFill>
                  <a:srgbClr val="000000"/>
                </a:solidFill>
                <a:latin typeface="Century Schoolbook"/>
                <a:cs typeface="Arial"/>
              </a:rPr>
              <a:t>Pour connaitre le langage python</a:t>
            </a:r>
            <a:endParaRPr lang="en-US">
              <a:solidFill>
                <a:srgbClr val="000000"/>
              </a:solidFill>
              <a:latin typeface="Century Schoolbook"/>
              <a:cs typeface="Arial"/>
            </a:endParaRPr>
          </a:p>
          <a:p>
            <a:pPr lvl="1">
              <a:buFont typeface="Wingdings 2" pitchFamily="34" charset="0"/>
              <a:buChar char=""/>
            </a:pPr>
            <a:r>
              <a:rPr lang="fr-FR">
                <a:solidFill>
                  <a:srgbClr val="000000"/>
                </a:solidFill>
                <a:latin typeface="Century Schoolbook"/>
                <a:cs typeface="Arial"/>
              </a:rPr>
              <a:t>Pour approfondir ses acques en développement Web</a:t>
            </a:r>
            <a:endParaRPr lang="en-US">
              <a:solidFill>
                <a:srgbClr val="000000"/>
              </a:solidFill>
              <a:latin typeface="Century Schoolbook"/>
              <a:cs typeface="Arial"/>
            </a:endParaRPr>
          </a:p>
          <a:p>
            <a:pPr lvl="1">
              <a:buFont typeface="Wingdings 2" pitchFamily="34" charset="0"/>
              <a:buChar char=""/>
            </a:pPr>
            <a:r>
              <a:rPr lang="fr-FR">
                <a:solidFill>
                  <a:srgbClr val="000000"/>
                </a:solidFill>
                <a:latin typeface="Century Schoolbook"/>
                <a:cs typeface="Arial"/>
              </a:rPr>
              <a:t>Pour savoir utiliser GIT</a:t>
            </a:r>
            <a:endParaRPr lang="en-US">
              <a:solidFill>
                <a:srgbClr val="000000"/>
              </a:solidFill>
              <a:latin typeface="Century Schoolbook"/>
              <a:cs typeface="Arial"/>
            </a:endParaRPr>
          </a:p>
          <a:p>
            <a:pPr lvl="1">
              <a:buFont typeface="Wingdings 2" pitchFamily="34" charset="0"/>
              <a:buChar char=""/>
            </a:pPr>
            <a:r>
              <a:rPr lang="fr-FR">
                <a:solidFill>
                  <a:srgbClr val="000000"/>
                </a:solidFill>
                <a:latin typeface="Century Schoolbook"/>
                <a:cs typeface="Arial"/>
              </a:rPr>
              <a:t>Afin d'agir et développer en agile</a:t>
            </a:r>
            <a:endParaRPr lang="en-US">
              <a:solidFill>
                <a:srgbClr val="000000"/>
              </a:solidFill>
              <a:latin typeface="Century Schoolbook"/>
              <a:cs typeface="Arial"/>
            </a:endParaRPr>
          </a:p>
          <a:p>
            <a:pPr lvl="1">
              <a:buFont typeface="Wingdings 2" pitchFamily="34" charset="0"/>
              <a:buChar char=""/>
            </a:pPr>
            <a:r>
              <a:rPr lang="fr-FR">
                <a:solidFill>
                  <a:srgbClr val="000000"/>
                </a:solidFill>
                <a:latin typeface="Century Schoolbook"/>
                <a:cs typeface="Arial"/>
              </a:rPr>
              <a:t>Savoir s'organiser en fonction du pattern utilisé</a:t>
            </a:r>
            <a:endParaRPr lang="en-US">
              <a:solidFill>
                <a:srgbClr val="000000"/>
              </a:solidFill>
              <a:latin typeface="Century Schoolbook"/>
              <a:cs typeface="Arial"/>
            </a:endParaRPr>
          </a:p>
          <a:p>
            <a:pPr lvl="1">
              <a:buFont typeface="Wingdings 2" pitchFamily="34" charset="0"/>
              <a:buChar char=""/>
            </a:pPr>
            <a:r>
              <a:rPr lang="fr-FR">
                <a:solidFill>
                  <a:srgbClr val="000000"/>
                </a:solidFill>
                <a:latin typeface="Century Schoolbook"/>
                <a:cs typeface="Arial"/>
              </a:rPr>
              <a:t>Savoir déployer un serveur</a:t>
            </a:r>
            <a:endParaRPr lang="fr-FR">
              <a:latin typeface="Century Schoolbook"/>
            </a:endParaRPr>
          </a:p>
          <a:p>
            <a:r>
              <a:rPr lang="fr-FR">
                <a:solidFill>
                  <a:srgbClr val="000000"/>
                </a:solidFill>
              </a:rPr>
              <a:t>Billy </a:t>
            </a:r>
            <a:r>
              <a:rPr lang="fr-FR" err="1">
                <a:solidFill>
                  <a:srgbClr val="000000"/>
                </a:solidFill>
              </a:rPr>
              <a:t>Butson</a:t>
            </a:r>
            <a:r>
              <a:rPr lang="fr-FR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fr-FR" spc="10">
                <a:solidFill>
                  <a:srgbClr val="000000"/>
                </a:solidFill>
                <a:latin typeface="Century Schoolbook"/>
                <a:cs typeface="Arial"/>
              </a:rPr>
              <a:t>Pour Adapter sa connaissance en back end avec python</a:t>
            </a:r>
          </a:p>
          <a:p>
            <a:pPr lvl="1"/>
            <a:r>
              <a:rPr lang="fr-FR" spc="10">
                <a:solidFill>
                  <a:srgbClr val="000000"/>
                </a:solidFill>
                <a:latin typeface="Century Schoolbook"/>
                <a:cs typeface="Arial"/>
              </a:rPr>
              <a:t>Pour connaitre le javascript, HTML et CSS</a:t>
            </a:r>
          </a:p>
          <a:p>
            <a:pPr lvl="1">
              <a:buFont typeface="'Wingdings 2',Sans-Serif" pitchFamily="18" charset="2"/>
            </a:pPr>
            <a:r>
              <a:rPr lang="fr-FR" spc="10">
                <a:solidFill>
                  <a:srgbClr val="000000"/>
                </a:solidFill>
                <a:latin typeface="Century Schoolbook"/>
                <a:cs typeface="Arial"/>
              </a:rPr>
              <a:t>Pour savoir utiliser GIT</a:t>
            </a:r>
            <a:endParaRPr lang="en-US" spc="10">
              <a:solidFill>
                <a:srgbClr val="000000"/>
              </a:solidFill>
              <a:latin typeface="Century Schoolbook"/>
              <a:cs typeface="Arial"/>
            </a:endParaRPr>
          </a:p>
          <a:p>
            <a:pPr lvl="1">
              <a:buFont typeface="'Wingdings 2',Sans-Serif" pitchFamily="18" charset="2"/>
            </a:pPr>
            <a:r>
              <a:rPr lang="fr-FR" spc="10">
                <a:solidFill>
                  <a:srgbClr val="000000"/>
                </a:solidFill>
                <a:latin typeface="Century Schoolbook"/>
                <a:cs typeface="Arial"/>
              </a:rPr>
              <a:t>Afin d'agir et développer en agile</a:t>
            </a:r>
            <a:endParaRPr lang="en-US" spc="10">
              <a:solidFill>
                <a:srgbClr val="000000"/>
              </a:solidFill>
              <a:latin typeface="Century Schoolbook"/>
              <a:cs typeface="Arial"/>
            </a:endParaRPr>
          </a:p>
          <a:p>
            <a:pPr lvl="1">
              <a:buFont typeface="'Wingdings 2',Sans-Serif" pitchFamily="18" charset="2"/>
            </a:pPr>
            <a:r>
              <a:rPr lang="fr-FR" spc="10">
                <a:solidFill>
                  <a:srgbClr val="000000"/>
                </a:solidFill>
                <a:latin typeface="Century Schoolbook"/>
                <a:cs typeface="Arial"/>
              </a:rPr>
              <a:t>Pour approfondir sa connaissance à propos du design pattern</a:t>
            </a:r>
            <a:endParaRPr lang="en-US" spc="10">
              <a:solidFill>
                <a:srgbClr val="000000"/>
              </a:solidFill>
              <a:latin typeface="Century Schoolbook"/>
              <a:cs typeface="Arial"/>
            </a:endParaRPr>
          </a:p>
          <a:p>
            <a:pPr lvl="1">
              <a:buFont typeface="'Wingdings 2',Sans-Serif" pitchFamily="18" charset="2"/>
            </a:pPr>
            <a:r>
              <a:rPr lang="fr-FR" spc="10">
                <a:solidFill>
                  <a:srgbClr val="000000"/>
                </a:solidFill>
                <a:latin typeface="Century Schoolbook"/>
                <a:cs typeface="Arial"/>
              </a:rPr>
              <a:t>Savoir déployer un serveur</a:t>
            </a:r>
            <a:endParaRPr lang="fr-FR">
              <a:latin typeface="Century Schoolbook"/>
            </a:endParaRPr>
          </a:p>
          <a:p>
            <a:pPr lvl="1"/>
            <a:endParaRPr lang="fr-FR" spc="10">
              <a:solidFill>
                <a:srgbClr val="000000"/>
              </a:solidFill>
            </a:endParaRPr>
          </a:p>
          <a:p>
            <a:pPr lvl="1"/>
            <a:endParaRPr lang="fr-FR" spc="10">
              <a:solidFill>
                <a:srgbClr val="000000"/>
              </a:solidFill>
            </a:endParaRPr>
          </a:p>
          <a:p>
            <a:pPr lvl="1"/>
            <a:endParaRPr lang="fr-FR" spc="10">
              <a:solidFill>
                <a:srgbClr val="00000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D2798F-1C7D-FEFF-B75A-2B2C8788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C2246B-AF4F-6AFB-FC8F-D9A6E83E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Plan de valorisation de connaissances</a:t>
            </a:r>
          </a:p>
        </p:txBody>
      </p:sp>
    </p:spTree>
    <p:extLst>
      <p:ext uri="{BB962C8B-B14F-4D97-AF65-F5344CB8AC3E}">
        <p14:creationId xmlns:p14="http://schemas.microsoft.com/office/powerpoint/2010/main" val="1151168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B6EBF-10B7-9AE2-F8E0-07921093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Plan de valorisation des connaissances</a:t>
            </a:r>
            <a:br>
              <a:rPr lang="fr-FR"/>
            </a:b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D5552-CFC6-BEEF-43AA-A4E30CEAD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Fatih </a:t>
            </a:r>
            <a:r>
              <a:rPr lang="fr-FR" err="1"/>
              <a:t>Eyili</a:t>
            </a:r>
            <a:r>
              <a:rPr lang="fr-FR"/>
              <a:t>:</a:t>
            </a:r>
          </a:p>
          <a:p>
            <a:endParaRPr lang="fr-FR">
              <a:solidFill>
                <a:srgbClr val="000000"/>
              </a:solidFill>
            </a:endParaRPr>
          </a:p>
          <a:p>
            <a:pPr lvl="1"/>
            <a:r>
              <a:rPr lang="fr-FR">
                <a:solidFill>
                  <a:srgbClr val="000000"/>
                </a:solidFill>
                <a:latin typeface="Century Schoolbook"/>
                <a:cs typeface="Arial"/>
              </a:rPr>
              <a:t>Rappel sur le langage python</a:t>
            </a:r>
          </a:p>
          <a:p>
            <a:pPr lvl="1"/>
            <a:r>
              <a:rPr lang="fr-FR">
                <a:solidFill>
                  <a:srgbClr val="000000"/>
                </a:solidFill>
                <a:latin typeface="Century Schoolbook"/>
                <a:cs typeface="Arial"/>
              </a:rPr>
              <a:t>Prise de connaissance des outils utilisés</a:t>
            </a:r>
          </a:p>
          <a:p>
            <a:pPr lvl="1">
              <a:buFont typeface="'Wingdings 2',Sans-Serif" pitchFamily="18" charset="2"/>
            </a:pPr>
            <a:r>
              <a:rPr lang="fr-FR">
                <a:solidFill>
                  <a:srgbClr val="000000"/>
                </a:solidFill>
                <a:latin typeface="Century Schoolbook"/>
                <a:cs typeface="Arial"/>
              </a:rPr>
              <a:t>Pour savoir utiliser GIT</a:t>
            </a:r>
            <a:endParaRPr lang="en-US">
              <a:solidFill>
                <a:srgbClr val="000000"/>
              </a:solidFill>
              <a:latin typeface="Century Schoolbook"/>
              <a:cs typeface="Arial"/>
            </a:endParaRPr>
          </a:p>
          <a:p>
            <a:pPr lvl="1">
              <a:buFont typeface="'Wingdings 2',Sans-Serif" pitchFamily="18" charset="2"/>
            </a:pPr>
            <a:r>
              <a:rPr lang="fr-FR">
                <a:solidFill>
                  <a:srgbClr val="000000"/>
                </a:solidFill>
                <a:latin typeface="Century Schoolbook"/>
                <a:cs typeface="Arial"/>
              </a:rPr>
              <a:t>Afin d'agir et développer en agile</a:t>
            </a:r>
            <a:endParaRPr lang="en-US">
              <a:solidFill>
                <a:srgbClr val="000000"/>
              </a:solidFill>
              <a:latin typeface="Century Schoolbook"/>
              <a:cs typeface="Arial"/>
            </a:endParaRPr>
          </a:p>
          <a:p>
            <a:pPr lvl="1">
              <a:buFont typeface="'Wingdings 2',Sans-Serif" pitchFamily="18" charset="2"/>
            </a:pPr>
            <a:r>
              <a:rPr lang="fr-FR">
                <a:solidFill>
                  <a:srgbClr val="000000"/>
                </a:solidFill>
                <a:latin typeface="Century Schoolbook"/>
                <a:cs typeface="Arial"/>
              </a:rPr>
              <a:t>Savoir s'organiser en fonction du pattern utilisé</a:t>
            </a:r>
            <a:endParaRPr lang="en-US">
              <a:solidFill>
                <a:srgbClr val="000000"/>
              </a:solidFill>
              <a:latin typeface="Century Schoolbook"/>
              <a:cs typeface="Arial"/>
            </a:endParaRPr>
          </a:p>
          <a:p>
            <a:pPr lvl="1"/>
            <a:r>
              <a:rPr lang="fr-FR">
                <a:solidFill>
                  <a:srgbClr val="000000"/>
                </a:solidFill>
                <a:latin typeface="Century Schoolbook"/>
                <a:cs typeface="Arial"/>
              </a:rPr>
              <a:t>Savoir faire des tests sur le déploiement</a:t>
            </a:r>
          </a:p>
          <a:p>
            <a:pPr lvl="1"/>
            <a:endParaRPr lang="fr-FR">
              <a:solidFill>
                <a:srgbClr val="262626"/>
              </a:solidFill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791A90-EF4C-C58D-1037-F6CF0FDE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112E45-9F0A-8D27-DFA2-E1D60CE1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Plan de valorisation de connaissances</a:t>
            </a:r>
          </a:p>
        </p:txBody>
      </p:sp>
    </p:spTree>
    <p:extLst>
      <p:ext uri="{BB962C8B-B14F-4D97-AF65-F5344CB8AC3E}">
        <p14:creationId xmlns:p14="http://schemas.microsoft.com/office/powerpoint/2010/main" val="3698129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B6EBF-10B7-9AE2-F8E0-07921093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Plan de valorisation des connaissances</a:t>
            </a:r>
            <a:br>
              <a:rPr lang="fr-FR"/>
            </a:b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D5552-CFC6-BEEF-43AA-A4E30CEAD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Mikael Le </a:t>
            </a:r>
            <a:r>
              <a:rPr lang="fr-FR" err="1"/>
              <a:t>Devehat</a:t>
            </a:r>
            <a:r>
              <a:rPr lang="fr-FR"/>
              <a:t>:</a:t>
            </a:r>
          </a:p>
          <a:p>
            <a:pPr lvl="1"/>
            <a:endParaRPr lang="fr-FR">
              <a:solidFill>
                <a:srgbClr val="000000"/>
              </a:solidFill>
            </a:endParaRPr>
          </a:p>
          <a:p>
            <a:pPr lvl="1"/>
            <a:r>
              <a:rPr lang="fr-FR">
                <a:latin typeface="Century Schoolbook"/>
                <a:cs typeface="Arial"/>
              </a:rPr>
              <a:t>Pour connaitre le langage Python</a:t>
            </a:r>
          </a:p>
          <a:p>
            <a:pPr lvl="1"/>
            <a:r>
              <a:rPr lang="fr-FR">
                <a:latin typeface="Century Schoolbook"/>
                <a:cs typeface="Arial"/>
              </a:rPr>
              <a:t>Pour qu'il puisse aider si nécessaire les développeurs avec les outils utilisés</a:t>
            </a:r>
          </a:p>
          <a:p>
            <a:pPr lvl="1">
              <a:buFont typeface="'Wingdings 2',Sans-Serif" pitchFamily="18" charset="2"/>
            </a:pPr>
            <a:r>
              <a:rPr lang="fr-FR">
                <a:solidFill>
                  <a:srgbClr val="000000"/>
                </a:solidFill>
                <a:latin typeface="Century Schoolbook"/>
                <a:cs typeface="Arial"/>
              </a:rPr>
              <a:t>Pour savoir utiliser GIT</a:t>
            </a:r>
            <a:endParaRPr lang="en-US">
              <a:solidFill>
                <a:srgbClr val="000000"/>
              </a:solidFill>
              <a:latin typeface="Century Schoolbook"/>
              <a:cs typeface="Arial"/>
            </a:endParaRPr>
          </a:p>
          <a:p>
            <a:pPr lvl="1">
              <a:buFont typeface="'Wingdings 2',Sans-Serif" pitchFamily="18" charset="2"/>
            </a:pPr>
            <a:r>
              <a:rPr lang="fr-FR">
                <a:solidFill>
                  <a:srgbClr val="000000"/>
                </a:solidFill>
                <a:latin typeface="Century Schoolbook"/>
                <a:cs typeface="Arial"/>
              </a:rPr>
              <a:t>Afin d'approfondir sa connaissance en méthodologie agile</a:t>
            </a:r>
          </a:p>
          <a:p>
            <a:pPr lvl="1">
              <a:buFont typeface="'Wingdings 2',Sans-Serif" pitchFamily="18" charset="2"/>
            </a:pPr>
            <a:r>
              <a:rPr lang="fr-FR">
                <a:solidFill>
                  <a:srgbClr val="262626"/>
                </a:solidFill>
                <a:latin typeface="Century Schoolbook"/>
                <a:cs typeface="Arial"/>
              </a:rPr>
              <a:t>Pour qu'il puisse aider si nécessaire le testeur avec les outils utilisés</a:t>
            </a:r>
            <a:endParaRPr lang="fr-FR">
              <a:solidFill>
                <a:srgbClr val="000000"/>
              </a:solidFill>
              <a:latin typeface="Century Schoolbook"/>
              <a:cs typeface="Arial"/>
            </a:endParaRPr>
          </a:p>
          <a:p>
            <a:pPr lvl="1">
              <a:buFont typeface="'Wingdings 2',Sans-Serif" pitchFamily="18" charset="2"/>
            </a:pPr>
            <a:r>
              <a:rPr lang="fr-FR">
                <a:solidFill>
                  <a:srgbClr val="000000"/>
                </a:solidFill>
                <a:latin typeface="Century Schoolbook"/>
                <a:cs typeface="Arial"/>
              </a:rPr>
              <a:t>Pour qu'il puisse étudier le design pattern du projet</a:t>
            </a:r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8DE270-FD35-0662-2D01-D80420D0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26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2A304C-A8A0-6446-2D20-591DBD8C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Plan de valorisation de connaissances</a:t>
            </a:r>
          </a:p>
        </p:txBody>
      </p:sp>
    </p:spTree>
    <p:extLst>
      <p:ext uri="{BB962C8B-B14F-4D97-AF65-F5344CB8AC3E}">
        <p14:creationId xmlns:p14="http://schemas.microsoft.com/office/powerpoint/2010/main" val="2907903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B6EBF-10B7-9AE2-F8E0-07921093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Plan de valorisation des connaissances</a:t>
            </a:r>
            <a:br>
              <a:rPr lang="fr-FR"/>
            </a:b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D5552-CFC6-BEEF-43AA-A4E30CEAD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Gillian </a:t>
            </a:r>
            <a:r>
              <a:rPr lang="fr-FR" err="1"/>
              <a:t>Catil</a:t>
            </a:r>
            <a:r>
              <a:rPr lang="fr-FR"/>
              <a:t>:</a:t>
            </a:r>
          </a:p>
          <a:p>
            <a:endParaRPr lang="fr-FR">
              <a:solidFill>
                <a:srgbClr val="000000"/>
              </a:solidFill>
            </a:endParaRPr>
          </a:p>
          <a:p>
            <a:pPr lvl="1"/>
            <a:r>
              <a:rPr lang="fr-FR" spc="10">
                <a:solidFill>
                  <a:srgbClr val="000000"/>
                </a:solidFill>
                <a:latin typeface="Century Schoolbook"/>
                <a:cs typeface="Arial"/>
              </a:rPr>
              <a:t>Savoir utiliser les nouveaux outils modélisations</a:t>
            </a:r>
          </a:p>
          <a:p>
            <a:pPr lvl="1"/>
            <a:r>
              <a:rPr lang="fr-FR" spc="10">
                <a:solidFill>
                  <a:srgbClr val="000000"/>
                </a:solidFill>
                <a:latin typeface="Century Schoolbook"/>
                <a:cs typeface="Arial"/>
              </a:rPr>
              <a:t>Approfondir sa connaissance en modélisme</a:t>
            </a:r>
          </a:p>
          <a:p>
            <a:pPr lvl="1"/>
            <a:r>
              <a:rPr lang="fr-FR" spc="10">
                <a:solidFill>
                  <a:srgbClr val="000000"/>
                </a:solidFill>
                <a:latin typeface="Century Schoolbook"/>
                <a:cs typeface="Arial"/>
              </a:rPr>
              <a:t>Savoir travailler en agile</a:t>
            </a:r>
          </a:p>
          <a:p>
            <a:pPr lvl="1"/>
            <a:r>
              <a:rPr lang="fr-FR" spc="10">
                <a:solidFill>
                  <a:srgbClr val="000000"/>
                </a:solidFill>
                <a:latin typeface="Century Schoolbook"/>
                <a:cs typeface="Arial"/>
              </a:rPr>
              <a:t>Savoir utiliser GIT</a:t>
            </a:r>
            <a:endParaRPr lang="fr-FR" spc="10">
              <a:latin typeface="Century Schoolbook"/>
              <a:cs typeface="Arial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18BBE3-0CB5-45AD-CCA1-914A6304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27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5D91B5-C3F7-917D-727B-368ED3AD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Plan de valorisation de connaissances</a:t>
            </a:r>
          </a:p>
        </p:txBody>
      </p:sp>
    </p:spTree>
    <p:extLst>
      <p:ext uri="{BB962C8B-B14F-4D97-AF65-F5344CB8AC3E}">
        <p14:creationId xmlns:p14="http://schemas.microsoft.com/office/powerpoint/2010/main" val="1617090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B6EBF-10B7-9AE2-F8E0-07921093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Plan de valorisation des connaissances</a:t>
            </a:r>
            <a:br>
              <a:rPr lang="fr-FR"/>
            </a:b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D5552-CFC6-BEEF-43AA-A4E30CEAD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John Duff:</a:t>
            </a:r>
          </a:p>
          <a:p>
            <a:endParaRPr lang="fr-FR">
              <a:solidFill>
                <a:srgbClr val="000000"/>
              </a:solidFill>
            </a:endParaRPr>
          </a:p>
          <a:p>
            <a:pPr lvl="1"/>
            <a:r>
              <a:rPr lang="fr-FR" spc="10">
                <a:solidFill>
                  <a:srgbClr val="000000"/>
                </a:solidFill>
              </a:rPr>
              <a:t>Approfondir sa connaissance sur le cahier des charges</a:t>
            </a:r>
          </a:p>
          <a:p>
            <a:pPr lvl="1"/>
            <a:r>
              <a:rPr lang="fr-FR" spc="10">
                <a:solidFill>
                  <a:srgbClr val="000000"/>
                </a:solidFill>
                <a:ea typeface="+mn-lt"/>
                <a:cs typeface="+mn-lt"/>
              </a:rPr>
              <a:t>Approfondir sa connaissance sur la note de cadrage</a:t>
            </a:r>
          </a:p>
          <a:p>
            <a:pPr lvl="1"/>
            <a:r>
              <a:rPr lang="fr-FR" spc="10">
                <a:solidFill>
                  <a:srgbClr val="000000"/>
                </a:solidFill>
                <a:latin typeface="Century Schoolbook"/>
                <a:cs typeface="Arial"/>
              </a:rPr>
              <a:t>Pour savoir utiliser GIT</a:t>
            </a:r>
            <a:endParaRPr lang="en-US" spc="10">
              <a:solidFill>
                <a:srgbClr val="000000"/>
              </a:solidFill>
              <a:latin typeface="Century Schoolbook"/>
              <a:cs typeface="Arial"/>
            </a:endParaRPr>
          </a:p>
          <a:p>
            <a:pPr lvl="1"/>
            <a:r>
              <a:rPr lang="fr-FR" spc="10">
                <a:solidFill>
                  <a:srgbClr val="000000"/>
                </a:solidFill>
                <a:latin typeface="Century Schoolbook"/>
                <a:cs typeface="Arial"/>
              </a:rPr>
              <a:t>Afin d'approfondir sa connaissance en méthodologie agile</a:t>
            </a:r>
            <a:endParaRPr lang="en-US" spc="10">
              <a:solidFill>
                <a:srgbClr val="000000"/>
              </a:solidFill>
              <a:latin typeface="Century Schoolbook"/>
              <a:cs typeface="Arial"/>
            </a:endParaRPr>
          </a:p>
          <a:p>
            <a:pPr lvl="1"/>
            <a:r>
              <a:rPr lang="fr-FR" spc="10">
                <a:solidFill>
                  <a:srgbClr val="000000"/>
                </a:solidFill>
              </a:rPr>
              <a:t>Pour savoir les méthodologies de réunion productives</a:t>
            </a:r>
          </a:p>
          <a:p>
            <a:pPr lvl="1"/>
            <a:r>
              <a:rPr lang="fr-FR" spc="10">
                <a:solidFill>
                  <a:srgbClr val="000000"/>
                </a:solidFill>
              </a:rPr>
              <a:t>Approfondir ses compétences sur la langue française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78D6EF-7AEE-CAE0-359B-FBEEDCE11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28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A872CA-B5DC-4FFE-5409-895FEFBEC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Plan de valorisation de connaissances</a:t>
            </a:r>
          </a:p>
        </p:txBody>
      </p:sp>
    </p:spTree>
    <p:extLst>
      <p:ext uri="{BB962C8B-B14F-4D97-AF65-F5344CB8AC3E}">
        <p14:creationId xmlns:p14="http://schemas.microsoft.com/office/powerpoint/2010/main" val="2037496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36F30-6A89-E856-2C6D-AEF03B74A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42343"/>
          </a:xfrm>
        </p:spPr>
        <p:txBody>
          <a:bodyPr/>
          <a:lstStyle/>
          <a:p>
            <a:r>
              <a:rPr lang="fr-FR"/>
              <a:t>Planification de projet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E7F0DA-27F7-B505-2302-41F5BA2C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29</a:t>
            </a:fld>
            <a:endParaRPr lang="en-US"/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F1BDB28F-8F50-C988-E7C6-83DB817E6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2457520"/>
            <a:ext cx="7948379" cy="2144992"/>
          </a:xfr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B8923E2-D153-C913-F768-85AF66C3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Planification de projet</a:t>
            </a:r>
          </a:p>
        </p:txBody>
      </p:sp>
    </p:spTree>
    <p:extLst>
      <p:ext uri="{BB962C8B-B14F-4D97-AF65-F5344CB8AC3E}">
        <p14:creationId xmlns:p14="http://schemas.microsoft.com/office/powerpoint/2010/main" val="281739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9C8453-705D-A0AB-EA7C-22545BCA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75075"/>
          </a:xfrm>
        </p:spPr>
        <p:txBody>
          <a:bodyPr>
            <a:normAutofit fontScale="90000"/>
          </a:bodyPr>
          <a:lstStyle/>
          <a:p>
            <a:r>
              <a:rPr lang="fr-FR"/>
              <a:t>Rappel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6A43F3-C303-39C1-15E7-713CAE038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solidFill>
                  <a:srgbClr val="000000"/>
                </a:solidFill>
              </a:rPr>
              <a:t>DIGICHEES</a:t>
            </a:r>
            <a:endParaRPr lang="en-US"/>
          </a:p>
          <a:p>
            <a:r>
              <a:rPr lang="fr-FR">
                <a:solidFill>
                  <a:srgbClr val="000000"/>
                </a:solidFill>
              </a:rPr>
              <a:t>Refonte du Système d'Information : Gestion des cadeaux et points de fidélités.</a:t>
            </a:r>
          </a:p>
          <a:p>
            <a:endParaRPr lang="fr-FR">
              <a:solidFill>
                <a:srgbClr val="000000"/>
              </a:solidFill>
            </a:endParaRPr>
          </a:p>
          <a:p>
            <a:r>
              <a:rPr lang="fr-FR">
                <a:solidFill>
                  <a:srgbClr val="000000"/>
                </a:solidFill>
              </a:rPr>
              <a:t>Rôles:</a:t>
            </a:r>
          </a:p>
          <a:p>
            <a:pPr lvl="1"/>
            <a:r>
              <a:rPr lang="fr-FR" spc="10">
                <a:solidFill>
                  <a:srgbClr val="000000"/>
                </a:solidFill>
              </a:rPr>
              <a:t>Administrateur</a:t>
            </a:r>
          </a:p>
          <a:p>
            <a:pPr lvl="1"/>
            <a:r>
              <a:rPr lang="fr-FR" spc="10">
                <a:solidFill>
                  <a:srgbClr val="000000"/>
                </a:solidFill>
              </a:rPr>
              <a:t>Opérateur des colis</a:t>
            </a:r>
          </a:p>
          <a:p>
            <a:pPr lvl="1"/>
            <a:r>
              <a:rPr lang="fr-FR" spc="10">
                <a:solidFill>
                  <a:srgbClr val="000000"/>
                </a:solidFill>
              </a:rPr>
              <a:t>Opérateur des stocks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4339A1-EB64-3080-CE91-BE4A7520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331F21-C3C8-13F5-A3DB-746BA42F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Rappel du projet</a:t>
            </a:r>
          </a:p>
        </p:txBody>
      </p:sp>
    </p:spTree>
    <p:extLst>
      <p:ext uri="{BB962C8B-B14F-4D97-AF65-F5344CB8AC3E}">
        <p14:creationId xmlns:p14="http://schemas.microsoft.com/office/powerpoint/2010/main" val="3819797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36F30-6A89-E856-2C6D-AEF03B74A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42343"/>
          </a:xfrm>
        </p:spPr>
        <p:txBody>
          <a:bodyPr/>
          <a:lstStyle/>
          <a:p>
            <a:r>
              <a:rPr lang="fr-FR"/>
              <a:t>Planification de projet</a:t>
            </a:r>
          </a:p>
        </p:txBody>
      </p:sp>
      <p:pic>
        <p:nvPicPr>
          <p:cNvPr id="5" name="Image 5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9668CB39-86B9-802E-AF8D-E7E72A514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9489" y="1471966"/>
            <a:ext cx="6649979" cy="2532004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E7F0DA-27F7-B505-2302-41F5BA2C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30</a:t>
            </a:fld>
            <a:endParaRPr lang="en-US"/>
          </a:p>
        </p:txBody>
      </p:sp>
      <p:pic>
        <p:nvPicPr>
          <p:cNvPr id="6" name="Image 6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E78878C1-5A52-C35A-E7DE-0393AFEAB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253" y="4249594"/>
            <a:ext cx="7691496" cy="1717257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7D5F0F-8049-8286-EDB1-A9DC96E7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Planification de projet</a:t>
            </a:r>
          </a:p>
        </p:txBody>
      </p:sp>
    </p:spTree>
    <p:extLst>
      <p:ext uri="{BB962C8B-B14F-4D97-AF65-F5344CB8AC3E}">
        <p14:creationId xmlns:p14="http://schemas.microsoft.com/office/powerpoint/2010/main" val="3304069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36F30-6A89-E856-2C6D-AEF03B74A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42343"/>
          </a:xfrm>
        </p:spPr>
        <p:txBody>
          <a:bodyPr/>
          <a:lstStyle/>
          <a:p>
            <a:r>
              <a:rPr lang="fr-FR"/>
              <a:t>Planification de projet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E7F0DA-27F7-B505-2302-41F5BA2C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31</a:t>
            </a:fld>
            <a:endParaRPr lang="en-US"/>
          </a:p>
        </p:txBody>
      </p:sp>
      <p:pic>
        <p:nvPicPr>
          <p:cNvPr id="8" name="Image 8" descr="Une image contenant texte, capture d’écran, nombre, logiciel&#10;&#10;Description générée automatiquement">
            <a:extLst>
              <a:ext uri="{FF2B5EF4-FFF2-40B4-BE49-F238E27FC236}">
                <a16:creationId xmlns:a16="http://schemas.microsoft.com/office/drawing/2014/main" id="{1D98FD61-2240-0E6D-1187-3440C1FAC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168" y="1711330"/>
            <a:ext cx="8595360" cy="2817684"/>
          </a:xfr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D7F658-A8CC-123F-6DDC-B987206D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Planification de projet</a:t>
            </a:r>
          </a:p>
        </p:txBody>
      </p:sp>
    </p:spTree>
    <p:extLst>
      <p:ext uri="{BB962C8B-B14F-4D97-AF65-F5344CB8AC3E}">
        <p14:creationId xmlns:p14="http://schemas.microsoft.com/office/powerpoint/2010/main" val="908229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36F30-6A89-E856-2C6D-AEF03B74A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42343"/>
          </a:xfrm>
        </p:spPr>
        <p:txBody>
          <a:bodyPr/>
          <a:lstStyle/>
          <a:p>
            <a:r>
              <a:rPr lang="fr-FR"/>
              <a:t>Planification de projet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E7F0DA-27F7-B505-2302-41F5BA2C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32</a:t>
            </a:fld>
            <a:endParaRPr lang="en-US"/>
          </a:p>
        </p:txBody>
      </p:sp>
      <p:pic>
        <p:nvPicPr>
          <p:cNvPr id="6" name="Image 6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F099BF6F-265A-2AD1-EA09-2A33F98BA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613" y="1457737"/>
            <a:ext cx="8595360" cy="2177167"/>
          </a:xfrm>
        </p:spPr>
      </p:pic>
      <p:pic>
        <p:nvPicPr>
          <p:cNvPr id="7" name="Image 8" descr="Une image contenant texte, capture d’écran, affichage, conception&#10;&#10;Description générée automatiquement">
            <a:extLst>
              <a:ext uri="{FF2B5EF4-FFF2-40B4-BE49-F238E27FC236}">
                <a16:creationId xmlns:a16="http://schemas.microsoft.com/office/drawing/2014/main" id="{8370F8D1-6224-1800-C51B-EEF8C0974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511" y="4133919"/>
            <a:ext cx="8594607" cy="1845124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D37ACA-A4B7-48C1-F11F-321AC7FE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Planification de projet</a:t>
            </a:r>
          </a:p>
        </p:txBody>
      </p:sp>
    </p:spTree>
    <p:extLst>
      <p:ext uri="{BB962C8B-B14F-4D97-AF65-F5344CB8AC3E}">
        <p14:creationId xmlns:p14="http://schemas.microsoft.com/office/powerpoint/2010/main" val="366464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36F30-6A89-E856-2C6D-AEF03B74A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42343"/>
          </a:xfrm>
        </p:spPr>
        <p:txBody>
          <a:bodyPr/>
          <a:lstStyle/>
          <a:p>
            <a:r>
              <a:rPr lang="fr-FR"/>
              <a:t>Planification de projet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E7F0DA-27F7-B505-2302-41F5BA2C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33</a:t>
            </a:fld>
            <a:endParaRPr lang="en-US"/>
          </a:p>
        </p:txBody>
      </p:sp>
      <p:pic>
        <p:nvPicPr>
          <p:cNvPr id="8" name="Image 8" descr="Une image contenant texte, capture d’écran, diagramme, nombre&#10;&#10;Description générée automatiquement">
            <a:extLst>
              <a:ext uri="{FF2B5EF4-FFF2-40B4-BE49-F238E27FC236}">
                <a16:creationId xmlns:a16="http://schemas.microsoft.com/office/drawing/2014/main" id="{B102819C-2D7B-C2BC-94C0-040DB24F5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761" y="2034648"/>
            <a:ext cx="8595360" cy="2490900"/>
          </a:xfr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65F1FE3-900C-62FC-B263-80DF9689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Planification de projet</a:t>
            </a:r>
          </a:p>
        </p:txBody>
      </p:sp>
    </p:spTree>
    <p:extLst>
      <p:ext uri="{BB962C8B-B14F-4D97-AF65-F5344CB8AC3E}">
        <p14:creationId xmlns:p14="http://schemas.microsoft.com/office/powerpoint/2010/main" val="13362702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F101C0-7E4A-AE3A-6DC6-746A5AA0F5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EC9E47-E483-C20F-050A-56FCB12127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Merci de votre attention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36DB2D-E8D9-A861-CD4F-DB1D1E5D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9C8453-705D-A0AB-EA7C-22545BCA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75075"/>
          </a:xfrm>
        </p:spPr>
        <p:txBody>
          <a:bodyPr>
            <a:normAutofit fontScale="90000"/>
          </a:bodyPr>
          <a:lstStyle/>
          <a:p>
            <a:r>
              <a:rPr lang="fr-FR"/>
              <a:t>Rappel des contraintes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6A43F3-C303-39C1-15E7-713CAE038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Décalé de 3 mois</a:t>
            </a:r>
          </a:p>
          <a:p>
            <a:r>
              <a:rPr lang="fr-FR"/>
              <a:t>30 jours sur site</a:t>
            </a:r>
          </a:p>
          <a:p>
            <a:r>
              <a:rPr lang="fr-FR"/>
              <a:t>50 000 € Hors Taxes</a:t>
            </a:r>
          </a:p>
          <a:p>
            <a:endParaRPr lang="fr-FR"/>
          </a:p>
          <a:p>
            <a:r>
              <a:rPr lang="fr-FR"/>
              <a:t>Développement en priorité:</a:t>
            </a:r>
          </a:p>
          <a:p>
            <a:pPr lvl="1"/>
            <a:r>
              <a:rPr lang="fr-FR" spc="10">
                <a:solidFill>
                  <a:srgbClr val="000000"/>
                </a:solidFill>
              </a:rPr>
              <a:t>Gestion des colis</a:t>
            </a:r>
            <a:endParaRPr lang="fr-FR"/>
          </a:p>
          <a:p>
            <a:pPr lvl="1"/>
            <a:r>
              <a:rPr lang="fr-FR" spc="10">
                <a:solidFill>
                  <a:srgbClr val="000000"/>
                </a:solidFill>
              </a:rPr>
              <a:t>Administration</a:t>
            </a:r>
          </a:p>
          <a:p>
            <a:endParaRPr lang="fr-FR" spc="10">
              <a:solidFill>
                <a:srgbClr val="00000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650C81-A327-9C77-4420-AF607A53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ADD939-AAF6-6A7B-CEB4-7E8A573CA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Rappel des contraintes</a:t>
            </a:r>
          </a:p>
        </p:txBody>
      </p:sp>
    </p:spTree>
    <p:extLst>
      <p:ext uri="{BB962C8B-B14F-4D97-AF65-F5344CB8AC3E}">
        <p14:creationId xmlns:p14="http://schemas.microsoft.com/office/powerpoint/2010/main" val="48780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9C8453-705D-A0AB-EA7C-22545BCA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75075"/>
          </a:xfrm>
        </p:spPr>
        <p:txBody>
          <a:bodyPr>
            <a:normAutofit fontScale="90000"/>
          </a:bodyPr>
          <a:lstStyle/>
          <a:p>
            <a:r>
              <a:rPr lang="fr-FR"/>
              <a:t>Equipe de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6A43F3-C303-39C1-15E7-713CAE038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2 Développeurs</a:t>
            </a:r>
          </a:p>
          <a:p>
            <a:r>
              <a:rPr lang="fr-FR"/>
              <a:t>1 Testeur</a:t>
            </a:r>
          </a:p>
          <a:p>
            <a:r>
              <a:rPr lang="fr-FR"/>
              <a:t>1 UX/UI designer</a:t>
            </a:r>
          </a:p>
          <a:p>
            <a:r>
              <a:rPr lang="fr-FR"/>
              <a:t>1 Product </a:t>
            </a:r>
            <a:r>
              <a:rPr lang="fr-FR" err="1"/>
              <a:t>Owner</a:t>
            </a:r>
            <a:endParaRPr lang="fr-FR"/>
          </a:p>
          <a:p>
            <a:r>
              <a:rPr lang="fr-FR"/>
              <a:t>1 Scrum Master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617FFF-A1CE-7AC7-A0A1-5DC24A26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77322C-60BD-E959-CCD3-E1F4F2C2F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Equipe de projet</a:t>
            </a:r>
          </a:p>
        </p:txBody>
      </p:sp>
    </p:spTree>
    <p:extLst>
      <p:ext uri="{BB962C8B-B14F-4D97-AF65-F5344CB8AC3E}">
        <p14:creationId xmlns:p14="http://schemas.microsoft.com/office/powerpoint/2010/main" val="145295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9C8453-705D-A0AB-EA7C-22545BCA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75075"/>
          </a:xfrm>
        </p:spPr>
        <p:txBody>
          <a:bodyPr>
            <a:normAutofit fontScale="90000"/>
          </a:bodyPr>
          <a:lstStyle/>
          <a:p>
            <a:r>
              <a:rPr lang="fr-FR"/>
              <a:t>Equipe de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6A43F3-C303-39C1-15E7-713CAE038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Archibald BEDOUIN</a:t>
            </a:r>
          </a:p>
          <a:p>
            <a:pPr lvl="1"/>
            <a:r>
              <a:rPr lang="fr-FR" spc="10">
                <a:solidFill>
                  <a:srgbClr val="000000"/>
                </a:solidFill>
              </a:rPr>
              <a:t>Développeur full stack</a:t>
            </a:r>
          </a:p>
          <a:p>
            <a:pPr lvl="1"/>
            <a:r>
              <a:rPr lang="fr-FR" spc="10">
                <a:solidFill>
                  <a:srgbClr val="000000"/>
                </a:solidFill>
              </a:rPr>
              <a:t>2 ans d'expérience dans la comptabilité</a:t>
            </a:r>
          </a:p>
          <a:p>
            <a:pPr lvl="1"/>
            <a:r>
              <a:rPr lang="fr-FR" spc="10">
                <a:solidFill>
                  <a:srgbClr val="000000"/>
                </a:solidFill>
              </a:rPr>
              <a:t>1 an d'expérience en alternance dans la programmation WEB (Html, </a:t>
            </a:r>
            <a:r>
              <a:rPr lang="fr-FR" spc="10" err="1">
                <a:solidFill>
                  <a:srgbClr val="000000"/>
                </a:solidFill>
              </a:rPr>
              <a:t>css</a:t>
            </a:r>
            <a:r>
              <a:rPr lang="fr-FR" spc="10">
                <a:solidFill>
                  <a:srgbClr val="000000"/>
                </a:solidFill>
              </a:rPr>
              <a:t>, </a:t>
            </a:r>
            <a:r>
              <a:rPr lang="fr-FR" spc="10" err="1">
                <a:solidFill>
                  <a:srgbClr val="000000"/>
                </a:solidFill>
              </a:rPr>
              <a:t>js</a:t>
            </a:r>
            <a:r>
              <a:rPr lang="fr-FR" spc="10">
                <a:solidFill>
                  <a:srgbClr val="000000"/>
                </a:solidFill>
              </a:rPr>
              <a:t>)</a:t>
            </a:r>
          </a:p>
          <a:p>
            <a:pPr lvl="1"/>
            <a:endParaRPr lang="fr-FR" spc="1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r>
              <a:rPr lang="fr-FR">
                <a:solidFill>
                  <a:srgbClr val="000000"/>
                </a:solidFill>
              </a:rPr>
              <a:t>Billy BUTSON</a:t>
            </a:r>
            <a:endParaRPr lang="en-US" err="1">
              <a:solidFill>
                <a:srgbClr val="000000"/>
              </a:solidFill>
            </a:endParaRPr>
          </a:p>
          <a:p>
            <a:pPr marL="742950" lvl="1" indent="-285750">
              <a:buSzPct val="80000"/>
              <a:buFont typeface="Wingdings 2"/>
            </a:pPr>
            <a:r>
              <a:rPr lang="fr-FR" spc="10">
                <a:solidFill>
                  <a:srgbClr val="000000"/>
                </a:solidFill>
              </a:rPr>
              <a:t>Développeur full stack (Licence CDA)</a:t>
            </a:r>
            <a:endParaRPr lang="en-US" spc="10">
              <a:solidFill>
                <a:srgbClr val="000000"/>
              </a:solidFill>
            </a:endParaRPr>
          </a:p>
          <a:p>
            <a:pPr marL="742950" lvl="1" indent="-285750">
              <a:buSzPct val="80000"/>
              <a:buFont typeface="Wingdings 2"/>
            </a:pPr>
            <a:r>
              <a:rPr lang="fr-FR" spc="10">
                <a:solidFill>
                  <a:srgbClr val="000000"/>
                </a:solidFill>
              </a:rPr>
              <a:t>2 ans d'expérience en programmation JAVA </a:t>
            </a:r>
            <a:r>
              <a:rPr lang="fr-FR" spc="10" err="1">
                <a:solidFill>
                  <a:srgbClr val="000000"/>
                </a:solidFill>
              </a:rPr>
              <a:t>back-end</a:t>
            </a:r>
            <a:r>
              <a:rPr lang="fr-FR" spc="10">
                <a:solidFill>
                  <a:srgbClr val="000000"/>
                </a:solidFill>
              </a:rPr>
              <a:t> / SQL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BDE854-9805-6D0F-BFB6-9C47DDC6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6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77B22C-5FC5-A32B-0A0C-63F121FE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Equipe de projet</a:t>
            </a:r>
          </a:p>
        </p:txBody>
      </p:sp>
    </p:spTree>
    <p:extLst>
      <p:ext uri="{BB962C8B-B14F-4D97-AF65-F5344CB8AC3E}">
        <p14:creationId xmlns:p14="http://schemas.microsoft.com/office/powerpoint/2010/main" val="3401115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9C8453-705D-A0AB-EA7C-22545BCA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75075"/>
          </a:xfrm>
        </p:spPr>
        <p:txBody>
          <a:bodyPr>
            <a:normAutofit fontScale="90000"/>
          </a:bodyPr>
          <a:lstStyle/>
          <a:p>
            <a:r>
              <a:rPr lang="fr-FR"/>
              <a:t>Equipe de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6A43F3-C303-39C1-15E7-713CAE038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solidFill>
                  <a:srgbClr val="000000"/>
                </a:solidFill>
              </a:rPr>
              <a:t>Mikael LE DEVEHAT</a:t>
            </a:r>
          </a:p>
          <a:p>
            <a:pPr lvl="1"/>
            <a:r>
              <a:rPr lang="fr-FR" spc="10">
                <a:solidFill>
                  <a:srgbClr val="000000"/>
                </a:solidFill>
              </a:rPr>
              <a:t>Scrum Master/ Lead Tech</a:t>
            </a:r>
          </a:p>
          <a:p>
            <a:pPr lvl="1"/>
            <a:r>
              <a:rPr lang="fr-FR" spc="10">
                <a:solidFill>
                  <a:srgbClr val="000000"/>
                </a:solidFill>
              </a:rPr>
              <a:t>1 an Agent de maitrise</a:t>
            </a:r>
          </a:p>
          <a:p>
            <a:pPr lvl="1"/>
            <a:r>
              <a:rPr lang="fr-FR" spc="10">
                <a:solidFill>
                  <a:srgbClr val="000000"/>
                </a:solidFill>
              </a:rPr>
              <a:t>2 ans d'expérience en alternance dans la programmation WEB (Html, </a:t>
            </a:r>
            <a:r>
              <a:rPr lang="fr-FR" spc="10" err="1">
                <a:solidFill>
                  <a:srgbClr val="000000"/>
                </a:solidFill>
              </a:rPr>
              <a:t>css</a:t>
            </a:r>
            <a:r>
              <a:rPr lang="fr-FR" spc="10">
                <a:solidFill>
                  <a:srgbClr val="000000"/>
                </a:solidFill>
              </a:rPr>
              <a:t>, </a:t>
            </a:r>
            <a:r>
              <a:rPr lang="fr-FR" spc="10" err="1">
                <a:solidFill>
                  <a:srgbClr val="000000"/>
                </a:solidFill>
              </a:rPr>
              <a:t>js</a:t>
            </a:r>
            <a:r>
              <a:rPr lang="fr-FR" spc="10">
                <a:solidFill>
                  <a:srgbClr val="000000"/>
                </a:solidFill>
              </a:rPr>
              <a:t>)/ Java </a:t>
            </a:r>
            <a:r>
              <a:rPr lang="fr-FR" spc="10" err="1">
                <a:solidFill>
                  <a:srgbClr val="000000"/>
                </a:solidFill>
              </a:rPr>
              <a:t>Front-end</a:t>
            </a:r>
            <a:endParaRPr lang="fr-FR" spc="10">
              <a:solidFill>
                <a:srgbClr val="000000"/>
              </a:solidFill>
            </a:endParaRPr>
          </a:p>
          <a:p>
            <a:pPr lvl="1"/>
            <a:r>
              <a:rPr lang="fr-FR" spc="10">
                <a:solidFill>
                  <a:srgbClr val="000000"/>
                </a:solidFill>
              </a:rPr>
              <a:t>1 an d'expérience Chef de projet</a:t>
            </a:r>
          </a:p>
          <a:p>
            <a:pPr lvl="1"/>
            <a:endParaRPr lang="fr-FR" spc="1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r>
              <a:rPr lang="fr-FR">
                <a:solidFill>
                  <a:srgbClr val="000000"/>
                </a:solidFill>
              </a:rPr>
              <a:t>Fatih EYILI</a:t>
            </a:r>
          </a:p>
          <a:p>
            <a:pPr lvl="1"/>
            <a:r>
              <a:rPr lang="fr-FR">
                <a:solidFill>
                  <a:srgbClr val="000000"/>
                </a:solidFill>
              </a:rPr>
              <a:t>Testeur</a:t>
            </a:r>
          </a:p>
          <a:p>
            <a:pPr lvl="1"/>
            <a:r>
              <a:rPr lang="fr-FR" spc="10">
                <a:solidFill>
                  <a:srgbClr val="000000"/>
                </a:solidFill>
              </a:rPr>
              <a:t>2 ans en programmation Python (Test manuels et automatiques en environnement technique)</a:t>
            </a:r>
            <a:endParaRPr lang="fr-FR"/>
          </a:p>
          <a:p>
            <a:pPr marL="742950" lvl="1" indent="-285750">
              <a:buSzPct val="80000"/>
              <a:buFont typeface="Wingdings 2"/>
              <a:buChar char=""/>
            </a:pPr>
            <a:endParaRPr lang="fr-FR" spc="10">
              <a:solidFill>
                <a:srgbClr val="00000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A4884A-2973-B359-7452-5FFAF692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5342F6-908E-A5D9-64D2-F40B41FC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Equipe de projet</a:t>
            </a:r>
          </a:p>
        </p:txBody>
      </p:sp>
    </p:spTree>
    <p:extLst>
      <p:ext uri="{BB962C8B-B14F-4D97-AF65-F5344CB8AC3E}">
        <p14:creationId xmlns:p14="http://schemas.microsoft.com/office/powerpoint/2010/main" val="3736274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9C8453-705D-A0AB-EA7C-22545BCA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75075"/>
          </a:xfrm>
        </p:spPr>
        <p:txBody>
          <a:bodyPr>
            <a:normAutofit fontScale="90000"/>
          </a:bodyPr>
          <a:lstStyle/>
          <a:p>
            <a:r>
              <a:rPr lang="fr-FR"/>
              <a:t>Equipe de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6A43F3-C303-39C1-15E7-713CAE038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solidFill>
                  <a:srgbClr val="000000"/>
                </a:solidFill>
              </a:rPr>
              <a:t>Gillian CATIL</a:t>
            </a:r>
          </a:p>
          <a:p>
            <a:pPr lvl="1"/>
            <a:r>
              <a:rPr lang="fr-FR" spc="10">
                <a:solidFill>
                  <a:srgbClr val="000000"/>
                </a:solidFill>
              </a:rPr>
              <a:t>UI/UX Designer</a:t>
            </a:r>
            <a:endParaRPr lang="fr-FR">
              <a:solidFill>
                <a:srgbClr val="262626"/>
              </a:solidFill>
            </a:endParaRPr>
          </a:p>
          <a:p>
            <a:pPr lvl="1"/>
            <a:r>
              <a:rPr lang="fr-FR"/>
              <a:t>Diplômé en </a:t>
            </a:r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Web Design</a:t>
            </a:r>
          </a:p>
          <a:p>
            <a:pPr lvl="1"/>
            <a:r>
              <a:rPr lang="fr-FR" spc="10">
                <a:solidFill>
                  <a:srgbClr val="000000"/>
                </a:solidFill>
              </a:rPr>
              <a:t>1 an d'expérience en Web Design en alternance</a:t>
            </a:r>
          </a:p>
          <a:p>
            <a:pPr lvl="1"/>
            <a:endParaRPr lang="fr-FR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r>
              <a:rPr lang="fr-FR">
                <a:solidFill>
                  <a:srgbClr val="000000"/>
                </a:solidFill>
              </a:rPr>
              <a:t>John Duff</a:t>
            </a:r>
          </a:p>
          <a:p>
            <a:pPr lvl="1"/>
            <a:r>
              <a:rPr lang="fr-FR" spc="10">
                <a:solidFill>
                  <a:srgbClr val="000000"/>
                </a:solidFill>
              </a:rPr>
              <a:t>Product </a:t>
            </a:r>
            <a:r>
              <a:rPr lang="fr-FR" spc="10" err="1">
                <a:solidFill>
                  <a:srgbClr val="000000"/>
                </a:solidFill>
              </a:rPr>
              <a:t>Owner</a:t>
            </a:r>
            <a:endParaRPr lang="fr-FR" spc="10">
              <a:solidFill>
                <a:srgbClr val="000000"/>
              </a:solidFill>
            </a:endParaRPr>
          </a:p>
          <a:p>
            <a:pPr lvl="1"/>
            <a:r>
              <a:rPr lang="fr-FR" spc="10">
                <a:solidFill>
                  <a:srgbClr val="000000"/>
                </a:solidFill>
              </a:rPr>
              <a:t>Origine: Américain</a:t>
            </a:r>
          </a:p>
          <a:p>
            <a:pPr lvl="1"/>
            <a:r>
              <a:rPr lang="fr-FR" spc="10">
                <a:solidFill>
                  <a:srgbClr val="000000"/>
                </a:solidFill>
              </a:rPr>
              <a:t>Habite en France depuis 3 ans</a:t>
            </a:r>
          </a:p>
          <a:p>
            <a:pPr lvl="1"/>
            <a:r>
              <a:rPr lang="fr-FR" spc="10">
                <a:solidFill>
                  <a:srgbClr val="000000"/>
                </a:solidFill>
              </a:rPr>
              <a:t>7 ans d'expérience Product </a:t>
            </a:r>
            <a:r>
              <a:rPr lang="fr-FR" spc="10" err="1">
                <a:solidFill>
                  <a:srgbClr val="000000"/>
                </a:solidFill>
              </a:rPr>
              <a:t>owner</a:t>
            </a:r>
            <a:endParaRPr lang="fr-FR" spc="10">
              <a:solidFill>
                <a:srgbClr val="000000"/>
              </a:solidFill>
            </a:endParaRPr>
          </a:p>
          <a:p>
            <a:pPr lvl="1"/>
            <a:endParaRPr lang="fr-FR" spc="10">
              <a:solidFill>
                <a:srgbClr val="00000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6286F0-BD68-5224-4046-3B62955F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6C881B-B714-3FEF-DF9D-70FCC9D2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Equipe de projet</a:t>
            </a:r>
          </a:p>
        </p:txBody>
      </p:sp>
    </p:spTree>
    <p:extLst>
      <p:ext uri="{BB962C8B-B14F-4D97-AF65-F5344CB8AC3E}">
        <p14:creationId xmlns:p14="http://schemas.microsoft.com/office/powerpoint/2010/main" val="720598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CFD020-DF9C-C51F-C48C-86E586EC5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Partie Prenantes</a:t>
            </a:r>
            <a:br>
              <a:rPr lang="fr-FR"/>
            </a:b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F591FF-15CC-11B8-BE24-51EE678E6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PDG de la fromagerie</a:t>
            </a:r>
          </a:p>
          <a:p>
            <a:r>
              <a:rPr lang="fr-FR"/>
              <a:t>Directeur du SI</a:t>
            </a:r>
          </a:p>
          <a:p>
            <a:r>
              <a:rPr lang="fr-FR"/>
              <a:t>Utilisateur: Opérateur des colis</a:t>
            </a:r>
          </a:p>
          <a:p>
            <a:r>
              <a:rPr lang="fr-FR"/>
              <a:t>Utilisateur: Opérateur des stocks</a:t>
            </a:r>
          </a:p>
          <a:p>
            <a:r>
              <a:rPr lang="fr-FR"/>
              <a:t>Responsable Marketing</a:t>
            </a:r>
          </a:p>
          <a:p>
            <a:r>
              <a:rPr lang="fr-FR"/>
              <a:t>Référent: Opérateur des stocks</a:t>
            </a:r>
          </a:p>
          <a:p>
            <a:r>
              <a:rPr lang="fr-FR"/>
              <a:t>Référent: Opérateur des colis</a:t>
            </a:r>
          </a:p>
          <a:p>
            <a:pPr marL="0" indent="0">
              <a:buNone/>
            </a:pPr>
            <a:r>
              <a:rPr lang="fr-FR"/>
              <a:t>et</a:t>
            </a:r>
          </a:p>
          <a:p>
            <a:r>
              <a:rPr lang="fr-FR"/>
              <a:t>Equipe de Projet</a:t>
            </a:r>
          </a:p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5EF240-257D-954D-AAB2-F377B5AB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0A3B67-F6A5-1605-E911-9425F991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Partie Prenantes</a:t>
            </a:r>
          </a:p>
        </p:txBody>
      </p:sp>
    </p:spTree>
    <p:extLst>
      <p:ext uri="{BB962C8B-B14F-4D97-AF65-F5344CB8AC3E}">
        <p14:creationId xmlns:p14="http://schemas.microsoft.com/office/powerpoint/2010/main" val="146423540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34</Slides>
  <Notes>3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5" baseType="lpstr">
      <vt:lpstr>View</vt:lpstr>
      <vt:lpstr>TP: Pilotage et Management des équipes de projet</vt:lpstr>
      <vt:lpstr>Table de matière:</vt:lpstr>
      <vt:lpstr>Rappel du projet</vt:lpstr>
      <vt:lpstr>Rappel des contraintes</vt:lpstr>
      <vt:lpstr>Equipe de projet</vt:lpstr>
      <vt:lpstr>Equipe de projet</vt:lpstr>
      <vt:lpstr>Equipe de projet</vt:lpstr>
      <vt:lpstr>Equipe de projet</vt:lpstr>
      <vt:lpstr>Partie Prenantes </vt:lpstr>
      <vt:lpstr>Analyse du budget </vt:lpstr>
      <vt:lpstr>Définition des responsabilités</vt:lpstr>
      <vt:lpstr>Matrice Pouvoir/Intérêt</vt:lpstr>
      <vt:lpstr>Réunion</vt:lpstr>
      <vt:lpstr>Outils de réunion </vt:lpstr>
      <vt:lpstr>Plan de suivi </vt:lpstr>
      <vt:lpstr>Planification</vt:lpstr>
      <vt:lpstr>Conception</vt:lpstr>
      <vt:lpstr>Développement</vt:lpstr>
      <vt:lpstr>Tests et validation</vt:lpstr>
      <vt:lpstr>Maintenance</vt:lpstr>
      <vt:lpstr>Plan de montée en compétence </vt:lpstr>
      <vt:lpstr>Plan de montée en compétence </vt:lpstr>
      <vt:lpstr>Plan de montée en compétence</vt:lpstr>
      <vt:lpstr>Plan de valorisation des connaissances </vt:lpstr>
      <vt:lpstr>Plan de valorisation des connaissances </vt:lpstr>
      <vt:lpstr>Plan de valorisation des connaissances </vt:lpstr>
      <vt:lpstr>Plan de valorisation des connaissances </vt:lpstr>
      <vt:lpstr>Plan de valorisation des connaissances </vt:lpstr>
      <vt:lpstr>Planification de projet</vt:lpstr>
      <vt:lpstr>Planification de projet</vt:lpstr>
      <vt:lpstr>Planification de projet</vt:lpstr>
      <vt:lpstr>Planification de projet</vt:lpstr>
      <vt:lpstr>Planification de projet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2</cp:revision>
  <dcterms:created xsi:type="dcterms:W3CDTF">2023-06-27T10:04:48Z</dcterms:created>
  <dcterms:modified xsi:type="dcterms:W3CDTF">2023-06-30T12:12:50Z</dcterms:modified>
</cp:coreProperties>
</file>