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28"/>
  </p:notesMasterIdLst>
  <p:sldIdLst>
    <p:sldId id="327" r:id="rId2"/>
    <p:sldId id="326" r:id="rId3"/>
    <p:sldId id="303" r:id="rId4"/>
    <p:sldId id="306" r:id="rId5"/>
    <p:sldId id="299" r:id="rId6"/>
    <p:sldId id="302" r:id="rId7"/>
    <p:sldId id="304" r:id="rId8"/>
    <p:sldId id="315" r:id="rId9"/>
    <p:sldId id="328" r:id="rId10"/>
    <p:sldId id="308" r:id="rId11"/>
    <p:sldId id="313" r:id="rId12"/>
    <p:sldId id="305" r:id="rId13"/>
    <p:sldId id="317" r:id="rId14"/>
    <p:sldId id="324" r:id="rId15"/>
    <p:sldId id="325" r:id="rId16"/>
    <p:sldId id="318" r:id="rId17"/>
    <p:sldId id="320" r:id="rId18"/>
    <p:sldId id="314" r:id="rId19"/>
    <p:sldId id="319" r:id="rId20"/>
    <p:sldId id="322" r:id="rId21"/>
    <p:sldId id="321" r:id="rId22"/>
    <p:sldId id="323" r:id="rId23"/>
    <p:sldId id="309" r:id="rId24"/>
    <p:sldId id="311" r:id="rId25"/>
    <p:sldId id="300" r:id="rId26"/>
    <p:sldId id="261"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F1476-E34F-E34E-03C5-9F79ECB3E993}" v="12" dt="2023-09-06T08:35:44.341"/>
    <p1510:client id="{0FDC0EF7-8D1B-AD82-FE32-9593B45C311D}" v="169" dt="2023-09-05T15:59:29.837"/>
    <p1510:client id="{2AFBDB30-AFF3-A472-A262-2568C6951FD6}" v="45" dt="2023-09-06T07:35:43.665"/>
    <p1510:client id="{345333F8-7909-531E-708B-2DF141CFE84F}" v="710" dt="2023-09-06T12:02:29.600"/>
    <p1510:client id="{7453F08C-EED8-F5C0-F735-652B064D09B3}" v="908" dt="2023-09-05T19:47:47.990"/>
    <p1510:client id="{7D67860C-7E3A-A90E-CAF1-F80F860A9F74}" v="4" dt="2023-09-04T14:32:12.590"/>
    <p1510:client id="{8106574B-BDA0-7D06-0936-4D0B988833FE}" v="552" dt="2023-09-06T11:55:57.348"/>
    <p1510:client id="{84DFD663-4DC1-473D-AF13-7297EF6CB78A}" v="763" dt="2023-09-06T10:40:19.761"/>
    <p1510:client id="{8776843A-8C94-4ECE-A3E1-998AE7B38721}" v="91" dt="2023-09-06T11:53:18.455"/>
    <p1510:client id="{90E4D1BB-30AA-2763-C39A-936D66CA1270}" v="479" dt="2023-09-06T08:32:24.858"/>
    <p1510:client id="{A7DE6B2E-6E02-4A1E-FB71-09680E8294A6}" v="61" dt="2023-09-04T15:16:56.453"/>
    <p1510:client id="{B911DA18-01DF-6E39-710E-B3EAE0618457}" v="9" dt="2023-09-04T14:47:37.955"/>
    <p1510:client id="{CF9C72EF-8EDF-4E78-AACD-37A1C182E0AB}" v="85" dt="2023-09-06T07:50:42.557"/>
    <p1510:client id="{DDB175CA-60FA-F19C-EFE6-EBBBB2B57C23}" v="2231" dt="2023-09-06T10:21:23.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09E78-37E8-4DA3-A794-0F19221A5D66}" type="datetimeFigureOut">
              <a:t>06/09/2023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6E37E-0390-4905-8A0B-64876E8C8146}" type="slidenum">
              <a:t>‹N°›</a:t>
            </a:fld>
            <a:endParaRPr lang="fr-FR"/>
          </a:p>
        </p:txBody>
      </p:sp>
    </p:spTree>
    <p:extLst>
      <p:ext uri="{BB962C8B-B14F-4D97-AF65-F5344CB8AC3E}">
        <p14:creationId xmlns:p14="http://schemas.microsoft.com/office/powerpoint/2010/main" val="330874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err="1"/>
              <a:t>Obtenir</a:t>
            </a:r>
            <a:r>
              <a:rPr lang="en-US"/>
              <a:t> des </a:t>
            </a:r>
            <a:r>
              <a:rPr lang="en-US" err="1"/>
              <a:t>statistiques</a:t>
            </a:r>
            <a:r>
              <a:rPr lang="en-US"/>
              <a:t> et des </a:t>
            </a:r>
            <a:r>
              <a:rPr lang="en-US" err="1"/>
              <a:t>informations</a:t>
            </a:r>
            <a:r>
              <a:rPr lang="en-US"/>
              <a:t> </a:t>
            </a:r>
            <a:r>
              <a:rPr lang="en-US" err="1"/>
              <a:t>clés</a:t>
            </a:r>
            <a:r>
              <a:rPr lang="en-US"/>
              <a:t> </a:t>
            </a:r>
            <a:br>
              <a:rPr lang="en-US">
                <a:cs typeface="+mn-lt"/>
              </a:rPr>
            </a:br>
            <a:r>
              <a:rPr lang="en-US"/>
              <a:t>Et </a:t>
            </a:r>
            <a:r>
              <a:rPr lang="en-US" err="1"/>
              <a:t>ainsi</a:t>
            </a:r>
            <a:r>
              <a:rPr lang="en-US"/>
              <a:t>, prendre des </a:t>
            </a:r>
            <a:r>
              <a:rPr lang="en-US" err="1"/>
              <a:t>décisions</a:t>
            </a:r>
            <a:r>
              <a:rPr lang="en-US"/>
              <a:t> </a:t>
            </a:r>
            <a:r>
              <a:rPr lang="en-US" err="1"/>
              <a:t>éclairées</a:t>
            </a:r>
            <a:r>
              <a:rPr lang="en-US"/>
              <a:t> par </a:t>
            </a:r>
            <a:r>
              <a:rPr lang="en-US" err="1"/>
              <a:t>ses</a:t>
            </a:r>
            <a:r>
              <a:rPr lang="en-US"/>
              <a:t> </a:t>
            </a:r>
            <a:r>
              <a:rPr lang="en-US" err="1"/>
              <a:t>données</a:t>
            </a:r>
            <a:r>
              <a:rPr lang="en-US"/>
              <a:t> clients</a:t>
            </a:r>
            <a:endParaRPr lang="en-US">
              <a:cs typeface="Calibri"/>
            </a:endParaRPr>
          </a:p>
        </p:txBody>
      </p:sp>
      <p:sp>
        <p:nvSpPr>
          <p:cNvPr id="4" name="Espace réservé du numéro de diapositive 3"/>
          <p:cNvSpPr>
            <a:spLocks noGrp="1"/>
          </p:cNvSpPr>
          <p:nvPr>
            <p:ph type="sldNum" sz="quarter" idx="5"/>
          </p:nvPr>
        </p:nvSpPr>
        <p:spPr/>
        <p:txBody>
          <a:bodyPr/>
          <a:lstStyle/>
          <a:p>
            <a:fld id="{6736E37E-0390-4905-8A0B-64876E8C8146}" type="slidenum">
              <a:rPr lang="fr-FR"/>
              <a:t>3</a:t>
            </a:fld>
            <a:endParaRPr lang="fr-FR"/>
          </a:p>
        </p:txBody>
      </p:sp>
    </p:spTree>
    <p:extLst>
      <p:ext uri="{BB962C8B-B14F-4D97-AF65-F5344CB8AC3E}">
        <p14:creationId xmlns:p14="http://schemas.microsoft.com/office/powerpoint/2010/main" val="70893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err="1"/>
              <a:t>Avoir</a:t>
            </a:r>
            <a:r>
              <a:rPr lang="en-US"/>
              <a:t> le </a:t>
            </a:r>
            <a:r>
              <a:rPr lang="en-US" err="1"/>
              <a:t>nombre</a:t>
            </a:r>
            <a:r>
              <a:rPr lang="en-US"/>
              <a:t> de </a:t>
            </a:r>
            <a:r>
              <a:rPr lang="en-US" err="1"/>
              <a:t>commande</a:t>
            </a:r>
            <a:r>
              <a:rPr lang="en-US"/>
              <a:t> par </a:t>
            </a:r>
            <a:r>
              <a:rPr lang="en-US" err="1"/>
              <a:t>ville</a:t>
            </a:r>
            <a:r>
              <a:rPr lang="en-US"/>
              <a:t> sur le </a:t>
            </a:r>
            <a:r>
              <a:rPr lang="en-US" err="1"/>
              <a:t>département</a:t>
            </a:r>
            <a:r>
              <a:rPr lang="en-US"/>
              <a:t> de la</a:t>
            </a:r>
            <a:endParaRPr lang="fr-FR"/>
          </a:p>
          <a:p>
            <a:r>
              <a:rPr lang="en-US" err="1"/>
              <a:t>Mayenne</a:t>
            </a:r>
            <a:r>
              <a:rPr lang="en-US"/>
              <a:t> (53) </a:t>
            </a:r>
            <a:r>
              <a:rPr lang="en-US" err="1"/>
              <a:t>regroupé</a:t>
            </a:r>
            <a:r>
              <a:rPr lang="en-US"/>
              <a:t> par </a:t>
            </a:r>
            <a:r>
              <a:rPr lang="en-US" err="1"/>
              <a:t>objet</a:t>
            </a:r>
            <a:r>
              <a:rPr lang="en-US"/>
              <a:t> (</a:t>
            </a:r>
            <a:r>
              <a:rPr lang="en-US" err="1"/>
              <a:t>dont</a:t>
            </a:r>
            <a:r>
              <a:rPr lang="en-US"/>
              <a:t> la </a:t>
            </a:r>
            <a:r>
              <a:rPr lang="en-US" err="1"/>
              <a:t>quantité</a:t>
            </a:r>
            <a:r>
              <a:rPr lang="en-US"/>
              <a:t> </a:t>
            </a:r>
            <a:r>
              <a:rPr lang="en-US" err="1"/>
              <a:t>est</a:t>
            </a:r>
            <a:r>
              <a:rPr lang="en-US"/>
              <a:t> supérieure à 5) par</a:t>
            </a:r>
            <a:endParaRPr lang="fr-FR"/>
          </a:p>
          <a:p>
            <a:r>
              <a:rPr lang="en-US" err="1"/>
              <a:t>année</a:t>
            </a:r>
            <a:r>
              <a:rPr lang="en-US"/>
              <a:t> </a:t>
            </a:r>
            <a:r>
              <a:rPr lang="en-US" err="1"/>
              <a:t>depuis</a:t>
            </a:r>
            <a:r>
              <a:rPr lang="en-US"/>
              <a:t> 2010</a:t>
            </a:r>
            <a:endParaRPr lang="fr-FR"/>
          </a:p>
        </p:txBody>
      </p:sp>
      <p:sp>
        <p:nvSpPr>
          <p:cNvPr id="4" name="Espace réservé du numéro de diapositive 3"/>
          <p:cNvSpPr>
            <a:spLocks noGrp="1"/>
          </p:cNvSpPr>
          <p:nvPr>
            <p:ph type="sldNum" sz="quarter" idx="5"/>
          </p:nvPr>
        </p:nvSpPr>
        <p:spPr/>
        <p:txBody>
          <a:bodyPr/>
          <a:lstStyle/>
          <a:p>
            <a:fld id="{6736E37E-0390-4905-8A0B-64876E8C8146}" type="slidenum">
              <a:rPr lang="fr-FR"/>
              <a:t>23</a:t>
            </a:fld>
            <a:endParaRPr lang="fr-FR"/>
          </a:p>
        </p:txBody>
      </p:sp>
    </p:spTree>
    <p:extLst>
      <p:ext uri="{BB962C8B-B14F-4D97-AF65-F5344CB8AC3E}">
        <p14:creationId xmlns:p14="http://schemas.microsoft.com/office/powerpoint/2010/main" val="3845615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Le client </a:t>
            </a:r>
            <a:r>
              <a:rPr lang="en-US" err="1"/>
              <a:t>désire</a:t>
            </a:r>
            <a:r>
              <a:rPr lang="en-US"/>
              <a:t> </a:t>
            </a:r>
            <a:r>
              <a:rPr lang="en-US" err="1"/>
              <a:t>avoir</a:t>
            </a:r>
            <a:r>
              <a:rPr lang="en-US"/>
              <a:t> pour les 100 </a:t>
            </a:r>
            <a:r>
              <a:rPr lang="en-US" err="1"/>
              <a:t>meilleures</a:t>
            </a:r>
            <a:r>
              <a:rPr lang="en-US"/>
              <a:t> </a:t>
            </a:r>
            <a:r>
              <a:rPr lang="en-US" err="1"/>
              <a:t>commandes</a:t>
            </a:r>
            <a:r>
              <a:rPr lang="en-US"/>
              <a:t> entre 2006 et</a:t>
            </a:r>
            <a:endParaRPr lang="fr-FR"/>
          </a:p>
          <a:p>
            <a:r>
              <a:rPr lang="en-US"/>
              <a:t>2016 : avec la </a:t>
            </a:r>
            <a:r>
              <a:rPr lang="en-US" err="1"/>
              <a:t>ville</a:t>
            </a:r>
            <a:r>
              <a:rPr lang="en-US"/>
              <a:t>, le </a:t>
            </a:r>
            <a:r>
              <a:rPr lang="en-US" err="1"/>
              <a:t>nombre</a:t>
            </a:r>
            <a:r>
              <a:rPr lang="en-US"/>
              <a:t> de </a:t>
            </a:r>
            <a:r>
              <a:rPr lang="en-US" err="1"/>
              <a:t>colis</a:t>
            </a:r>
            <a:r>
              <a:rPr lang="en-US"/>
              <a:t>, la </a:t>
            </a:r>
            <a:r>
              <a:rPr lang="en-US" err="1"/>
              <a:t>somme</a:t>
            </a:r>
            <a:r>
              <a:rPr lang="en-US"/>
              <a:t> des « </a:t>
            </a:r>
            <a:r>
              <a:rPr lang="en-US" err="1"/>
              <a:t>timbrecde</a:t>
            </a:r>
            <a:r>
              <a:rPr lang="en-US"/>
              <a:t> »</a:t>
            </a:r>
            <a:endParaRPr lang="fr-FR"/>
          </a:p>
        </p:txBody>
      </p:sp>
      <p:sp>
        <p:nvSpPr>
          <p:cNvPr id="4" name="Espace réservé du numéro de diapositive 3"/>
          <p:cNvSpPr>
            <a:spLocks noGrp="1"/>
          </p:cNvSpPr>
          <p:nvPr>
            <p:ph type="sldNum" sz="quarter" idx="5"/>
          </p:nvPr>
        </p:nvSpPr>
        <p:spPr/>
        <p:txBody>
          <a:bodyPr/>
          <a:lstStyle/>
          <a:p>
            <a:fld id="{6736E37E-0390-4905-8A0B-64876E8C8146}" type="slidenum">
              <a:rPr lang="fr-FR"/>
              <a:t>24</a:t>
            </a:fld>
            <a:endParaRPr lang="fr-FR"/>
          </a:p>
        </p:txBody>
      </p:sp>
    </p:spTree>
    <p:extLst>
      <p:ext uri="{BB962C8B-B14F-4D97-AF65-F5344CB8AC3E}">
        <p14:creationId xmlns:p14="http://schemas.microsoft.com/office/powerpoint/2010/main" val="2136948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Nous </a:t>
            </a:r>
            <a:r>
              <a:rPr lang="en-US" err="1">
                <a:cs typeface="Calibri"/>
              </a:rPr>
              <a:t>avons</a:t>
            </a:r>
            <a:r>
              <a:rPr lang="en-US">
                <a:cs typeface="Calibri"/>
              </a:rPr>
              <a:t> pour le client </a:t>
            </a:r>
            <a:r>
              <a:rPr lang="en-US" err="1">
                <a:cs typeface="Calibri"/>
              </a:rPr>
              <a:t>réaliser</a:t>
            </a:r>
            <a:r>
              <a:rPr lang="en-US">
                <a:cs typeface="Calibri"/>
              </a:rPr>
              <a:t> </a:t>
            </a:r>
            <a:r>
              <a:rPr lang="en-US" err="1">
                <a:cs typeface="Calibri"/>
              </a:rPr>
              <a:t>une</a:t>
            </a:r>
            <a:r>
              <a:rPr lang="en-US">
                <a:cs typeface="Calibri"/>
              </a:rPr>
              <a:t> </a:t>
            </a:r>
            <a:r>
              <a:rPr lang="en-US" err="1">
                <a:cs typeface="Calibri"/>
              </a:rPr>
              <a:t>analyse</a:t>
            </a:r>
            <a:r>
              <a:rPr lang="en-US">
                <a:cs typeface="Calibri"/>
              </a:rPr>
              <a:t> de </a:t>
            </a:r>
            <a:r>
              <a:rPr lang="en-US" err="1">
                <a:cs typeface="Calibri"/>
              </a:rPr>
              <a:t>donnée</a:t>
            </a:r>
            <a:r>
              <a:rPr lang="en-US">
                <a:cs typeface="Calibri"/>
              </a:rPr>
              <a:t> </a:t>
            </a:r>
            <a:r>
              <a:rPr lang="en-US" err="1">
                <a:cs typeface="Calibri"/>
              </a:rPr>
              <a:t>BigData</a:t>
            </a:r>
            <a:r>
              <a:rPr lang="en-US">
                <a:cs typeface="Calibri"/>
              </a:rPr>
              <a:t> avec </a:t>
            </a:r>
            <a:r>
              <a:rPr lang="en-US" err="1">
                <a:cs typeface="Calibri"/>
              </a:rPr>
              <a:t>ses</a:t>
            </a:r>
            <a:r>
              <a:rPr lang="en-US">
                <a:cs typeface="Calibri"/>
              </a:rPr>
              <a:t> </a:t>
            </a:r>
            <a:r>
              <a:rPr lang="en-US" err="1">
                <a:cs typeface="Calibri"/>
              </a:rPr>
              <a:t>données</a:t>
            </a:r>
            <a:r>
              <a:rPr lang="en-US">
                <a:cs typeface="Calibri"/>
              </a:rPr>
              <a:t> clients pour </a:t>
            </a:r>
            <a:r>
              <a:rPr lang="en-US" err="1">
                <a:cs typeface="Calibri"/>
              </a:rPr>
              <a:t>l'aider</a:t>
            </a:r>
            <a:r>
              <a:rPr lang="en-US">
                <a:cs typeface="Calibri"/>
              </a:rPr>
              <a:t> à la </a:t>
            </a:r>
            <a:r>
              <a:rPr lang="en-US" err="1">
                <a:cs typeface="Calibri"/>
              </a:rPr>
              <a:t>prise</a:t>
            </a:r>
            <a:r>
              <a:rPr lang="en-US">
                <a:cs typeface="Calibri"/>
              </a:rPr>
              <a:t> de </a:t>
            </a:r>
            <a:r>
              <a:rPr lang="en-US" err="1">
                <a:cs typeface="Calibri"/>
              </a:rPr>
              <a:t>décision</a:t>
            </a:r>
            <a:r>
              <a:rPr lang="en-US">
                <a:cs typeface="Calibri"/>
              </a:rPr>
              <a:t>. Travers </a:t>
            </a:r>
            <a:r>
              <a:rPr lang="en-US" err="1">
                <a:cs typeface="Calibri"/>
              </a:rPr>
              <a:t>cette</a:t>
            </a:r>
            <a:r>
              <a:rPr lang="en-US">
                <a:cs typeface="Calibri"/>
              </a:rPr>
              <a:t> </a:t>
            </a:r>
            <a:r>
              <a:rPr lang="en-US" err="1">
                <a:cs typeface="Calibri"/>
              </a:rPr>
              <a:t>présentations</a:t>
            </a:r>
            <a:r>
              <a:rPr lang="en-US">
                <a:cs typeface="Calibri"/>
              </a:rPr>
              <a:t> nous </a:t>
            </a:r>
            <a:r>
              <a:rPr lang="en-US" err="1">
                <a:cs typeface="Calibri"/>
              </a:rPr>
              <a:t>avons</a:t>
            </a:r>
            <a:r>
              <a:rPr lang="en-US">
                <a:cs typeface="Calibri"/>
              </a:rPr>
              <a:t> vu la structure de </a:t>
            </a:r>
            <a:r>
              <a:rPr lang="en-US" err="1">
                <a:cs typeface="Calibri"/>
              </a:rPr>
              <a:t>notre</a:t>
            </a:r>
            <a:r>
              <a:rPr lang="en-US">
                <a:cs typeface="Calibri"/>
              </a:rPr>
              <a:t> </a:t>
            </a:r>
            <a:r>
              <a:rPr lang="en-US" err="1">
                <a:cs typeface="Calibri"/>
              </a:rPr>
              <a:t>programme</a:t>
            </a:r>
            <a:r>
              <a:rPr lang="en-US">
                <a:cs typeface="Calibri"/>
              </a:rPr>
              <a:t> </a:t>
            </a:r>
            <a:r>
              <a:rPr lang="en-US" err="1">
                <a:cs typeface="Calibri"/>
              </a:rPr>
              <a:t>ainsi</a:t>
            </a:r>
            <a:r>
              <a:rPr lang="en-US">
                <a:cs typeface="Calibri"/>
              </a:rPr>
              <a:t> que le </a:t>
            </a:r>
            <a:r>
              <a:rPr lang="en-US" err="1">
                <a:cs typeface="Calibri"/>
              </a:rPr>
              <a:t>traitements</a:t>
            </a:r>
            <a:r>
              <a:rPr lang="en-US">
                <a:cs typeface="Calibri"/>
              </a:rPr>
              <a:t> de </a:t>
            </a:r>
            <a:r>
              <a:rPr lang="en-US" err="1">
                <a:cs typeface="Calibri"/>
              </a:rPr>
              <a:t>données</a:t>
            </a:r>
            <a:r>
              <a:rPr lang="en-US">
                <a:cs typeface="Calibri"/>
              </a:rPr>
              <a:t> . </a:t>
            </a:r>
            <a:r>
              <a:rPr lang="en-US" err="1">
                <a:cs typeface="Calibri"/>
              </a:rPr>
              <a:t>Enfin</a:t>
            </a:r>
            <a:r>
              <a:rPr lang="en-US">
                <a:cs typeface="Calibri"/>
              </a:rPr>
              <a:t>, </a:t>
            </a:r>
          </a:p>
          <a:p>
            <a:endParaRPr lang="en-US">
              <a:cs typeface="Calibri"/>
            </a:endParaRPr>
          </a:p>
          <a:p>
            <a:r>
              <a:rPr lang="en-US">
                <a:cs typeface="Calibri"/>
              </a:rPr>
              <a:t>Nous </a:t>
            </a:r>
            <a:r>
              <a:rPr lang="en-US" err="1">
                <a:cs typeface="Calibri"/>
              </a:rPr>
              <a:t>avons</a:t>
            </a:r>
            <a:r>
              <a:rPr lang="en-US">
                <a:cs typeface="Calibri"/>
              </a:rPr>
              <a:t> relevé des </a:t>
            </a:r>
            <a:r>
              <a:rPr lang="en-US" err="1">
                <a:cs typeface="Calibri"/>
              </a:rPr>
              <a:t>données</a:t>
            </a:r>
            <a:r>
              <a:rPr lang="en-US">
                <a:cs typeface="Calibri"/>
              </a:rPr>
              <a:t> des </a:t>
            </a:r>
            <a:r>
              <a:rPr lang="en-US" err="1">
                <a:cs typeface="Calibri"/>
              </a:rPr>
              <a:t>constantes</a:t>
            </a:r>
            <a:r>
              <a:rPr lang="en-US">
                <a:cs typeface="Calibri"/>
              </a:rPr>
              <a:t>, </a:t>
            </a:r>
          </a:p>
          <a:p>
            <a:endParaRPr lang="en-US">
              <a:cs typeface="Calibri"/>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6736E37E-0390-4905-8A0B-64876E8C8146}" type="slidenum">
              <a:rPr lang="fr-FR"/>
              <a:t>25</a:t>
            </a:fld>
            <a:endParaRPr lang="fr-FR"/>
          </a:p>
        </p:txBody>
      </p:sp>
    </p:spTree>
    <p:extLst>
      <p:ext uri="{BB962C8B-B14F-4D97-AF65-F5344CB8AC3E}">
        <p14:creationId xmlns:p14="http://schemas.microsoft.com/office/powerpoint/2010/main" val="43736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MapReduce </a:t>
            </a:r>
            <a:r>
              <a:rPr lang="en-US" err="1">
                <a:cs typeface="Calibri"/>
              </a:rPr>
              <a:t>classique</a:t>
            </a:r>
            <a:r>
              <a:rPr lang="en-US">
                <a:cs typeface="Calibri"/>
              </a:rPr>
              <a:t> pour </a:t>
            </a:r>
            <a:r>
              <a:rPr lang="en-US" err="1">
                <a:cs typeface="Calibri"/>
              </a:rPr>
              <a:t>exemple</a:t>
            </a:r>
            <a:r>
              <a:rPr lang="en-US">
                <a:cs typeface="Calibri"/>
              </a:rPr>
              <a:t> de </a:t>
            </a:r>
            <a:r>
              <a:rPr lang="en-US" err="1">
                <a:cs typeface="Calibri"/>
              </a:rPr>
              <a:t>fonctionnement</a:t>
            </a:r>
          </a:p>
          <a:p>
            <a:endParaRPr lang="en-US">
              <a:cs typeface="Calibri"/>
            </a:endParaRPr>
          </a:p>
          <a:p>
            <a:r>
              <a:rPr lang="en-US"/>
              <a:t>Mapper qui fait splitting et mapper</a:t>
            </a:r>
            <a:endParaRPr lang="en-US">
              <a:cs typeface="Calibri"/>
            </a:endParaRPr>
          </a:p>
          <a:p>
            <a:endParaRPr lang="en-US">
              <a:cs typeface="Calibri"/>
            </a:endParaRPr>
          </a:p>
          <a:p>
            <a:r>
              <a:rPr lang="en-US">
                <a:cs typeface="Calibri"/>
              </a:rPr>
              <a:t>Splitting =&gt; </a:t>
            </a:r>
            <a:r>
              <a:rPr lang="en-US" err="1">
                <a:cs typeface="Calibri"/>
              </a:rPr>
              <a:t>partitionne</a:t>
            </a:r>
            <a:r>
              <a:rPr lang="en-US">
                <a:cs typeface="Calibri"/>
              </a:rPr>
              <a:t> avec Regex </a:t>
            </a:r>
            <a:r>
              <a:rPr lang="en-US" err="1">
                <a:cs typeface="Calibri"/>
              </a:rPr>
              <a:t>qu'on</a:t>
            </a:r>
            <a:r>
              <a:rPr lang="en-US">
                <a:cs typeface="Calibri"/>
              </a:rPr>
              <a:t> </a:t>
            </a:r>
            <a:r>
              <a:rPr lang="en-US" err="1">
                <a:cs typeface="Calibri"/>
              </a:rPr>
              <a:t>voit</a:t>
            </a:r>
            <a:r>
              <a:rPr lang="en-US">
                <a:cs typeface="Calibri"/>
              </a:rPr>
              <a:t> après</a:t>
            </a:r>
          </a:p>
        </p:txBody>
      </p:sp>
      <p:sp>
        <p:nvSpPr>
          <p:cNvPr id="4" name="Espace réservé du numéro de diapositive 3"/>
          <p:cNvSpPr>
            <a:spLocks noGrp="1"/>
          </p:cNvSpPr>
          <p:nvPr>
            <p:ph type="sldNum" sz="quarter" idx="5"/>
          </p:nvPr>
        </p:nvSpPr>
        <p:spPr/>
        <p:txBody>
          <a:bodyPr/>
          <a:lstStyle/>
          <a:p>
            <a:fld id="{6736E37E-0390-4905-8A0B-64876E8C8146}" type="slidenum">
              <a:rPr lang="fr-FR"/>
              <a:t>5</a:t>
            </a:fld>
            <a:endParaRPr lang="fr-FR"/>
          </a:p>
        </p:txBody>
      </p:sp>
    </p:spTree>
    <p:extLst>
      <p:ext uri="{BB962C8B-B14F-4D97-AF65-F5344CB8AC3E}">
        <p14:creationId xmlns:p14="http://schemas.microsoft.com/office/powerpoint/2010/main" val="18983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Data.csv =&gt; </a:t>
            </a:r>
            <a:r>
              <a:rPr lang="en-US" err="1">
                <a:cs typeface="Calibri"/>
              </a:rPr>
              <a:t>Informations</a:t>
            </a:r>
            <a:r>
              <a:rPr lang="en-US">
                <a:cs typeface="Calibri"/>
              </a:rPr>
              <a:t> brute</a:t>
            </a:r>
            <a:endParaRPr lang="en-US"/>
          </a:p>
          <a:p>
            <a:endParaRPr lang="en-US">
              <a:cs typeface="Calibri"/>
            </a:endParaRPr>
          </a:p>
          <a:p>
            <a:r>
              <a:rPr lang="en-US"/>
              <a:t>Hadoop </a:t>
            </a:r>
            <a:r>
              <a:rPr lang="en-US" err="1"/>
              <a:t>en</a:t>
            </a:r>
            <a:r>
              <a:rPr lang="en-US"/>
              <a:t> trois étapes</a:t>
            </a:r>
            <a:endParaRPr lang="en-US">
              <a:cs typeface="Calibri"/>
            </a:endParaRPr>
          </a:p>
          <a:p>
            <a:r>
              <a:rPr lang="en-US"/>
              <a:t>Mapper extrait les </a:t>
            </a:r>
            <a:r>
              <a:rPr lang="en-US" err="1"/>
              <a:t>données</a:t>
            </a:r>
            <a:r>
              <a:rPr lang="en-US"/>
              <a:t> </a:t>
            </a:r>
            <a:r>
              <a:rPr lang="en-US" err="1"/>
              <a:t>pertinentes</a:t>
            </a:r>
            <a:r>
              <a:rPr lang="en-US"/>
              <a:t> =&gt; dates, </a:t>
            </a:r>
            <a:r>
              <a:rPr lang="en-US" err="1"/>
              <a:t>etc</a:t>
            </a:r>
            <a:endParaRPr lang="en-US" err="1">
              <a:cs typeface="Calibri"/>
            </a:endParaRPr>
          </a:p>
          <a:p>
            <a:endParaRPr lang="en-US">
              <a:cs typeface="Calibri"/>
            </a:endParaRPr>
          </a:p>
          <a:p>
            <a:r>
              <a:rPr lang="en-US">
                <a:cs typeface="Calibri"/>
              </a:rPr>
              <a:t>Tri </a:t>
            </a:r>
            <a:r>
              <a:rPr lang="en-US" err="1">
                <a:cs typeface="Calibri"/>
              </a:rPr>
              <a:t>automatiquement</a:t>
            </a:r>
            <a:r>
              <a:rPr lang="en-US">
                <a:cs typeface="Calibri"/>
              </a:rPr>
              <a:t> par Hadoop</a:t>
            </a:r>
          </a:p>
          <a:p>
            <a:endParaRPr lang="en-US">
              <a:cs typeface="Calibri"/>
            </a:endParaRPr>
          </a:p>
          <a:p>
            <a:r>
              <a:rPr lang="en-US">
                <a:cs typeface="Calibri"/>
              </a:rPr>
              <a:t>Reducer </a:t>
            </a:r>
            <a:r>
              <a:rPr lang="en-US" err="1">
                <a:cs typeface="Calibri"/>
              </a:rPr>
              <a:t>permet</a:t>
            </a:r>
            <a:r>
              <a:rPr lang="en-US">
                <a:cs typeface="Calibri"/>
              </a:rPr>
              <a:t> transformer les </a:t>
            </a:r>
            <a:r>
              <a:rPr lang="en-US" err="1">
                <a:cs typeface="Calibri"/>
              </a:rPr>
              <a:t>données</a:t>
            </a:r>
            <a:endParaRPr lang="en-US">
              <a:cs typeface="Calibri"/>
            </a:endParaRPr>
          </a:p>
          <a:p>
            <a:r>
              <a:rPr lang="en-US">
                <a:cs typeface="Calibri"/>
              </a:rPr>
              <a:t>Par </a:t>
            </a:r>
            <a:r>
              <a:rPr lang="en-US" err="1">
                <a:cs typeface="Calibri"/>
              </a:rPr>
              <a:t>exemple</a:t>
            </a:r>
            <a:r>
              <a:rPr lang="en-US">
                <a:cs typeface="Calibri"/>
              </a:rPr>
              <a:t> des </a:t>
            </a:r>
            <a:r>
              <a:rPr lang="en-US" err="1">
                <a:cs typeface="Calibri"/>
              </a:rPr>
              <a:t>agg</a:t>
            </a:r>
            <a:endParaRPr lang="en-US">
              <a:cs typeface="Calibri"/>
            </a:endParaRPr>
          </a:p>
          <a:p>
            <a:r>
              <a:rPr lang="en-US" err="1">
                <a:cs typeface="Calibri"/>
              </a:rPr>
              <a:t>mais</a:t>
            </a:r>
            <a:r>
              <a:rPr lang="en-US">
                <a:cs typeface="Calibri"/>
              </a:rPr>
              <a:t> </a:t>
            </a:r>
            <a:r>
              <a:rPr lang="en-US" err="1">
                <a:cs typeface="Calibri"/>
              </a:rPr>
              <a:t>aussi</a:t>
            </a:r>
            <a:r>
              <a:rPr lang="en-US">
                <a:cs typeface="Calibri"/>
              </a:rPr>
              <a:t> de </a:t>
            </a:r>
            <a:r>
              <a:rPr lang="en-US" err="1">
                <a:cs typeface="Calibri"/>
              </a:rPr>
              <a:t>sortir</a:t>
            </a:r>
            <a:r>
              <a:rPr lang="en-US">
                <a:cs typeface="Calibri"/>
              </a:rPr>
              <a:t> un graph avec matplotlib</a:t>
            </a:r>
          </a:p>
          <a:p>
            <a:endParaRPr lang="en-US">
              <a:cs typeface="Calibri"/>
            </a:endParaRPr>
          </a:p>
          <a:p>
            <a:r>
              <a:rPr lang="en-US" err="1">
                <a:cs typeface="Calibri"/>
              </a:rPr>
              <a:t>Hbase</a:t>
            </a:r>
            <a:r>
              <a:rPr lang="en-US">
                <a:cs typeface="Calibri"/>
              </a:rPr>
              <a:t> </a:t>
            </a:r>
            <a:r>
              <a:rPr lang="en-US" err="1">
                <a:cs typeface="Calibri"/>
              </a:rPr>
              <a:t>est</a:t>
            </a:r>
            <a:r>
              <a:rPr lang="en-US">
                <a:cs typeface="Calibri"/>
              </a:rPr>
              <a:t> </a:t>
            </a:r>
            <a:r>
              <a:rPr lang="en-US" err="1">
                <a:cs typeface="Calibri"/>
              </a:rPr>
              <a:t>une</a:t>
            </a:r>
            <a:r>
              <a:rPr lang="en-US">
                <a:cs typeface="Calibri"/>
              </a:rPr>
              <a:t> BDD</a:t>
            </a:r>
          </a:p>
        </p:txBody>
      </p:sp>
      <p:sp>
        <p:nvSpPr>
          <p:cNvPr id="4" name="Espace réservé du numéro de diapositive 3"/>
          <p:cNvSpPr>
            <a:spLocks noGrp="1"/>
          </p:cNvSpPr>
          <p:nvPr>
            <p:ph type="sldNum" sz="quarter" idx="5"/>
          </p:nvPr>
        </p:nvSpPr>
        <p:spPr/>
        <p:txBody>
          <a:bodyPr/>
          <a:lstStyle/>
          <a:p>
            <a:fld id="{6736E37E-0390-4905-8A0B-64876E8C8146}" type="slidenum">
              <a:rPr lang="fr-FR"/>
              <a:t>6</a:t>
            </a:fld>
            <a:endParaRPr lang="fr-FR"/>
          </a:p>
        </p:txBody>
      </p:sp>
    </p:spTree>
    <p:extLst>
      <p:ext uri="{BB962C8B-B14F-4D97-AF65-F5344CB8AC3E}">
        <p14:creationId xmlns:p14="http://schemas.microsoft.com/office/powerpoint/2010/main" val="383521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cs typeface="Calibri"/>
            </a:endParaRPr>
          </a:p>
          <a:p>
            <a:r>
              <a:rPr lang="en-US" b="1">
                <a:cs typeface="Calibri"/>
              </a:rPr>
              <a:t>En </a:t>
            </a:r>
            <a:r>
              <a:rPr lang="en-US" b="1" err="1">
                <a:cs typeface="Calibri"/>
              </a:rPr>
              <a:t>parallele</a:t>
            </a:r>
            <a:r>
              <a:rPr lang="en-US" b="1">
                <a:cs typeface="Calibri"/>
              </a:rPr>
              <a:t> du </a:t>
            </a:r>
            <a:r>
              <a:rPr lang="en-US" b="1" err="1">
                <a:cs typeface="Calibri"/>
              </a:rPr>
              <a:t>MapReducer</a:t>
            </a:r>
            <a:r>
              <a:rPr lang="en-US" b="1">
                <a:cs typeface="Calibri"/>
              </a:rPr>
              <a:t> on a </a:t>
            </a:r>
            <a:r>
              <a:rPr lang="en-US" b="1" err="1">
                <a:cs typeface="Calibri"/>
              </a:rPr>
              <a:t>utilisé</a:t>
            </a:r>
            <a:r>
              <a:rPr lang="en-US" b="1">
                <a:cs typeface="Calibri"/>
              </a:rPr>
              <a:t> Pandas Profiling</a:t>
            </a:r>
            <a:endParaRPr lang="en-US">
              <a:cs typeface="Calibri"/>
            </a:endParaRPr>
          </a:p>
          <a:p>
            <a:endParaRPr lang="en-US">
              <a:cs typeface="+mn-lt"/>
            </a:endParaRPr>
          </a:p>
          <a:p>
            <a:r>
              <a:rPr lang="en-US">
                <a:cs typeface="+mn-lt"/>
              </a:rPr>
              <a:t>Pour </a:t>
            </a:r>
            <a:r>
              <a:rPr lang="en-US" err="1">
                <a:cs typeface="+mn-lt"/>
              </a:rPr>
              <a:t>une</a:t>
            </a:r>
            <a:r>
              <a:rPr lang="en-US">
                <a:cs typeface="+mn-lt"/>
              </a:rPr>
              <a:t> exploration des </a:t>
            </a:r>
            <a:r>
              <a:rPr lang="en-US" err="1">
                <a:cs typeface="+mn-lt"/>
              </a:rPr>
              <a:t>données</a:t>
            </a:r>
            <a:r>
              <a:rPr lang="en-US">
                <a:cs typeface="+mn-lt"/>
              </a:rPr>
              <a:t> plus </a:t>
            </a:r>
            <a:r>
              <a:rPr lang="en-US" err="1">
                <a:cs typeface="+mn-lt"/>
              </a:rPr>
              <a:t>efficace</a:t>
            </a:r>
            <a:br>
              <a:rPr lang="en-US">
                <a:cs typeface="+mn-lt"/>
              </a:rPr>
            </a:br>
            <a:endParaRPr lang="en-US">
              <a:cs typeface="Calibri"/>
            </a:endParaRPr>
          </a:p>
        </p:txBody>
      </p:sp>
      <p:sp>
        <p:nvSpPr>
          <p:cNvPr id="4" name="Espace réservé du numéro de diapositive 3"/>
          <p:cNvSpPr>
            <a:spLocks noGrp="1"/>
          </p:cNvSpPr>
          <p:nvPr>
            <p:ph type="sldNum" sz="quarter" idx="5"/>
          </p:nvPr>
        </p:nvSpPr>
        <p:spPr/>
        <p:txBody>
          <a:bodyPr/>
          <a:lstStyle/>
          <a:p>
            <a:fld id="{6736E37E-0390-4905-8A0B-64876E8C8146}" type="slidenum">
              <a:rPr lang="fr-FR"/>
              <a:t>8</a:t>
            </a:fld>
            <a:endParaRPr lang="fr-FR"/>
          </a:p>
        </p:txBody>
      </p:sp>
    </p:spTree>
    <p:extLst>
      <p:ext uri="{BB962C8B-B14F-4D97-AF65-F5344CB8AC3E}">
        <p14:creationId xmlns:p14="http://schemas.microsoft.com/office/powerpoint/2010/main" val="154325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cs typeface="Calibri"/>
            </a:endParaRPr>
          </a:p>
          <a:p>
            <a:r>
              <a:rPr lang="en-US" b="1" err="1"/>
              <a:t>re.findall</a:t>
            </a:r>
            <a:r>
              <a:rPr lang="en-US" b="1"/>
              <a:t> =&gt; </a:t>
            </a:r>
            <a:r>
              <a:rPr lang="en-US" b="1" err="1"/>
              <a:t>une</a:t>
            </a:r>
            <a:r>
              <a:rPr lang="en-US" b="1"/>
              <a:t> </a:t>
            </a:r>
            <a:r>
              <a:rPr lang="en-US" b="1" err="1"/>
              <a:t>fonction</a:t>
            </a:r>
            <a:r>
              <a:rPr lang="en-US" b="1"/>
              <a:t> qui recherche les </a:t>
            </a:r>
            <a:r>
              <a:rPr lang="en-US" b="1" err="1"/>
              <a:t>chaine</a:t>
            </a:r>
            <a:r>
              <a:rPr lang="en-US" b="1"/>
              <a:t> de </a:t>
            </a:r>
            <a:r>
              <a:rPr lang="en-US" b="1" err="1"/>
              <a:t>données</a:t>
            </a:r>
            <a:endParaRPr lang="en-US" err="1">
              <a:cs typeface="Calibri"/>
            </a:endParaRPr>
          </a:p>
          <a:p>
            <a:endParaRPr lang="en-US" b="1">
              <a:cs typeface="Calibri"/>
            </a:endParaRPr>
          </a:p>
          <a:p>
            <a:r>
              <a:rPr lang="en-US" b="1" err="1">
                <a:cs typeface="Calibri"/>
              </a:rPr>
              <a:t>Exemple</a:t>
            </a:r>
            <a:r>
              <a:rPr lang="en-US" b="1">
                <a:cs typeface="Calibri"/>
              </a:rPr>
              <a:t> de </a:t>
            </a:r>
            <a:r>
              <a:rPr lang="en-US" b="1" err="1">
                <a:cs typeface="Calibri"/>
              </a:rPr>
              <a:t>texte</a:t>
            </a:r>
            <a:r>
              <a:rPr lang="en-US" b="1">
                <a:cs typeface="Calibri"/>
              </a:rPr>
              <a:t> </a:t>
            </a:r>
            <a:r>
              <a:rPr lang="en-US" b="1" err="1">
                <a:cs typeface="Calibri"/>
              </a:rPr>
              <a:t>problematique</a:t>
            </a:r>
          </a:p>
          <a:p>
            <a:r>
              <a:rPr lang="en-US">
                <a:cs typeface="Calibri"/>
              </a:rPr>
              <a:t>Le regex =&gt; recherche </a:t>
            </a:r>
            <a:r>
              <a:rPr lang="en-US" err="1">
                <a:cs typeface="Calibri"/>
              </a:rPr>
              <a:t>toutes</a:t>
            </a:r>
            <a:r>
              <a:rPr lang="en-US">
                <a:cs typeface="Calibri"/>
              </a:rPr>
              <a:t> les </a:t>
            </a:r>
            <a:r>
              <a:rPr lang="en-US" err="1">
                <a:cs typeface="Calibri"/>
              </a:rPr>
              <a:t>données</a:t>
            </a:r>
            <a:r>
              <a:rPr lang="en-US">
                <a:cs typeface="Calibri"/>
              </a:rPr>
              <a:t> entre "" dans un </a:t>
            </a:r>
            <a:r>
              <a:rPr lang="en-US" err="1">
                <a:cs typeface="Calibri"/>
              </a:rPr>
              <a:t>groupe</a:t>
            </a:r>
            <a:endParaRPr lang="en-US">
              <a:cs typeface="Calibri"/>
            </a:endParaRPr>
          </a:p>
          <a:p>
            <a:endParaRPr lang="en-US" b="1">
              <a:cs typeface="Calibri"/>
            </a:endParaRPr>
          </a:p>
        </p:txBody>
      </p:sp>
      <p:sp>
        <p:nvSpPr>
          <p:cNvPr id="4" name="Espace réservé du numéro de diapositive 3"/>
          <p:cNvSpPr>
            <a:spLocks noGrp="1"/>
          </p:cNvSpPr>
          <p:nvPr>
            <p:ph type="sldNum" sz="quarter" idx="5"/>
          </p:nvPr>
        </p:nvSpPr>
        <p:spPr/>
        <p:txBody>
          <a:bodyPr/>
          <a:lstStyle/>
          <a:p>
            <a:fld id="{6736E37E-0390-4905-8A0B-64876E8C8146}" type="slidenum">
              <a:rPr lang="fr-FR"/>
              <a:t>9</a:t>
            </a:fld>
            <a:endParaRPr lang="fr-FR"/>
          </a:p>
        </p:txBody>
      </p:sp>
    </p:spTree>
    <p:extLst>
      <p:ext uri="{BB962C8B-B14F-4D97-AF65-F5344CB8AC3E}">
        <p14:creationId xmlns:p14="http://schemas.microsoft.com/office/powerpoint/2010/main" val="409402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1. </a:t>
            </a:r>
            <a:r>
              <a:rPr lang="en-US" err="1"/>
              <a:t>Avoir</a:t>
            </a:r>
            <a:r>
              <a:rPr lang="en-US"/>
              <a:t> le </a:t>
            </a:r>
            <a:r>
              <a:rPr lang="en-US" err="1"/>
              <a:t>nombre</a:t>
            </a:r>
            <a:r>
              <a:rPr lang="en-US"/>
              <a:t> de </a:t>
            </a:r>
            <a:r>
              <a:rPr lang="en-US" err="1"/>
              <a:t>commande</a:t>
            </a:r>
            <a:r>
              <a:rPr lang="en-US"/>
              <a:t> par </a:t>
            </a:r>
            <a:r>
              <a:rPr lang="en-US" err="1"/>
              <a:t>ville</a:t>
            </a:r>
            <a:r>
              <a:rPr lang="en-US"/>
              <a:t> sur le </a:t>
            </a:r>
            <a:r>
              <a:rPr lang="en-US" err="1"/>
              <a:t>département</a:t>
            </a:r>
            <a:r>
              <a:rPr lang="en-US"/>
              <a:t> de la </a:t>
            </a:r>
            <a:r>
              <a:rPr lang="en-US" err="1"/>
              <a:t>Mayenne</a:t>
            </a:r>
            <a:r>
              <a:rPr lang="en-US"/>
              <a:t> (53) </a:t>
            </a:r>
            <a:r>
              <a:rPr lang="en-US" err="1"/>
              <a:t>regroupé</a:t>
            </a:r>
            <a:r>
              <a:rPr lang="en-US"/>
              <a:t> par </a:t>
            </a:r>
            <a:r>
              <a:rPr lang="en-US" err="1"/>
              <a:t>objet</a:t>
            </a:r>
            <a:r>
              <a:rPr lang="en-US"/>
              <a:t> (</a:t>
            </a:r>
            <a:r>
              <a:rPr lang="en-US" err="1"/>
              <a:t>dont</a:t>
            </a:r>
            <a:r>
              <a:rPr lang="en-US"/>
              <a:t> la </a:t>
            </a:r>
            <a:r>
              <a:rPr lang="en-US" err="1"/>
              <a:t>quantité</a:t>
            </a:r>
            <a:r>
              <a:rPr lang="en-US"/>
              <a:t> </a:t>
            </a:r>
            <a:r>
              <a:rPr lang="en-US" err="1"/>
              <a:t>est</a:t>
            </a:r>
            <a:r>
              <a:rPr lang="en-US"/>
              <a:t> supérieure à 5) par </a:t>
            </a:r>
            <a:r>
              <a:rPr lang="en-US" err="1"/>
              <a:t>année</a:t>
            </a:r>
            <a:r>
              <a:rPr lang="en-US"/>
              <a:t> </a:t>
            </a:r>
            <a:r>
              <a:rPr lang="en-US" err="1"/>
              <a:t>depuis</a:t>
            </a:r>
            <a:r>
              <a:rPr lang="en-US"/>
              <a:t> 2010 </a:t>
            </a:r>
          </a:p>
          <a:p>
            <a:r>
              <a:rPr lang="en-US"/>
              <a:t>2. </a:t>
            </a:r>
            <a:r>
              <a:rPr lang="en-US" err="1"/>
              <a:t>Avoir</a:t>
            </a:r>
            <a:r>
              <a:rPr lang="en-US"/>
              <a:t> pour les 10 clients les plus </a:t>
            </a:r>
            <a:r>
              <a:rPr lang="en-US" err="1"/>
              <a:t>fidèles</a:t>
            </a:r>
            <a:r>
              <a:rPr lang="en-US"/>
              <a:t> </a:t>
            </a:r>
            <a:r>
              <a:rPr lang="en-US" err="1"/>
              <a:t>depuis</a:t>
            </a:r>
            <a:r>
              <a:rPr lang="en-US"/>
              <a:t> 2008 : le </a:t>
            </a:r>
            <a:r>
              <a:rPr lang="en-US" err="1"/>
              <a:t>nombre</a:t>
            </a:r>
            <a:r>
              <a:rPr lang="en-US"/>
              <a:t>, la </a:t>
            </a:r>
            <a:r>
              <a:rPr lang="en-US" err="1"/>
              <a:t>moyenne</a:t>
            </a:r>
            <a:r>
              <a:rPr lang="en-US"/>
              <a:t>, </a:t>
            </a:r>
            <a:r>
              <a:rPr lang="en-US" err="1"/>
              <a:t>l’écart</a:t>
            </a:r>
            <a:r>
              <a:rPr lang="en-US"/>
              <a:t> type du </a:t>
            </a:r>
            <a:r>
              <a:rPr lang="en-US" err="1"/>
              <a:t>nombre</a:t>
            </a:r>
            <a:r>
              <a:rPr lang="en-US"/>
              <a:t> de </a:t>
            </a:r>
            <a:r>
              <a:rPr lang="en-US" err="1"/>
              <a:t>colis</a:t>
            </a:r>
            <a:r>
              <a:rPr lang="en-US"/>
              <a:t> par </a:t>
            </a:r>
            <a:r>
              <a:rPr lang="en-US" err="1"/>
              <a:t>ville</a:t>
            </a:r>
            <a:r>
              <a:rPr lang="en-US"/>
              <a:t> avec le </a:t>
            </a:r>
            <a:r>
              <a:rPr lang="en-US" err="1"/>
              <a:t>département</a:t>
            </a:r>
            <a:r>
              <a:rPr lang="en-US"/>
              <a:t> : </a:t>
            </a:r>
            <a:r>
              <a:rPr lang="en-US" err="1"/>
              <a:t>Avoir</a:t>
            </a:r>
            <a:r>
              <a:rPr lang="en-US"/>
              <a:t> le </a:t>
            </a:r>
            <a:r>
              <a:rPr lang="en-US" err="1"/>
              <a:t>graphe</a:t>
            </a:r>
            <a:r>
              <a:rPr lang="en-US"/>
              <a:t> </a:t>
            </a:r>
            <a:r>
              <a:rPr lang="en-US" err="1"/>
              <a:t>en</a:t>
            </a:r>
            <a:r>
              <a:rPr lang="en-US"/>
              <a:t> pdf </a:t>
            </a:r>
            <a:endParaRPr lang="en-US">
              <a:cs typeface="Calibri"/>
            </a:endParaRPr>
          </a:p>
        </p:txBody>
      </p:sp>
      <p:sp>
        <p:nvSpPr>
          <p:cNvPr id="4" name="Espace réservé du numéro de diapositive 3"/>
          <p:cNvSpPr>
            <a:spLocks noGrp="1"/>
          </p:cNvSpPr>
          <p:nvPr>
            <p:ph type="sldNum" sz="quarter" idx="5"/>
          </p:nvPr>
        </p:nvSpPr>
        <p:spPr/>
        <p:txBody>
          <a:bodyPr/>
          <a:lstStyle/>
          <a:p>
            <a:fld id="{6736E37E-0390-4905-8A0B-64876E8C8146}" type="slidenum">
              <a:rPr lang="fr-FR"/>
              <a:t>13</a:t>
            </a:fld>
            <a:endParaRPr lang="fr-FR"/>
          </a:p>
        </p:txBody>
      </p:sp>
    </p:spTree>
    <p:extLst>
      <p:ext uri="{BB962C8B-B14F-4D97-AF65-F5344CB8AC3E}">
        <p14:creationId xmlns:p14="http://schemas.microsoft.com/office/powerpoint/2010/main" val="418237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3. </a:t>
            </a:r>
            <a:r>
              <a:rPr lang="en-US" err="1"/>
              <a:t>Avoir</a:t>
            </a:r>
            <a:r>
              <a:rPr lang="en-US"/>
              <a:t> </a:t>
            </a:r>
            <a:r>
              <a:rPr lang="en-US" err="1"/>
              <a:t>une</a:t>
            </a:r>
            <a:r>
              <a:rPr lang="en-US"/>
              <a:t> </a:t>
            </a:r>
            <a:r>
              <a:rPr lang="en-US" err="1"/>
              <a:t>courbe</a:t>
            </a:r>
            <a:r>
              <a:rPr lang="en-US"/>
              <a:t> de </a:t>
            </a:r>
            <a:r>
              <a:rPr lang="en-US" err="1"/>
              <a:t>croissance</a:t>
            </a:r>
            <a:r>
              <a:rPr lang="en-US"/>
              <a:t> par </a:t>
            </a:r>
            <a:r>
              <a:rPr lang="en-US" err="1"/>
              <a:t>Objet</a:t>
            </a:r>
            <a:r>
              <a:rPr lang="en-US"/>
              <a:t> </a:t>
            </a:r>
            <a:r>
              <a:rPr lang="en-US" err="1"/>
              <a:t>selon</a:t>
            </a:r>
            <a:r>
              <a:rPr lang="en-US"/>
              <a:t> les </a:t>
            </a:r>
            <a:r>
              <a:rPr lang="en-US" err="1"/>
              <a:t>départements</a:t>
            </a:r>
            <a:r>
              <a:rPr lang="en-US"/>
              <a:t> de la </a:t>
            </a:r>
            <a:r>
              <a:rPr lang="en-US" err="1"/>
              <a:t>Mayenne</a:t>
            </a:r>
            <a:r>
              <a:rPr lang="en-US"/>
              <a:t> (53), de la Sarthe (72) et du Maine et Loir (49) : </a:t>
            </a:r>
            <a:r>
              <a:rPr lang="en-US" err="1"/>
              <a:t>Avoir</a:t>
            </a:r>
            <a:r>
              <a:rPr lang="en-US"/>
              <a:t> le </a:t>
            </a:r>
            <a:r>
              <a:rPr lang="en-US" err="1"/>
              <a:t>graphe</a:t>
            </a:r>
            <a:r>
              <a:rPr lang="en-US"/>
              <a:t> </a:t>
            </a:r>
            <a:r>
              <a:rPr lang="en-US" err="1"/>
              <a:t>en</a:t>
            </a:r>
            <a:r>
              <a:rPr lang="en-US"/>
              <a:t> pdf</a:t>
            </a:r>
          </a:p>
          <a:p>
            <a:endParaRPr lang="en-US">
              <a:cs typeface="Calibri"/>
            </a:endParaRPr>
          </a:p>
        </p:txBody>
      </p:sp>
      <p:sp>
        <p:nvSpPr>
          <p:cNvPr id="4" name="Espace réservé du numéro de diapositive 3"/>
          <p:cNvSpPr>
            <a:spLocks noGrp="1"/>
          </p:cNvSpPr>
          <p:nvPr>
            <p:ph type="sldNum" sz="quarter" idx="5"/>
          </p:nvPr>
        </p:nvSpPr>
        <p:spPr/>
        <p:txBody>
          <a:bodyPr/>
          <a:lstStyle/>
          <a:p>
            <a:fld id="{6736E37E-0390-4905-8A0B-64876E8C8146}" type="slidenum">
              <a:rPr lang="fr-FR"/>
              <a:t>14</a:t>
            </a:fld>
            <a:endParaRPr lang="fr-FR"/>
          </a:p>
        </p:txBody>
      </p:sp>
    </p:spTree>
    <p:extLst>
      <p:ext uri="{BB962C8B-B14F-4D97-AF65-F5344CB8AC3E}">
        <p14:creationId xmlns:p14="http://schemas.microsoft.com/office/powerpoint/2010/main" val="2814615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1. Le client </a:t>
            </a:r>
            <a:r>
              <a:rPr lang="en-US" err="1"/>
              <a:t>désire</a:t>
            </a:r>
            <a:r>
              <a:rPr lang="en-US"/>
              <a:t> </a:t>
            </a:r>
            <a:r>
              <a:rPr lang="en-US" err="1"/>
              <a:t>avoir</a:t>
            </a:r>
            <a:r>
              <a:rPr lang="en-US"/>
              <a:t> pour les 100 </a:t>
            </a:r>
            <a:r>
              <a:rPr lang="en-US" err="1"/>
              <a:t>meilleures</a:t>
            </a:r>
            <a:r>
              <a:rPr lang="en-US"/>
              <a:t> </a:t>
            </a:r>
            <a:r>
              <a:rPr lang="en-US" err="1"/>
              <a:t>commandes</a:t>
            </a:r>
            <a:r>
              <a:rPr lang="en-US"/>
              <a:t> entre 2006 et 2016 : avec la </a:t>
            </a:r>
            <a:r>
              <a:rPr lang="en-US" err="1"/>
              <a:t>ville</a:t>
            </a:r>
            <a:r>
              <a:rPr lang="en-US"/>
              <a:t>, le </a:t>
            </a:r>
            <a:r>
              <a:rPr lang="en-US" err="1"/>
              <a:t>nombre</a:t>
            </a:r>
            <a:r>
              <a:rPr lang="en-US"/>
              <a:t> de </a:t>
            </a:r>
            <a:r>
              <a:rPr lang="en-US" err="1"/>
              <a:t>colis</a:t>
            </a:r>
            <a:r>
              <a:rPr lang="en-US"/>
              <a:t>, la </a:t>
            </a:r>
            <a:r>
              <a:rPr lang="en-US" err="1"/>
              <a:t>somme</a:t>
            </a:r>
            <a:r>
              <a:rPr lang="en-US"/>
              <a:t> des « </a:t>
            </a:r>
            <a:r>
              <a:rPr lang="en-US" err="1"/>
              <a:t>timbrecde</a:t>
            </a:r>
            <a:r>
              <a:rPr lang="en-US"/>
              <a:t> » </a:t>
            </a:r>
            <a:endParaRPr lang="fr-FR"/>
          </a:p>
          <a:p>
            <a:r>
              <a:rPr lang="en-US"/>
              <a:t>2. </a:t>
            </a:r>
            <a:r>
              <a:rPr lang="en-US" err="1"/>
              <a:t>Tirer</a:t>
            </a:r>
            <a:r>
              <a:rPr lang="en-US"/>
              <a:t> 5% du point 1 </a:t>
            </a:r>
            <a:r>
              <a:rPr lang="en-US" err="1"/>
              <a:t>uniquement</a:t>
            </a:r>
            <a:r>
              <a:rPr lang="en-US"/>
              <a:t> sur les </a:t>
            </a:r>
            <a:r>
              <a:rPr lang="en-US" err="1"/>
              <a:t>départements</a:t>
            </a:r>
            <a:r>
              <a:rPr lang="en-US"/>
              <a:t> 53, 61 et 28 sans « </a:t>
            </a:r>
            <a:r>
              <a:rPr lang="en-US" err="1"/>
              <a:t>timbrecli</a:t>
            </a:r>
            <a:r>
              <a:rPr lang="en-US"/>
              <a:t> » (le </a:t>
            </a:r>
            <a:r>
              <a:rPr lang="en-US" err="1"/>
              <a:t>timbrecli</a:t>
            </a:r>
            <a:r>
              <a:rPr lang="en-US"/>
              <a:t> non </a:t>
            </a:r>
            <a:r>
              <a:rPr lang="en-US" err="1"/>
              <a:t>renseigné</a:t>
            </a:r>
            <a:r>
              <a:rPr lang="en-US"/>
              <a:t> </a:t>
            </a:r>
            <a:r>
              <a:rPr lang="en-US" err="1"/>
              <a:t>ou</a:t>
            </a:r>
            <a:r>
              <a:rPr lang="en-US"/>
              <a:t> à 0) (avec la </a:t>
            </a:r>
            <a:r>
              <a:rPr lang="en-US" err="1"/>
              <a:t>ville</a:t>
            </a:r>
            <a:r>
              <a:rPr lang="en-US"/>
              <a:t> et le </a:t>
            </a:r>
            <a:r>
              <a:rPr lang="en-US" err="1"/>
              <a:t>nombre</a:t>
            </a:r>
            <a:r>
              <a:rPr lang="en-US"/>
              <a:t> de </a:t>
            </a:r>
            <a:r>
              <a:rPr lang="en-US" err="1"/>
              <a:t>colis</a:t>
            </a:r>
            <a:r>
              <a:rPr lang="en-US"/>
              <a:t> et la </a:t>
            </a:r>
            <a:r>
              <a:rPr lang="en-US" err="1"/>
              <a:t>moyenne</a:t>
            </a:r>
            <a:r>
              <a:rPr lang="en-US"/>
              <a:t> des </a:t>
            </a:r>
            <a:r>
              <a:rPr lang="en-US" err="1"/>
              <a:t>commandes</a:t>
            </a:r>
            <a:r>
              <a:rPr lang="en-US"/>
              <a:t> </a:t>
            </a:r>
            <a:r>
              <a:rPr lang="en-US" err="1"/>
              <a:t>totale</a:t>
            </a:r>
            <a:r>
              <a:rPr lang="en-US"/>
              <a:t>) </a:t>
            </a:r>
            <a:r>
              <a:rPr lang="en-US" err="1"/>
              <a:t>Avoir</a:t>
            </a:r>
            <a:r>
              <a:rPr lang="en-US"/>
              <a:t> un pdf le </a:t>
            </a:r>
            <a:r>
              <a:rPr lang="en-US" err="1"/>
              <a:t>graphe</a:t>
            </a:r>
            <a:r>
              <a:rPr lang="en-US"/>
              <a:t> (pie) </a:t>
            </a:r>
            <a:endParaRPr lang="fr-FR">
              <a:cs typeface="Calibri"/>
            </a:endParaRPr>
          </a:p>
        </p:txBody>
      </p:sp>
      <p:sp>
        <p:nvSpPr>
          <p:cNvPr id="4" name="Espace réservé du numéro de diapositive 3"/>
          <p:cNvSpPr>
            <a:spLocks noGrp="1"/>
          </p:cNvSpPr>
          <p:nvPr>
            <p:ph type="sldNum" sz="quarter" idx="5"/>
          </p:nvPr>
        </p:nvSpPr>
        <p:spPr/>
        <p:txBody>
          <a:bodyPr/>
          <a:lstStyle/>
          <a:p>
            <a:fld id="{6736E37E-0390-4905-8A0B-64876E8C8146}" type="slidenum">
              <a:rPr lang="fr-FR"/>
              <a:t>16</a:t>
            </a:fld>
            <a:endParaRPr lang="fr-FR"/>
          </a:p>
        </p:txBody>
      </p:sp>
    </p:spTree>
    <p:extLst>
      <p:ext uri="{BB962C8B-B14F-4D97-AF65-F5344CB8AC3E}">
        <p14:creationId xmlns:p14="http://schemas.microsoft.com/office/powerpoint/2010/main" val="224184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HBase </a:t>
            </a:r>
            <a:r>
              <a:rPr lang="en-US" err="1"/>
              <a:t>est</a:t>
            </a:r>
            <a:r>
              <a:rPr lang="en-US"/>
              <a:t> </a:t>
            </a:r>
            <a:r>
              <a:rPr lang="en-US" err="1"/>
              <a:t>une</a:t>
            </a:r>
            <a:r>
              <a:rPr lang="en-US"/>
              <a:t> base de données NoSQL (Not Only SQL) open source et distribuée conçue pour stocker et gérer de grandes quantités de données semi-structurées ou non structurées. Il est principalement utilisé pour le stockage de données en mode Big Data, offrant une évolutivité horizontale élevée, une faible latence de lecture et d'écriture, ainsi qu'une grande disponibilité. Voici une explication brève mais détaillée des principales caractéristiques d'HBase :</a:t>
            </a:r>
            <a:endParaRPr lang="fr-FR"/>
          </a:p>
          <a:p>
            <a:pPr marL="285750" indent="-285750">
              <a:buFont typeface="Arial"/>
              <a:buChar char="•"/>
            </a:pPr>
            <a:r>
              <a:rPr lang="en-US" err="1"/>
              <a:t>Modèle</a:t>
            </a:r>
            <a:r>
              <a:rPr lang="en-US"/>
              <a:t> de </a:t>
            </a:r>
            <a:r>
              <a:rPr lang="en-US" err="1"/>
              <a:t>données</a:t>
            </a:r>
            <a:r>
              <a:rPr lang="en-US"/>
              <a:t> :</a:t>
            </a:r>
            <a:endParaRPr lang="fr-FR"/>
          </a:p>
          <a:p>
            <a:pPr marL="285750" lvl="1" indent="-285750">
              <a:buFont typeface="Arial"/>
              <a:buChar char="•"/>
            </a:pPr>
            <a:r>
              <a:rPr lang="en-US">
                <a:cs typeface="Calibri"/>
              </a:rPr>
              <a:t>Row key -&gt; </a:t>
            </a:r>
            <a:r>
              <a:rPr lang="en-US" err="1">
                <a:cs typeface="Calibri"/>
              </a:rPr>
              <a:t>ligne</a:t>
            </a:r>
            <a:r>
              <a:rPr lang="en-US">
                <a:cs typeface="Calibri"/>
              </a:rPr>
              <a:t> (</a:t>
            </a:r>
            <a:r>
              <a:rPr lang="en-US" err="1">
                <a:cs typeface="Calibri"/>
              </a:rPr>
              <a:t>générée</a:t>
            </a:r>
            <a:r>
              <a:rPr lang="en-US">
                <a:cs typeface="Calibri"/>
              </a:rPr>
              <a:t> grace au timestamp </a:t>
            </a:r>
            <a:r>
              <a:rPr lang="en-US" err="1">
                <a:cs typeface="Calibri"/>
              </a:rPr>
              <a:t>notemment</a:t>
            </a:r>
            <a:r>
              <a:rPr lang="en-US">
                <a:cs typeface="Calibri"/>
              </a:rPr>
              <a:t>)</a:t>
            </a:r>
            <a:endParaRPr lang="en-US"/>
          </a:p>
          <a:p>
            <a:pPr marL="285750" lvl="1" indent="-285750">
              <a:buFont typeface="Arial"/>
              <a:buChar char="•"/>
            </a:pPr>
            <a:r>
              <a:rPr lang="en-US" err="1"/>
              <a:t>Chaque</a:t>
            </a:r>
            <a:r>
              <a:rPr lang="en-US"/>
              <a:t> cellule de la table </a:t>
            </a:r>
            <a:r>
              <a:rPr lang="en-US" err="1"/>
              <a:t>peut</a:t>
            </a:r>
            <a:r>
              <a:rPr lang="en-US"/>
              <a:t> </a:t>
            </a:r>
            <a:r>
              <a:rPr lang="en-US" err="1"/>
              <a:t>contenir</a:t>
            </a:r>
            <a:r>
              <a:rPr lang="en-US"/>
              <a:t> un seul champ de </a:t>
            </a:r>
            <a:r>
              <a:rPr lang="en-US" err="1"/>
              <a:t>données</a:t>
            </a:r>
            <a:r>
              <a:rPr lang="en-US"/>
              <a:t>, </a:t>
            </a:r>
            <a:r>
              <a:rPr lang="en-US" err="1"/>
              <a:t>identifiée</a:t>
            </a:r>
            <a:r>
              <a:rPr lang="en-US"/>
              <a:t> par </a:t>
            </a:r>
            <a:r>
              <a:rPr lang="en-US" err="1"/>
              <a:t>une</a:t>
            </a:r>
            <a:r>
              <a:rPr lang="en-US"/>
              <a:t> </a:t>
            </a:r>
            <a:r>
              <a:rPr lang="en-US" err="1"/>
              <a:t>combinaison</a:t>
            </a:r>
            <a:r>
              <a:rPr lang="en-US"/>
              <a:t> de </a:t>
            </a:r>
            <a:r>
              <a:rPr lang="en-US" err="1"/>
              <a:t>clé</a:t>
            </a:r>
            <a:r>
              <a:rPr lang="en-US"/>
              <a:t> de </a:t>
            </a:r>
            <a:r>
              <a:rPr lang="en-US" err="1"/>
              <a:t>ligne</a:t>
            </a:r>
            <a:r>
              <a:rPr lang="en-US"/>
              <a:t>, de </a:t>
            </a:r>
            <a:r>
              <a:rPr lang="en-US" err="1"/>
              <a:t>famille</a:t>
            </a:r>
            <a:r>
              <a:rPr lang="en-US"/>
              <a:t> de </a:t>
            </a:r>
            <a:r>
              <a:rPr lang="en-US" err="1"/>
              <a:t>colonnes</a:t>
            </a:r>
            <a:r>
              <a:rPr lang="en-US"/>
              <a:t> et de </a:t>
            </a:r>
            <a:r>
              <a:rPr lang="en-US" err="1"/>
              <a:t>qualificateur</a:t>
            </a:r>
            <a:r>
              <a:rPr lang="en-US"/>
              <a:t> de </a:t>
            </a:r>
            <a:r>
              <a:rPr lang="en-US" err="1"/>
              <a:t>colonnes</a:t>
            </a:r>
            <a:r>
              <a:rPr lang="en-US"/>
              <a:t>.</a:t>
            </a:r>
            <a:endParaRPr lang="fr-FR">
              <a:cs typeface="Calibri"/>
            </a:endParaRPr>
          </a:p>
          <a:p>
            <a:pPr marL="285750" indent="-285750">
              <a:buFont typeface="Arial"/>
              <a:buChar char="•"/>
            </a:pPr>
            <a:r>
              <a:rPr lang="en-US"/>
              <a:t>Distribution, performance et </a:t>
            </a:r>
            <a:r>
              <a:rPr lang="en-US" err="1"/>
              <a:t>évolutivité</a:t>
            </a:r>
            <a:r>
              <a:rPr lang="en-US"/>
              <a:t> </a:t>
            </a:r>
            <a:r>
              <a:rPr lang="en-US" err="1"/>
              <a:t>horizontale</a:t>
            </a:r>
            <a:r>
              <a:rPr lang="en-US"/>
              <a:t> :</a:t>
            </a:r>
            <a:endParaRPr lang="fr-FR"/>
          </a:p>
          <a:p>
            <a:pPr marL="285750" indent="-285750">
              <a:buFont typeface="Arial"/>
              <a:buChar char="•"/>
            </a:pPr>
            <a:r>
              <a:rPr lang="en-US"/>
              <a:t>Haute </a:t>
            </a:r>
            <a:r>
              <a:rPr lang="en-US" err="1"/>
              <a:t>disponibilité</a:t>
            </a:r>
            <a:r>
              <a:rPr lang="en-US"/>
              <a:t> :</a:t>
            </a:r>
            <a:endParaRPr lang="fr-FR"/>
          </a:p>
          <a:p>
            <a:pPr marL="285750" lvl="1" indent="-285750">
              <a:buFont typeface="Arial"/>
              <a:buChar char="•"/>
            </a:pPr>
            <a:r>
              <a:rPr lang="en-US" err="1"/>
              <a:t>ZooKeeper</a:t>
            </a:r>
            <a:r>
              <a:rPr lang="en-US"/>
              <a:t> </a:t>
            </a:r>
            <a:r>
              <a:rPr lang="en-US" err="1"/>
              <a:t>est</a:t>
            </a:r>
            <a:r>
              <a:rPr lang="en-US"/>
              <a:t> </a:t>
            </a:r>
            <a:r>
              <a:rPr lang="en-US" err="1"/>
              <a:t>souvent</a:t>
            </a:r>
            <a:r>
              <a:rPr lang="en-US"/>
              <a:t> </a:t>
            </a:r>
            <a:r>
              <a:rPr lang="en-US" err="1"/>
              <a:t>utilisé</a:t>
            </a:r>
            <a:r>
              <a:rPr lang="en-US"/>
              <a:t> pour </a:t>
            </a:r>
            <a:r>
              <a:rPr lang="en-US" err="1"/>
              <a:t>coordonner</a:t>
            </a:r>
            <a:r>
              <a:rPr lang="en-US"/>
              <a:t> les </a:t>
            </a:r>
            <a:r>
              <a:rPr lang="en-US" err="1"/>
              <a:t>nœuds</a:t>
            </a:r>
            <a:r>
              <a:rPr lang="en-US"/>
              <a:t> HBase et </a:t>
            </a:r>
            <a:r>
              <a:rPr lang="en-US" err="1"/>
              <a:t>gérer</a:t>
            </a:r>
            <a:r>
              <a:rPr lang="en-US"/>
              <a:t> les </a:t>
            </a:r>
            <a:r>
              <a:rPr lang="en-US" err="1"/>
              <a:t>informations</a:t>
            </a:r>
            <a:r>
              <a:rPr lang="en-US"/>
              <a:t> de configuration, </a:t>
            </a:r>
            <a:r>
              <a:rPr lang="en-US" err="1"/>
              <a:t>contribuant</a:t>
            </a:r>
            <a:r>
              <a:rPr lang="en-US"/>
              <a:t> </a:t>
            </a:r>
            <a:r>
              <a:rPr lang="en-US" err="1"/>
              <a:t>ainsi</a:t>
            </a:r>
            <a:r>
              <a:rPr lang="en-US"/>
              <a:t> à la </a:t>
            </a:r>
            <a:r>
              <a:rPr lang="en-US" err="1"/>
              <a:t>disponibilité</a:t>
            </a:r>
            <a:r>
              <a:rPr lang="en-US"/>
              <a:t>.</a:t>
            </a:r>
            <a:endParaRPr lang="fr-FR"/>
          </a:p>
          <a:p>
            <a:pPr marL="285750" indent="-285750">
              <a:buFont typeface="Arial"/>
              <a:buChar char="•"/>
            </a:pPr>
            <a:r>
              <a:rPr lang="en-US" err="1"/>
              <a:t>Faible</a:t>
            </a:r>
            <a:r>
              <a:rPr lang="en-US"/>
              <a:t> </a:t>
            </a:r>
            <a:r>
              <a:rPr lang="en-US" err="1"/>
              <a:t>latence</a:t>
            </a:r>
            <a:r>
              <a:rPr lang="en-US"/>
              <a:t> :</a:t>
            </a:r>
            <a:endParaRPr lang="fr-FR"/>
          </a:p>
          <a:p>
            <a:pPr marL="285750" indent="-285750">
              <a:buFont typeface="Arial"/>
              <a:buChar char="•"/>
            </a:pPr>
            <a:r>
              <a:rPr lang="en-US" err="1"/>
              <a:t>Consistance</a:t>
            </a:r>
            <a:r>
              <a:rPr lang="en-US"/>
              <a:t> :</a:t>
            </a:r>
            <a:endParaRPr lang="fr-FR"/>
          </a:p>
          <a:p>
            <a:pPr marL="285750" indent="-285750">
              <a:buFont typeface="Arial"/>
              <a:buChar char="•"/>
            </a:pPr>
            <a:r>
              <a:rPr lang="en-US" err="1"/>
              <a:t>Système</a:t>
            </a:r>
            <a:r>
              <a:rPr lang="en-US"/>
              <a:t> de </a:t>
            </a:r>
            <a:r>
              <a:rPr lang="en-US" err="1"/>
              <a:t>colonnes</a:t>
            </a:r>
            <a:r>
              <a:rPr lang="en-US"/>
              <a:t> </a:t>
            </a:r>
            <a:r>
              <a:rPr lang="en-US" err="1"/>
              <a:t>familiales</a:t>
            </a:r>
            <a:r>
              <a:rPr lang="en-US"/>
              <a:t> :</a:t>
            </a:r>
            <a:endParaRPr lang="fr-FR"/>
          </a:p>
          <a:p>
            <a:pPr marL="285750" lvl="1" indent="-285750">
              <a:buFont typeface="Arial"/>
              <a:buChar char="•"/>
            </a:pPr>
            <a:r>
              <a:rPr lang="en-US"/>
              <a:t>Les </a:t>
            </a:r>
            <a:r>
              <a:rPr lang="en-US" err="1"/>
              <a:t>données</a:t>
            </a:r>
            <a:r>
              <a:rPr lang="en-US"/>
              <a:t> dans HBase </a:t>
            </a:r>
            <a:r>
              <a:rPr lang="en-US" err="1"/>
              <a:t>sont</a:t>
            </a:r>
            <a:r>
              <a:rPr lang="en-US"/>
              <a:t> </a:t>
            </a:r>
            <a:r>
              <a:rPr lang="en-US" err="1"/>
              <a:t>organisées</a:t>
            </a:r>
            <a:r>
              <a:rPr lang="en-US"/>
              <a:t> </a:t>
            </a:r>
            <a:r>
              <a:rPr lang="en-US" err="1"/>
              <a:t>en</a:t>
            </a:r>
            <a:r>
              <a:rPr lang="en-US"/>
              <a:t> </a:t>
            </a:r>
            <a:r>
              <a:rPr lang="en-US" err="1"/>
              <a:t>familles</a:t>
            </a:r>
            <a:r>
              <a:rPr lang="en-US"/>
              <a:t> de </a:t>
            </a:r>
            <a:r>
              <a:rPr lang="en-US" err="1"/>
              <a:t>colonnes</a:t>
            </a:r>
            <a:r>
              <a:rPr lang="en-US"/>
              <a:t>, </a:t>
            </a:r>
            <a:r>
              <a:rPr lang="en-US" err="1"/>
              <a:t>ce</a:t>
            </a:r>
            <a:r>
              <a:rPr lang="en-US"/>
              <a:t> qui </a:t>
            </a:r>
            <a:r>
              <a:rPr lang="en-US" err="1"/>
              <a:t>permet</a:t>
            </a:r>
            <a:r>
              <a:rPr lang="en-US"/>
              <a:t> de </a:t>
            </a:r>
            <a:r>
              <a:rPr lang="en-US" err="1"/>
              <a:t>regrouper</a:t>
            </a:r>
            <a:r>
              <a:rPr lang="en-US"/>
              <a:t> des </a:t>
            </a:r>
            <a:r>
              <a:rPr lang="en-US" err="1"/>
              <a:t>colonnes</a:t>
            </a:r>
            <a:r>
              <a:rPr lang="en-US"/>
              <a:t> </a:t>
            </a:r>
            <a:r>
              <a:rPr lang="en-US" err="1"/>
              <a:t>similaires</a:t>
            </a:r>
            <a:r>
              <a:rPr lang="en-US"/>
              <a:t> ensemble pour </a:t>
            </a:r>
            <a:r>
              <a:rPr lang="en-US" err="1"/>
              <a:t>une</a:t>
            </a:r>
            <a:r>
              <a:rPr lang="en-US"/>
              <a:t> </a:t>
            </a:r>
            <a:r>
              <a:rPr lang="en-US" err="1"/>
              <a:t>efficacité</a:t>
            </a:r>
            <a:r>
              <a:rPr lang="en-US"/>
              <a:t> de stockage et de </a:t>
            </a:r>
            <a:r>
              <a:rPr lang="en-US" err="1"/>
              <a:t>récupération</a:t>
            </a:r>
            <a:r>
              <a:rPr lang="en-US"/>
              <a:t>.</a:t>
            </a:r>
            <a:endParaRPr lang="fr-FR"/>
          </a:p>
          <a:p>
            <a:pPr marL="285750" indent="-285750">
              <a:buFont typeface="Arial"/>
              <a:buChar char="•"/>
            </a:pPr>
            <a:r>
              <a:rPr lang="en-US" err="1"/>
              <a:t>Langage</a:t>
            </a:r>
            <a:r>
              <a:rPr lang="en-US"/>
              <a:t> </a:t>
            </a:r>
            <a:r>
              <a:rPr lang="en-US" err="1"/>
              <a:t>d'interrogation</a:t>
            </a:r>
            <a:r>
              <a:rPr lang="en-US"/>
              <a:t> :</a:t>
            </a:r>
            <a:endParaRPr lang="fr-FR"/>
          </a:p>
          <a:p>
            <a:pPr marL="285750" indent="-285750">
              <a:buFont typeface="Arial"/>
              <a:buChar char="•"/>
            </a:pPr>
            <a:r>
              <a:rPr lang="en-US">
                <a:cs typeface="Calibri"/>
              </a:rPr>
              <a:t>Pas de </a:t>
            </a:r>
            <a:r>
              <a:rPr lang="en-US" err="1">
                <a:cs typeface="Calibri"/>
              </a:rPr>
              <a:t>sql</a:t>
            </a:r>
            <a:r>
              <a:rPr lang="en-US">
                <a:cs typeface="Calibri"/>
              </a:rPr>
              <a:t> !</a:t>
            </a:r>
            <a:endParaRPr lang="en-US"/>
          </a:p>
          <a:p>
            <a:pPr marL="285750" indent="-285750">
              <a:buFont typeface="Arial"/>
              <a:buChar char="•"/>
            </a:pPr>
            <a:r>
              <a:rPr lang="en-US" err="1"/>
              <a:t>Utilisations</a:t>
            </a:r>
            <a:r>
              <a:rPr lang="en-US"/>
              <a:t> </a:t>
            </a:r>
            <a:r>
              <a:rPr lang="en-US" err="1"/>
              <a:t>courantes</a:t>
            </a:r>
            <a:r>
              <a:rPr lang="en-US"/>
              <a:t> :</a:t>
            </a:r>
            <a:endParaRPr lang="fr-FR">
              <a:cs typeface="Calibri"/>
            </a:endParaRPr>
          </a:p>
          <a:p>
            <a:pPr marL="285750" lvl="1" indent="-285750">
              <a:buFont typeface="Arial"/>
              <a:buChar char="•"/>
            </a:pPr>
            <a:r>
              <a:rPr lang="en-US"/>
              <a:t>HBase </a:t>
            </a:r>
            <a:r>
              <a:rPr lang="en-US" err="1"/>
              <a:t>est</a:t>
            </a:r>
            <a:r>
              <a:rPr lang="en-US"/>
              <a:t> </a:t>
            </a:r>
            <a:r>
              <a:rPr lang="en-US" err="1"/>
              <a:t>souvent</a:t>
            </a:r>
            <a:r>
              <a:rPr lang="en-US"/>
              <a:t> </a:t>
            </a:r>
            <a:r>
              <a:rPr lang="en-US" err="1"/>
              <a:t>utilisé</a:t>
            </a:r>
            <a:r>
              <a:rPr lang="en-US"/>
              <a:t> pour des applications </a:t>
            </a:r>
            <a:r>
              <a:rPr lang="en-US" err="1"/>
              <a:t>telles</a:t>
            </a:r>
            <a:r>
              <a:rPr lang="en-US"/>
              <a:t> que </a:t>
            </a:r>
            <a:r>
              <a:rPr lang="en-US" err="1"/>
              <a:t>l'analyse</a:t>
            </a:r>
            <a:r>
              <a:rPr lang="en-US"/>
              <a:t> de </a:t>
            </a:r>
            <a:r>
              <a:rPr lang="en-US" err="1"/>
              <a:t>données</a:t>
            </a:r>
            <a:r>
              <a:rPr lang="en-US"/>
              <a:t> </a:t>
            </a:r>
            <a:r>
              <a:rPr lang="en-US" err="1"/>
              <a:t>en</a:t>
            </a:r>
            <a:r>
              <a:rPr lang="en-US"/>
              <a:t> temps </a:t>
            </a:r>
            <a:r>
              <a:rPr lang="en-US" err="1"/>
              <a:t>réel</a:t>
            </a:r>
            <a:r>
              <a:rPr lang="en-US"/>
              <a:t>, la surveillance des </a:t>
            </a:r>
            <a:r>
              <a:rPr lang="en-US" err="1"/>
              <a:t>systèmes</a:t>
            </a:r>
            <a:r>
              <a:rPr lang="en-US"/>
              <a:t>, le </a:t>
            </a:r>
            <a:r>
              <a:rPr lang="en-US" err="1"/>
              <a:t>suivi</a:t>
            </a:r>
            <a:r>
              <a:rPr lang="en-US"/>
              <a:t> des </a:t>
            </a:r>
            <a:r>
              <a:rPr lang="en-US" err="1"/>
              <a:t>activités</a:t>
            </a:r>
            <a:r>
              <a:rPr lang="en-US"/>
              <a:t> sur les </a:t>
            </a:r>
            <a:r>
              <a:rPr lang="en-US" err="1"/>
              <a:t>médias</a:t>
            </a:r>
            <a:r>
              <a:rPr lang="en-US"/>
              <a:t> </a:t>
            </a:r>
            <a:r>
              <a:rPr lang="en-US" err="1"/>
              <a:t>sociaux</a:t>
            </a:r>
            <a:r>
              <a:rPr lang="en-US"/>
              <a:t>, et </a:t>
            </a:r>
            <a:r>
              <a:rPr lang="en-US" err="1"/>
              <a:t>d'autres</a:t>
            </a:r>
            <a:r>
              <a:rPr lang="en-US"/>
              <a:t> </a:t>
            </a:r>
            <a:r>
              <a:rPr lang="en-US" err="1"/>
              <a:t>cas</a:t>
            </a:r>
            <a:r>
              <a:rPr lang="en-US"/>
              <a:t> </a:t>
            </a:r>
            <a:r>
              <a:rPr lang="en-US" err="1"/>
              <a:t>d'utilisation</a:t>
            </a:r>
            <a:r>
              <a:rPr lang="en-US"/>
              <a:t> Big Data </a:t>
            </a:r>
            <a:r>
              <a:rPr lang="en-US" err="1"/>
              <a:t>nécessitant</a:t>
            </a:r>
            <a:r>
              <a:rPr lang="en-US"/>
              <a:t> </a:t>
            </a:r>
            <a:r>
              <a:rPr lang="en-US" err="1"/>
              <a:t>une</a:t>
            </a:r>
            <a:r>
              <a:rPr lang="en-US"/>
              <a:t> </a:t>
            </a:r>
            <a:r>
              <a:rPr lang="en-US" err="1"/>
              <a:t>scalabilité</a:t>
            </a:r>
            <a:r>
              <a:rPr lang="en-US"/>
              <a:t> </a:t>
            </a:r>
            <a:r>
              <a:rPr lang="en-US" err="1"/>
              <a:t>élevée</a:t>
            </a:r>
            <a:r>
              <a:rPr lang="en-US"/>
              <a:t>.</a:t>
            </a:r>
            <a:endParaRPr lang="fr-FR"/>
          </a:p>
          <a:p>
            <a:pPr lvl="1"/>
            <a:r>
              <a:rPr lang="en-US"/>
              <a:t>En résumé, HBase </a:t>
            </a:r>
            <a:r>
              <a:rPr lang="en-US" err="1"/>
              <a:t>est</a:t>
            </a:r>
            <a:r>
              <a:rPr lang="en-US"/>
              <a:t> </a:t>
            </a:r>
            <a:r>
              <a:rPr lang="en-US" err="1"/>
              <a:t>une</a:t>
            </a:r>
            <a:r>
              <a:rPr lang="en-US"/>
              <a:t> base de </a:t>
            </a:r>
            <a:r>
              <a:rPr lang="en-US" err="1"/>
              <a:t>données</a:t>
            </a:r>
            <a:r>
              <a:rPr lang="en-US"/>
              <a:t> NoSQL </a:t>
            </a:r>
            <a:r>
              <a:rPr lang="en-US" err="1"/>
              <a:t>distribuée</a:t>
            </a:r>
            <a:r>
              <a:rPr lang="en-US"/>
              <a:t> </a:t>
            </a:r>
            <a:r>
              <a:rPr lang="en-US" err="1"/>
              <a:t>conçue</a:t>
            </a:r>
            <a:r>
              <a:rPr lang="en-US"/>
              <a:t> pour stocker et </a:t>
            </a:r>
            <a:r>
              <a:rPr lang="en-US" err="1"/>
              <a:t>gérer</a:t>
            </a:r>
            <a:r>
              <a:rPr lang="en-US"/>
              <a:t> </a:t>
            </a:r>
            <a:r>
              <a:rPr lang="en-US" err="1"/>
              <a:t>efficacement</a:t>
            </a:r>
            <a:r>
              <a:rPr lang="en-US"/>
              <a:t> de </a:t>
            </a:r>
            <a:r>
              <a:rPr lang="en-US" err="1"/>
              <a:t>grandes</a:t>
            </a:r>
            <a:r>
              <a:rPr lang="en-US"/>
              <a:t> </a:t>
            </a:r>
            <a:r>
              <a:rPr lang="en-US" err="1"/>
              <a:t>quantités</a:t>
            </a:r>
            <a:r>
              <a:rPr lang="en-US"/>
              <a:t> de </a:t>
            </a:r>
            <a:r>
              <a:rPr lang="en-US" err="1"/>
              <a:t>données</a:t>
            </a:r>
            <a:r>
              <a:rPr lang="en-US"/>
              <a:t> avec </a:t>
            </a:r>
            <a:r>
              <a:rPr lang="en-US" err="1"/>
              <a:t>une</a:t>
            </a:r>
            <a:r>
              <a:rPr lang="en-US"/>
              <a:t> </a:t>
            </a:r>
            <a:r>
              <a:rPr lang="en-US" err="1"/>
              <a:t>faible</a:t>
            </a:r>
            <a:r>
              <a:rPr lang="en-US"/>
              <a:t> </a:t>
            </a:r>
            <a:r>
              <a:rPr lang="en-US" err="1"/>
              <a:t>latence</a:t>
            </a:r>
            <a:r>
              <a:rPr lang="en-US"/>
              <a:t>, </a:t>
            </a:r>
            <a:r>
              <a:rPr lang="en-US" err="1"/>
              <a:t>une</a:t>
            </a:r>
            <a:r>
              <a:rPr lang="en-US"/>
              <a:t> haute </a:t>
            </a:r>
            <a:r>
              <a:rPr lang="en-US" err="1"/>
              <a:t>disponibilité</a:t>
            </a:r>
            <a:r>
              <a:rPr lang="en-US"/>
              <a:t> et </a:t>
            </a:r>
            <a:r>
              <a:rPr lang="en-US" err="1"/>
              <a:t>une</a:t>
            </a:r>
            <a:r>
              <a:rPr lang="en-US"/>
              <a:t> </a:t>
            </a:r>
            <a:r>
              <a:rPr lang="en-US" err="1"/>
              <a:t>évolutivité</a:t>
            </a:r>
            <a:r>
              <a:rPr lang="en-US"/>
              <a:t> </a:t>
            </a:r>
            <a:r>
              <a:rPr lang="en-US" err="1"/>
              <a:t>horizontale</a:t>
            </a:r>
            <a:r>
              <a:rPr lang="en-US"/>
              <a:t>. Elle </a:t>
            </a:r>
            <a:r>
              <a:rPr lang="en-US" err="1"/>
              <a:t>est</a:t>
            </a:r>
            <a:r>
              <a:rPr lang="en-US"/>
              <a:t> </a:t>
            </a:r>
            <a:r>
              <a:rPr lang="en-US" err="1"/>
              <a:t>particulièrement</a:t>
            </a:r>
            <a:r>
              <a:rPr lang="en-US"/>
              <a:t> </a:t>
            </a:r>
            <a:r>
              <a:rPr lang="en-US" err="1"/>
              <a:t>adaptée</a:t>
            </a:r>
            <a:r>
              <a:rPr lang="en-US"/>
              <a:t> aux applications Big Data et </a:t>
            </a:r>
            <a:r>
              <a:rPr lang="en-US" err="1"/>
              <a:t>en</a:t>
            </a:r>
            <a:r>
              <a:rPr lang="en-US"/>
              <a:t> temps </a:t>
            </a:r>
            <a:r>
              <a:rPr lang="en-US" err="1"/>
              <a:t>réel</a:t>
            </a:r>
            <a:r>
              <a:rPr lang="en-US"/>
              <a:t>.</a:t>
            </a:r>
            <a:endParaRPr lang="fr-FR"/>
          </a:p>
          <a:p>
            <a:endParaRPr lang="en-US">
              <a:cs typeface="Calibri"/>
            </a:endParaRPr>
          </a:p>
        </p:txBody>
      </p:sp>
      <p:sp>
        <p:nvSpPr>
          <p:cNvPr id="4" name="Espace réservé du numéro de diapositive 3"/>
          <p:cNvSpPr>
            <a:spLocks noGrp="1"/>
          </p:cNvSpPr>
          <p:nvPr>
            <p:ph type="sldNum" sz="quarter" idx="5"/>
          </p:nvPr>
        </p:nvSpPr>
        <p:spPr/>
        <p:txBody>
          <a:bodyPr/>
          <a:lstStyle/>
          <a:p>
            <a:fld id="{6736E37E-0390-4905-8A0B-64876E8C8146}" type="slidenum">
              <a:rPr lang="fr-FR"/>
              <a:t>18</a:t>
            </a:fld>
            <a:endParaRPr lang="fr-FR"/>
          </a:p>
        </p:txBody>
      </p:sp>
    </p:spTree>
    <p:extLst>
      <p:ext uri="{BB962C8B-B14F-4D97-AF65-F5344CB8AC3E}">
        <p14:creationId xmlns:p14="http://schemas.microsoft.com/office/powerpoint/2010/main" val="3315406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98336151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33262622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25068827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0216210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96263781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40132078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15971248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53997078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895916949"/>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15"/>
        <p:cNvGrpSpPr/>
        <p:nvPr/>
      </p:nvGrpSpPr>
      <p:grpSpPr>
        <a:xfrm>
          <a:off x="0" y="0"/>
          <a:ext cx="0" cy="0"/>
          <a:chOff x="0" y="0"/>
          <a:chExt cx="0" cy="0"/>
        </a:xfrm>
      </p:grpSpPr>
      <p:sp>
        <p:nvSpPr>
          <p:cNvPr id="116" name="Google Shape;116;p18"/>
          <p:cNvSpPr/>
          <p:nvPr/>
        </p:nvSpPr>
        <p:spPr>
          <a:xfrm>
            <a:off x="11366601" y="6176539"/>
            <a:ext cx="4980321" cy="5339335"/>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pic>
        <p:nvPicPr>
          <p:cNvPr id="117" name="Google Shape;117;p18"/>
          <p:cNvPicPr preferRelativeResize="0"/>
          <p:nvPr/>
        </p:nvPicPr>
        <p:blipFill rotWithShape="1">
          <a:blip r:embed="rId2">
            <a:alphaModFix/>
          </a:blip>
          <a:srcRect t="3688" r="69490" b="58329"/>
          <a:stretch/>
        </p:blipFill>
        <p:spPr>
          <a:xfrm>
            <a:off x="10526733" y="5363167"/>
            <a:ext cx="1665267" cy="1494832"/>
          </a:xfrm>
          <a:prstGeom prst="rect">
            <a:avLst/>
          </a:prstGeom>
          <a:noFill/>
          <a:ln>
            <a:noFill/>
          </a:ln>
        </p:spPr>
      </p:pic>
      <p:sp>
        <p:nvSpPr>
          <p:cNvPr id="118" name="Google Shape;118;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8"/>
          <p:cNvSpPr txBox="1">
            <a:spLocks noGrp="1"/>
          </p:cNvSpPr>
          <p:nvPr>
            <p:ph type="body" idx="1"/>
          </p:nvPr>
        </p:nvSpPr>
        <p:spPr>
          <a:xfrm>
            <a:off x="960000" y="1536633"/>
            <a:ext cx="10272000" cy="4601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rgbClr val="434343"/>
              </a:buClr>
              <a:buSzPts val="1200"/>
              <a:buFont typeface="Livvic"/>
              <a:buAutoNum type="arabicPeriod"/>
              <a:defRPr sz="1600">
                <a:solidFill>
                  <a:srgbClr val="434343"/>
                </a:solidFill>
                <a:latin typeface="Source Sans Pro"/>
                <a:ea typeface="Source Sans Pro"/>
                <a:cs typeface="Source Sans Pro"/>
                <a:sym typeface="Source Sans Pro"/>
              </a:defRPr>
            </a:lvl1pPr>
            <a:lvl2pPr marL="1219170" lvl="1" indent="-40639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marL="1828754" lvl="2" indent="-40639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marL="2438339" lvl="3" indent="-40639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marL="3047924" lvl="4" indent="-40639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marL="3657509" lvl="5" indent="-40639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marL="4267093" lvl="6" indent="-40639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marL="4876678" lvl="7" indent="-40639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marL="5486263" lvl="8" indent="-40639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extLst>
      <p:ext uri="{BB962C8B-B14F-4D97-AF65-F5344CB8AC3E}">
        <p14:creationId xmlns:p14="http://schemas.microsoft.com/office/powerpoint/2010/main" val="3137431836"/>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p:nvPr/>
        </p:nvSpPr>
        <p:spPr>
          <a:xfrm>
            <a:off x="11366601" y="6176539"/>
            <a:ext cx="4980321" cy="5339335"/>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pic>
        <p:nvPicPr>
          <p:cNvPr id="23" name="Google Shape;23;p4"/>
          <p:cNvPicPr preferRelativeResize="0"/>
          <p:nvPr/>
        </p:nvPicPr>
        <p:blipFill rotWithShape="1">
          <a:blip r:embed="rId2">
            <a:alphaModFix/>
          </a:blip>
          <a:srcRect t="3688" r="69490" b="58329"/>
          <a:stretch/>
        </p:blipFill>
        <p:spPr>
          <a:xfrm>
            <a:off x="10526733" y="5363167"/>
            <a:ext cx="1665267" cy="1494832"/>
          </a:xfrm>
          <a:prstGeom prst="rect">
            <a:avLst/>
          </a:prstGeom>
          <a:noFill/>
          <a:ln>
            <a:noFill/>
          </a:ln>
        </p:spPr>
      </p:pic>
      <p:sp>
        <p:nvSpPr>
          <p:cNvPr id="24" name="Google Shape;24;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960000" y="1536633"/>
            <a:ext cx="10272000" cy="4601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rgbClr val="434343"/>
              </a:buClr>
              <a:buSzPts val="1200"/>
              <a:buFont typeface="Livvic"/>
              <a:buAutoNum type="arabicPeriod"/>
              <a:defRPr sz="1600">
                <a:solidFill>
                  <a:srgbClr val="434343"/>
                </a:solidFill>
                <a:latin typeface="Source Sans Pro"/>
                <a:ea typeface="Source Sans Pro"/>
                <a:cs typeface="Source Sans Pro"/>
                <a:sym typeface="Source Sans Pro"/>
              </a:defRPr>
            </a:lvl1pPr>
            <a:lvl2pPr marL="1219170" lvl="1" indent="-406390" rtl="0">
              <a:lnSpc>
                <a:spcPct val="100000"/>
              </a:lnSpc>
              <a:spcBef>
                <a:spcPts val="0"/>
              </a:spcBef>
              <a:spcAft>
                <a:spcPts val="0"/>
              </a:spcAft>
              <a:buClr>
                <a:srgbClr val="434343"/>
              </a:buClr>
              <a:buSzPts val="1200"/>
              <a:buFont typeface="Roboto Condensed Light"/>
              <a:buAutoNum type="alphaLcPeriod"/>
              <a:defRPr>
                <a:solidFill>
                  <a:srgbClr val="434343"/>
                </a:solidFill>
              </a:defRPr>
            </a:lvl2pPr>
            <a:lvl3pPr marL="1828754" lvl="2" indent="-406390" rtl="0">
              <a:lnSpc>
                <a:spcPct val="100000"/>
              </a:lnSpc>
              <a:spcBef>
                <a:spcPts val="0"/>
              </a:spcBef>
              <a:spcAft>
                <a:spcPts val="0"/>
              </a:spcAft>
              <a:buClr>
                <a:srgbClr val="434343"/>
              </a:buClr>
              <a:buSzPts val="1200"/>
              <a:buFont typeface="Roboto Condensed Light"/>
              <a:buAutoNum type="romanLcPeriod"/>
              <a:defRPr>
                <a:solidFill>
                  <a:srgbClr val="434343"/>
                </a:solidFill>
              </a:defRPr>
            </a:lvl3pPr>
            <a:lvl4pPr marL="2438339" lvl="3" indent="-406390" rtl="0">
              <a:lnSpc>
                <a:spcPct val="100000"/>
              </a:lnSpc>
              <a:spcBef>
                <a:spcPts val="0"/>
              </a:spcBef>
              <a:spcAft>
                <a:spcPts val="0"/>
              </a:spcAft>
              <a:buClr>
                <a:srgbClr val="434343"/>
              </a:buClr>
              <a:buSzPts val="1200"/>
              <a:buFont typeface="Roboto Condensed Light"/>
              <a:buAutoNum type="arabicPeriod"/>
              <a:defRPr>
                <a:solidFill>
                  <a:srgbClr val="434343"/>
                </a:solidFill>
              </a:defRPr>
            </a:lvl4pPr>
            <a:lvl5pPr marL="3047924" lvl="4" indent="-406390" rtl="0">
              <a:lnSpc>
                <a:spcPct val="100000"/>
              </a:lnSpc>
              <a:spcBef>
                <a:spcPts val="0"/>
              </a:spcBef>
              <a:spcAft>
                <a:spcPts val="0"/>
              </a:spcAft>
              <a:buClr>
                <a:srgbClr val="434343"/>
              </a:buClr>
              <a:buSzPts val="1200"/>
              <a:buFont typeface="Roboto Condensed Light"/>
              <a:buAutoNum type="alphaLcPeriod"/>
              <a:defRPr>
                <a:solidFill>
                  <a:srgbClr val="434343"/>
                </a:solidFill>
              </a:defRPr>
            </a:lvl5pPr>
            <a:lvl6pPr marL="3657509" lvl="5" indent="-406390" rtl="0">
              <a:lnSpc>
                <a:spcPct val="100000"/>
              </a:lnSpc>
              <a:spcBef>
                <a:spcPts val="0"/>
              </a:spcBef>
              <a:spcAft>
                <a:spcPts val="0"/>
              </a:spcAft>
              <a:buClr>
                <a:srgbClr val="434343"/>
              </a:buClr>
              <a:buSzPts val="1200"/>
              <a:buFont typeface="Roboto Condensed Light"/>
              <a:buAutoNum type="romanLcPeriod"/>
              <a:defRPr>
                <a:solidFill>
                  <a:srgbClr val="434343"/>
                </a:solidFill>
              </a:defRPr>
            </a:lvl6pPr>
            <a:lvl7pPr marL="4267093" lvl="6" indent="-406390" rtl="0">
              <a:lnSpc>
                <a:spcPct val="100000"/>
              </a:lnSpc>
              <a:spcBef>
                <a:spcPts val="0"/>
              </a:spcBef>
              <a:spcAft>
                <a:spcPts val="0"/>
              </a:spcAft>
              <a:buClr>
                <a:srgbClr val="434343"/>
              </a:buClr>
              <a:buSzPts val="1200"/>
              <a:buFont typeface="Roboto Condensed Light"/>
              <a:buAutoNum type="arabicPeriod"/>
              <a:defRPr>
                <a:solidFill>
                  <a:srgbClr val="434343"/>
                </a:solidFill>
              </a:defRPr>
            </a:lvl7pPr>
            <a:lvl8pPr marL="4876678" lvl="7" indent="-406390" rtl="0">
              <a:lnSpc>
                <a:spcPct val="100000"/>
              </a:lnSpc>
              <a:spcBef>
                <a:spcPts val="0"/>
              </a:spcBef>
              <a:spcAft>
                <a:spcPts val="0"/>
              </a:spcAft>
              <a:buClr>
                <a:srgbClr val="434343"/>
              </a:buClr>
              <a:buSzPts val="1200"/>
              <a:buFont typeface="Roboto Condensed Light"/>
              <a:buAutoNum type="alphaLcPeriod"/>
              <a:defRPr>
                <a:solidFill>
                  <a:srgbClr val="434343"/>
                </a:solidFill>
              </a:defRPr>
            </a:lvl8pPr>
            <a:lvl9pPr marL="5486263" lvl="8" indent="-406390" rtl="0">
              <a:lnSpc>
                <a:spcPct val="100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
        <p:nvSpPr>
          <p:cNvPr id="26" name="Google Shape;26;p4"/>
          <p:cNvSpPr/>
          <p:nvPr/>
        </p:nvSpPr>
        <p:spPr>
          <a:xfrm>
            <a:off x="424200" y="184400"/>
            <a:ext cx="1071600" cy="10712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extLst>
      <p:ext uri="{BB962C8B-B14F-4D97-AF65-F5344CB8AC3E}">
        <p14:creationId xmlns:p14="http://schemas.microsoft.com/office/powerpoint/2010/main" val="163519084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05341570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5671767" y="720000"/>
            <a:ext cx="5560400" cy="300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4133">
                <a:solidFill>
                  <a:srgbClr val="FFFFFF"/>
                </a:solidFill>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a:endParaRPr/>
          </a:p>
        </p:txBody>
      </p:sp>
      <p:pic>
        <p:nvPicPr>
          <p:cNvPr id="57" name="Google Shape;57;p10"/>
          <p:cNvPicPr preferRelativeResize="0"/>
          <p:nvPr/>
        </p:nvPicPr>
        <p:blipFill rotWithShape="1">
          <a:blip r:embed="rId2">
            <a:alphaModFix/>
          </a:blip>
          <a:srcRect l="56931"/>
          <a:stretch/>
        </p:blipFill>
        <p:spPr>
          <a:xfrm>
            <a:off x="1" y="319133"/>
            <a:ext cx="1795999" cy="3006699"/>
          </a:xfrm>
          <a:prstGeom prst="rect">
            <a:avLst/>
          </a:prstGeom>
          <a:noFill/>
          <a:ln>
            <a:noFill/>
          </a:ln>
        </p:spPr>
      </p:pic>
      <p:sp>
        <p:nvSpPr>
          <p:cNvPr id="58" name="Google Shape;58;p10"/>
          <p:cNvSpPr/>
          <p:nvPr/>
        </p:nvSpPr>
        <p:spPr>
          <a:xfrm flipH="1">
            <a:off x="7349984" y="4726736"/>
            <a:ext cx="1642800" cy="16424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59" name="Google Shape;59;p10"/>
          <p:cNvSpPr/>
          <p:nvPr/>
        </p:nvSpPr>
        <p:spPr>
          <a:xfrm flipH="1">
            <a:off x="8072684" y="3528773"/>
            <a:ext cx="4980321" cy="5339335"/>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extLst>
      <p:ext uri="{BB962C8B-B14F-4D97-AF65-F5344CB8AC3E}">
        <p14:creationId xmlns:p14="http://schemas.microsoft.com/office/powerpoint/2010/main" val="281325456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49286700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51347053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7477173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41320217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89997145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75304559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9/6/2023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84938255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9/6/2023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1045388082"/>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 id="2147483753" r:id="rId20"/>
  </p:sldLayoutIdLst>
  <p:hf hd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1204BB-577E-05E6-7D86-A0C57CE03823}"/>
              </a:ext>
            </a:extLst>
          </p:cNvPr>
          <p:cNvSpPr>
            <a:spLocks noGrp="1"/>
          </p:cNvSpPr>
          <p:nvPr>
            <p:ph type="ctrTitle"/>
          </p:nvPr>
        </p:nvSpPr>
        <p:spPr/>
        <p:txBody>
          <a:bodyPr/>
          <a:lstStyle/>
          <a:p>
            <a:r>
              <a:rPr lang="fr-FR" cap="all"/>
              <a:t>PROJET HADOOP </a:t>
            </a:r>
            <a:r>
              <a:rPr lang="fr-FR" err="1"/>
              <a:t>BIg</a:t>
            </a:r>
            <a:r>
              <a:rPr lang="fr-FR"/>
              <a:t> DATA</a:t>
            </a:r>
            <a:br>
              <a:rPr lang="fr-FR"/>
            </a:br>
            <a:r>
              <a:rPr lang="fr-FR" cap="all"/>
              <a:t>(DATA SCIENCES)  </a:t>
            </a:r>
            <a:endParaRPr lang="fr-FR">
              <a:effectLst>
                <a:glow rad="38100">
                  <a:prstClr val="black">
                    <a:lumMod val="65000"/>
                    <a:lumOff val="35000"/>
                    <a:alpha val="50000"/>
                  </a:prstClr>
                </a:glow>
                <a:outerShdw blurRad="28575" dist="31750" dir="13200000" algn="tl" rotWithShape="0">
                  <a:srgbClr val="000000">
                    <a:alpha val="25000"/>
                  </a:srgbClr>
                </a:outerShdw>
              </a:effectLst>
            </a:endParaRPr>
          </a:p>
        </p:txBody>
      </p:sp>
      <p:sp>
        <p:nvSpPr>
          <p:cNvPr id="3" name="Sous-titre 2">
            <a:extLst>
              <a:ext uri="{FF2B5EF4-FFF2-40B4-BE49-F238E27FC236}">
                <a16:creationId xmlns:a16="http://schemas.microsoft.com/office/drawing/2014/main" id="{145E8CEF-C421-E8CF-2F15-B564C5B2D15B}"/>
              </a:ext>
            </a:extLst>
          </p:cNvPr>
          <p:cNvSpPr>
            <a:spLocks noGrp="1"/>
          </p:cNvSpPr>
          <p:nvPr>
            <p:ph type="subTitle" idx="1"/>
          </p:nvPr>
        </p:nvSpPr>
        <p:spPr/>
        <p:txBody>
          <a:bodyPr/>
          <a:lstStyle/>
          <a:p>
            <a:r>
              <a:rPr lang="fr-FR" cap="small"/>
              <a:t>Catil Gillian, Eyili Fatih, Ledevehat Mikael</a:t>
            </a:r>
            <a:r>
              <a:rPr lang="fr-FR"/>
              <a:t>​</a:t>
            </a:r>
          </a:p>
        </p:txBody>
      </p:sp>
      <p:sp>
        <p:nvSpPr>
          <p:cNvPr id="4" name="Espace réservé du pied de page 3">
            <a:extLst>
              <a:ext uri="{FF2B5EF4-FFF2-40B4-BE49-F238E27FC236}">
                <a16:creationId xmlns:a16="http://schemas.microsoft.com/office/drawing/2014/main" id="{2B5F03D8-8EB4-F8A1-2CDC-C65BB3481191}"/>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90A91AAA-2F8B-C1C7-1463-9CE0F4C17F6B}"/>
              </a:ext>
            </a:extLst>
          </p:cNvPr>
          <p:cNvSpPr>
            <a:spLocks noGrp="1"/>
          </p:cNvSpPr>
          <p:nvPr>
            <p:ph type="sldNum" sz="quarter" idx="12"/>
          </p:nvPr>
        </p:nvSpPr>
        <p:spPr/>
        <p:txBody>
          <a:bodyPr/>
          <a:lstStyle/>
          <a:p>
            <a:fld id="{D57F1E4F-1CFF-5643-939E-217C01CDF565}" type="slidenum">
              <a:rPr lang="en-US" dirty="0"/>
              <a:pPr/>
              <a:t>1</a:t>
            </a:fld>
            <a:endParaRPr lang="en-US"/>
          </a:p>
        </p:txBody>
      </p:sp>
    </p:spTree>
    <p:extLst>
      <p:ext uri="{BB962C8B-B14F-4D97-AF65-F5344CB8AC3E}">
        <p14:creationId xmlns:p14="http://schemas.microsoft.com/office/powerpoint/2010/main" val="1084457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A1356-22D6-7A9A-CE6C-9CD505A5C7DD}"/>
              </a:ext>
            </a:extLst>
          </p:cNvPr>
          <p:cNvSpPr>
            <a:spLocks noGrp="1"/>
          </p:cNvSpPr>
          <p:nvPr>
            <p:ph type="title"/>
          </p:nvPr>
        </p:nvSpPr>
        <p:spPr>
          <a:xfrm>
            <a:off x="1141413" y="609600"/>
            <a:ext cx="9925289" cy="911507"/>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mapper</a:t>
            </a:r>
            <a:endParaRPr lang="fr-FR"/>
          </a:p>
        </p:txBody>
      </p:sp>
      <p:pic>
        <p:nvPicPr>
          <p:cNvPr id="6" name="Espace réservé du contenu 5" descr="Une image contenant texte, capture d’écran, Police&#10;&#10;Description générée automatiquement">
            <a:extLst>
              <a:ext uri="{FF2B5EF4-FFF2-40B4-BE49-F238E27FC236}">
                <a16:creationId xmlns:a16="http://schemas.microsoft.com/office/drawing/2014/main" id="{CA0CFC0D-05E0-1F97-4321-D67867CA2378}"/>
              </a:ext>
            </a:extLst>
          </p:cNvPr>
          <p:cNvPicPr>
            <a:picLocks noGrp="1" noChangeAspect="1"/>
          </p:cNvPicPr>
          <p:nvPr>
            <p:ph idx="1"/>
          </p:nvPr>
        </p:nvPicPr>
        <p:blipFill>
          <a:blip r:embed="rId2"/>
          <a:stretch>
            <a:fillRect/>
          </a:stretch>
        </p:blipFill>
        <p:spPr>
          <a:xfrm>
            <a:off x="6823617" y="1524120"/>
            <a:ext cx="3962400" cy="1619250"/>
          </a:xfrm>
        </p:spPr>
      </p:pic>
      <p:sp>
        <p:nvSpPr>
          <p:cNvPr id="4" name="Espace réservé du pied de page 3">
            <a:extLst>
              <a:ext uri="{FF2B5EF4-FFF2-40B4-BE49-F238E27FC236}">
                <a16:creationId xmlns:a16="http://schemas.microsoft.com/office/drawing/2014/main" id="{2F9B4161-71A7-A8C8-15BE-24FD8754394A}"/>
              </a:ext>
            </a:extLst>
          </p:cNvPr>
          <p:cNvSpPr>
            <a:spLocks noGrp="1"/>
          </p:cNvSpPr>
          <p:nvPr>
            <p:ph type="ftr" sz="quarter" idx="11"/>
          </p:nvPr>
        </p:nvSpPr>
        <p:spPr/>
        <p:txBody>
          <a:bodyPr/>
          <a:lstStyle/>
          <a:p>
            <a:r>
              <a:rPr lang="en-US">
                <a:ea typeface="+mn-lt"/>
                <a:cs typeface="+mn-lt"/>
              </a:rPr>
              <a:t>MAPREDUCE</a:t>
            </a:r>
            <a:endParaRPr lang="en-US"/>
          </a:p>
        </p:txBody>
      </p:sp>
      <p:sp>
        <p:nvSpPr>
          <p:cNvPr id="5" name="Espace réservé du numéro de diapositive 4">
            <a:extLst>
              <a:ext uri="{FF2B5EF4-FFF2-40B4-BE49-F238E27FC236}">
                <a16:creationId xmlns:a16="http://schemas.microsoft.com/office/drawing/2014/main" id="{15EC4B17-486C-C9F0-C54D-9969E1B874BC}"/>
              </a:ext>
            </a:extLst>
          </p:cNvPr>
          <p:cNvSpPr>
            <a:spLocks noGrp="1"/>
          </p:cNvSpPr>
          <p:nvPr>
            <p:ph type="sldNum" sz="quarter" idx="12"/>
          </p:nvPr>
        </p:nvSpPr>
        <p:spPr/>
        <p:txBody>
          <a:bodyPr/>
          <a:lstStyle/>
          <a:p>
            <a:fld id="{D57F1E4F-1CFF-5643-939E-217C01CDF565}" type="slidenum">
              <a:rPr lang="en-US" dirty="0"/>
              <a:pPr/>
              <a:t>10</a:t>
            </a:fld>
            <a:endParaRPr lang="en-US"/>
          </a:p>
        </p:txBody>
      </p:sp>
      <p:pic>
        <p:nvPicPr>
          <p:cNvPr id="7" name="Image 6" descr="Une image contenant texte, Police, capture d’écran, conception&#10;&#10;Description générée automatiquement">
            <a:extLst>
              <a:ext uri="{FF2B5EF4-FFF2-40B4-BE49-F238E27FC236}">
                <a16:creationId xmlns:a16="http://schemas.microsoft.com/office/drawing/2014/main" id="{F6AEB0EB-16D3-C267-1D7F-5025CD6A5F08}"/>
              </a:ext>
            </a:extLst>
          </p:cNvPr>
          <p:cNvPicPr>
            <a:picLocks noChangeAspect="1"/>
          </p:cNvPicPr>
          <p:nvPr/>
        </p:nvPicPr>
        <p:blipFill>
          <a:blip r:embed="rId3"/>
          <a:stretch>
            <a:fillRect/>
          </a:stretch>
        </p:blipFill>
        <p:spPr>
          <a:xfrm>
            <a:off x="6824964" y="4019248"/>
            <a:ext cx="2400300" cy="1047750"/>
          </a:xfrm>
          <a:prstGeom prst="rect">
            <a:avLst/>
          </a:prstGeom>
        </p:spPr>
      </p:pic>
      <p:sp>
        <p:nvSpPr>
          <p:cNvPr id="8" name="ZoneTexte 7">
            <a:extLst>
              <a:ext uri="{FF2B5EF4-FFF2-40B4-BE49-F238E27FC236}">
                <a16:creationId xmlns:a16="http://schemas.microsoft.com/office/drawing/2014/main" id="{F6A554D8-75F3-2F31-1653-946A3444136E}"/>
              </a:ext>
            </a:extLst>
          </p:cNvPr>
          <p:cNvSpPr txBox="1"/>
          <p:nvPr/>
        </p:nvSpPr>
        <p:spPr>
          <a:xfrm>
            <a:off x="1279407" y="1730962"/>
            <a:ext cx="497651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fr-FR">
                <a:latin typeface="Source Sans Pro"/>
                <a:ea typeface="Source Sans Pro"/>
              </a:rPr>
              <a:t>La fonction </a:t>
            </a:r>
            <a:r>
              <a:rPr lang="fr-FR" err="1">
                <a:latin typeface="Source Sans Pro"/>
                <a:ea typeface="Source Sans Pro"/>
              </a:rPr>
              <a:t>checkMandatoryColumn</a:t>
            </a:r>
            <a:r>
              <a:rPr lang="fr-FR">
                <a:latin typeface="Source Sans Pro"/>
                <a:ea typeface="Source Sans Pro"/>
              </a:rPr>
              <a:t>:</a:t>
            </a:r>
          </a:p>
          <a:p>
            <a:r>
              <a:rPr lang="fr-FR">
                <a:latin typeface="Source Sans Pro"/>
                <a:ea typeface="Source Sans Pro"/>
              </a:rPr>
              <a:t>Permet d'éviter les commandes ayant des données importantes ne pouvant pas être </a:t>
            </a:r>
            <a:r>
              <a:rPr lang="fr-FR" err="1">
                <a:latin typeface="Source Sans Pro"/>
                <a:ea typeface="Source Sans Pro"/>
              </a:rPr>
              <a:t>null</a:t>
            </a:r>
            <a:r>
              <a:rPr lang="fr-FR">
                <a:latin typeface="Source Sans Pro"/>
                <a:ea typeface="Source Sans Pro"/>
              </a:rPr>
              <a:t> ou vide dans les données utilisées</a:t>
            </a:r>
          </a:p>
        </p:txBody>
      </p:sp>
      <p:sp>
        <p:nvSpPr>
          <p:cNvPr id="9" name="ZoneTexte 8">
            <a:extLst>
              <a:ext uri="{FF2B5EF4-FFF2-40B4-BE49-F238E27FC236}">
                <a16:creationId xmlns:a16="http://schemas.microsoft.com/office/drawing/2014/main" id="{87AC6B75-4B9F-9A5A-74C2-79F5F99FEEDD}"/>
              </a:ext>
            </a:extLst>
          </p:cNvPr>
          <p:cNvSpPr txBox="1"/>
          <p:nvPr/>
        </p:nvSpPr>
        <p:spPr>
          <a:xfrm>
            <a:off x="1279406" y="3894666"/>
            <a:ext cx="497651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fr-FR">
                <a:latin typeface="Arial"/>
                <a:cs typeface="Arial"/>
              </a:rPr>
              <a:t>La fonction </a:t>
            </a:r>
            <a:r>
              <a:rPr lang="fr-FR" err="1">
                <a:latin typeface="Arial"/>
                <a:cs typeface="Arial"/>
              </a:rPr>
              <a:t>nullOrEmpty</a:t>
            </a:r>
            <a:r>
              <a:rPr lang="fr-FR">
                <a:latin typeface="Arial"/>
                <a:cs typeface="Arial"/>
              </a:rPr>
              <a:t>:</a:t>
            </a:r>
            <a:endParaRPr lang="en-US">
              <a:latin typeface="Arial"/>
              <a:cs typeface="Arial"/>
            </a:endParaRPr>
          </a:p>
          <a:p>
            <a:r>
              <a:rPr lang="fr-FR">
                <a:latin typeface="Arial"/>
                <a:cs typeface="Arial"/>
              </a:rPr>
              <a:t>Permet de transformer les données pouvant être </a:t>
            </a:r>
            <a:r>
              <a:rPr lang="fr-FR" err="1">
                <a:latin typeface="Arial"/>
                <a:cs typeface="Arial"/>
              </a:rPr>
              <a:t>null</a:t>
            </a:r>
            <a:r>
              <a:rPr lang="fr-FR">
                <a:latin typeface="Arial"/>
                <a:cs typeface="Arial"/>
              </a:rPr>
              <a:t> en 0 ou un équivalant</a:t>
            </a:r>
          </a:p>
        </p:txBody>
      </p:sp>
    </p:spTree>
    <p:extLst>
      <p:ext uri="{BB962C8B-B14F-4D97-AF65-F5344CB8AC3E}">
        <p14:creationId xmlns:p14="http://schemas.microsoft.com/office/powerpoint/2010/main" val="421114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44F47-5450-CBC3-32AA-621C0E88AA43}"/>
              </a:ext>
            </a:extLst>
          </p:cNvPr>
          <p:cNvSpPr>
            <a:spLocks noGrp="1"/>
          </p:cNvSpPr>
          <p:nvPr>
            <p:ph type="title"/>
          </p:nvPr>
        </p:nvSpPr>
        <p:spPr>
          <a:xfrm>
            <a:off x="1141413" y="609600"/>
            <a:ext cx="9925289" cy="834342"/>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mapper</a:t>
            </a:r>
            <a:endParaRPr lang="fr-FR"/>
          </a:p>
        </p:txBody>
      </p:sp>
      <p:pic>
        <p:nvPicPr>
          <p:cNvPr id="14" name="Espace réservé du contenu 13" descr="Une image contenant texte, capture d’écran, Police, nombre&#10;&#10;Description générée automatiquement">
            <a:extLst>
              <a:ext uri="{FF2B5EF4-FFF2-40B4-BE49-F238E27FC236}">
                <a16:creationId xmlns:a16="http://schemas.microsoft.com/office/drawing/2014/main" id="{3222ACCC-1367-7104-28AB-C37553226FF3}"/>
              </a:ext>
            </a:extLst>
          </p:cNvPr>
          <p:cNvPicPr>
            <a:picLocks noGrp="1" noChangeAspect="1"/>
          </p:cNvPicPr>
          <p:nvPr>
            <p:ph idx="1"/>
          </p:nvPr>
        </p:nvPicPr>
        <p:blipFill>
          <a:blip r:embed="rId2"/>
          <a:stretch>
            <a:fillRect/>
          </a:stretch>
        </p:blipFill>
        <p:spPr>
          <a:xfrm>
            <a:off x="9498694" y="1977220"/>
            <a:ext cx="2036782" cy="2304567"/>
          </a:xfrm>
        </p:spPr>
      </p:pic>
      <p:sp>
        <p:nvSpPr>
          <p:cNvPr id="4" name="Espace réservé du pied de page 3">
            <a:extLst>
              <a:ext uri="{FF2B5EF4-FFF2-40B4-BE49-F238E27FC236}">
                <a16:creationId xmlns:a16="http://schemas.microsoft.com/office/drawing/2014/main" id="{972FD10C-526B-B03D-EDAC-348C3524164A}"/>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E9DB4A87-7357-5185-1997-5C476775A14A}"/>
              </a:ext>
            </a:extLst>
          </p:cNvPr>
          <p:cNvSpPr>
            <a:spLocks noGrp="1"/>
          </p:cNvSpPr>
          <p:nvPr>
            <p:ph type="sldNum" sz="quarter" idx="12"/>
          </p:nvPr>
        </p:nvSpPr>
        <p:spPr/>
        <p:txBody>
          <a:bodyPr/>
          <a:lstStyle/>
          <a:p>
            <a:fld id="{D57F1E4F-1CFF-5643-939E-217C01CDF565}" type="slidenum">
              <a:rPr lang="en-US" dirty="0"/>
              <a:pPr/>
              <a:t>11</a:t>
            </a:fld>
            <a:endParaRPr lang="en-US"/>
          </a:p>
        </p:txBody>
      </p:sp>
      <p:sp>
        <p:nvSpPr>
          <p:cNvPr id="15" name="ZoneTexte 14">
            <a:extLst>
              <a:ext uri="{FF2B5EF4-FFF2-40B4-BE49-F238E27FC236}">
                <a16:creationId xmlns:a16="http://schemas.microsoft.com/office/drawing/2014/main" id="{E7CF8DD5-F4A6-A620-5919-982921D527CF}"/>
              </a:ext>
            </a:extLst>
          </p:cNvPr>
          <p:cNvSpPr txBox="1"/>
          <p:nvPr/>
        </p:nvSpPr>
        <p:spPr>
          <a:xfrm>
            <a:off x="1138176" y="1794076"/>
            <a:ext cx="780326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fr-FR"/>
              <a:t>Récupérer les données de CSV avec un split suivant le regex</a:t>
            </a:r>
          </a:p>
          <a:p>
            <a:pPr marL="285750" indent="-285750">
              <a:buFont typeface="Arial" panose="020B0604020202020204" pitchFamily="34" charset="0"/>
              <a:buChar char="•"/>
            </a:pPr>
            <a:endParaRPr lang="fr-FR"/>
          </a:p>
          <a:p>
            <a:pPr marL="285750" indent="-285750">
              <a:buFont typeface="Arial" panose="020B0604020202020204" pitchFamily="34" charset="0"/>
              <a:buChar char="•"/>
            </a:pPr>
            <a:r>
              <a:rPr lang="fr-FR"/>
              <a:t>Les données vont ensuite dans les fonctions </a:t>
            </a:r>
            <a:r>
              <a:rPr lang="fr-FR" err="1">
                <a:ea typeface="+mn-lt"/>
                <a:cs typeface="+mn-lt"/>
              </a:rPr>
              <a:t>checkMandatoryColumn</a:t>
            </a:r>
            <a:r>
              <a:rPr lang="fr-FR">
                <a:ea typeface="+mn-lt"/>
                <a:cs typeface="+mn-lt"/>
              </a:rPr>
              <a:t> et </a:t>
            </a:r>
            <a:r>
              <a:rPr lang="fr-FR" err="1">
                <a:latin typeface="Arial"/>
                <a:ea typeface="+mn-lt"/>
                <a:cs typeface="Arial"/>
              </a:rPr>
              <a:t>nullOrEmpty</a:t>
            </a:r>
            <a:endParaRPr lang="fr-FR">
              <a:latin typeface="Arial"/>
              <a:ea typeface="+mn-lt"/>
              <a:cs typeface="Arial"/>
            </a:endParaRPr>
          </a:p>
          <a:p>
            <a:pPr marL="285750" indent="-285750">
              <a:buFont typeface="Arial" panose="020B0604020202020204" pitchFamily="34" charset="0"/>
              <a:buChar char="•"/>
            </a:pPr>
            <a:endParaRPr lang="fr-FR">
              <a:latin typeface="Arial"/>
              <a:ea typeface="+mn-lt"/>
              <a:cs typeface="Arial"/>
            </a:endParaRPr>
          </a:p>
          <a:p>
            <a:pPr marL="285750" indent="-285750">
              <a:buFont typeface="Arial" panose="020B0604020202020204" pitchFamily="34" charset="0"/>
              <a:buChar char="•"/>
            </a:pPr>
            <a:r>
              <a:rPr lang="fr-FR">
                <a:latin typeface="Arial"/>
                <a:ea typeface="+mn-lt"/>
                <a:cs typeface="Arial"/>
              </a:rPr>
              <a:t>Ensuite on doit les trier</a:t>
            </a:r>
          </a:p>
          <a:p>
            <a:pPr marL="285750" indent="-285750">
              <a:buFont typeface="Arial" panose="020B0604020202020204" pitchFamily="34" charset="0"/>
              <a:buChar char="•"/>
            </a:pPr>
            <a:endParaRPr lang="fr-FR"/>
          </a:p>
          <a:p>
            <a:pPr marL="285750" indent="-285750">
              <a:buFont typeface="Arial" panose="020B0604020202020204" pitchFamily="34" charset="0"/>
              <a:buChar char="•"/>
            </a:pPr>
            <a:r>
              <a:rPr lang="fr-FR"/>
              <a:t>Enregistre les données correspondantes à la demande</a:t>
            </a:r>
          </a:p>
        </p:txBody>
      </p:sp>
      <p:pic>
        <p:nvPicPr>
          <p:cNvPr id="16" name="Image 15" descr="Une image contenant capture d’écran, Police, texte&#10;&#10;Description générée automatiquement">
            <a:extLst>
              <a:ext uri="{FF2B5EF4-FFF2-40B4-BE49-F238E27FC236}">
                <a16:creationId xmlns:a16="http://schemas.microsoft.com/office/drawing/2014/main" id="{03634427-B0C0-EFD0-74D7-49D4E7EB1F68}"/>
              </a:ext>
            </a:extLst>
          </p:cNvPr>
          <p:cNvPicPr>
            <a:picLocks noChangeAspect="1"/>
          </p:cNvPicPr>
          <p:nvPr/>
        </p:nvPicPr>
        <p:blipFill>
          <a:blip r:embed="rId3"/>
          <a:stretch>
            <a:fillRect/>
          </a:stretch>
        </p:blipFill>
        <p:spPr>
          <a:xfrm>
            <a:off x="3200399" y="4805562"/>
            <a:ext cx="5424667" cy="835029"/>
          </a:xfrm>
          <a:prstGeom prst="rect">
            <a:avLst/>
          </a:prstGeom>
        </p:spPr>
      </p:pic>
    </p:spTree>
    <p:extLst>
      <p:ext uri="{BB962C8B-B14F-4D97-AF65-F5344CB8AC3E}">
        <p14:creationId xmlns:p14="http://schemas.microsoft.com/office/powerpoint/2010/main" val="393822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A1356-22D6-7A9A-CE6C-9CD505A5C7DD}"/>
              </a:ext>
            </a:extLst>
          </p:cNvPr>
          <p:cNvSpPr>
            <a:spLocks noGrp="1"/>
          </p:cNvSpPr>
          <p:nvPr>
            <p:ph type="title"/>
          </p:nvPr>
        </p:nvSpPr>
        <p:spPr>
          <a:xfrm>
            <a:off x="1141413" y="534473"/>
            <a:ext cx="9925289" cy="911507"/>
          </a:xfrm>
        </p:spPr>
        <p:txBody>
          <a:bodyPr/>
          <a:lstStyle/>
          <a:p>
            <a:r>
              <a:rPr lang="fr-FR" err="1">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Reducer</a:t>
            </a:r>
            <a:endParaRPr lang="fr-FR" err="1">
              <a:ea typeface="+mj-lt"/>
              <a:cs typeface="+mj-lt"/>
            </a:endParaRPr>
          </a:p>
        </p:txBody>
      </p:sp>
      <p:sp>
        <p:nvSpPr>
          <p:cNvPr id="3" name="Espace réservé du texte 2">
            <a:extLst>
              <a:ext uri="{FF2B5EF4-FFF2-40B4-BE49-F238E27FC236}">
                <a16:creationId xmlns:a16="http://schemas.microsoft.com/office/drawing/2014/main" id="{70A4A41A-7424-6041-5172-463D5E7C7EC0}"/>
              </a:ext>
            </a:extLst>
          </p:cNvPr>
          <p:cNvSpPr>
            <a:spLocks noGrp="1"/>
          </p:cNvSpPr>
          <p:nvPr>
            <p:ph idx="1"/>
          </p:nvPr>
        </p:nvSpPr>
        <p:spPr>
          <a:xfrm>
            <a:off x="1141413" y="1442012"/>
            <a:ext cx="6694024" cy="3973011"/>
          </a:xfrm>
        </p:spPr>
        <p:txBody>
          <a:bodyPr vert="horz" lIns="91440" tIns="45720" rIns="91440" bIns="45720" rtlCol="0" anchor="t">
            <a:normAutofit/>
          </a:bodyPr>
          <a:lstStyle/>
          <a:p>
            <a:r>
              <a:rPr lang="fr-FR">
                <a:effectLst>
                  <a:glow rad="38100">
                    <a:prstClr val="black">
                      <a:lumMod val="50000"/>
                      <a:lumOff val="50000"/>
                      <a:alpha val="20000"/>
                    </a:prstClr>
                  </a:glow>
                  <a:outerShdw blurRad="44450" dist="12700" dir="13860000" algn="tl" rotWithShape="0">
                    <a:srgbClr val="000000">
                      <a:alpha val="20000"/>
                    </a:srgbClr>
                  </a:outerShdw>
                </a:effectLst>
              </a:rPr>
              <a:t>Récupère les données mapper et trier</a:t>
            </a:r>
          </a:p>
          <a:p>
            <a:pPr>
              <a:buClr>
                <a:srgbClr val="FFFFFF"/>
              </a:buClr>
            </a:pPr>
            <a:endParaRPr lang="fr-FR">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fr-FR">
                <a:effectLst>
                  <a:glow rad="38100">
                    <a:prstClr val="black">
                      <a:lumMod val="50000"/>
                      <a:lumOff val="50000"/>
                      <a:alpha val="20000"/>
                    </a:prstClr>
                  </a:glow>
                  <a:outerShdw blurRad="44450" dist="12700" dir="13860000" algn="tl" rotWithShape="0">
                    <a:srgbClr val="000000">
                      <a:alpha val="20000"/>
                    </a:srgbClr>
                  </a:outerShdw>
                </a:effectLst>
              </a:rPr>
              <a:t>Effectué les agrégats et les filtres nécessaires pour traiter les données</a:t>
            </a:r>
          </a:p>
          <a:p>
            <a:pPr>
              <a:buClr>
                <a:srgbClr val="FFFFFF"/>
              </a:buClr>
            </a:pPr>
            <a:endParaRPr lang="fr-FR">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fr-FR">
                <a:effectLst>
                  <a:glow rad="38100">
                    <a:prstClr val="black">
                      <a:lumMod val="50000"/>
                      <a:lumOff val="50000"/>
                      <a:alpha val="20000"/>
                    </a:prstClr>
                  </a:glow>
                  <a:outerShdw blurRad="44450" dist="12700" dir="13860000" algn="tl" rotWithShape="0">
                    <a:srgbClr val="000000">
                      <a:alpha val="20000"/>
                    </a:srgbClr>
                  </a:outerShdw>
                </a:effectLst>
              </a:rPr>
              <a:t>On créer les graphes nécessaires avec </a:t>
            </a:r>
            <a:r>
              <a:rPr lang="fr-FR" err="1">
                <a:effectLst>
                  <a:glow rad="38100">
                    <a:prstClr val="black">
                      <a:lumMod val="50000"/>
                      <a:lumOff val="50000"/>
                      <a:alpha val="20000"/>
                    </a:prstClr>
                  </a:glow>
                  <a:outerShdw blurRad="44450" dist="12700" dir="13860000" algn="tl" rotWithShape="0">
                    <a:srgbClr val="000000">
                      <a:alpha val="20000"/>
                    </a:srgbClr>
                  </a:outerShdw>
                </a:effectLst>
              </a:rPr>
              <a:t>matplotlib</a:t>
            </a:r>
            <a:r>
              <a:rPr lang="fr-FR">
                <a:effectLst>
                  <a:glow rad="38100">
                    <a:prstClr val="black">
                      <a:lumMod val="50000"/>
                      <a:lumOff val="50000"/>
                      <a:alpha val="20000"/>
                    </a:prstClr>
                  </a:glow>
                  <a:outerShdw blurRad="44450" dist="12700" dir="13860000" algn="tl" rotWithShape="0">
                    <a:srgbClr val="000000">
                      <a:alpha val="20000"/>
                    </a:srgbClr>
                  </a:outerShdw>
                </a:effectLst>
              </a:rPr>
              <a:t> et les fichiers </a:t>
            </a:r>
            <a:r>
              <a:rPr lang="fr-FR" err="1">
                <a:effectLst>
                  <a:glow rad="38100">
                    <a:prstClr val="black">
                      <a:lumMod val="50000"/>
                      <a:lumOff val="50000"/>
                      <a:alpha val="20000"/>
                    </a:prstClr>
                  </a:glow>
                  <a:outerShdw blurRad="44450" dist="12700" dir="13860000" algn="tl" rotWithShape="0">
                    <a:srgbClr val="000000">
                      <a:alpha val="20000"/>
                    </a:srgbClr>
                  </a:outerShdw>
                </a:effectLst>
              </a:rPr>
              <a:t>démandés</a:t>
            </a:r>
            <a:endParaRPr lang="fr-FR">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endParaRPr lang="fr-FR">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Espace réservé du pied de page 3">
            <a:extLst>
              <a:ext uri="{FF2B5EF4-FFF2-40B4-BE49-F238E27FC236}">
                <a16:creationId xmlns:a16="http://schemas.microsoft.com/office/drawing/2014/main" id="{2F9B4161-71A7-A8C8-15BE-24FD8754394A}"/>
              </a:ext>
            </a:extLst>
          </p:cNvPr>
          <p:cNvSpPr>
            <a:spLocks noGrp="1"/>
          </p:cNvSpPr>
          <p:nvPr>
            <p:ph type="ftr" sz="quarter" idx="11"/>
          </p:nvPr>
        </p:nvSpPr>
        <p:spPr/>
        <p:txBody>
          <a:bodyPr/>
          <a:lstStyle/>
          <a:p>
            <a:r>
              <a:rPr lang="en-US">
                <a:ea typeface="+mn-lt"/>
                <a:cs typeface="+mn-lt"/>
              </a:rPr>
              <a:t>PRÉSENTATION DU CODE</a:t>
            </a:r>
            <a:endParaRPr lang="fr-FR"/>
          </a:p>
        </p:txBody>
      </p:sp>
      <p:sp>
        <p:nvSpPr>
          <p:cNvPr id="5" name="Espace réservé du numéro de diapositive 4">
            <a:extLst>
              <a:ext uri="{FF2B5EF4-FFF2-40B4-BE49-F238E27FC236}">
                <a16:creationId xmlns:a16="http://schemas.microsoft.com/office/drawing/2014/main" id="{15EC4B17-486C-C9F0-C54D-9969E1B874BC}"/>
              </a:ext>
            </a:extLst>
          </p:cNvPr>
          <p:cNvSpPr>
            <a:spLocks noGrp="1"/>
          </p:cNvSpPr>
          <p:nvPr>
            <p:ph type="sldNum" sz="quarter" idx="12"/>
          </p:nvPr>
        </p:nvSpPr>
        <p:spPr/>
        <p:txBody>
          <a:bodyPr/>
          <a:lstStyle/>
          <a:p>
            <a:fld id="{D57F1E4F-1CFF-5643-939E-217C01CDF565}" type="slidenum">
              <a:rPr lang="en-US" dirty="0"/>
              <a:pPr/>
              <a:t>12</a:t>
            </a:fld>
            <a:endParaRPr lang="en-US"/>
          </a:p>
        </p:txBody>
      </p:sp>
      <p:pic>
        <p:nvPicPr>
          <p:cNvPr id="6" name="Image 5">
            <a:extLst>
              <a:ext uri="{FF2B5EF4-FFF2-40B4-BE49-F238E27FC236}">
                <a16:creationId xmlns:a16="http://schemas.microsoft.com/office/drawing/2014/main" id="{9C3FF32C-A889-8EDF-2682-99139AB9DFC6}"/>
              </a:ext>
            </a:extLst>
          </p:cNvPr>
          <p:cNvPicPr>
            <a:picLocks noChangeAspect="1"/>
          </p:cNvPicPr>
          <p:nvPr/>
        </p:nvPicPr>
        <p:blipFill>
          <a:blip r:embed="rId2"/>
          <a:stretch>
            <a:fillRect/>
          </a:stretch>
        </p:blipFill>
        <p:spPr>
          <a:xfrm>
            <a:off x="7357641" y="1787881"/>
            <a:ext cx="4074288" cy="552542"/>
          </a:xfrm>
          <a:prstGeom prst="rect">
            <a:avLst/>
          </a:prstGeom>
        </p:spPr>
      </p:pic>
      <p:pic>
        <p:nvPicPr>
          <p:cNvPr id="7" name="Image 6" descr="Une image contenant texte, capture d’écran, Police&#10;&#10;Description générée automatiquement">
            <a:extLst>
              <a:ext uri="{FF2B5EF4-FFF2-40B4-BE49-F238E27FC236}">
                <a16:creationId xmlns:a16="http://schemas.microsoft.com/office/drawing/2014/main" id="{1039F3D6-F9B9-606B-93D3-D83458F521EE}"/>
              </a:ext>
            </a:extLst>
          </p:cNvPr>
          <p:cNvPicPr>
            <a:picLocks noChangeAspect="1"/>
          </p:cNvPicPr>
          <p:nvPr/>
        </p:nvPicPr>
        <p:blipFill>
          <a:blip r:embed="rId3"/>
          <a:stretch>
            <a:fillRect/>
          </a:stretch>
        </p:blipFill>
        <p:spPr>
          <a:xfrm>
            <a:off x="2371587" y="4482968"/>
            <a:ext cx="7228390" cy="1035110"/>
          </a:xfrm>
          <a:prstGeom prst="rect">
            <a:avLst/>
          </a:prstGeom>
        </p:spPr>
      </p:pic>
    </p:spTree>
    <p:extLst>
      <p:ext uri="{BB962C8B-B14F-4D97-AF65-F5344CB8AC3E}">
        <p14:creationId xmlns:p14="http://schemas.microsoft.com/office/powerpoint/2010/main" val="195856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6C684E-8030-040A-ED4B-4F0E1B97E06C}"/>
              </a:ext>
            </a:extLst>
          </p:cNvPr>
          <p:cNvSpPr>
            <a:spLocks noGrp="1"/>
          </p:cNvSpPr>
          <p:nvPr>
            <p:ph type="title"/>
          </p:nvPr>
        </p:nvSpPr>
        <p:spPr>
          <a:xfrm>
            <a:off x="1141413" y="321527"/>
            <a:ext cx="9933876" cy="873513"/>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Lot 1</a:t>
            </a:r>
          </a:p>
        </p:txBody>
      </p:sp>
      <p:sp>
        <p:nvSpPr>
          <p:cNvPr id="3" name="Espace réservé du contenu 2">
            <a:extLst>
              <a:ext uri="{FF2B5EF4-FFF2-40B4-BE49-F238E27FC236}">
                <a16:creationId xmlns:a16="http://schemas.microsoft.com/office/drawing/2014/main" id="{BE4DB0F8-6171-2DB8-9DCE-FC5A786FBFC5}"/>
              </a:ext>
            </a:extLst>
          </p:cNvPr>
          <p:cNvSpPr>
            <a:spLocks noGrp="1"/>
          </p:cNvSpPr>
          <p:nvPr>
            <p:ph idx="1"/>
          </p:nvPr>
        </p:nvSpPr>
        <p:spPr>
          <a:xfrm>
            <a:off x="1141413" y="1198756"/>
            <a:ext cx="9933876" cy="4592444"/>
          </a:xfrm>
        </p:spPr>
        <p:txBody>
          <a:bodyPr vert="horz" lIns="91440" tIns="45720" rIns="91440" bIns="45720" rtlCol="0" anchor="t">
            <a:normAutofit/>
          </a:bodyPr>
          <a:lstStyle/>
          <a:p>
            <a:r>
              <a:rPr lang="fr-FR">
                <a:effectLst>
                  <a:glow rad="38100">
                    <a:prstClr val="black">
                      <a:lumMod val="50000"/>
                      <a:lumOff val="50000"/>
                      <a:alpha val="20000"/>
                    </a:prstClr>
                  </a:glow>
                  <a:outerShdw blurRad="44450" dist="12700" dir="13860000" algn="tl" rotWithShape="0">
                    <a:srgbClr val="000000">
                      <a:alpha val="20000"/>
                    </a:srgbClr>
                  </a:outerShdw>
                </a:effectLst>
              </a:rPr>
              <a:t>Lot 1 possèdent 3 problématiques demandés:</a:t>
            </a:r>
          </a:p>
          <a:p>
            <a:pPr lvl="1">
              <a:buClr>
                <a:srgbClr val="FFFFFF"/>
              </a:buClr>
            </a:pPr>
            <a:r>
              <a:rPr lang="fr-FR">
                <a:effectLst>
                  <a:glow rad="38100">
                    <a:prstClr val="black">
                      <a:lumMod val="50000"/>
                      <a:lumOff val="50000"/>
                      <a:alpha val="20000"/>
                    </a:prstClr>
                  </a:glow>
                  <a:outerShdw blurRad="44450" dist="12700" dir="13860000" algn="tl" rotWithShape="0">
                    <a:srgbClr val="000000">
                      <a:alpha val="20000"/>
                    </a:srgbClr>
                  </a:outerShdw>
                </a:effectLst>
              </a:rPr>
              <a:t>La première ne possède pas de graphe via le </a:t>
            </a:r>
            <a:r>
              <a:rPr lang="fr-FR" err="1">
                <a:effectLst>
                  <a:glow rad="38100">
                    <a:prstClr val="black">
                      <a:lumMod val="50000"/>
                      <a:lumOff val="50000"/>
                      <a:alpha val="20000"/>
                    </a:prstClr>
                  </a:glow>
                  <a:outerShdw blurRad="44450" dist="12700" dir="13860000" algn="tl" rotWithShape="0">
                    <a:srgbClr val="000000">
                      <a:alpha val="20000"/>
                    </a:srgbClr>
                  </a:outerShdw>
                </a:effectLst>
              </a:rPr>
              <a:t>mapreduce</a:t>
            </a:r>
          </a:p>
          <a:p>
            <a:pPr lvl="1">
              <a:buClr>
                <a:srgbClr val="FFFFFF"/>
              </a:buClr>
            </a:pPr>
            <a:r>
              <a:rPr lang="fr-FR">
                <a:effectLst>
                  <a:glow rad="38100">
                    <a:prstClr val="black">
                      <a:lumMod val="50000"/>
                      <a:lumOff val="50000"/>
                      <a:alpha val="20000"/>
                    </a:prstClr>
                  </a:glow>
                  <a:outerShdw blurRad="44450" dist="12700" dir="13860000" algn="tl" rotWithShape="0">
                    <a:srgbClr val="000000">
                      <a:alpha val="20000"/>
                    </a:srgbClr>
                  </a:outerShdw>
                </a:effectLst>
              </a:rPr>
              <a:t>La deuxième :</a:t>
            </a:r>
          </a:p>
        </p:txBody>
      </p:sp>
      <p:sp>
        <p:nvSpPr>
          <p:cNvPr id="4" name="Espace réservé du pied de page 3">
            <a:extLst>
              <a:ext uri="{FF2B5EF4-FFF2-40B4-BE49-F238E27FC236}">
                <a16:creationId xmlns:a16="http://schemas.microsoft.com/office/drawing/2014/main" id="{ADB37CA0-6DC6-544E-F37C-A0F255F190B0}"/>
              </a:ext>
            </a:extLst>
          </p:cNvPr>
          <p:cNvSpPr>
            <a:spLocks noGrp="1"/>
          </p:cNvSpPr>
          <p:nvPr>
            <p:ph type="ftr" sz="quarter" idx="11"/>
          </p:nvPr>
        </p:nvSpPr>
        <p:spPr/>
        <p:txBody>
          <a:bodyPr/>
          <a:lstStyle/>
          <a:p>
            <a:r>
              <a:rPr lang="en-US"/>
              <a:t>MAPREDUCE</a:t>
            </a:r>
          </a:p>
        </p:txBody>
      </p:sp>
      <p:sp>
        <p:nvSpPr>
          <p:cNvPr id="5" name="Espace réservé du numéro de diapositive 4">
            <a:extLst>
              <a:ext uri="{FF2B5EF4-FFF2-40B4-BE49-F238E27FC236}">
                <a16:creationId xmlns:a16="http://schemas.microsoft.com/office/drawing/2014/main" id="{CFF0B353-A819-3A79-8A9C-2D6443FBE6CD}"/>
              </a:ext>
            </a:extLst>
          </p:cNvPr>
          <p:cNvSpPr>
            <a:spLocks noGrp="1"/>
          </p:cNvSpPr>
          <p:nvPr>
            <p:ph type="sldNum" sz="quarter" idx="12"/>
          </p:nvPr>
        </p:nvSpPr>
        <p:spPr/>
        <p:txBody>
          <a:bodyPr/>
          <a:lstStyle/>
          <a:p>
            <a:fld id="{D57F1E4F-1CFF-5643-939E-217C01CDF565}" type="slidenum">
              <a:rPr lang="en-US" dirty="0"/>
              <a:pPr/>
              <a:t>13</a:t>
            </a:fld>
            <a:endParaRPr lang="en-US"/>
          </a:p>
        </p:txBody>
      </p:sp>
      <p:pic>
        <p:nvPicPr>
          <p:cNvPr id="6" name="Image 5" descr="Une image contenant texte, capture d’écran, Police, ligne&#10;&#10;Description générée automatiquement">
            <a:extLst>
              <a:ext uri="{FF2B5EF4-FFF2-40B4-BE49-F238E27FC236}">
                <a16:creationId xmlns:a16="http://schemas.microsoft.com/office/drawing/2014/main" id="{86E42901-56D9-3F10-7D2F-A490CD66F915}"/>
              </a:ext>
            </a:extLst>
          </p:cNvPr>
          <p:cNvPicPr>
            <a:picLocks noChangeAspect="1"/>
          </p:cNvPicPr>
          <p:nvPr/>
        </p:nvPicPr>
        <p:blipFill>
          <a:blip r:embed="rId3"/>
          <a:stretch>
            <a:fillRect/>
          </a:stretch>
        </p:blipFill>
        <p:spPr>
          <a:xfrm>
            <a:off x="1140178" y="2471133"/>
            <a:ext cx="7051792" cy="1340734"/>
          </a:xfrm>
          <a:prstGeom prst="rect">
            <a:avLst/>
          </a:prstGeom>
        </p:spPr>
      </p:pic>
      <p:pic>
        <p:nvPicPr>
          <p:cNvPr id="7" name="Image 6" descr="Une image contenant texte, capture d’écran, Police, ligne&#10;&#10;Description générée automatiquement">
            <a:extLst>
              <a:ext uri="{FF2B5EF4-FFF2-40B4-BE49-F238E27FC236}">
                <a16:creationId xmlns:a16="http://schemas.microsoft.com/office/drawing/2014/main" id="{5C9CEFC3-D083-6744-76A7-73006A21B365}"/>
              </a:ext>
            </a:extLst>
          </p:cNvPr>
          <p:cNvPicPr>
            <a:picLocks noChangeAspect="1"/>
          </p:cNvPicPr>
          <p:nvPr/>
        </p:nvPicPr>
        <p:blipFill>
          <a:blip r:embed="rId4"/>
          <a:stretch>
            <a:fillRect/>
          </a:stretch>
        </p:blipFill>
        <p:spPr>
          <a:xfrm>
            <a:off x="4329289" y="3890439"/>
            <a:ext cx="6637865" cy="1212602"/>
          </a:xfrm>
          <a:prstGeom prst="rect">
            <a:avLst/>
          </a:prstGeom>
        </p:spPr>
      </p:pic>
    </p:spTree>
    <p:extLst>
      <p:ext uri="{BB962C8B-B14F-4D97-AF65-F5344CB8AC3E}">
        <p14:creationId xmlns:p14="http://schemas.microsoft.com/office/powerpoint/2010/main" val="28690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40ED0-1492-1A57-C7AF-8526C545BF9B}"/>
              </a:ext>
            </a:extLst>
          </p:cNvPr>
          <p:cNvSpPr>
            <a:spLocks noGrp="1"/>
          </p:cNvSpPr>
          <p:nvPr>
            <p:ph type="title"/>
          </p:nvPr>
        </p:nvSpPr>
        <p:spPr>
          <a:xfrm>
            <a:off x="1141413" y="609600"/>
            <a:ext cx="9915405" cy="550334"/>
          </a:xfrm>
        </p:spPr>
        <p:txBody>
          <a:bodyPr>
            <a:normAutofit fontScale="90000"/>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Lot 1</a:t>
            </a:r>
            <a:endParaRPr lang="fr-FR"/>
          </a:p>
        </p:txBody>
      </p:sp>
      <p:sp>
        <p:nvSpPr>
          <p:cNvPr id="3" name="Espace réservé du contenu 2">
            <a:extLst>
              <a:ext uri="{FF2B5EF4-FFF2-40B4-BE49-F238E27FC236}">
                <a16:creationId xmlns:a16="http://schemas.microsoft.com/office/drawing/2014/main" id="{3A552D48-8A17-3D15-A7C8-C9CE2987E4DA}"/>
              </a:ext>
            </a:extLst>
          </p:cNvPr>
          <p:cNvSpPr>
            <a:spLocks noGrp="1"/>
          </p:cNvSpPr>
          <p:nvPr>
            <p:ph idx="1"/>
          </p:nvPr>
        </p:nvSpPr>
        <p:spPr>
          <a:xfrm>
            <a:off x="1141413" y="1255888"/>
            <a:ext cx="9915405" cy="4535312"/>
          </a:xfrm>
        </p:spPr>
        <p:txBody>
          <a:bodyPr vert="horz" lIns="91440" tIns="45720" rIns="91440" bIns="45720" rtlCol="0" anchor="t">
            <a:normAutofit/>
          </a:bodyPr>
          <a:lstStyle/>
          <a:p>
            <a:r>
              <a:rPr lang="fr-FR">
                <a:effectLst>
                  <a:glow rad="38100">
                    <a:prstClr val="black">
                      <a:lumMod val="50000"/>
                      <a:lumOff val="50000"/>
                      <a:alpha val="20000"/>
                    </a:prstClr>
                  </a:glow>
                  <a:outerShdw blurRad="44450" dist="12700" dir="13860000" algn="tl" rotWithShape="0">
                    <a:srgbClr val="000000">
                      <a:alpha val="20000"/>
                    </a:srgbClr>
                  </a:outerShdw>
                </a:effectLst>
              </a:rPr>
              <a:t>La troisième problématique :</a:t>
            </a:r>
            <a:endParaRPr lang="fr-FR"/>
          </a:p>
        </p:txBody>
      </p:sp>
      <p:sp>
        <p:nvSpPr>
          <p:cNvPr id="4" name="Espace réservé du pied de page 3">
            <a:extLst>
              <a:ext uri="{FF2B5EF4-FFF2-40B4-BE49-F238E27FC236}">
                <a16:creationId xmlns:a16="http://schemas.microsoft.com/office/drawing/2014/main" id="{B5D29B7C-7D13-8048-0874-A79EA51FCA0D}"/>
              </a:ext>
            </a:extLst>
          </p:cNvPr>
          <p:cNvSpPr>
            <a:spLocks noGrp="1"/>
          </p:cNvSpPr>
          <p:nvPr>
            <p:ph type="ftr" sz="quarter" idx="11"/>
          </p:nvPr>
        </p:nvSpPr>
        <p:spPr/>
        <p:txBody>
          <a:bodyPr/>
          <a:lstStyle/>
          <a:p>
            <a:r>
              <a:rPr lang="en-US"/>
              <a:t>MAPREDUCE</a:t>
            </a:r>
          </a:p>
        </p:txBody>
      </p:sp>
      <p:sp>
        <p:nvSpPr>
          <p:cNvPr id="5" name="Espace réservé du numéro de diapositive 4">
            <a:extLst>
              <a:ext uri="{FF2B5EF4-FFF2-40B4-BE49-F238E27FC236}">
                <a16:creationId xmlns:a16="http://schemas.microsoft.com/office/drawing/2014/main" id="{08AE9513-B84E-06F0-AE46-DB1A355671A5}"/>
              </a:ext>
            </a:extLst>
          </p:cNvPr>
          <p:cNvSpPr>
            <a:spLocks noGrp="1"/>
          </p:cNvSpPr>
          <p:nvPr>
            <p:ph type="sldNum" sz="quarter" idx="12"/>
          </p:nvPr>
        </p:nvSpPr>
        <p:spPr/>
        <p:txBody>
          <a:bodyPr/>
          <a:lstStyle/>
          <a:p>
            <a:fld id="{D57F1E4F-1CFF-5643-939E-217C01CDF565}" type="slidenum">
              <a:rPr lang="en-US" dirty="0"/>
              <a:pPr/>
              <a:t>14</a:t>
            </a:fld>
            <a:endParaRPr lang="en-US"/>
          </a:p>
        </p:txBody>
      </p:sp>
      <p:pic>
        <p:nvPicPr>
          <p:cNvPr id="6" name="Image 5" descr="Une image contenant diagramme, texte, Tracé, ligne&#10;&#10;Description générée automatiquement">
            <a:extLst>
              <a:ext uri="{FF2B5EF4-FFF2-40B4-BE49-F238E27FC236}">
                <a16:creationId xmlns:a16="http://schemas.microsoft.com/office/drawing/2014/main" id="{21954746-9358-C6F9-4D8B-563048955F2A}"/>
              </a:ext>
            </a:extLst>
          </p:cNvPr>
          <p:cNvPicPr>
            <a:picLocks noChangeAspect="1"/>
          </p:cNvPicPr>
          <p:nvPr/>
        </p:nvPicPr>
        <p:blipFill>
          <a:blip r:embed="rId3"/>
          <a:stretch>
            <a:fillRect/>
          </a:stretch>
        </p:blipFill>
        <p:spPr>
          <a:xfrm>
            <a:off x="3248628" y="1668819"/>
            <a:ext cx="5839427" cy="4089449"/>
          </a:xfrm>
          <a:prstGeom prst="rect">
            <a:avLst/>
          </a:prstGeom>
        </p:spPr>
      </p:pic>
      <p:pic>
        <p:nvPicPr>
          <p:cNvPr id="7" name="Image 6" descr="Une image contenant texte, diagramme, Tracé, ligne&#10;&#10;Description générée automatiquement">
            <a:extLst>
              <a:ext uri="{FF2B5EF4-FFF2-40B4-BE49-F238E27FC236}">
                <a16:creationId xmlns:a16="http://schemas.microsoft.com/office/drawing/2014/main" id="{9BE97D83-2461-CA70-BC5A-38369237567B}"/>
              </a:ext>
            </a:extLst>
          </p:cNvPr>
          <p:cNvPicPr>
            <a:picLocks noChangeAspect="1"/>
          </p:cNvPicPr>
          <p:nvPr/>
        </p:nvPicPr>
        <p:blipFill>
          <a:blip r:embed="rId4"/>
          <a:stretch>
            <a:fillRect/>
          </a:stretch>
        </p:blipFill>
        <p:spPr>
          <a:xfrm>
            <a:off x="1145894" y="1757119"/>
            <a:ext cx="4624084" cy="3295533"/>
          </a:xfrm>
          <a:prstGeom prst="rect">
            <a:avLst/>
          </a:prstGeom>
        </p:spPr>
      </p:pic>
      <p:pic>
        <p:nvPicPr>
          <p:cNvPr id="8" name="Image 7" descr="Une image contenant texte, diagramme, capture d’écran, ligne&#10;&#10;Description générée automatiquement">
            <a:extLst>
              <a:ext uri="{FF2B5EF4-FFF2-40B4-BE49-F238E27FC236}">
                <a16:creationId xmlns:a16="http://schemas.microsoft.com/office/drawing/2014/main" id="{E20052FE-D1DE-5901-7E75-F82F6593B8D0}"/>
              </a:ext>
            </a:extLst>
          </p:cNvPr>
          <p:cNvPicPr>
            <a:picLocks noChangeAspect="1"/>
          </p:cNvPicPr>
          <p:nvPr/>
        </p:nvPicPr>
        <p:blipFill>
          <a:blip r:embed="rId5"/>
          <a:stretch>
            <a:fillRect/>
          </a:stretch>
        </p:blipFill>
        <p:spPr>
          <a:xfrm>
            <a:off x="3933464" y="2958829"/>
            <a:ext cx="4845933" cy="3380671"/>
          </a:xfrm>
          <a:prstGeom prst="rect">
            <a:avLst/>
          </a:prstGeom>
        </p:spPr>
      </p:pic>
      <p:pic>
        <p:nvPicPr>
          <p:cNvPr id="9" name="Image 8" descr="Une image contenant texte, diagramme, Tracé, ligne&#10;&#10;Description générée automatiquement">
            <a:extLst>
              <a:ext uri="{FF2B5EF4-FFF2-40B4-BE49-F238E27FC236}">
                <a16:creationId xmlns:a16="http://schemas.microsoft.com/office/drawing/2014/main" id="{FD69B0A0-1000-7803-4FDE-9C2AC59E38A2}"/>
              </a:ext>
            </a:extLst>
          </p:cNvPr>
          <p:cNvPicPr>
            <a:picLocks noChangeAspect="1"/>
          </p:cNvPicPr>
          <p:nvPr/>
        </p:nvPicPr>
        <p:blipFill>
          <a:blip r:embed="rId6"/>
          <a:stretch>
            <a:fillRect/>
          </a:stretch>
        </p:blipFill>
        <p:spPr>
          <a:xfrm>
            <a:off x="7145438" y="1718673"/>
            <a:ext cx="4826642" cy="3333842"/>
          </a:xfrm>
          <a:prstGeom prst="rect">
            <a:avLst/>
          </a:prstGeom>
        </p:spPr>
      </p:pic>
    </p:spTree>
    <p:extLst>
      <p:ext uri="{BB962C8B-B14F-4D97-AF65-F5344CB8AC3E}">
        <p14:creationId xmlns:p14="http://schemas.microsoft.com/office/powerpoint/2010/main" val="410875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96B5B9-0974-5604-E3BE-EBF3EF7D74B4}"/>
              </a:ext>
            </a:extLst>
          </p:cNvPr>
          <p:cNvSpPr>
            <a:spLocks noGrp="1"/>
          </p:cNvSpPr>
          <p:nvPr>
            <p:ph type="title"/>
          </p:nvPr>
        </p:nvSpPr>
        <p:spPr>
          <a:xfrm>
            <a:off x="1141413" y="609600"/>
            <a:ext cx="9925289" cy="728241"/>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LOT 1</a:t>
            </a:r>
            <a:endParaRPr lang="fr-FR"/>
          </a:p>
        </p:txBody>
      </p:sp>
      <p:sp>
        <p:nvSpPr>
          <p:cNvPr id="4" name="Espace réservé du pied de page 3">
            <a:extLst>
              <a:ext uri="{FF2B5EF4-FFF2-40B4-BE49-F238E27FC236}">
                <a16:creationId xmlns:a16="http://schemas.microsoft.com/office/drawing/2014/main" id="{B2CE7437-D66C-6ADF-E73A-FFED2B9CECF2}"/>
              </a:ext>
            </a:extLst>
          </p:cNvPr>
          <p:cNvSpPr>
            <a:spLocks noGrp="1"/>
          </p:cNvSpPr>
          <p:nvPr>
            <p:ph type="ftr" sz="quarter" idx="11"/>
          </p:nvPr>
        </p:nvSpPr>
        <p:spPr/>
        <p:txBody>
          <a:bodyPr/>
          <a:lstStyle/>
          <a:p>
            <a:r>
              <a:rPr lang="en-US"/>
              <a:t>MAPREDUCE</a:t>
            </a:r>
          </a:p>
        </p:txBody>
      </p:sp>
      <p:sp>
        <p:nvSpPr>
          <p:cNvPr id="5" name="Espace réservé du numéro de diapositive 4">
            <a:extLst>
              <a:ext uri="{FF2B5EF4-FFF2-40B4-BE49-F238E27FC236}">
                <a16:creationId xmlns:a16="http://schemas.microsoft.com/office/drawing/2014/main" id="{A574767C-4E73-7280-33E9-3020B30361A2}"/>
              </a:ext>
            </a:extLst>
          </p:cNvPr>
          <p:cNvSpPr>
            <a:spLocks noGrp="1"/>
          </p:cNvSpPr>
          <p:nvPr>
            <p:ph type="sldNum" sz="quarter" idx="12"/>
          </p:nvPr>
        </p:nvSpPr>
        <p:spPr/>
        <p:txBody>
          <a:bodyPr/>
          <a:lstStyle/>
          <a:p>
            <a:fld id="{D57F1E4F-1CFF-5643-939E-217C01CDF565}" type="slidenum">
              <a:rPr lang="en-US" dirty="0"/>
              <a:pPr/>
              <a:t>15</a:t>
            </a:fld>
            <a:endParaRPr lang="en-US"/>
          </a:p>
        </p:txBody>
      </p:sp>
      <p:pic>
        <p:nvPicPr>
          <p:cNvPr id="6" name="Image 5">
            <a:extLst>
              <a:ext uri="{FF2B5EF4-FFF2-40B4-BE49-F238E27FC236}">
                <a16:creationId xmlns:a16="http://schemas.microsoft.com/office/drawing/2014/main" id="{2D91327F-A24E-E9A5-4CE1-EC239CD65C99}"/>
              </a:ext>
            </a:extLst>
          </p:cNvPr>
          <p:cNvPicPr>
            <a:picLocks noChangeAspect="1"/>
          </p:cNvPicPr>
          <p:nvPr/>
        </p:nvPicPr>
        <p:blipFill>
          <a:blip r:embed="rId2"/>
          <a:stretch>
            <a:fillRect/>
          </a:stretch>
        </p:blipFill>
        <p:spPr>
          <a:xfrm>
            <a:off x="2959261" y="943023"/>
            <a:ext cx="6765402" cy="5078053"/>
          </a:xfrm>
          <a:prstGeom prst="rect">
            <a:avLst/>
          </a:prstGeom>
        </p:spPr>
      </p:pic>
    </p:spTree>
    <p:extLst>
      <p:ext uri="{BB962C8B-B14F-4D97-AF65-F5344CB8AC3E}">
        <p14:creationId xmlns:p14="http://schemas.microsoft.com/office/powerpoint/2010/main" val="22764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73A3D8-4CAD-43CA-F60C-B2C34E9B24D4}"/>
              </a:ext>
            </a:extLst>
          </p:cNvPr>
          <p:cNvSpPr>
            <a:spLocks noGrp="1"/>
          </p:cNvSpPr>
          <p:nvPr>
            <p:ph type="title"/>
          </p:nvPr>
        </p:nvSpPr>
        <p:spPr>
          <a:xfrm>
            <a:off x="1141413" y="609600"/>
            <a:ext cx="9925289" cy="805406"/>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Lot 2</a:t>
            </a:r>
            <a:endParaRPr lang="fr-FR"/>
          </a:p>
        </p:txBody>
      </p:sp>
      <p:sp>
        <p:nvSpPr>
          <p:cNvPr id="3" name="Espace réservé du contenu 2">
            <a:extLst>
              <a:ext uri="{FF2B5EF4-FFF2-40B4-BE49-F238E27FC236}">
                <a16:creationId xmlns:a16="http://schemas.microsoft.com/office/drawing/2014/main" id="{17E0124A-56E3-BC37-C3C7-7EA3CE7F437E}"/>
              </a:ext>
            </a:extLst>
          </p:cNvPr>
          <p:cNvSpPr>
            <a:spLocks noGrp="1"/>
          </p:cNvSpPr>
          <p:nvPr>
            <p:ph idx="1"/>
          </p:nvPr>
        </p:nvSpPr>
        <p:spPr>
          <a:xfrm>
            <a:off x="1141413" y="1509531"/>
            <a:ext cx="5396219" cy="4425402"/>
          </a:xfrm>
        </p:spPr>
        <p:txBody>
          <a:bodyPr vert="horz" lIns="91440" tIns="45720" rIns="91440" bIns="45720" rtlCol="0" anchor="t">
            <a:normAutofit/>
          </a:bodyPr>
          <a:lstStyle/>
          <a:p>
            <a:pPr>
              <a:buClr>
                <a:srgbClr val="FFFFFF"/>
              </a:buClr>
            </a:pPr>
            <a:r>
              <a:rPr lang="fr-FR">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Lot 2 possèdent 3 problématiques demandés:</a:t>
            </a:r>
            <a:endParaRPr lang="en-US">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endParaRPr>
          </a:p>
          <a:p>
            <a:pPr lvl="1">
              <a:buClr>
                <a:srgbClr val="FFFFFF"/>
              </a:buClr>
            </a:pPr>
            <a:r>
              <a:rPr lang="fr-FR">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La première ne possède pas de graphe via le </a:t>
            </a:r>
            <a:r>
              <a:rPr lang="fr-FR" err="1">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mapreduce</a:t>
            </a:r>
            <a:endParaRPr lang="fr-FR">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endParaRPr>
          </a:p>
          <a:p>
            <a:pPr lvl="1">
              <a:buClr>
                <a:srgbClr val="FFFFFF"/>
              </a:buClr>
            </a:pPr>
            <a:r>
              <a:rPr lang="fr-FR">
                <a:effectLst>
                  <a:glow rad="38100">
                    <a:prstClr val="black">
                      <a:lumMod val="50000"/>
                      <a:lumOff val="50000"/>
                      <a:alpha val="20000"/>
                    </a:prstClr>
                  </a:glow>
                  <a:outerShdw blurRad="44450" dist="12700" dir="13860000" algn="tl" rotWithShape="0">
                    <a:srgbClr val="000000">
                      <a:alpha val="20000"/>
                    </a:srgbClr>
                  </a:outerShdw>
                </a:effectLst>
                <a:ea typeface="Source Sans Pro"/>
                <a:cs typeface="Arial"/>
              </a:rPr>
              <a:t>La Deuxième :</a:t>
            </a:r>
          </a:p>
          <a:p>
            <a:pPr lvl="1">
              <a:buClr>
                <a:srgbClr val="FFFFFF"/>
              </a:buClr>
            </a:pPr>
            <a:r>
              <a:rPr lang="fr-FR">
                <a:effectLst>
                  <a:glow rad="38100">
                    <a:prstClr val="black">
                      <a:lumMod val="50000"/>
                      <a:lumOff val="50000"/>
                      <a:alpha val="20000"/>
                    </a:prstClr>
                  </a:glow>
                  <a:outerShdw blurRad="44450" dist="12700" dir="13860000" algn="tl" rotWithShape="0">
                    <a:srgbClr val="000000">
                      <a:alpha val="20000"/>
                    </a:srgbClr>
                  </a:outerShdw>
                </a:effectLst>
                <a:ea typeface="Source Sans Pro"/>
                <a:cs typeface="Arial"/>
              </a:rPr>
              <a:t>La Troisième est d'avoir un tableau Excel  pour chaque résultat</a:t>
            </a:r>
          </a:p>
        </p:txBody>
      </p:sp>
      <p:sp>
        <p:nvSpPr>
          <p:cNvPr id="4" name="Espace réservé du pied de page 3">
            <a:extLst>
              <a:ext uri="{FF2B5EF4-FFF2-40B4-BE49-F238E27FC236}">
                <a16:creationId xmlns:a16="http://schemas.microsoft.com/office/drawing/2014/main" id="{4794487B-B296-1AC1-65C9-7ECD1C2DB30C}"/>
              </a:ext>
            </a:extLst>
          </p:cNvPr>
          <p:cNvSpPr>
            <a:spLocks noGrp="1"/>
          </p:cNvSpPr>
          <p:nvPr>
            <p:ph type="ftr" sz="quarter" idx="11"/>
          </p:nvPr>
        </p:nvSpPr>
        <p:spPr/>
        <p:txBody>
          <a:bodyPr/>
          <a:lstStyle/>
          <a:p>
            <a:r>
              <a:rPr lang="en-US"/>
              <a:t>MAPREDUCE</a:t>
            </a:r>
          </a:p>
        </p:txBody>
      </p:sp>
      <p:sp>
        <p:nvSpPr>
          <p:cNvPr id="5" name="Espace réservé du numéro de diapositive 4">
            <a:extLst>
              <a:ext uri="{FF2B5EF4-FFF2-40B4-BE49-F238E27FC236}">
                <a16:creationId xmlns:a16="http://schemas.microsoft.com/office/drawing/2014/main" id="{369549BA-D3C2-BFA3-A300-CA225383F15C}"/>
              </a:ext>
            </a:extLst>
          </p:cNvPr>
          <p:cNvSpPr>
            <a:spLocks noGrp="1"/>
          </p:cNvSpPr>
          <p:nvPr>
            <p:ph type="sldNum" sz="quarter" idx="12"/>
          </p:nvPr>
        </p:nvSpPr>
        <p:spPr/>
        <p:txBody>
          <a:bodyPr/>
          <a:lstStyle/>
          <a:p>
            <a:r>
              <a:rPr lang="en-US"/>
              <a:t>15</a:t>
            </a:r>
          </a:p>
        </p:txBody>
      </p:sp>
      <p:pic>
        <p:nvPicPr>
          <p:cNvPr id="6" name="Image 5" descr="Une image contenant texte, capture d’écran, diagramme, cercle&#10;&#10;Description générée automatiquement">
            <a:extLst>
              <a:ext uri="{FF2B5EF4-FFF2-40B4-BE49-F238E27FC236}">
                <a16:creationId xmlns:a16="http://schemas.microsoft.com/office/drawing/2014/main" id="{8DF568B6-7FCB-570A-8523-9BB3FF994E5E}"/>
              </a:ext>
            </a:extLst>
          </p:cNvPr>
          <p:cNvPicPr>
            <a:picLocks noChangeAspect="1"/>
          </p:cNvPicPr>
          <p:nvPr/>
        </p:nvPicPr>
        <p:blipFill>
          <a:blip r:embed="rId3"/>
          <a:stretch>
            <a:fillRect/>
          </a:stretch>
        </p:blipFill>
        <p:spPr>
          <a:xfrm>
            <a:off x="6227070" y="1415569"/>
            <a:ext cx="5754791" cy="4277650"/>
          </a:xfrm>
          <a:prstGeom prst="rect">
            <a:avLst/>
          </a:prstGeom>
        </p:spPr>
      </p:pic>
      <p:pic>
        <p:nvPicPr>
          <p:cNvPr id="7" name="Image 6" descr="Une image contenant texte, Police, capture d’écran, ligne&#10;&#10;Description générée automatiquement">
            <a:extLst>
              <a:ext uri="{FF2B5EF4-FFF2-40B4-BE49-F238E27FC236}">
                <a16:creationId xmlns:a16="http://schemas.microsoft.com/office/drawing/2014/main" id="{E817FEDD-2D24-6B11-863A-31F8C454977D}"/>
              </a:ext>
            </a:extLst>
          </p:cNvPr>
          <p:cNvPicPr>
            <a:picLocks noChangeAspect="1"/>
          </p:cNvPicPr>
          <p:nvPr/>
        </p:nvPicPr>
        <p:blipFill>
          <a:blip r:embed="rId4"/>
          <a:stretch>
            <a:fillRect/>
          </a:stretch>
        </p:blipFill>
        <p:spPr>
          <a:xfrm>
            <a:off x="2588922" y="4144985"/>
            <a:ext cx="1905536" cy="768171"/>
          </a:xfrm>
          <a:prstGeom prst="rect">
            <a:avLst/>
          </a:prstGeom>
        </p:spPr>
      </p:pic>
    </p:spTree>
    <p:extLst>
      <p:ext uri="{BB962C8B-B14F-4D97-AF65-F5344CB8AC3E}">
        <p14:creationId xmlns:p14="http://schemas.microsoft.com/office/powerpoint/2010/main" val="3516104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F49F70-13FA-ED07-AE21-5E82292E647C}"/>
              </a:ext>
            </a:extLst>
          </p:cNvPr>
          <p:cNvSpPr>
            <a:spLocks noGrp="1"/>
          </p:cNvSpPr>
          <p:nvPr>
            <p:ph type="title"/>
          </p:nvPr>
        </p:nvSpPr>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Lot3 - présentation</a:t>
            </a:r>
            <a:endParaRPr lang="fr-FR"/>
          </a:p>
        </p:txBody>
      </p:sp>
      <p:sp>
        <p:nvSpPr>
          <p:cNvPr id="4" name="Espace réservé du pied de page 3">
            <a:extLst>
              <a:ext uri="{FF2B5EF4-FFF2-40B4-BE49-F238E27FC236}">
                <a16:creationId xmlns:a16="http://schemas.microsoft.com/office/drawing/2014/main" id="{6B58ADFD-1721-B0E9-B26D-7E530750BCD0}"/>
              </a:ext>
            </a:extLst>
          </p:cNvPr>
          <p:cNvSpPr>
            <a:spLocks noGrp="1"/>
          </p:cNvSpPr>
          <p:nvPr>
            <p:ph type="ftr" sz="quarter" idx="11"/>
          </p:nvPr>
        </p:nvSpPr>
        <p:spPr/>
        <p:txBody>
          <a:bodyPr/>
          <a:lstStyle/>
          <a:p>
            <a:r>
              <a:rPr lang="fr-FR"/>
              <a:t>NoSQL</a:t>
            </a:r>
          </a:p>
        </p:txBody>
      </p:sp>
      <p:sp>
        <p:nvSpPr>
          <p:cNvPr id="5" name="Espace réservé du numéro de diapositive 4">
            <a:extLst>
              <a:ext uri="{FF2B5EF4-FFF2-40B4-BE49-F238E27FC236}">
                <a16:creationId xmlns:a16="http://schemas.microsoft.com/office/drawing/2014/main" id="{2FD97E24-8008-E6D6-1EA1-5FCA4940C190}"/>
              </a:ext>
            </a:extLst>
          </p:cNvPr>
          <p:cNvSpPr>
            <a:spLocks noGrp="1"/>
          </p:cNvSpPr>
          <p:nvPr>
            <p:ph type="sldNum" sz="quarter" idx="12"/>
          </p:nvPr>
        </p:nvSpPr>
        <p:spPr/>
        <p:txBody>
          <a:bodyPr/>
          <a:lstStyle/>
          <a:p>
            <a:r>
              <a:rPr lang="en-US"/>
              <a:t>18</a:t>
            </a:r>
            <a:endParaRPr lang="fr-FR"/>
          </a:p>
        </p:txBody>
      </p:sp>
      <p:sp>
        <p:nvSpPr>
          <p:cNvPr id="7" name="Espace réservé du contenu 2">
            <a:extLst>
              <a:ext uri="{FF2B5EF4-FFF2-40B4-BE49-F238E27FC236}">
                <a16:creationId xmlns:a16="http://schemas.microsoft.com/office/drawing/2014/main" id="{4BDE75F1-901A-846D-0AF2-B4D29C434EC2}"/>
              </a:ext>
            </a:extLst>
          </p:cNvPr>
          <p:cNvSpPr txBox="1">
            <a:spLocks/>
          </p:cNvSpPr>
          <p:nvPr/>
        </p:nvSpPr>
        <p:spPr>
          <a:xfrm>
            <a:off x="1281718" y="2206278"/>
            <a:ext cx="9905998" cy="282128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spcBef>
                <a:spcPts val="0"/>
              </a:spcBef>
              <a:spcAft>
                <a:spcPts val="0"/>
              </a:spcAft>
              <a:buFont typeface="Arial"/>
              <a:buNone/>
            </a:pPr>
            <a:endPar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Segoe UI"/>
              <a:cs typeface="Segoe UI"/>
            </a:endParaRPr>
          </a:p>
          <a:p>
            <a:pPr>
              <a:buNone/>
            </a:pPr>
            <a:r>
              <a:rPr lang="fr-FR" sz="1600">
                <a:effectLst>
                  <a:glow rad="38100">
                    <a:prstClr val="black">
                      <a:lumMod val="50000"/>
                      <a:lumOff val="50000"/>
                      <a:alpha val="20000"/>
                    </a:prstClr>
                  </a:glow>
                  <a:outerShdw blurRad="44450" dist="12700" dir="13860000" algn="tl" rotWithShape="0">
                    <a:srgbClr val="000000">
                      <a:alpha val="20000"/>
                    </a:srgbClr>
                  </a:outerShdw>
                </a:effectLst>
                <a:latin typeface="Segoe UI"/>
                <a:ea typeface="+mn-lt"/>
                <a:cs typeface="+mn-lt"/>
              </a:rPr>
              <a:t>Mettre en place une base NoSQL pour stocker le contenu du fichier CSV et de</a:t>
            </a:r>
            <a:endParaRPr lang="fr-FR">
              <a:effectLst>
                <a:glow rad="38100">
                  <a:prstClr val="black">
                    <a:lumMod val="50000"/>
                    <a:lumOff val="50000"/>
                    <a:alpha val="20000"/>
                  </a:prstClr>
                </a:glow>
                <a:outerShdw blurRad="44450" dist="12700" dir="13860000" algn="tl" rotWithShape="0">
                  <a:srgbClr val="000000">
                    <a:alpha val="20000"/>
                  </a:srgbClr>
                </a:outerShdw>
              </a:effectLst>
              <a:latin typeface="Segoe UI"/>
              <a:cs typeface="Calibri"/>
            </a:endParaRPr>
          </a:p>
          <a:p>
            <a:pPr>
              <a:buNone/>
            </a:pPr>
            <a:r>
              <a:rPr lang="fr-FR" sz="1600">
                <a:effectLst>
                  <a:glow rad="38100">
                    <a:prstClr val="black">
                      <a:lumMod val="50000"/>
                      <a:lumOff val="50000"/>
                      <a:alpha val="20000"/>
                    </a:prstClr>
                  </a:glow>
                  <a:outerShdw blurRad="44450" dist="12700" dir="13860000" algn="tl" rotWithShape="0">
                    <a:srgbClr val="000000">
                      <a:alpha val="20000"/>
                    </a:srgbClr>
                  </a:outerShdw>
                </a:effectLst>
                <a:latin typeface="Segoe UI"/>
                <a:ea typeface="+mn-lt"/>
                <a:cs typeface="+mn-lt"/>
              </a:rPr>
              <a:t>mettre en œuvre un moteur de recherche avec </a:t>
            </a:r>
            <a:r>
              <a:rPr lang="fr-FR" sz="1600" err="1">
                <a:effectLst>
                  <a:glow rad="38100">
                    <a:prstClr val="black">
                      <a:lumMod val="50000"/>
                      <a:lumOff val="50000"/>
                      <a:alpha val="20000"/>
                    </a:prstClr>
                  </a:glow>
                  <a:outerShdw blurRad="44450" dist="12700" dir="13860000" algn="tl" rotWithShape="0">
                    <a:srgbClr val="000000">
                      <a:alpha val="20000"/>
                    </a:srgbClr>
                  </a:outerShdw>
                </a:effectLst>
                <a:latin typeface="Segoe UI"/>
                <a:ea typeface="+mn-lt"/>
                <a:cs typeface="+mn-lt"/>
              </a:rPr>
              <a:t>ElasticSearch</a:t>
            </a:r>
            <a:r>
              <a:rPr lang="fr-FR" sz="1600">
                <a:effectLst>
                  <a:glow rad="38100">
                    <a:prstClr val="black">
                      <a:lumMod val="50000"/>
                      <a:lumOff val="50000"/>
                      <a:alpha val="20000"/>
                    </a:prstClr>
                  </a:glow>
                  <a:outerShdw blurRad="44450" dist="12700" dir="13860000" algn="tl" rotWithShape="0">
                    <a:srgbClr val="000000">
                      <a:alpha val="20000"/>
                    </a:srgbClr>
                  </a:outerShdw>
                </a:effectLst>
                <a:latin typeface="Segoe UI"/>
                <a:ea typeface="+mn-lt"/>
                <a:cs typeface="+mn-lt"/>
              </a:rPr>
              <a:t> ou Spark ou</a:t>
            </a:r>
            <a:endParaRPr lang="fr-FR">
              <a:effectLst>
                <a:glow rad="38100">
                  <a:prstClr val="black">
                    <a:lumMod val="50000"/>
                    <a:lumOff val="50000"/>
                    <a:alpha val="20000"/>
                  </a:prstClr>
                </a:glow>
                <a:outerShdw blurRad="44450" dist="12700" dir="13860000" algn="tl" rotWithShape="0">
                  <a:srgbClr val="000000">
                    <a:alpha val="20000"/>
                  </a:srgbClr>
                </a:outerShdw>
              </a:effectLst>
              <a:latin typeface="Segoe UI"/>
              <a:cs typeface="Calibri"/>
            </a:endParaRPr>
          </a:p>
          <a:p>
            <a:pPr marL="0" indent="0">
              <a:spcBef>
                <a:spcPts val="0"/>
              </a:spcBef>
              <a:spcAft>
                <a:spcPts val="0"/>
              </a:spcAft>
              <a:buNone/>
            </a:pPr>
            <a:r>
              <a:rPr lang="fr-FR" sz="1600">
                <a:effectLst>
                  <a:glow rad="38100">
                    <a:prstClr val="black">
                      <a:lumMod val="50000"/>
                      <a:lumOff val="50000"/>
                      <a:alpha val="20000"/>
                    </a:prstClr>
                  </a:glow>
                  <a:outerShdw blurRad="44450" dist="12700" dir="13860000" algn="tl" rotWithShape="0">
                    <a:srgbClr val="000000">
                      <a:alpha val="20000"/>
                    </a:srgbClr>
                  </a:outerShdw>
                </a:effectLst>
                <a:latin typeface="Segoe UI"/>
                <a:ea typeface="+mn-lt"/>
                <a:cs typeface="+mn-lt"/>
              </a:rPr>
              <a:t>Power BI pour interroger ce Data Warehouse</a:t>
            </a:r>
            <a:endParaRPr lang="fr-FR">
              <a:latin typeface="Segoe UI"/>
            </a:endParaRPr>
          </a:p>
          <a:p>
            <a:pPr marL="0" indent="0">
              <a:spcBef>
                <a:spcPts val="0"/>
              </a:spcBef>
              <a:spcAft>
                <a:spcPts val="0"/>
              </a:spcAft>
              <a:buNone/>
            </a:pPr>
            <a:endPar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Segoe UI"/>
              <a:cs typeface="Segoe UI"/>
            </a:endParaRPr>
          </a:p>
          <a:p>
            <a:pPr>
              <a:spcBef>
                <a:spcPts val="0"/>
              </a:spcBef>
              <a:spcAft>
                <a:spcPts val="0"/>
              </a:spcAft>
              <a:buClr>
                <a:srgbClr val="FFFFFF"/>
              </a:buClr>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Segoe UI"/>
                <a:cs typeface="Segoe UI"/>
              </a:rPr>
              <a:t>Dans notre cas on choisira Power BI: </a:t>
            </a:r>
          </a:p>
          <a:p>
            <a:pPr>
              <a:spcBef>
                <a:spcPts val="0"/>
              </a:spcBef>
              <a:spcAft>
                <a:spcPts val="0"/>
              </a:spcAft>
              <a:buClr>
                <a:srgbClr val="FFFFFF"/>
              </a:buClr>
            </a:pPr>
            <a:endParaRPr lang="fr-FR" sz="1600">
              <a:effectLst>
                <a:glow rad="38100">
                  <a:prstClr val="black">
                    <a:lumMod val="50000"/>
                    <a:lumOff val="50000"/>
                    <a:alpha val="20000"/>
                  </a:prstClr>
                </a:glow>
                <a:outerShdw blurRad="44450" dist="12700" dir="13860000" algn="tl" rotWithShape="0">
                  <a:srgbClr val="000000">
                    <a:alpha val="20000"/>
                  </a:srgbClr>
                </a:outerShdw>
              </a:effectLst>
              <a:latin typeface="Segoe UI"/>
              <a:cs typeface="Segoe UI"/>
            </a:endParaRPr>
          </a:p>
          <a:p>
            <a:pPr>
              <a:spcBef>
                <a:spcPts val="0"/>
              </a:spcBef>
              <a:spcAft>
                <a:spcPts val="0"/>
              </a:spcAft>
              <a:buClr>
                <a:srgbClr val="FFFFFF"/>
              </a:buClr>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Segoe UI"/>
                <a:cs typeface="Segoe UI"/>
              </a:rPr>
              <a:t>C'est un outil polyvalent </a:t>
            </a:r>
            <a:endParaRPr lang="en-US"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Segoe UI"/>
              <a:cs typeface="Segoe UI"/>
            </a:endParaRPr>
          </a:p>
          <a:p>
            <a:pPr>
              <a:spcBef>
                <a:spcPts val="0"/>
              </a:spcBef>
              <a:spcAft>
                <a:spcPts val="0"/>
              </a:spcAft>
              <a:buClr>
                <a:srgbClr val="FFFFFF"/>
              </a:buClr>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Segoe UI"/>
                <a:cs typeface="Segoe UI"/>
              </a:rPr>
              <a:t>Permettant la mise en place du moteur de recherche </a:t>
            </a:r>
            <a:endParaRPr lang="en-US"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Segoe UI"/>
              <a:cs typeface="Segoe UI"/>
            </a:endParaRPr>
          </a:p>
          <a:p>
            <a:pPr>
              <a:spcBef>
                <a:spcPts val="0"/>
              </a:spcBef>
              <a:spcAft>
                <a:spcPts val="0"/>
              </a:spcAft>
              <a:buClr>
                <a:srgbClr val="FFFFFF"/>
              </a:buClr>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Segoe UI"/>
                <a:cs typeface="Segoe UI"/>
              </a:rPr>
              <a:t>Pour une meilleure exploration des données dans notre Data Warehouse !</a:t>
            </a:r>
            <a:endParaRPr lang="fr-FR">
              <a:solidFill>
                <a:schemeClr val="tx1"/>
              </a:solidFill>
            </a:endParaRPr>
          </a:p>
        </p:txBody>
      </p:sp>
    </p:spTree>
    <p:extLst>
      <p:ext uri="{BB962C8B-B14F-4D97-AF65-F5344CB8AC3E}">
        <p14:creationId xmlns:p14="http://schemas.microsoft.com/office/powerpoint/2010/main" val="359390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9F0BB4-169C-6514-8A8B-CA43E13DDFB8}"/>
              </a:ext>
            </a:extLst>
          </p:cNvPr>
          <p:cNvSpPr>
            <a:spLocks noGrp="1"/>
          </p:cNvSpPr>
          <p:nvPr>
            <p:ph type="title"/>
          </p:nvPr>
        </p:nvSpPr>
        <p:spPr>
          <a:xfrm>
            <a:off x="1141413" y="609600"/>
            <a:ext cx="9915405" cy="832556"/>
          </a:xfrm>
        </p:spPr>
        <p:txBody>
          <a:bodyPr/>
          <a:lstStyle/>
          <a:p>
            <a:r>
              <a:rPr lang="fr-FR" err="1">
                <a:effectLst>
                  <a:glow rad="38100">
                    <a:prstClr val="black">
                      <a:lumMod val="65000"/>
                      <a:lumOff val="35000"/>
                      <a:alpha val="40000"/>
                    </a:prstClr>
                  </a:glow>
                  <a:outerShdw blurRad="28575" dist="38100" dir="14040000" algn="tl" rotWithShape="0">
                    <a:srgbClr val="000000">
                      <a:alpha val="25000"/>
                    </a:srgbClr>
                  </a:outerShdw>
                </a:effectLst>
              </a:rPr>
              <a:t>hbase</a:t>
            </a:r>
            <a:endParaRPr lang="fr-FR" err="1"/>
          </a:p>
        </p:txBody>
      </p:sp>
      <p:pic>
        <p:nvPicPr>
          <p:cNvPr id="6" name="Espace réservé du contenu 5" descr="Une image contenant Mammifère marin, mammifère, dessin humoristique, clipart&#10;&#10;Description générée automatiquement">
            <a:extLst>
              <a:ext uri="{FF2B5EF4-FFF2-40B4-BE49-F238E27FC236}">
                <a16:creationId xmlns:a16="http://schemas.microsoft.com/office/drawing/2014/main" id="{533319EC-740E-2FDD-4E94-DF8EC4E4E674}"/>
              </a:ext>
            </a:extLst>
          </p:cNvPr>
          <p:cNvPicPr>
            <a:picLocks noGrp="1" noChangeAspect="1"/>
          </p:cNvPicPr>
          <p:nvPr>
            <p:ph idx="1"/>
          </p:nvPr>
        </p:nvPicPr>
        <p:blipFill>
          <a:blip r:embed="rId3"/>
          <a:stretch>
            <a:fillRect/>
          </a:stretch>
        </p:blipFill>
        <p:spPr>
          <a:xfrm>
            <a:off x="5176310" y="677226"/>
            <a:ext cx="2495550" cy="1819275"/>
          </a:xfrm>
        </p:spPr>
      </p:pic>
      <p:sp>
        <p:nvSpPr>
          <p:cNvPr id="4" name="Espace réservé du pied de page 3">
            <a:extLst>
              <a:ext uri="{FF2B5EF4-FFF2-40B4-BE49-F238E27FC236}">
                <a16:creationId xmlns:a16="http://schemas.microsoft.com/office/drawing/2014/main" id="{AE773573-2B67-42CC-965C-F21504CCBA7A}"/>
              </a:ext>
            </a:extLst>
          </p:cNvPr>
          <p:cNvSpPr>
            <a:spLocks noGrp="1"/>
          </p:cNvSpPr>
          <p:nvPr>
            <p:ph type="ftr" sz="quarter" idx="11"/>
          </p:nvPr>
        </p:nvSpPr>
        <p:spPr/>
        <p:txBody>
          <a:bodyPr/>
          <a:lstStyle/>
          <a:p>
            <a:r>
              <a:rPr lang="fr-FR"/>
              <a:t>NoSQL</a:t>
            </a:r>
          </a:p>
        </p:txBody>
      </p:sp>
      <p:sp>
        <p:nvSpPr>
          <p:cNvPr id="5" name="Espace réservé du numéro de diapositive 4">
            <a:extLst>
              <a:ext uri="{FF2B5EF4-FFF2-40B4-BE49-F238E27FC236}">
                <a16:creationId xmlns:a16="http://schemas.microsoft.com/office/drawing/2014/main" id="{7F2E9539-40F3-6C44-837A-01ABA89D2CA8}"/>
              </a:ext>
            </a:extLst>
          </p:cNvPr>
          <p:cNvSpPr>
            <a:spLocks noGrp="1"/>
          </p:cNvSpPr>
          <p:nvPr>
            <p:ph type="sldNum" sz="quarter" idx="12"/>
          </p:nvPr>
        </p:nvSpPr>
        <p:spPr/>
        <p:txBody>
          <a:bodyPr/>
          <a:lstStyle/>
          <a:p>
            <a:r>
              <a:rPr lang="en-US"/>
              <a:t>16</a:t>
            </a:r>
          </a:p>
        </p:txBody>
      </p:sp>
      <p:pic>
        <p:nvPicPr>
          <p:cNvPr id="7" name="Image 6" descr="Une image contenant texte, capture d’écran, Police, Caractère coloré&#10;&#10;Description générée automatiquement">
            <a:extLst>
              <a:ext uri="{FF2B5EF4-FFF2-40B4-BE49-F238E27FC236}">
                <a16:creationId xmlns:a16="http://schemas.microsoft.com/office/drawing/2014/main" id="{F5D39B8E-3932-DEC9-5132-604BBCFA702C}"/>
              </a:ext>
            </a:extLst>
          </p:cNvPr>
          <p:cNvPicPr>
            <a:picLocks noChangeAspect="1"/>
          </p:cNvPicPr>
          <p:nvPr/>
        </p:nvPicPr>
        <p:blipFill>
          <a:blip r:embed="rId4"/>
          <a:stretch>
            <a:fillRect/>
          </a:stretch>
        </p:blipFill>
        <p:spPr>
          <a:xfrm>
            <a:off x="824472" y="2643748"/>
            <a:ext cx="4278965" cy="2724709"/>
          </a:xfrm>
          <a:prstGeom prst="rect">
            <a:avLst/>
          </a:prstGeom>
        </p:spPr>
      </p:pic>
      <p:pic>
        <p:nvPicPr>
          <p:cNvPr id="9" name="Image 8" descr="Une image contenant texte, capture d’écran, nombre, ligne&#10;&#10;Description générée automatiquement">
            <a:extLst>
              <a:ext uri="{FF2B5EF4-FFF2-40B4-BE49-F238E27FC236}">
                <a16:creationId xmlns:a16="http://schemas.microsoft.com/office/drawing/2014/main" id="{E68FA53C-7B64-0AE5-5B7B-3B9FEE545E11}"/>
              </a:ext>
            </a:extLst>
          </p:cNvPr>
          <p:cNvPicPr>
            <a:picLocks noChangeAspect="1"/>
          </p:cNvPicPr>
          <p:nvPr/>
        </p:nvPicPr>
        <p:blipFill>
          <a:blip r:embed="rId5"/>
          <a:stretch>
            <a:fillRect/>
          </a:stretch>
        </p:blipFill>
        <p:spPr>
          <a:xfrm>
            <a:off x="6046694" y="2997372"/>
            <a:ext cx="4536141" cy="2219167"/>
          </a:xfrm>
          <a:prstGeom prst="rect">
            <a:avLst/>
          </a:prstGeom>
        </p:spPr>
      </p:pic>
    </p:spTree>
    <p:extLst>
      <p:ext uri="{BB962C8B-B14F-4D97-AF65-F5344CB8AC3E}">
        <p14:creationId xmlns:p14="http://schemas.microsoft.com/office/powerpoint/2010/main" val="405812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2CE077-58FA-31B4-324E-D3A2654419CB}"/>
              </a:ext>
            </a:extLst>
          </p:cNvPr>
          <p:cNvSpPr>
            <a:spLocks noGrp="1"/>
          </p:cNvSpPr>
          <p:nvPr>
            <p:ph type="title"/>
          </p:nvPr>
        </p:nvSpPr>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Power bi</a:t>
            </a:r>
            <a:endParaRPr lang="fr-FR"/>
          </a:p>
        </p:txBody>
      </p:sp>
      <p:sp>
        <p:nvSpPr>
          <p:cNvPr id="4" name="Espace réservé du pied de page 3">
            <a:extLst>
              <a:ext uri="{FF2B5EF4-FFF2-40B4-BE49-F238E27FC236}">
                <a16:creationId xmlns:a16="http://schemas.microsoft.com/office/drawing/2014/main" id="{2F794C91-7655-10BB-7A9B-D567D049A060}"/>
              </a:ext>
            </a:extLst>
          </p:cNvPr>
          <p:cNvSpPr>
            <a:spLocks noGrp="1"/>
          </p:cNvSpPr>
          <p:nvPr>
            <p:ph type="ftr" sz="quarter" idx="11"/>
          </p:nvPr>
        </p:nvSpPr>
        <p:spPr/>
        <p:txBody>
          <a:bodyPr/>
          <a:lstStyle/>
          <a:p>
            <a:r>
              <a:rPr lang="fr-FR"/>
              <a:t>NoSQL</a:t>
            </a:r>
          </a:p>
        </p:txBody>
      </p:sp>
      <p:sp>
        <p:nvSpPr>
          <p:cNvPr id="5" name="Espace réservé du numéro de diapositive 4">
            <a:extLst>
              <a:ext uri="{FF2B5EF4-FFF2-40B4-BE49-F238E27FC236}">
                <a16:creationId xmlns:a16="http://schemas.microsoft.com/office/drawing/2014/main" id="{73C77539-62DA-CBD8-8131-38BC1894BA2D}"/>
              </a:ext>
            </a:extLst>
          </p:cNvPr>
          <p:cNvSpPr>
            <a:spLocks noGrp="1"/>
          </p:cNvSpPr>
          <p:nvPr>
            <p:ph type="sldNum" sz="quarter" idx="12"/>
          </p:nvPr>
        </p:nvSpPr>
        <p:spPr/>
        <p:txBody>
          <a:bodyPr/>
          <a:lstStyle/>
          <a:p>
            <a:r>
              <a:rPr lang="en-US"/>
              <a:t>17</a:t>
            </a:r>
          </a:p>
        </p:txBody>
      </p:sp>
      <p:pic>
        <p:nvPicPr>
          <p:cNvPr id="18" name="Espace réservé du contenu 17" descr="Une image contenant jaune, texte, logo, Police&#10;&#10;Description générée automatiquement">
            <a:extLst>
              <a:ext uri="{FF2B5EF4-FFF2-40B4-BE49-F238E27FC236}">
                <a16:creationId xmlns:a16="http://schemas.microsoft.com/office/drawing/2014/main" id="{2BF25E71-87EA-8E58-4415-4D7E10FF47DE}"/>
              </a:ext>
            </a:extLst>
          </p:cNvPr>
          <p:cNvPicPr>
            <a:picLocks noGrp="1" noChangeAspect="1"/>
          </p:cNvPicPr>
          <p:nvPr>
            <p:ph idx="1"/>
          </p:nvPr>
        </p:nvPicPr>
        <p:blipFill>
          <a:blip r:embed="rId2"/>
          <a:stretch>
            <a:fillRect/>
          </a:stretch>
        </p:blipFill>
        <p:spPr>
          <a:xfrm>
            <a:off x="2784473" y="2510117"/>
            <a:ext cx="5857877" cy="3124201"/>
          </a:xfrm>
        </p:spPr>
      </p:pic>
    </p:spTree>
    <p:extLst>
      <p:ext uri="{BB962C8B-B14F-4D97-AF65-F5344CB8AC3E}">
        <p14:creationId xmlns:p14="http://schemas.microsoft.com/office/powerpoint/2010/main" val="408354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7AC5D0-E6FD-0DEC-11C9-D966728612EC}"/>
              </a:ext>
            </a:extLst>
          </p:cNvPr>
          <p:cNvSpPr>
            <a:spLocks noGrp="1"/>
          </p:cNvSpPr>
          <p:nvPr>
            <p:ph type="title"/>
          </p:nvPr>
        </p:nvSpPr>
        <p:spPr>
          <a:xfrm>
            <a:off x="1141413" y="327378"/>
            <a:ext cx="9915405" cy="851372"/>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TABLE DES MATIERES</a:t>
            </a:r>
            <a:endParaRPr lang="fr-FR"/>
          </a:p>
        </p:txBody>
      </p:sp>
      <p:sp>
        <p:nvSpPr>
          <p:cNvPr id="3" name="Espace réservé du contenu 2">
            <a:extLst>
              <a:ext uri="{FF2B5EF4-FFF2-40B4-BE49-F238E27FC236}">
                <a16:creationId xmlns:a16="http://schemas.microsoft.com/office/drawing/2014/main" id="{3EBD9D21-F02E-B4C9-089A-4120E67C4B6C}"/>
              </a:ext>
            </a:extLst>
          </p:cNvPr>
          <p:cNvSpPr>
            <a:spLocks noGrp="1"/>
          </p:cNvSpPr>
          <p:nvPr>
            <p:ph idx="1"/>
          </p:nvPr>
        </p:nvSpPr>
        <p:spPr>
          <a:xfrm>
            <a:off x="1141413" y="1284111"/>
            <a:ext cx="9915405" cy="4507089"/>
          </a:xfrm>
        </p:spPr>
        <p:txBody>
          <a:bodyPr vert="horz" lIns="91440" tIns="45720" rIns="91440" bIns="45720" rtlCol="0" anchor="ctr">
            <a:noAutofit/>
          </a:bodyPr>
          <a:lstStyle/>
          <a:p>
            <a:pPr marL="203200" indent="0">
              <a:spcBef>
                <a:spcPts val="0"/>
              </a:spcBef>
              <a:spcAft>
                <a:spcPts val="0"/>
              </a:spcAft>
              <a:buClr>
                <a:srgbClr val="FFFFFF"/>
              </a:buClr>
              <a:buNone/>
            </a:pPr>
            <a:r>
              <a:rPr lang="fr-FR" sz="1800" b="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Introduction</a:t>
            </a:r>
            <a:endParaRPr lang="fr-FR"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endParaRPr>
          </a:p>
          <a:p>
            <a:pPr marL="1270000" lvl="1" indent="-457200">
              <a:spcBef>
                <a:spcPts val="0"/>
              </a:spcBef>
              <a:spcAft>
                <a:spcPts val="0"/>
              </a:spcAft>
              <a:buClr>
                <a:srgbClr val="FFFFFF"/>
              </a:buClr>
              <a:buFont typeface="Arial,Sans-Serif"/>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Objectif du projet</a:t>
            </a:r>
          </a:p>
          <a:p>
            <a:pPr marL="1270000" lvl="1" indent="-457200">
              <a:spcBef>
                <a:spcPts val="0"/>
              </a:spcBef>
              <a:spcAft>
                <a:spcPts val="0"/>
              </a:spcAft>
              <a:buClr>
                <a:srgbClr val="FFFFFF"/>
              </a:buClr>
              <a:buFont typeface="Arial,Sans-Serif"/>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Technologie utilisée</a:t>
            </a:r>
          </a:p>
          <a:p>
            <a:pPr marL="1270000" lvl="1" indent="-457200">
              <a:spcBef>
                <a:spcPts val="0"/>
              </a:spcBef>
              <a:spcAft>
                <a:spcPts val="0"/>
              </a:spcAft>
              <a:buClr>
                <a:srgbClr val="FFFFFF"/>
              </a:buClr>
              <a:buFont typeface="Arial,Sans-Serif"/>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La Structure</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endParaRPr>
          </a:p>
          <a:p>
            <a:pPr marL="1270000" lvl="1" indent="-457200">
              <a:spcBef>
                <a:spcPts val="0"/>
              </a:spcBef>
              <a:spcAft>
                <a:spcPts val="0"/>
              </a:spcAft>
              <a:buClr>
                <a:srgbClr val="FFFFFF"/>
              </a:buClr>
              <a:buFont typeface="Arial,Sans-Serif"/>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Principe de </a:t>
            </a:r>
            <a:r>
              <a:rPr lang="fr-FR"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mapreduce</a:t>
            </a:r>
            <a:endPar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endParaRPr>
          </a:p>
          <a:p>
            <a:pPr marL="1270000" lvl="1" indent="-457200">
              <a:spcBef>
                <a:spcPts val="0"/>
              </a:spcBef>
              <a:spcAft>
                <a:spcPts val="0"/>
              </a:spcAft>
              <a:buClr>
                <a:srgbClr val="FFFFFF"/>
              </a:buClr>
              <a:buFont typeface="Arial,Sans-Serif"/>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Les données</a:t>
            </a:r>
          </a:p>
          <a:p>
            <a:pPr marL="203200" indent="0">
              <a:spcBef>
                <a:spcPts val="0"/>
              </a:spcBef>
              <a:spcAft>
                <a:spcPts val="0"/>
              </a:spcAft>
              <a:buClr>
                <a:srgbClr val="FFFFFF"/>
              </a:buClr>
              <a:buNone/>
            </a:pPr>
            <a:r>
              <a:rPr lang="fr-FR" sz="1800" b="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MapReduce</a:t>
            </a:r>
          </a:p>
          <a:p>
            <a:pPr marL="1155700" lvl="1" indent="-457200">
              <a:spcBef>
                <a:spcPts val="0"/>
              </a:spcBef>
              <a:spcAft>
                <a:spcPts val="0"/>
              </a:spcAft>
              <a:buClr>
                <a:srgbClr val="FFFFFF"/>
              </a:buClr>
              <a:buFont typeface="Arial,Sans-Serif"/>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Mapper.py</a:t>
            </a:r>
          </a:p>
          <a:p>
            <a:pPr marL="1155700" lvl="1" indent="-457200">
              <a:spcBef>
                <a:spcPts val="0"/>
              </a:spcBef>
              <a:spcAft>
                <a:spcPts val="0"/>
              </a:spcAft>
              <a:buClr>
                <a:srgbClr val="FFFFFF"/>
              </a:buClr>
              <a:buFont typeface="Arial,Sans-Serif"/>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Reducer.py</a:t>
            </a:r>
          </a:p>
          <a:p>
            <a:pPr marL="1155700" lvl="1" indent="-457200">
              <a:spcBef>
                <a:spcPts val="0"/>
              </a:spcBef>
              <a:spcAft>
                <a:spcPts val="0"/>
              </a:spcAft>
              <a:buClr>
                <a:srgbClr val="FFFFFF"/>
              </a:buClr>
              <a:buFont typeface="Arial,Sans-Serif"/>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Lot1</a:t>
            </a:r>
          </a:p>
          <a:p>
            <a:pPr marL="1155700" lvl="1" indent="-457200">
              <a:spcBef>
                <a:spcPts val="0"/>
              </a:spcBef>
              <a:spcAft>
                <a:spcPts val="0"/>
              </a:spcAft>
              <a:buClr>
                <a:srgbClr val="FFFFFF"/>
              </a:buClr>
              <a:buFont typeface="Arial,Sans-Serif"/>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Lot2</a:t>
            </a:r>
          </a:p>
          <a:p>
            <a:pPr marL="203200" indent="0">
              <a:spcBef>
                <a:spcPts val="0"/>
              </a:spcBef>
              <a:spcAft>
                <a:spcPts val="0"/>
              </a:spcAft>
              <a:buClr>
                <a:srgbClr val="FFFFFF"/>
              </a:buClr>
              <a:buNone/>
            </a:pPr>
            <a:r>
              <a:rPr lang="fr-FR" sz="1800" b="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NoSQL</a:t>
            </a:r>
          </a:p>
          <a:p>
            <a:pPr marL="1155700" lvl="1" indent="-457200">
              <a:spcBef>
                <a:spcPts val="0"/>
              </a:spcBef>
              <a:spcAft>
                <a:spcPts val="0"/>
              </a:spcAft>
              <a:buClr>
                <a:srgbClr val="FFFFFF"/>
              </a:buClr>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Power BI</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endParaRPr>
          </a:p>
          <a:p>
            <a:pPr marL="1155700" lvl="1" indent="-457200">
              <a:spcBef>
                <a:spcPts val="0"/>
              </a:spcBef>
              <a:spcAft>
                <a:spcPts val="0"/>
              </a:spcAft>
              <a:buClr>
                <a:srgbClr val="FFFFFF"/>
              </a:buClr>
            </a:pPr>
            <a:r>
              <a:rPr lang="fr-FR"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Hbase</a:t>
            </a:r>
            <a:endPar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endParaRPr>
          </a:p>
          <a:p>
            <a:pPr marL="1155700" lvl="1" indent="-457200">
              <a:spcBef>
                <a:spcPts val="0"/>
              </a:spcBef>
              <a:spcAft>
                <a:spcPts val="0"/>
              </a:spcAft>
              <a:buClr>
                <a:srgbClr val="FFFFFF"/>
              </a:buClr>
            </a:pPr>
            <a:r>
              <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Lot 3</a:t>
            </a:r>
            <a:endPar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ndParaRPr>
          </a:p>
          <a:p>
            <a:pPr marL="203200" indent="0">
              <a:spcBef>
                <a:spcPts val="0"/>
              </a:spcBef>
              <a:spcAft>
                <a:spcPts val="0"/>
              </a:spcAft>
              <a:buClr>
                <a:srgbClr val="FFFFFF"/>
              </a:buClr>
              <a:buNone/>
            </a:pPr>
            <a:r>
              <a:rPr lang="fr-FR" b="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cs typeface="Arial"/>
              </a:rPr>
              <a:t>Conclusion</a:t>
            </a:r>
            <a:endParaRPr lang="fr-FR">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Source Sans Pro"/>
            </a:endParaRPr>
          </a:p>
        </p:txBody>
      </p:sp>
      <p:sp>
        <p:nvSpPr>
          <p:cNvPr id="4" name="Espace réservé du pied de page 3">
            <a:extLst>
              <a:ext uri="{FF2B5EF4-FFF2-40B4-BE49-F238E27FC236}">
                <a16:creationId xmlns:a16="http://schemas.microsoft.com/office/drawing/2014/main" id="{1A057789-2385-07A1-5E83-2C6522903183}"/>
              </a:ext>
            </a:extLst>
          </p:cNvPr>
          <p:cNvSpPr>
            <a:spLocks noGrp="1"/>
          </p:cNvSpPr>
          <p:nvPr>
            <p:ph type="ftr" sz="quarter" idx="11"/>
          </p:nvPr>
        </p:nvSpPr>
        <p:spPr/>
        <p:txBody>
          <a:bodyPr/>
          <a:lstStyle/>
          <a:p>
            <a:r>
              <a:rPr lang="en-US"/>
              <a:t>TABLE DES MATIERES</a:t>
            </a:r>
          </a:p>
        </p:txBody>
      </p:sp>
      <p:sp>
        <p:nvSpPr>
          <p:cNvPr id="5" name="Espace réservé du numéro de diapositive 4">
            <a:extLst>
              <a:ext uri="{FF2B5EF4-FFF2-40B4-BE49-F238E27FC236}">
                <a16:creationId xmlns:a16="http://schemas.microsoft.com/office/drawing/2014/main" id="{EF0E9B4A-4C16-5840-1440-54C632172B50}"/>
              </a:ext>
            </a:extLst>
          </p:cNvPr>
          <p:cNvSpPr>
            <a:spLocks noGrp="1"/>
          </p:cNvSpPr>
          <p:nvPr>
            <p:ph type="sldNum" sz="quarter" idx="12"/>
          </p:nvPr>
        </p:nvSpPr>
        <p:spPr/>
        <p:txBody>
          <a:bodyPr/>
          <a:lstStyle/>
          <a:p>
            <a:fld id="{D57F1E4F-1CFF-5643-939E-217C01CDF565}" type="slidenum">
              <a:rPr lang="en-US" dirty="0"/>
              <a:pPr/>
              <a:t>2</a:t>
            </a:fld>
            <a:endParaRPr lang="en-US"/>
          </a:p>
        </p:txBody>
      </p:sp>
    </p:spTree>
    <p:extLst>
      <p:ext uri="{BB962C8B-B14F-4D97-AF65-F5344CB8AC3E}">
        <p14:creationId xmlns:p14="http://schemas.microsoft.com/office/powerpoint/2010/main" val="312314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305AB5-92B8-0D3F-74D7-CC421E3FFCBA}"/>
              </a:ext>
            </a:extLst>
          </p:cNvPr>
          <p:cNvSpPr>
            <a:spLocks noGrp="1"/>
          </p:cNvSpPr>
          <p:nvPr>
            <p:ph type="title"/>
          </p:nvPr>
        </p:nvSpPr>
        <p:spPr>
          <a:xfrm>
            <a:off x="1141413" y="609600"/>
            <a:ext cx="9930188" cy="985762"/>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NoSQL.py</a:t>
            </a:r>
            <a:endParaRPr lang="fr-FR"/>
          </a:p>
        </p:txBody>
      </p:sp>
      <p:sp>
        <p:nvSpPr>
          <p:cNvPr id="4" name="Espace réservé du pied de page 3">
            <a:extLst>
              <a:ext uri="{FF2B5EF4-FFF2-40B4-BE49-F238E27FC236}">
                <a16:creationId xmlns:a16="http://schemas.microsoft.com/office/drawing/2014/main" id="{F5EC9CF8-0E97-19A7-4430-5CC6742DC792}"/>
              </a:ext>
            </a:extLst>
          </p:cNvPr>
          <p:cNvSpPr>
            <a:spLocks noGrp="1"/>
          </p:cNvSpPr>
          <p:nvPr>
            <p:ph type="ftr" sz="quarter" idx="11"/>
          </p:nvPr>
        </p:nvSpPr>
        <p:spPr/>
        <p:txBody>
          <a:bodyPr/>
          <a:lstStyle/>
          <a:p>
            <a:r>
              <a:rPr lang="fr-FR"/>
              <a:t>NoSQL</a:t>
            </a:r>
          </a:p>
        </p:txBody>
      </p:sp>
      <p:sp>
        <p:nvSpPr>
          <p:cNvPr id="5" name="Espace réservé du numéro de diapositive 4">
            <a:extLst>
              <a:ext uri="{FF2B5EF4-FFF2-40B4-BE49-F238E27FC236}">
                <a16:creationId xmlns:a16="http://schemas.microsoft.com/office/drawing/2014/main" id="{0AE6144B-834C-A264-0BEA-6708FA8DDE90}"/>
              </a:ext>
            </a:extLst>
          </p:cNvPr>
          <p:cNvSpPr>
            <a:spLocks noGrp="1"/>
          </p:cNvSpPr>
          <p:nvPr>
            <p:ph type="sldNum" sz="quarter" idx="12"/>
          </p:nvPr>
        </p:nvSpPr>
        <p:spPr/>
        <p:txBody>
          <a:bodyPr/>
          <a:lstStyle/>
          <a:p>
            <a:r>
              <a:rPr lang="en-US"/>
              <a:t>19</a:t>
            </a:r>
          </a:p>
        </p:txBody>
      </p:sp>
      <p:sp>
        <p:nvSpPr>
          <p:cNvPr id="11" name="ZoneTexte 10">
            <a:extLst>
              <a:ext uri="{FF2B5EF4-FFF2-40B4-BE49-F238E27FC236}">
                <a16:creationId xmlns:a16="http://schemas.microsoft.com/office/drawing/2014/main" id="{245B7C48-0DD8-8744-F6C4-BF925B35E943}"/>
              </a:ext>
            </a:extLst>
          </p:cNvPr>
          <p:cNvSpPr txBox="1"/>
          <p:nvPr/>
        </p:nvSpPr>
        <p:spPr>
          <a:xfrm>
            <a:off x="1138176" y="1794076"/>
            <a:ext cx="421098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fr-FR">
                <a:latin typeface="Calibri"/>
                <a:cs typeface="Calibri"/>
              </a:rPr>
              <a:t>Préparer la ligne et la séparer</a:t>
            </a:r>
          </a:p>
          <a:p>
            <a:pPr marL="285750" indent="-285750">
              <a:buFont typeface="Arial" panose="020B0604020202020204" pitchFamily="34" charset="0"/>
              <a:buChar char="•"/>
            </a:pPr>
            <a:endParaRPr lang="fr-FR">
              <a:latin typeface="Calibri"/>
              <a:cs typeface="Calibri"/>
            </a:endParaRPr>
          </a:p>
          <a:p>
            <a:pPr marL="285750" indent="-285750">
              <a:buFont typeface="Arial" panose="020B0604020202020204" pitchFamily="34" charset="0"/>
              <a:buChar char="•"/>
            </a:pPr>
            <a:r>
              <a:rPr lang="fr-FR">
                <a:latin typeface="Calibri"/>
                <a:cs typeface="Calibri"/>
              </a:rPr>
              <a:t>Construire la liste propre de donnée</a:t>
            </a:r>
            <a:endParaRPr lang="fr-FR">
              <a:latin typeface="Calibri"/>
              <a:ea typeface="+mn-lt"/>
              <a:cs typeface="Calibri"/>
            </a:endParaRPr>
          </a:p>
          <a:p>
            <a:pPr marL="285750" indent="-285750">
              <a:buFont typeface="Arial" panose="020B0604020202020204" pitchFamily="34" charset="0"/>
              <a:buChar char="•"/>
            </a:pPr>
            <a:endParaRPr lang="fr-FR">
              <a:latin typeface="Calibri"/>
              <a:ea typeface="+mn-lt"/>
              <a:cs typeface="Arial"/>
            </a:endParaRPr>
          </a:p>
          <a:p>
            <a:pPr marL="285750" indent="-285750">
              <a:buFont typeface="Arial" panose="020B0604020202020204" pitchFamily="34" charset="0"/>
              <a:buChar char="•"/>
            </a:pPr>
            <a:r>
              <a:rPr lang="fr-FR">
                <a:latin typeface="Calibri"/>
                <a:ea typeface="+mn-lt"/>
                <a:cs typeface="Arial"/>
              </a:rPr>
              <a:t>Préparer la requête pour </a:t>
            </a:r>
            <a:r>
              <a:rPr lang="fr-FR" err="1">
                <a:latin typeface="Calibri"/>
                <a:ea typeface="+mn-lt"/>
                <a:cs typeface="Arial"/>
              </a:rPr>
              <a:t>hbase</a:t>
            </a:r>
            <a:endParaRPr lang="fr-FR">
              <a:latin typeface="Calibri"/>
              <a:ea typeface="+mn-lt"/>
              <a:cs typeface="Arial"/>
            </a:endParaRPr>
          </a:p>
          <a:p>
            <a:pPr marL="285750" indent="-285750">
              <a:buFont typeface="Arial" panose="020B0604020202020204" pitchFamily="34" charset="0"/>
              <a:buChar char="•"/>
            </a:pPr>
            <a:endParaRPr lang="fr-FR">
              <a:latin typeface="Calibri"/>
              <a:cs typeface="Calibri"/>
            </a:endParaRPr>
          </a:p>
          <a:p>
            <a:pPr marL="285750" indent="-285750">
              <a:buFont typeface="Arial" panose="020B0604020202020204" pitchFamily="34" charset="0"/>
              <a:buChar char="•"/>
            </a:pPr>
            <a:r>
              <a:rPr lang="fr-FR">
                <a:latin typeface="Calibri"/>
                <a:cs typeface="Calibri"/>
              </a:rPr>
              <a:t>Envoyer la requête</a:t>
            </a:r>
          </a:p>
        </p:txBody>
      </p:sp>
      <p:pic>
        <p:nvPicPr>
          <p:cNvPr id="12" name="Image 11" descr="Une image contenant capture d’écran, texte, Police&#10;&#10;Description générée automatiquement">
            <a:extLst>
              <a:ext uri="{FF2B5EF4-FFF2-40B4-BE49-F238E27FC236}">
                <a16:creationId xmlns:a16="http://schemas.microsoft.com/office/drawing/2014/main" id="{86B643E0-CCB1-804F-D2E8-9EF98EB0A9B3}"/>
              </a:ext>
            </a:extLst>
          </p:cNvPr>
          <p:cNvPicPr>
            <a:picLocks noChangeAspect="1"/>
          </p:cNvPicPr>
          <p:nvPr/>
        </p:nvPicPr>
        <p:blipFill>
          <a:blip r:embed="rId2"/>
          <a:stretch>
            <a:fillRect/>
          </a:stretch>
        </p:blipFill>
        <p:spPr>
          <a:xfrm>
            <a:off x="5256590" y="1602102"/>
            <a:ext cx="6492723" cy="581606"/>
          </a:xfrm>
          <a:prstGeom prst="rect">
            <a:avLst/>
          </a:prstGeom>
        </p:spPr>
      </p:pic>
      <p:pic>
        <p:nvPicPr>
          <p:cNvPr id="13" name="Image 12" descr="Une image contenant texte, Police, capture d’écran, Graphique&#10;&#10;Description générée automatiquement">
            <a:extLst>
              <a:ext uri="{FF2B5EF4-FFF2-40B4-BE49-F238E27FC236}">
                <a16:creationId xmlns:a16="http://schemas.microsoft.com/office/drawing/2014/main" id="{A464D543-3395-503D-D239-5249DD255981}"/>
              </a:ext>
            </a:extLst>
          </p:cNvPr>
          <p:cNvPicPr>
            <a:picLocks noChangeAspect="1"/>
          </p:cNvPicPr>
          <p:nvPr/>
        </p:nvPicPr>
        <p:blipFill>
          <a:blip r:embed="rId3"/>
          <a:stretch>
            <a:fillRect/>
          </a:stretch>
        </p:blipFill>
        <p:spPr>
          <a:xfrm>
            <a:off x="5946019" y="2401693"/>
            <a:ext cx="3420533" cy="687851"/>
          </a:xfrm>
          <a:prstGeom prst="rect">
            <a:avLst/>
          </a:prstGeom>
        </p:spPr>
      </p:pic>
      <p:pic>
        <p:nvPicPr>
          <p:cNvPr id="14" name="Image 13" descr="Une image contenant texte, Police, capture d’écran, ligne&#10;&#10;Description générée automatiquement">
            <a:extLst>
              <a:ext uri="{FF2B5EF4-FFF2-40B4-BE49-F238E27FC236}">
                <a16:creationId xmlns:a16="http://schemas.microsoft.com/office/drawing/2014/main" id="{0D5FEFE8-C794-247B-99DD-9E581B58AE1B}"/>
              </a:ext>
            </a:extLst>
          </p:cNvPr>
          <p:cNvPicPr>
            <a:picLocks noChangeAspect="1"/>
          </p:cNvPicPr>
          <p:nvPr/>
        </p:nvPicPr>
        <p:blipFill>
          <a:blip r:embed="rId4"/>
          <a:stretch>
            <a:fillRect/>
          </a:stretch>
        </p:blipFill>
        <p:spPr>
          <a:xfrm>
            <a:off x="5256590" y="3432386"/>
            <a:ext cx="5621866" cy="477035"/>
          </a:xfrm>
          <a:prstGeom prst="rect">
            <a:avLst/>
          </a:prstGeom>
        </p:spPr>
      </p:pic>
      <p:pic>
        <p:nvPicPr>
          <p:cNvPr id="15" name="Image 14">
            <a:extLst>
              <a:ext uri="{FF2B5EF4-FFF2-40B4-BE49-F238E27FC236}">
                <a16:creationId xmlns:a16="http://schemas.microsoft.com/office/drawing/2014/main" id="{17EA49DA-EC69-82EF-F546-EE300903F1C9}"/>
              </a:ext>
            </a:extLst>
          </p:cNvPr>
          <p:cNvPicPr>
            <a:picLocks noChangeAspect="1"/>
          </p:cNvPicPr>
          <p:nvPr/>
        </p:nvPicPr>
        <p:blipFill>
          <a:blip r:embed="rId5"/>
          <a:stretch>
            <a:fillRect/>
          </a:stretch>
        </p:blipFill>
        <p:spPr>
          <a:xfrm>
            <a:off x="1204685" y="5174062"/>
            <a:ext cx="3335866" cy="428732"/>
          </a:xfrm>
          <a:prstGeom prst="rect">
            <a:avLst/>
          </a:prstGeom>
        </p:spPr>
      </p:pic>
      <p:pic>
        <p:nvPicPr>
          <p:cNvPr id="16" name="Image 15" descr="Une image contenant texte, capture d’écran, Police&#10;&#10;Description générée automatiquement">
            <a:extLst>
              <a:ext uri="{FF2B5EF4-FFF2-40B4-BE49-F238E27FC236}">
                <a16:creationId xmlns:a16="http://schemas.microsoft.com/office/drawing/2014/main" id="{DB47A7DD-274E-8C85-6C7A-12A7EC5E3559}"/>
              </a:ext>
            </a:extLst>
          </p:cNvPr>
          <p:cNvPicPr>
            <a:picLocks noChangeAspect="1"/>
          </p:cNvPicPr>
          <p:nvPr/>
        </p:nvPicPr>
        <p:blipFill>
          <a:blip r:embed="rId6"/>
          <a:stretch>
            <a:fillRect/>
          </a:stretch>
        </p:blipFill>
        <p:spPr>
          <a:xfrm>
            <a:off x="5256590" y="4130267"/>
            <a:ext cx="5198532" cy="1464036"/>
          </a:xfrm>
          <a:prstGeom prst="rect">
            <a:avLst/>
          </a:prstGeom>
        </p:spPr>
      </p:pic>
    </p:spTree>
    <p:extLst>
      <p:ext uri="{BB962C8B-B14F-4D97-AF65-F5344CB8AC3E}">
        <p14:creationId xmlns:p14="http://schemas.microsoft.com/office/powerpoint/2010/main" val="2429719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F49F70-13FA-ED07-AE21-5E82292E647C}"/>
              </a:ext>
            </a:extLst>
          </p:cNvPr>
          <p:cNvSpPr>
            <a:spLocks noGrp="1"/>
          </p:cNvSpPr>
          <p:nvPr>
            <p:ph type="title"/>
          </p:nvPr>
        </p:nvSpPr>
        <p:spPr>
          <a:xfrm>
            <a:off x="1141413" y="609600"/>
            <a:ext cx="9930188" cy="816429"/>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Lot3 – Connection ODBC</a:t>
            </a:r>
            <a:endParaRPr lang="fr-FR"/>
          </a:p>
        </p:txBody>
      </p:sp>
      <p:sp>
        <p:nvSpPr>
          <p:cNvPr id="4" name="Espace réservé du pied de page 3">
            <a:extLst>
              <a:ext uri="{FF2B5EF4-FFF2-40B4-BE49-F238E27FC236}">
                <a16:creationId xmlns:a16="http://schemas.microsoft.com/office/drawing/2014/main" id="{6B58ADFD-1721-B0E9-B26D-7E530750BCD0}"/>
              </a:ext>
            </a:extLst>
          </p:cNvPr>
          <p:cNvSpPr>
            <a:spLocks noGrp="1"/>
          </p:cNvSpPr>
          <p:nvPr>
            <p:ph type="ftr" sz="quarter" idx="11"/>
          </p:nvPr>
        </p:nvSpPr>
        <p:spPr/>
        <p:txBody>
          <a:bodyPr/>
          <a:lstStyle/>
          <a:p>
            <a:r>
              <a:rPr lang="fr-FR"/>
              <a:t>NoSQL</a:t>
            </a:r>
          </a:p>
        </p:txBody>
      </p:sp>
      <p:sp>
        <p:nvSpPr>
          <p:cNvPr id="5" name="Espace réservé du numéro de diapositive 4">
            <a:extLst>
              <a:ext uri="{FF2B5EF4-FFF2-40B4-BE49-F238E27FC236}">
                <a16:creationId xmlns:a16="http://schemas.microsoft.com/office/drawing/2014/main" id="{2FD97E24-8008-E6D6-1EA1-5FCA4940C190}"/>
              </a:ext>
            </a:extLst>
          </p:cNvPr>
          <p:cNvSpPr>
            <a:spLocks noGrp="1"/>
          </p:cNvSpPr>
          <p:nvPr>
            <p:ph type="sldNum" sz="quarter" idx="12"/>
          </p:nvPr>
        </p:nvSpPr>
        <p:spPr/>
        <p:txBody>
          <a:bodyPr/>
          <a:lstStyle/>
          <a:p>
            <a:r>
              <a:rPr lang="en-US"/>
              <a:t>20</a:t>
            </a:r>
          </a:p>
        </p:txBody>
      </p:sp>
      <p:pic>
        <p:nvPicPr>
          <p:cNvPr id="10" name="Espace réservé du contenu 9" descr="Une image contenant texte, capture d’écran, logiciel&#10;&#10;Description générée automatiquement">
            <a:extLst>
              <a:ext uri="{FF2B5EF4-FFF2-40B4-BE49-F238E27FC236}">
                <a16:creationId xmlns:a16="http://schemas.microsoft.com/office/drawing/2014/main" id="{0ADAE261-79C7-29CC-DA92-BA1BC4123A3C}"/>
              </a:ext>
            </a:extLst>
          </p:cNvPr>
          <p:cNvPicPr>
            <a:picLocks noGrp="1" noChangeAspect="1"/>
          </p:cNvPicPr>
          <p:nvPr>
            <p:ph idx="1"/>
          </p:nvPr>
        </p:nvPicPr>
        <p:blipFill>
          <a:blip r:embed="rId2"/>
          <a:stretch>
            <a:fillRect/>
          </a:stretch>
        </p:blipFill>
        <p:spPr>
          <a:xfrm>
            <a:off x="1302982" y="1336524"/>
            <a:ext cx="3341719" cy="3257248"/>
          </a:xfrm>
        </p:spPr>
      </p:pic>
      <p:pic>
        <p:nvPicPr>
          <p:cNvPr id="11" name="Image 10" descr="Une image contenant texte, capture d’écran, logiciel&#10;&#10;Description générée automatiquement">
            <a:extLst>
              <a:ext uri="{FF2B5EF4-FFF2-40B4-BE49-F238E27FC236}">
                <a16:creationId xmlns:a16="http://schemas.microsoft.com/office/drawing/2014/main" id="{F8DD5B5B-26D2-77EC-AD58-5B439F606763}"/>
              </a:ext>
            </a:extLst>
          </p:cNvPr>
          <p:cNvPicPr>
            <a:picLocks noChangeAspect="1"/>
          </p:cNvPicPr>
          <p:nvPr/>
        </p:nvPicPr>
        <p:blipFill>
          <a:blip r:embed="rId3"/>
          <a:stretch>
            <a:fillRect/>
          </a:stretch>
        </p:blipFill>
        <p:spPr>
          <a:xfrm>
            <a:off x="1361924" y="4693795"/>
            <a:ext cx="3227010" cy="1062699"/>
          </a:xfrm>
          <a:prstGeom prst="rect">
            <a:avLst/>
          </a:prstGeom>
        </p:spPr>
      </p:pic>
      <p:pic>
        <p:nvPicPr>
          <p:cNvPr id="12" name="Image 11" descr="Une image contenant texte, capture d’écran, nombre, logiciel&#10;&#10;Description générée automatiquement">
            <a:extLst>
              <a:ext uri="{FF2B5EF4-FFF2-40B4-BE49-F238E27FC236}">
                <a16:creationId xmlns:a16="http://schemas.microsoft.com/office/drawing/2014/main" id="{809A68EC-BF95-1336-E042-29CB48DD93F2}"/>
              </a:ext>
            </a:extLst>
          </p:cNvPr>
          <p:cNvPicPr>
            <a:picLocks noChangeAspect="1"/>
          </p:cNvPicPr>
          <p:nvPr/>
        </p:nvPicPr>
        <p:blipFill>
          <a:blip r:embed="rId4"/>
          <a:stretch>
            <a:fillRect/>
          </a:stretch>
        </p:blipFill>
        <p:spPr>
          <a:xfrm>
            <a:off x="4917924" y="1277996"/>
            <a:ext cx="5694437" cy="4410865"/>
          </a:xfrm>
          <a:prstGeom prst="rect">
            <a:avLst/>
          </a:prstGeom>
        </p:spPr>
      </p:pic>
    </p:spTree>
    <p:extLst>
      <p:ext uri="{BB962C8B-B14F-4D97-AF65-F5344CB8AC3E}">
        <p14:creationId xmlns:p14="http://schemas.microsoft.com/office/powerpoint/2010/main" val="1965861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F49F70-13FA-ED07-AE21-5E82292E647C}"/>
              </a:ext>
            </a:extLst>
          </p:cNvPr>
          <p:cNvSpPr>
            <a:spLocks noGrp="1"/>
          </p:cNvSpPr>
          <p:nvPr>
            <p:ph type="title"/>
          </p:nvPr>
        </p:nvSpPr>
        <p:spPr>
          <a:xfrm>
            <a:off x="1141413" y="609600"/>
            <a:ext cx="9930188" cy="985762"/>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Lot3 – import des données dans PB</a:t>
            </a:r>
            <a:endParaRPr lang="fr-FR"/>
          </a:p>
        </p:txBody>
      </p:sp>
      <p:pic>
        <p:nvPicPr>
          <p:cNvPr id="6" name="Espace réservé du contenu 5" descr="Une image contenant texte, capture d’écran, Police, nombre&#10;&#10;Description générée automatiquement">
            <a:extLst>
              <a:ext uri="{FF2B5EF4-FFF2-40B4-BE49-F238E27FC236}">
                <a16:creationId xmlns:a16="http://schemas.microsoft.com/office/drawing/2014/main" id="{3CBD72FC-A15F-0AC8-0BDF-8D6850817BBE}"/>
              </a:ext>
            </a:extLst>
          </p:cNvPr>
          <p:cNvPicPr>
            <a:picLocks noGrp="1" noChangeAspect="1"/>
          </p:cNvPicPr>
          <p:nvPr>
            <p:ph idx="1"/>
          </p:nvPr>
        </p:nvPicPr>
        <p:blipFill>
          <a:blip r:embed="rId2"/>
          <a:stretch>
            <a:fillRect/>
          </a:stretch>
        </p:blipFill>
        <p:spPr>
          <a:xfrm>
            <a:off x="8685535" y="1599318"/>
            <a:ext cx="2515820" cy="3728963"/>
          </a:xfrm>
        </p:spPr>
      </p:pic>
      <p:sp>
        <p:nvSpPr>
          <p:cNvPr id="4" name="Espace réservé du pied de page 3">
            <a:extLst>
              <a:ext uri="{FF2B5EF4-FFF2-40B4-BE49-F238E27FC236}">
                <a16:creationId xmlns:a16="http://schemas.microsoft.com/office/drawing/2014/main" id="{6B58ADFD-1721-B0E9-B26D-7E530750BCD0}"/>
              </a:ext>
            </a:extLst>
          </p:cNvPr>
          <p:cNvSpPr>
            <a:spLocks noGrp="1"/>
          </p:cNvSpPr>
          <p:nvPr>
            <p:ph type="ftr" sz="quarter" idx="11"/>
          </p:nvPr>
        </p:nvSpPr>
        <p:spPr/>
        <p:txBody>
          <a:bodyPr/>
          <a:lstStyle/>
          <a:p>
            <a:r>
              <a:rPr lang="fr-FR"/>
              <a:t>NoSQL</a:t>
            </a:r>
          </a:p>
        </p:txBody>
      </p:sp>
      <p:sp>
        <p:nvSpPr>
          <p:cNvPr id="5" name="Espace réservé du numéro de diapositive 4">
            <a:extLst>
              <a:ext uri="{FF2B5EF4-FFF2-40B4-BE49-F238E27FC236}">
                <a16:creationId xmlns:a16="http://schemas.microsoft.com/office/drawing/2014/main" id="{2FD97E24-8008-E6D6-1EA1-5FCA4940C190}"/>
              </a:ext>
            </a:extLst>
          </p:cNvPr>
          <p:cNvSpPr>
            <a:spLocks noGrp="1"/>
          </p:cNvSpPr>
          <p:nvPr>
            <p:ph type="sldNum" sz="quarter" idx="12"/>
          </p:nvPr>
        </p:nvSpPr>
        <p:spPr/>
        <p:txBody>
          <a:bodyPr/>
          <a:lstStyle/>
          <a:p>
            <a:r>
              <a:rPr lang="en-US"/>
              <a:t>21</a:t>
            </a:r>
          </a:p>
        </p:txBody>
      </p:sp>
      <p:pic>
        <p:nvPicPr>
          <p:cNvPr id="7" name="Image 6" descr="Une image contenant texte, nombre&#10;&#10;Description générée automatiquement">
            <a:extLst>
              <a:ext uri="{FF2B5EF4-FFF2-40B4-BE49-F238E27FC236}">
                <a16:creationId xmlns:a16="http://schemas.microsoft.com/office/drawing/2014/main" id="{092BA3C7-7B2A-8373-0B22-98B24ACD3E60}"/>
              </a:ext>
            </a:extLst>
          </p:cNvPr>
          <p:cNvPicPr>
            <a:picLocks noChangeAspect="1"/>
          </p:cNvPicPr>
          <p:nvPr/>
        </p:nvPicPr>
        <p:blipFill>
          <a:blip r:embed="rId3"/>
          <a:stretch>
            <a:fillRect/>
          </a:stretch>
        </p:blipFill>
        <p:spPr>
          <a:xfrm>
            <a:off x="290148" y="1600282"/>
            <a:ext cx="8128906" cy="3807428"/>
          </a:xfrm>
          <a:prstGeom prst="rect">
            <a:avLst/>
          </a:prstGeom>
        </p:spPr>
      </p:pic>
    </p:spTree>
    <p:extLst>
      <p:ext uri="{BB962C8B-B14F-4D97-AF65-F5344CB8AC3E}">
        <p14:creationId xmlns:p14="http://schemas.microsoft.com/office/powerpoint/2010/main" val="3345768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A1356-22D6-7A9A-CE6C-9CD505A5C7DD}"/>
              </a:ext>
            </a:extLst>
          </p:cNvPr>
          <p:cNvSpPr>
            <a:spLocks noGrp="1"/>
          </p:cNvSpPr>
          <p:nvPr>
            <p:ph type="title"/>
          </p:nvPr>
        </p:nvSpPr>
        <p:spPr>
          <a:xfrm>
            <a:off x="1141413" y="609600"/>
            <a:ext cx="9925289" cy="911507"/>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Lot3 - Pour le lot 1</a:t>
            </a:r>
            <a:endParaRPr lang="fr-FR">
              <a:effectLst>
                <a:glow rad="38100">
                  <a:prstClr val="black">
                    <a:lumMod val="65000"/>
                    <a:lumOff val="35000"/>
                    <a:alpha val="40000"/>
                  </a:prstClr>
                </a:glow>
                <a:outerShdw blurRad="28575" dist="38100" dir="14040000" algn="tl" rotWithShape="0">
                  <a:srgbClr val="000000">
                    <a:alpha val="25000"/>
                  </a:srgbClr>
                </a:outerShdw>
              </a:effectLst>
            </a:endParaRPr>
          </a:p>
        </p:txBody>
      </p:sp>
      <p:pic>
        <p:nvPicPr>
          <p:cNvPr id="6" name="Espace réservé du contenu 5" descr="Une image contenant texte, capture d’écran, nombre, Police&#10;&#10;Description générée automatiquement">
            <a:extLst>
              <a:ext uri="{FF2B5EF4-FFF2-40B4-BE49-F238E27FC236}">
                <a16:creationId xmlns:a16="http://schemas.microsoft.com/office/drawing/2014/main" id="{4A7C2C01-B260-B8B2-3DF6-9EB4B36B6004}"/>
              </a:ext>
            </a:extLst>
          </p:cNvPr>
          <p:cNvPicPr>
            <a:picLocks noGrp="1" noChangeAspect="1"/>
          </p:cNvPicPr>
          <p:nvPr>
            <p:ph idx="1"/>
          </p:nvPr>
        </p:nvPicPr>
        <p:blipFill>
          <a:blip r:embed="rId3"/>
          <a:stretch>
            <a:fillRect/>
          </a:stretch>
        </p:blipFill>
        <p:spPr>
          <a:xfrm>
            <a:off x="414419" y="1347226"/>
            <a:ext cx="5586761" cy="4171280"/>
          </a:xfrm>
        </p:spPr>
      </p:pic>
      <p:sp>
        <p:nvSpPr>
          <p:cNvPr id="4" name="Espace réservé du pied de page 3">
            <a:extLst>
              <a:ext uri="{FF2B5EF4-FFF2-40B4-BE49-F238E27FC236}">
                <a16:creationId xmlns:a16="http://schemas.microsoft.com/office/drawing/2014/main" id="{2F9B4161-71A7-A8C8-15BE-24FD8754394A}"/>
              </a:ext>
            </a:extLst>
          </p:cNvPr>
          <p:cNvSpPr>
            <a:spLocks noGrp="1"/>
          </p:cNvSpPr>
          <p:nvPr>
            <p:ph type="ftr" sz="quarter" idx="11"/>
          </p:nvPr>
        </p:nvSpPr>
        <p:spPr/>
        <p:txBody>
          <a:bodyPr/>
          <a:lstStyle/>
          <a:p>
            <a:r>
              <a:rPr lang="fr-FR">
                <a:ea typeface="+mn-lt"/>
                <a:cs typeface="+mn-lt"/>
              </a:rPr>
              <a:t>NoSQL</a:t>
            </a:r>
            <a:endParaRPr lang="fr-FR"/>
          </a:p>
        </p:txBody>
      </p:sp>
      <p:sp>
        <p:nvSpPr>
          <p:cNvPr id="5" name="Espace réservé du numéro de diapositive 4">
            <a:extLst>
              <a:ext uri="{FF2B5EF4-FFF2-40B4-BE49-F238E27FC236}">
                <a16:creationId xmlns:a16="http://schemas.microsoft.com/office/drawing/2014/main" id="{15EC4B17-486C-C9F0-C54D-9969E1B874BC}"/>
              </a:ext>
            </a:extLst>
          </p:cNvPr>
          <p:cNvSpPr>
            <a:spLocks noGrp="1"/>
          </p:cNvSpPr>
          <p:nvPr>
            <p:ph type="sldNum" sz="quarter" idx="12"/>
          </p:nvPr>
        </p:nvSpPr>
        <p:spPr/>
        <p:txBody>
          <a:bodyPr/>
          <a:lstStyle/>
          <a:p>
            <a:r>
              <a:rPr lang="en-US"/>
              <a:t>22</a:t>
            </a:r>
          </a:p>
        </p:txBody>
      </p:sp>
      <p:pic>
        <p:nvPicPr>
          <p:cNvPr id="7" name="Image 6" descr="Une image contenant texte, capture d’écran, nombre, Police&#10;&#10;Description générée automatiquement">
            <a:extLst>
              <a:ext uri="{FF2B5EF4-FFF2-40B4-BE49-F238E27FC236}">
                <a16:creationId xmlns:a16="http://schemas.microsoft.com/office/drawing/2014/main" id="{3A40FD6D-5729-ABE4-7285-689699802B8A}"/>
              </a:ext>
            </a:extLst>
          </p:cNvPr>
          <p:cNvPicPr>
            <a:picLocks noChangeAspect="1"/>
          </p:cNvPicPr>
          <p:nvPr/>
        </p:nvPicPr>
        <p:blipFill>
          <a:blip r:embed="rId4"/>
          <a:stretch>
            <a:fillRect/>
          </a:stretch>
        </p:blipFill>
        <p:spPr>
          <a:xfrm>
            <a:off x="6423088" y="1350159"/>
            <a:ext cx="2698402" cy="4356704"/>
          </a:xfrm>
          <a:prstGeom prst="rect">
            <a:avLst/>
          </a:prstGeom>
        </p:spPr>
      </p:pic>
      <p:pic>
        <p:nvPicPr>
          <p:cNvPr id="8" name="Image 7" descr="Une image contenant texte, capture d’écran, nombre, Police&#10;&#10;Description générée automatiquement">
            <a:extLst>
              <a:ext uri="{FF2B5EF4-FFF2-40B4-BE49-F238E27FC236}">
                <a16:creationId xmlns:a16="http://schemas.microsoft.com/office/drawing/2014/main" id="{F43D4F2A-09A8-1674-D896-325D9F06F344}"/>
              </a:ext>
            </a:extLst>
          </p:cNvPr>
          <p:cNvPicPr>
            <a:picLocks noChangeAspect="1"/>
          </p:cNvPicPr>
          <p:nvPr/>
        </p:nvPicPr>
        <p:blipFill>
          <a:blip r:embed="rId5"/>
          <a:stretch>
            <a:fillRect/>
          </a:stretch>
        </p:blipFill>
        <p:spPr>
          <a:xfrm>
            <a:off x="9262434" y="1355107"/>
            <a:ext cx="2307530" cy="4356704"/>
          </a:xfrm>
          <a:prstGeom prst="rect">
            <a:avLst/>
          </a:prstGeom>
        </p:spPr>
      </p:pic>
    </p:spTree>
    <p:extLst>
      <p:ext uri="{BB962C8B-B14F-4D97-AF65-F5344CB8AC3E}">
        <p14:creationId xmlns:p14="http://schemas.microsoft.com/office/powerpoint/2010/main" val="3990701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A1356-22D6-7A9A-CE6C-9CD505A5C7DD}"/>
              </a:ext>
            </a:extLst>
          </p:cNvPr>
          <p:cNvSpPr>
            <a:spLocks noGrp="1"/>
          </p:cNvSpPr>
          <p:nvPr>
            <p:ph type="title"/>
          </p:nvPr>
        </p:nvSpPr>
        <p:spPr>
          <a:xfrm>
            <a:off x="1141413" y="609600"/>
            <a:ext cx="9925289" cy="911507"/>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Lot3 - Pour le lot 2</a:t>
            </a:r>
            <a:endParaRPr lang="fr-FR">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4" name="Espace réservé du pied de page 3">
            <a:extLst>
              <a:ext uri="{FF2B5EF4-FFF2-40B4-BE49-F238E27FC236}">
                <a16:creationId xmlns:a16="http://schemas.microsoft.com/office/drawing/2014/main" id="{2F9B4161-71A7-A8C8-15BE-24FD8754394A}"/>
              </a:ext>
            </a:extLst>
          </p:cNvPr>
          <p:cNvSpPr>
            <a:spLocks noGrp="1"/>
          </p:cNvSpPr>
          <p:nvPr>
            <p:ph type="ftr" sz="quarter" idx="11"/>
          </p:nvPr>
        </p:nvSpPr>
        <p:spPr/>
        <p:txBody>
          <a:bodyPr/>
          <a:lstStyle/>
          <a:p>
            <a:r>
              <a:rPr lang="fr-FR">
                <a:ea typeface="+mn-lt"/>
                <a:cs typeface="+mn-lt"/>
              </a:rPr>
              <a:t>NoSQL</a:t>
            </a:r>
            <a:endParaRPr lang="fr-FR"/>
          </a:p>
        </p:txBody>
      </p:sp>
      <p:sp>
        <p:nvSpPr>
          <p:cNvPr id="5" name="Espace réservé du numéro de diapositive 4">
            <a:extLst>
              <a:ext uri="{FF2B5EF4-FFF2-40B4-BE49-F238E27FC236}">
                <a16:creationId xmlns:a16="http://schemas.microsoft.com/office/drawing/2014/main" id="{15EC4B17-486C-C9F0-C54D-9969E1B874BC}"/>
              </a:ext>
            </a:extLst>
          </p:cNvPr>
          <p:cNvSpPr>
            <a:spLocks noGrp="1"/>
          </p:cNvSpPr>
          <p:nvPr>
            <p:ph type="sldNum" sz="quarter" idx="12"/>
          </p:nvPr>
        </p:nvSpPr>
        <p:spPr/>
        <p:txBody>
          <a:bodyPr/>
          <a:lstStyle/>
          <a:p>
            <a:r>
              <a:rPr lang="en-US"/>
              <a:t>23</a:t>
            </a:r>
          </a:p>
        </p:txBody>
      </p:sp>
      <p:pic>
        <p:nvPicPr>
          <p:cNvPr id="7" name="Image 6" descr="Une image contenant texte, capture d’écran, nombre, Police&#10;&#10;Description générée automatiquement">
            <a:extLst>
              <a:ext uri="{FF2B5EF4-FFF2-40B4-BE49-F238E27FC236}">
                <a16:creationId xmlns:a16="http://schemas.microsoft.com/office/drawing/2014/main" id="{4CA77AD6-C684-7C8D-F606-01D1DC9B3500}"/>
              </a:ext>
            </a:extLst>
          </p:cNvPr>
          <p:cNvPicPr>
            <a:picLocks noChangeAspect="1"/>
          </p:cNvPicPr>
          <p:nvPr/>
        </p:nvPicPr>
        <p:blipFill>
          <a:blip r:embed="rId3"/>
          <a:stretch>
            <a:fillRect/>
          </a:stretch>
        </p:blipFill>
        <p:spPr>
          <a:xfrm>
            <a:off x="587978" y="1354859"/>
            <a:ext cx="6251368" cy="4266935"/>
          </a:xfrm>
          <a:prstGeom prst="rect">
            <a:avLst/>
          </a:prstGeom>
        </p:spPr>
      </p:pic>
      <p:pic>
        <p:nvPicPr>
          <p:cNvPr id="10" name="Espace réservé du contenu 9" descr="Une image contenant texte, capture d’écran, Police, nombre&#10;&#10;Description générée automatiquement">
            <a:extLst>
              <a:ext uri="{FF2B5EF4-FFF2-40B4-BE49-F238E27FC236}">
                <a16:creationId xmlns:a16="http://schemas.microsoft.com/office/drawing/2014/main" id="{53942549-6FEC-5A0A-95CA-91E84E6866F8}"/>
              </a:ext>
            </a:extLst>
          </p:cNvPr>
          <p:cNvPicPr>
            <a:picLocks noGrp="1" noChangeAspect="1"/>
          </p:cNvPicPr>
          <p:nvPr>
            <p:ph idx="1"/>
          </p:nvPr>
        </p:nvPicPr>
        <p:blipFill>
          <a:blip r:embed="rId4"/>
          <a:stretch>
            <a:fillRect/>
          </a:stretch>
        </p:blipFill>
        <p:spPr>
          <a:xfrm>
            <a:off x="7703007" y="669635"/>
            <a:ext cx="2186082" cy="5213928"/>
          </a:xfrm>
        </p:spPr>
      </p:pic>
    </p:spTree>
    <p:extLst>
      <p:ext uri="{BB962C8B-B14F-4D97-AF65-F5344CB8AC3E}">
        <p14:creationId xmlns:p14="http://schemas.microsoft.com/office/powerpoint/2010/main" val="4056921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FA70A-E863-179A-16A6-B6B91E7C691E}"/>
              </a:ext>
            </a:extLst>
          </p:cNvPr>
          <p:cNvSpPr>
            <a:spLocks noGrp="1"/>
          </p:cNvSpPr>
          <p:nvPr>
            <p:ph type="title"/>
          </p:nvPr>
        </p:nvSpPr>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Conclusion</a:t>
            </a:r>
            <a:endParaRPr lang="fr-FR"/>
          </a:p>
        </p:txBody>
      </p:sp>
      <p:sp>
        <p:nvSpPr>
          <p:cNvPr id="3" name="Espace réservé du texte 2">
            <a:extLst>
              <a:ext uri="{FF2B5EF4-FFF2-40B4-BE49-F238E27FC236}">
                <a16:creationId xmlns:a16="http://schemas.microsoft.com/office/drawing/2014/main" id="{2B165535-732C-0422-7198-1F30DEF11978}"/>
              </a:ext>
            </a:extLst>
          </p:cNvPr>
          <p:cNvSpPr>
            <a:spLocks noGrp="1"/>
          </p:cNvSpPr>
          <p:nvPr>
            <p:ph type="body" idx="1"/>
          </p:nvPr>
        </p:nvSpPr>
        <p:spPr/>
        <p:txBody>
          <a:bodyPr/>
          <a:lstStyle/>
          <a:p>
            <a:endParaRPr lang="fr-FR"/>
          </a:p>
        </p:txBody>
      </p:sp>
      <p:sp>
        <p:nvSpPr>
          <p:cNvPr id="4" name="Espace réservé du pied de page 3">
            <a:extLst>
              <a:ext uri="{FF2B5EF4-FFF2-40B4-BE49-F238E27FC236}">
                <a16:creationId xmlns:a16="http://schemas.microsoft.com/office/drawing/2014/main" id="{C5F80CA2-EEFD-2D1C-B00D-81AABE80831B}"/>
              </a:ext>
            </a:extLst>
          </p:cNvPr>
          <p:cNvSpPr>
            <a:spLocks noGrp="1"/>
          </p:cNvSpPr>
          <p:nvPr>
            <p:ph type="ftr" sz="quarter" idx="11"/>
          </p:nvPr>
        </p:nvSpPr>
        <p:spPr/>
        <p:txBody>
          <a:bodyPr/>
          <a:lstStyle/>
          <a:p>
            <a:r>
              <a:rPr lang="en-US"/>
              <a:t>CONCLUSION</a:t>
            </a:r>
          </a:p>
        </p:txBody>
      </p:sp>
      <p:sp>
        <p:nvSpPr>
          <p:cNvPr id="5" name="Espace réservé du numéro de diapositive 4">
            <a:extLst>
              <a:ext uri="{FF2B5EF4-FFF2-40B4-BE49-F238E27FC236}">
                <a16:creationId xmlns:a16="http://schemas.microsoft.com/office/drawing/2014/main" id="{4799AFEB-BEF3-BAF4-200E-CD6244408EA5}"/>
              </a:ext>
            </a:extLst>
          </p:cNvPr>
          <p:cNvSpPr>
            <a:spLocks noGrp="1"/>
          </p:cNvSpPr>
          <p:nvPr>
            <p:ph type="sldNum" sz="quarter" idx="12"/>
          </p:nvPr>
        </p:nvSpPr>
        <p:spPr/>
        <p:txBody>
          <a:bodyPr/>
          <a:lstStyle/>
          <a:p>
            <a:r>
              <a:rPr lang="en-US"/>
              <a:t>24</a:t>
            </a:r>
          </a:p>
        </p:txBody>
      </p:sp>
    </p:spTree>
    <p:extLst>
      <p:ext uri="{BB962C8B-B14F-4D97-AF65-F5344CB8AC3E}">
        <p14:creationId xmlns:p14="http://schemas.microsoft.com/office/powerpoint/2010/main" val="2681425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40C9A5-F3AE-7808-EF88-DC93A664DE6A}"/>
              </a:ext>
            </a:extLst>
          </p:cNvPr>
          <p:cNvSpPr>
            <a:spLocks noGrp="1"/>
          </p:cNvSpPr>
          <p:nvPr>
            <p:ph type="title"/>
          </p:nvPr>
        </p:nvSpPr>
        <p:spPr>
          <a:xfrm>
            <a:off x="1044011" y="2792268"/>
            <a:ext cx="8403960" cy="3006800"/>
          </a:xfrm>
        </p:spPr>
        <p:txBody>
          <a:bodyPr/>
          <a:lstStyle/>
          <a:p>
            <a:r>
              <a:rPr lang="fr-FR" sz="4100" err="1">
                <a:effectLst>
                  <a:glow rad="38100">
                    <a:prstClr val="black">
                      <a:lumMod val="65000"/>
                      <a:lumOff val="35000"/>
                      <a:alpha val="40000"/>
                    </a:prstClr>
                  </a:glow>
                  <a:outerShdw blurRad="28575" dist="38100" dir="14040000" algn="tl" rotWithShape="0">
                    <a:srgbClr val="000000">
                      <a:alpha val="25000"/>
                    </a:srgbClr>
                  </a:outerShdw>
                </a:effectLst>
              </a:rPr>
              <a:t>MErci</a:t>
            </a:r>
            <a:r>
              <a:rPr lang="fr-FR" sz="4100">
                <a:effectLst>
                  <a:glow rad="38100">
                    <a:prstClr val="black">
                      <a:lumMod val="65000"/>
                      <a:lumOff val="35000"/>
                      <a:alpha val="40000"/>
                    </a:prstClr>
                  </a:glow>
                  <a:outerShdw blurRad="28575" dist="38100" dir="14040000" algn="tl" rotWithShape="0">
                    <a:srgbClr val="000000">
                      <a:alpha val="25000"/>
                    </a:srgbClr>
                  </a:outerShdw>
                </a:effectLst>
              </a:rPr>
              <a:t> de Votre Attention</a:t>
            </a:r>
            <a:endParaRPr lang="fr-FR" err="1"/>
          </a:p>
        </p:txBody>
      </p:sp>
    </p:spTree>
    <p:extLst>
      <p:ext uri="{BB962C8B-B14F-4D97-AF65-F5344CB8AC3E}">
        <p14:creationId xmlns:p14="http://schemas.microsoft.com/office/powerpoint/2010/main" val="146745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A1356-22D6-7A9A-CE6C-9CD505A5C7DD}"/>
              </a:ext>
            </a:extLst>
          </p:cNvPr>
          <p:cNvSpPr>
            <a:spLocks noGrp="1"/>
          </p:cNvSpPr>
          <p:nvPr>
            <p:ph type="title"/>
          </p:nvPr>
        </p:nvSpPr>
        <p:spPr>
          <a:xfrm>
            <a:off x="1141413" y="609600"/>
            <a:ext cx="9925289" cy="911507"/>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Objectif Du Projet</a:t>
            </a:r>
            <a:endParaRPr lang="fr-FR"/>
          </a:p>
        </p:txBody>
      </p:sp>
      <p:sp>
        <p:nvSpPr>
          <p:cNvPr id="3" name="Espace réservé du texte 2">
            <a:extLst>
              <a:ext uri="{FF2B5EF4-FFF2-40B4-BE49-F238E27FC236}">
                <a16:creationId xmlns:a16="http://schemas.microsoft.com/office/drawing/2014/main" id="{70A4A41A-7424-6041-5172-463D5E7C7EC0}"/>
              </a:ext>
            </a:extLst>
          </p:cNvPr>
          <p:cNvSpPr>
            <a:spLocks noGrp="1"/>
          </p:cNvSpPr>
          <p:nvPr>
            <p:ph idx="1"/>
          </p:nvPr>
        </p:nvSpPr>
        <p:spPr>
          <a:xfrm>
            <a:off x="1141413" y="1642715"/>
            <a:ext cx="9925289" cy="4148485"/>
          </a:xfrm>
        </p:spPr>
        <p:txBody>
          <a:bodyPr/>
          <a:lstStyle/>
          <a:p>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Segoe UI"/>
              </a:rPr>
              <a:t>Contexte:</a:t>
            </a:r>
          </a:p>
          <a:p>
            <a:pPr>
              <a:buClr>
                <a:srgbClr val="FFFFFF"/>
              </a:buClr>
            </a:pPr>
            <a:endParaRPr lang="fr-FR" sz="1600">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Segoe UI"/>
            </a:endParaRPr>
          </a:p>
          <a:p>
            <a:pPr marL="608965" indent="-405765">
              <a:buClr>
                <a:srgbClr val="FFFFFF"/>
              </a:buClr>
              <a:buFont typeface="Arial,Sans-Serif"/>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L'objectif fondamental est de mener une analyse de données Big Data et de répondre aux problématiques demandés sous forme de 3 lots.</a:t>
            </a:r>
            <a:endParaRPr lang="en-US"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endParaRPr>
          </a:p>
          <a:p>
            <a:pPr marL="608965" indent="-405765">
              <a:buClr>
                <a:srgbClr val="FFFFFF"/>
              </a:buClr>
              <a:buFont typeface="Arial,Sans-Serif"/>
            </a:pPr>
            <a:endParaRPr lang="fr-FR" sz="1600">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endParaRPr>
          </a:p>
          <a:p>
            <a:pPr marL="608965" indent="-405765">
              <a:buClr>
                <a:srgbClr val="FFFFFF"/>
              </a:buClr>
              <a:buFont typeface="Arial,Sans-Serif"/>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Pour cela, le client nous fournit un csv sur ces commandes ainsi que toutes les informations complémentaires afin de pouvoir les traiter</a:t>
            </a:r>
            <a:endParaRPr lang="en-US"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endParaRPr>
          </a:p>
          <a:p>
            <a:pPr marL="608965" indent="-405765">
              <a:buClr>
                <a:srgbClr val="FFFFFF"/>
              </a:buClr>
              <a:buFont typeface="Arial,Sans-Serif"/>
            </a:pPr>
            <a:endParaRPr lang="fr-FR" sz="1600">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endParaRPr>
          </a:p>
          <a:p>
            <a:pPr marL="608965" indent="-405765">
              <a:buClr>
                <a:srgbClr val="FFFFFF"/>
              </a:buClr>
              <a:buFont typeface="Arial,Sans-Serif"/>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Ces données ont été épuré de tous les accents au préalable</a:t>
            </a:r>
            <a:endParaRPr lang="fr-FR">
              <a:solidFill>
                <a:schemeClr val="tx1"/>
              </a:solidFill>
              <a:latin typeface="Century Gothic"/>
            </a:endParaRPr>
          </a:p>
        </p:txBody>
      </p:sp>
      <p:sp>
        <p:nvSpPr>
          <p:cNvPr id="4" name="Espace réservé du pied de page 3">
            <a:extLst>
              <a:ext uri="{FF2B5EF4-FFF2-40B4-BE49-F238E27FC236}">
                <a16:creationId xmlns:a16="http://schemas.microsoft.com/office/drawing/2014/main" id="{2F9B4161-71A7-A8C8-15BE-24FD8754394A}"/>
              </a:ext>
            </a:extLst>
          </p:cNvPr>
          <p:cNvSpPr>
            <a:spLocks noGrp="1"/>
          </p:cNvSpPr>
          <p:nvPr>
            <p:ph type="ftr" sz="quarter" idx="11"/>
          </p:nvPr>
        </p:nvSpPr>
        <p:spPr/>
        <p:txBody>
          <a:bodyPr/>
          <a:lstStyle/>
          <a:p>
            <a:r>
              <a:rPr lang="en-US"/>
              <a:t>INTRODUCTION</a:t>
            </a:r>
            <a:endParaRPr lang="fr-FR"/>
          </a:p>
        </p:txBody>
      </p:sp>
      <p:sp>
        <p:nvSpPr>
          <p:cNvPr id="5" name="Espace réservé du numéro de diapositive 4">
            <a:extLst>
              <a:ext uri="{FF2B5EF4-FFF2-40B4-BE49-F238E27FC236}">
                <a16:creationId xmlns:a16="http://schemas.microsoft.com/office/drawing/2014/main" id="{15EC4B17-486C-C9F0-C54D-9969E1B874BC}"/>
              </a:ext>
            </a:extLst>
          </p:cNvPr>
          <p:cNvSpPr>
            <a:spLocks noGrp="1"/>
          </p:cNvSpPr>
          <p:nvPr>
            <p:ph type="sldNum" sz="quarter" idx="12"/>
          </p:nvPr>
        </p:nvSpPr>
        <p:spPr/>
        <p:txBody>
          <a:bodyPr/>
          <a:lstStyle/>
          <a:p>
            <a:fld id="{D57F1E4F-1CFF-5643-939E-217C01CDF565}" type="slidenum">
              <a:rPr lang="en-US" dirty="0"/>
              <a:pPr/>
              <a:t>3</a:t>
            </a:fld>
            <a:endParaRPr lang="en-US"/>
          </a:p>
        </p:txBody>
      </p:sp>
    </p:spTree>
    <p:extLst>
      <p:ext uri="{BB962C8B-B14F-4D97-AF65-F5344CB8AC3E}">
        <p14:creationId xmlns:p14="http://schemas.microsoft.com/office/powerpoint/2010/main" val="301232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A1356-22D6-7A9A-CE6C-9CD505A5C7DD}"/>
              </a:ext>
            </a:extLst>
          </p:cNvPr>
          <p:cNvSpPr>
            <a:spLocks noGrp="1"/>
          </p:cNvSpPr>
          <p:nvPr>
            <p:ph type="title"/>
          </p:nvPr>
        </p:nvSpPr>
        <p:spPr>
          <a:xfrm>
            <a:off x="1141413" y="609600"/>
            <a:ext cx="9925289" cy="911507"/>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TECHNOLOGIE UTILISÉE</a:t>
            </a:r>
            <a:endParaRPr lang="fr-FR">
              <a:ea typeface="+mj-lt"/>
              <a:cs typeface="+mj-lt"/>
            </a:endParaRPr>
          </a:p>
        </p:txBody>
      </p:sp>
      <p:sp>
        <p:nvSpPr>
          <p:cNvPr id="3" name="Espace réservé du texte 2">
            <a:extLst>
              <a:ext uri="{FF2B5EF4-FFF2-40B4-BE49-F238E27FC236}">
                <a16:creationId xmlns:a16="http://schemas.microsoft.com/office/drawing/2014/main" id="{70A4A41A-7424-6041-5172-463D5E7C7EC0}"/>
              </a:ext>
            </a:extLst>
          </p:cNvPr>
          <p:cNvSpPr>
            <a:spLocks noGrp="1"/>
          </p:cNvSpPr>
          <p:nvPr>
            <p:ph idx="1"/>
          </p:nvPr>
        </p:nvSpPr>
        <p:spPr>
          <a:xfrm>
            <a:off x="1141413" y="1789253"/>
            <a:ext cx="9925289" cy="4001947"/>
          </a:xfrm>
        </p:spPr>
        <p:txBody>
          <a:bodyPr/>
          <a:lstStyle/>
          <a:p>
            <a:pPr>
              <a:spcBef>
                <a:spcPts val="20"/>
              </a:spcBef>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Python</a:t>
            </a:r>
          </a:p>
          <a:p>
            <a:pPr lvl="1">
              <a:spcBef>
                <a:spcPts val="20"/>
              </a:spcBef>
              <a:buClr>
                <a:srgbClr val="FFFFFF"/>
              </a:buClr>
            </a:pPr>
            <a:r>
              <a:rPr lang="fr-FR" sz="1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Pandas</a:t>
            </a:r>
          </a:p>
          <a:p>
            <a:pPr lvl="1">
              <a:spcBef>
                <a:spcPts val="20"/>
              </a:spcBef>
              <a:buClr>
                <a:srgbClr val="FFFFFF"/>
              </a:buClr>
            </a:pPr>
            <a:r>
              <a:rPr lang="fr-FR" sz="140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happybase</a:t>
            </a:r>
          </a:p>
          <a:p>
            <a:pPr lvl="1">
              <a:spcBef>
                <a:spcPts val="20"/>
              </a:spcBef>
              <a:buClr>
                <a:srgbClr val="FFFFFF"/>
              </a:buClr>
            </a:pPr>
            <a:r>
              <a:rPr lang="fr-FR" sz="140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Matplotlib</a:t>
            </a:r>
            <a:endParaRPr lang="fr-FR" sz="1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endParaRPr>
          </a:p>
          <a:p>
            <a:pPr lvl="1">
              <a:spcBef>
                <a:spcPts val="20"/>
              </a:spcBef>
              <a:buClr>
                <a:srgbClr val="FFFFFF"/>
              </a:buClr>
            </a:pPr>
            <a:r>
              <a:rPr lang="fr-FR" sz="140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pandasprofiling</a:t>
            </a:r>
            <a:endParaRPr lang="fr-FR" err="1"/>
          </a:p>
          <a:p>
            <a:pPr>
              <a:spcBef>
                <a:spcPts val="20"/>
              </a:spcBef>
              <a:buClr>
                <a:srgbClr val="FFFFFF"/>
              </a:buClr>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Hadoop</a:t>
            </a:r>
          </a:p>
          <a:p>
            <a:pPr lvl="1">
              <a:spcBef>
                <a:spcPts val="20"/>
              </a:spcBef>
              <a:buClr>
                <a:srgbClr val="FFFFFF"/>
              </a:buClr>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HBase</a:t>
            </a:r>
            <a:endParaRPr lang="fr-FR" sz="1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endParaRPr>
          </a:p>
          <a:p>
            <a:pPr lvl="1">
              <a:spcBef>
                <a:spcPts val="20"/>
              </a:spcBef>
              <a:buClr>
                <a:srgbClr val="FFFFFF"/>
              </a:buClr>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MapReduce</a:t>
            </a:r>
          </a:p>
          <a:p>
            <a:pPr>
              <a:spcBef>
                <a:spcPts val="20"/>
              </a:spcBef>
              <a:buClr>
                <a:srgbClr val="FFFFFF"/>
              </a:buClr>
            </a:pPr>
            <a:r>
              <a:rPr lang="fr-FR" sz="1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Arial"/>
                <a:cs typeface="Arial"/>
              </a:rPr>
              <a:t>Power BI</a:t>
            </a:r>
          </a:p>
        </p:txBody>
      </p:sp>
      <p:sp>
        <p:nvSpPr>
          <p:cNvPr id="4" name="Espace réservé du pied de page 3">
            <a:extLst>
              <a:ext uri="{FF2B5EF4-FFF2-40B4-BE49-F238E27FC236}">
                <a16:creationId xmlns:a16="http://schemas.microsoft.com/office/drawing/2014/main" id="{2F9B4161-71A7-A8C8-15BE-24FD8754394A}"/>
              </a:ext>
            </a:extLst>
          </p:cNvPr>
          <p:cNvSpPr>
            <a:spLocks noGrp="1"/>
          </p:cNvSpPr>
          <p:nvPr>
            <p:ph type="ftr" sz="quarter" idx="11"/>
          </p:nvPr>
        </p:nvSpPr>
        <p:spPr/>
        <p:txBody>
          <a:bodyPr/>
          <a:lstStyle/>
          <a:p>
            <a:r>
              <a:rPr lang="en-US">
                <a:ea typeface="+mn-lt"/>
                <a:cs typeface="+mn-lt"/>
              </a:rPr>
              <a:t>INTRODUCTION</a:t>
            </a:r>
            <a:endParaRPr lang="fr-FR"/>
          </a:p>
        </p:txBody>
      </p:sp>
      <p:sp>
        <p:nvSpPr>
          <p:cNvPr id="5" name="Espace réservé du numéro de diapositive 4">
            <a:extLst>
              <a:ext uri="{FF2B5EF4-FFF2-40B4-BE49-F238E27FC236}">
                <a16:creationId xmlns:a16="http://schemas.microsoft.com/office/drawing/2014/main" id="{15EC4B17-486C-C9F0-C54D-9969E1B874BC}"/>
              </a:ext>
            </a:extLst>
          </p:cNvPr>
          <p:cNvSpPr>
            <a:spLocks noGrp="1"/>
          </p:cNvSpPr>
          <p:nvPr>
            <p:ph type="sldNum" sz="quarter" idx="12"/>
          </p:nvPr>
        </p:nvSpPr>
        <p:spPr/>
        <p:txBody>
          <a:bodyPr/>
          <a:lstStyle/>
          <a:p>
            <a:fld id="{D57F1E4F-1CFF-5643-939E-217C01CDF565}" type="slidenum">
              <a:rPr lang="en-US" dirty="0"/>
              <a:pPr/>
              <a:t>4</a:t>
            </a:fld>
            <a:endParaRPr lang="en-US"/>
          </a:p>
        </p:txBody>
      </p:sp>
    </p:spTree>
    <p:extLst>
      <p:ext uri="{BB962C8B-B14F-4D97-AF65-F5344CB8AC3E}">
        <p14:creationId xmlns:p14="http://schemas.microsoft.com/office/powerpoint/2010/main" val="3168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A1356-22D6-7A9A-CE6C-9CD505A5C7DD}"/>
              </a:ext>
            </a:extLst>
          </p:cNvPr>
          <p:cNvSpPr>
            <a:spLocks noGrp="1"/>
          </p:cNvSpPr>
          <p:nvPr>
            <p:ph type="title"/>
          </p:nvPr>
        </p:nvSpPr>
        <p:spPr>
          <a:xfrm>
            <a:off x="1141413" y="378106"/>
            <a:ext cx="9925289" cy="911507"/>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PRINCIPE DU MAPREDUCE</a:t>
            </a:r>
            <a:endParaRPr lang="fr-FR">
              <a:ea typeface="+mj-lt"/>
              <a:cs typeface="+mj-lt"/>
            </a:endParaRPr>
          </a:p>
        </p:txBody>
      </p:sp>
      <p:pic>
        <p:nvPicPr>
          <p:cNvPr id="6" name="Espace réservé du contenu 5" descr="Une image contenant diagramme, texte, capture d’écran, ligne&#10;&#10;Description générée automatiquement">
            <a:extLst>
              <a:ext uri="{FF2B5EF4-FFF2-40B4-BE49-F238E27FC236}">
                <a16:creationId xmlns:a16="http://schemas.microsoft.com/office/drawing/2014/main" id="{B5CC8E49-DE86-2623-6F4E-6461755B02F7}"/>
              </a:ext>
            </a:extLst>
          </p:cNvPr>
          <p:cNvPicPr>
            <a:picLocks noGrp="1" noChangeAspect="1"/>
          </p:cNvPicPr>
          <p:nvPr>
            <p:ph idx="1"/>
          </p:nvPr>
        </p:nvPicPr>
        <p:blipFill>
          <a:blip r:embed="rId3"/>
          <a:stretch>
            <a:fillRect/>
          </a:stretch>
        </p:blipFill>
        <p:spPr>
          <a:xfrm>
            <a:off x="1627790" y="1338684"/>
            <a:ext cx="8952535" cy="4189312"/>
          </a:xfrm>
        </p:spPr>
      </p:pic>
      <p:sp>
        <p:nvSpPr>
          <p:cNvPr id="4" name="Espace réservé du pied de page 3">
            <a:extLst>
              <a:ext uri="{FF2B5EF4-FFF2-40B4-BE49-F238E27FC236}">
                <a16:creationId xmlns:a16="http://schemas.microsoft.com/office/drawing/2014/main" id="{2F9B4161-71A7-A8C8-15BE-24FD8754394A}"/>
              </a:ext>
            </a:extLst>
          </p:cNvPr>
          <p:cNvSpPr>
            <a:spLocks noGrp="1"/>
          </p:cNvSpPr>
          <p:nvPr>
            <p:ph type="ftr" sz="quarter" idx="11"/>
          </p:nvPr>
        </p:nvSpPr>
        <p:spPr/>
        <p:txBody>
          <a:bodyPr/>
          <a:lstStyle/>
          <a:p>
            <a:r>
              <a:rPr lang="en-US">
                <a:ea typeface="+mn-lt"/>
                <a:cs typeface="+mn-lt"/>
              </a:rPr>
              <a:t>INTRODUCTION</a:t>
            </a:r>
            <a:endParaRPr lang="fr-FR"/>
          </a:p>
        </p:txBody>
      </p:sp>
      <p:sp>
        <p:nvSpPr>
          <p:cNvPr id="5" name="Espace réservé du numéro de diapositive 4">
            <a:extLst>
              <a:ext uri="{FF2B5EF4-FFF2-40B4-BE49-F238E27FC236}">
                <a16:creationId xmlns:a16="http://schemas.microsoft.com/office/drawing/2014/main" id="{15EC4B17-486C-C9F0-C54D-9969E1B874BC}"/>
              </a:ext>
            </a:extLst>
          </p:cNvPr>
          <p:cNvSpPr>
            <a:spLocks noGrp="1"/>
          </p:cNvSpPr>
          <p:nvPr>
            <p:ph type="sldNum" sz="quarter" idx="12"/>
          </p:nvPr>
        </p:nvSpPr>
        <p:spPr/>
        <p:txBody>
          <a:bodyPr/>
          <a:lstStyle/>
          <a:p>
            <a:fld id="{D57F1E4F-1CFF-5643-939E-217C01CDF565}" type="slidenum">
              <a:rPr lang="en-US" dirty="0"/>
              <a:pPr/>
              <a:t>5</a:t>
            </a:fld>
            <a:endParaRPr lang="en-US"/>
          </a:p>
        </p:txBody>
      </p:sp>
    </p:spTree>
    <p:extLst>
      <p:ext uri="{BB962C8B-B14F-4D97-AF65-F5344CB8AC3E}">
        <p14:creationId xmlns:p14="http://schemas.microsoft.com/office/powerpoint/2010/main" val="525596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 coins arrondis 16">
            <a:extLst>
              <a:ext uri="{FF2B5EF4-FFF2-40B4-BE49-F238E27FC236}">
                <a16:creationId xmlns:a16="http://schemas.microsoft.com/office/drawing/2014/main" id="{87A1AA37-A384-3584-E38F-D779ADBF80F5}"/>
              </a:ext>
            </a:extLst>
          </p:cNvPr>
          <p:cNvSpPr/>
          <p:nvPr/>
        </p:nvSpPr>
        <p:spPr>
          <a:xfrm>
            <a:off x="2758633" y="1398607"/>
            <a:ext cx="5729468" cy="4002911"/>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fr-FR" b="1"/>
              <a:t>Hadoop</a:t>
            </a:r>
          </a:p>
        </p:txBody>
      </p:sp>
      <p:sp>
        <p:nvSpPr>
          <p:cNvPr id="2" name="Titre 1">
            <a:extLst>
              <a:ext uri="{FF2B5EF4-FFF2-40B4-BE49-F238E27FC236}">
                <a16:creationId xmlns:a16="http://schemas.microsoft.com/office/drawing/2014/main" id="{4C4A1356-22D6-7A9A-CE6C-9CD505A5C7DD}"/>
              </a:ext>
            </a:extLst>
          </p:cNvPr>
          <p:cNvSpPr>
            <a:spLocks noGrp="1"/>
          </p:cNvSpPr>
          <p:nvPr>
            <p:ph type="title"/>
          </p:nvPr>
        </p:nvSpPr>
        <p:spPr>
          <a:xfrm>
            <a:off x="1141413" y="609600"/>
            <a:ext cx="9925289" cy="911507"/>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LA Structure du lot 1 &amp; lot 2</a:t>
            </a:r>
            <a:endParaRPr lang="fr-FR"/>
          </a:p>
        </p:txBody>
      </p:sp>
      <p:sp>
        <p:nvSpPr>
          <p:cNvPr id="4" name="Espace réservé du pied de page 3">
            <a:extLst>
              <a:ext uri="{FF2B5EF4-FFF2-40B4-BE49-F238E27FC236}">
                <a16:creationId xmlns:a16="http://schemas.microsoft.com/office/drawing/2014/main" id="{2F9B4161-71A7-A8C8-15BE-24FD8754394A}"/>
              </a:ext>
            </a:extLst>
          </p:cNvPr>
          <p:cNvSpPr>
            <a:spLocks noGrp="1"/>
          </p:cNvSpPr>
          <p:nvPr>
            <p:ph type="ftr" sz="quarter" idx="11"/>
          </p:nvPr>
        </p:nvSpPr>
        <p:spPr/>
        <p:txBody>
          <a:bodyPr/>
          <a:lstStyle/>
          <a:p>
            <a:r>
              <a:rPr lang="en-US">
                <a:ea typeface="+mn-lt"/>
                <a:cs typeface="+mn-lt"/>
              </a:rPr>
              <a:t>INTRODUCTION</a:t>
            </a:r>
            <a:endParaRPr lang="fr-FR"/>
          </a:p>
        </p:txBody>
      </p:sp>
      <p:sp>
        <p:nvSpPr>
          <p:cNvPr id="5" name="Espace réservé du numéro de diapositive 4">
            <a:extLst>
              <a:ext uri="{FF2B5EF4-FFF2-40B4-BE49-F238E27FC236}">
                <a16:creationId xmlns:a16="http://schemas.microsoft.com/office/drawing/2014/main" id="{15EC4B17-486C-C9F0-C54D-9969E1B874BC}"/>
              </a:ext>
            </a:extLst>
          </p:cNvPr>
          <p:cNvSpPr>
            <a:spLocks noGrp="1"/>
          </p:cNvSpPr>
          <p:nvPr>
            <p:ph type="sldNum" sz="quarter" idx="12"/>
          </p:nvPr>
        </p:nvSpPr>
        <p:spPr/>
        <p:txBody>
          <a:bodyPr/>
          <a:lstStyle/>
          <a:p>
            <a:fld id="{D57F1E4F-1CFF-5643-939E-217C01CDF565}" type="slidenum">
              <a:rPr lang="en-US" dirty="0"/>
              <a:pPr/>
              <a:t>6</a:t>
            </a:fld>
            <a:endParaRPr lang="en-US"/>
          </a:p>
        </p:txBody>
      </p:sp>
      <p:sp>
        <p:nvSpPr>
          <p:cNvPr id="6" name="Rectangle : coins arrondis 5">
            <a:extLst>
              <a:ext uri="{FF2B5EF4-FFF2-40B4-BE49-F238E27FC236}">
                <a16:creationId xmlns:a16="http://schemas.microsoft.com/office/drawing/2014/main" id="{4980B0BD-77C9-9A77-5453-3CB79D97333D}"/>
              </a:ext>
            </a:extLst>
          </p:cNvPr>
          <p:cNvSpPr/>
          <p:nvPr/>
        </p:nvSpPr>
        <p:spPr>
          <a:xfrm>
            <a:off x="780585" y="1709853"/>
            <a:ext cx="1393902" cy="1923585"/>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a:t>Data.csv</a:t>
            </a:r>
          </a:p>
        </p:txBody>
      </p:sp>
      <p:cxnSp>
        <p:nvCxnSpPr>
          <p:cNvPr id="7" name="Connecteur droit avec flèche 6">
            <a:extLst>
              <a:ext uri="{FF2B5EF4-FFF2-40B4-BE49-F238E27FC236}">
                <a16:creationId xmlns:a16="http://schemas.microsoft.com/office/drawing/2014/main" id="{408EE960-7DDA-31C2-7477-74D3050F4D24}"/>
              </a:ext>
            </a:extLst>
          </p:cNvPr>
          <p:cNvCxnSpPr/>
          <p:nvPr/>
        </p:nvCxnSpPr>
        <p:spPr>
          <a:xfrm flipV="1">
            <a:off x="2172630" y="2640981"/>
            <a:ext cx="830766" cy="14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B26847D3-17AE-8ECC-344D-5E7708C63A5C}"/>
              </a:ext>
            </a:extLst>
          </p:cNvPr>
          <p:cNvSpPr/>
          <p:nvPr/>
        </p:nvSpPr>
        <p:spPr>
          <a:xfrm>
            <a:off x="3001536" y="2202366"/>
            <a:ext cx="1616926" cy="892097"/>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a:t>Mapper</a:t>
            </a:r>
          </a:p>
        </p:txBody>
      </p:sp>
      <p:sp>
        <p:nvSpPr>
          <p:cNvPr id="9" name="Ellipse 8">
            <a:extLst>
              <a:ext uri="{FF2B5EF4-FFF2-40B4-BE49-F238E27FC236}">
                <a16:creationId xmlns:a16="http://schemas.microsoft.com/office/drawing/2014/main" id="{CB961FDF-C3DC-FFFC-76E5-DB51F590FFED}"/>
              </a:ext>
            </a:extLst>
          </p:cNvPr>
          <p:cNvSpPr/>
          <p:nvPr/>
        </p:nvSpPr>
        <p:spPr>
          <a:xfrm>
            <a:off x="6532755" y="2220951"/>
            <a:ext cx="1616927" cy="901390"/>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err="1"/>
              <a:t>Reducer</a:t>
            </a:r>
          </a:p>
        </p:txBody>
      </p:sp>
      <p:sp>
        <p:nvSpPr>
          <p:cNvPr id="10" name="Cylindre 9">
            <a:extLst>
              <a:ext uri="{FF2B5EF4-FFF2-40B4-BE49-F238E27FC236}">
                <a16:creationId xmlns:a16="http://schemas.microsoft.com/office/drawing/2014/main" id="{A68970D8-9363-3871-AD8C-B4D70CBC9AD9}"/>
              </a:ext>
            </a:extLst>
          </p:cNvPr>
          <p:cNvSpPr/>
          <p:nvPr/>
        </p:nvSpPr>
        <p:spPr>
          <a:xfrm>
            <a:off x="9432073" y="1895706"/>
            <a:ext cx="1059365" cy="1403195"/>
          </a:xfrm>
          <a:prstGeom prst="can">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err="1"/>
              <a:t>Hbase</a:t>
            </a:r>
          </a:p>
        </p:txBody>
      </p:sp>
      <p:sp>
        <p:nvSpPr>
          <p:cNvPr id="11" name="Organigramme : Document 10">
            <a:extLst>
              <a:ext uri="{FF2B5EF4-FFF2-40B4-BE49-F238E27FC236}">
                <a16:creationId xmlns:a16="http://schemas.microsoft.com/office/drawing/2014/main" id="{48C7E5D0-0275-876B-A421-14636F683909}"/>
              </a:ext>
            </a:extLst>
          </p:cNvPr>
          <p:cNvSpPr/>
          <p:nvPr/>
        </p:nvSpPr>
        <p:spPr>
          <a:xfrm>
            <a:off x="6644268" y="3633438"/>
            <a:ext cx="1505414" cy="1273097"/>
          </a:xfrm>
          <a:prstGeom prst="flowChartDocumen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a:t>Output demandé (Xlsx, PDF)</a:t>
            </a:r>
          </a:p>
        </p:txBody>
      </p:sp>
      <p:cxnSp>
        <p:nvCxnSpPr>
          <p:cNvPr id="12" name="Connecteur droit avec flèche 11">
            <a:extLst>
              <a:ext uri="{FF2B5EF4-FFF2-40B4-BE49-F238E27FC236}">
                <a16:creationId xmlns:a16="http://schemas.microsoft.com/office/drawing/2014/main" id="{0B3121C2-6E1A-3BD6-E349-A9B54D196047}"/>
              </a:ext>
            </a:extLst>
          </p:cNvPr>
          <p:cNvCxnSpPr/>
          <p:nvPr/>
        </p:nvCxnSpPr>
        <p:spPr>
          <a:xfrm>
            <a:off x="4616605" y="2637264"/>
            <a:ext cx="1918010" cy="22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46F0C42F-A434-B534-2909-B63C23DF1901}"/>
              </a:ext>
            </a:extLst>
          </p:cNvPr>
          <p:cNvCxnSpPr/>
          <p:nvPr/>
        </p:nvCxnSpPr>
        <p:spPr>
          <a:xfrm flipV="1">
            <a:off x="8151308" y="2681636"/>
            <a:ext cx="1276815" cy="14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4C73514F-386A-7514-27D3-CC041B2E70B2}"/>
              </a:ext>
            </a:extLst>
          </p:cNvPr>
          <p:cNvCxnSpPr/>
          <p:nvPr/>
        </p:nvCxnSpPr>
        <p:spPr>
          <a:xfrm>
            <a:off x="7383501" y="3127453"/>
            <a:ext cx="13010" cy="505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67D9A9C-5C53-BED0-0614-B6A52DF49C19}"/>
              </a:ext>
            </a:extLst>
          </p:cNvPr>
          <p:cNvSpPr/>
          <p:nvPr/>
        </p:nvSpPr>
        <p:spPr>
          <a:xfrm>
            <a:off x="5247553" y="1711067"/>
            <a:ext cx="600564" cy="18706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F4AC826C-CE73-4BDE-D093-5B8F6115745C}"/>
              </a:ext>
            </a:extLst>
          </p:cNvPr>
          <p:cNvSpPr txBox="1"/>
          <p:nvPr/>
        </p:nvSpPr>
        <p:spPr>
          <a:xfrm>
            <a:off x="5159266" y="2449975"/>
            <a:ext cx="7573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a:t>Tri</a:t>
            </a:r>
          </a:p>
        </p:txBody>
      </p:sp>
    </p:spTree>
    <p:extLst>
      <p:ext uri="{BB962C8B-B14F-4D97-AF65-F5344CB8AC3E}">
        <p14:creationId xmlns:p14="http://schemas.microsoft.com/office/powerpoint/2010/main" val="197837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A1356-22D6-7A9A-CE6C-9CD505A5C7DD}"/>
              </a:ext>
            </a:extLst>
          </p:cNvPr>
          <p:cNvSpPr>
            <a:spLocks noGrp="1"/>
          </p:cNvSpPr>
          <p:nvPr>
            <p:ph type="title"/>
          </p:nvPr>
        </p:nvSpPr>
        <p:spPr>
          <a:xfrm>
            <a:off x="1141413" y="609600"/>
            <a:ext cx="9925289" cy="911507"/>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LA Structure </a:t>
            </a:r>
            <a:r>
              <a:rPr lang="fr-FR">
                <a:effectLst>
                  <a:glow rad="38100">
                    <a:prstClr val="black">
                      <a:lumMod val="65000"/>
                      <a:lumOff val="35000"/>
                      <a:alpha val="40000"/>
                    </a:prstClr>
                  </a:glow>
                  <a:outerShdw blurRad="28575" dist="38100" dir="14040000" algn="tl" rotWithShape="0">
                    <a:srgbClr val="000000">
                      <a:alpha val="25000"/>
                    </a:srgbClr>
                  </a:outerShdw>
                </a:effectLst>
                <a:ea typeface="+mj-lt"/>
                <a:cs typeface="+mj-lt"/>
              </a:rPr>
              <a:t>du lot 3</a:t>
            </a:r>
            <a:endParaRPr lang="fr-FR"/>
          </a:p>
        </p:txBody>
      </p:sp>
      <p:sp>
        <p:nvSpPr>
          <p:cNvPr id="4" name="Espace réservé du pied de page 3">
            <a:extLst>
              <a:ext uri="{FF2B5EF4-FFF2-40B4-BE49-F238E27FC236}">
                <a16:creationId xmlns:a16="http://schemas.microsoft.com/office/drawing/2014/main" id="{2F9B4161-71A7-A8C8-15BE-24FD8754394A}"/>
              </a:ext>
            </a:extLst>
          </p:cNvPr>
          <p:cNvSpPr>
            <a:spLocks noGrp="1"/>
          </p:cNvSpPr>
          <p:nvPr>
            <p:ph type="ftr" sz="quarter" idx="11"/>
          </p:nvPr>
        </p:nvSpPr>
        <p:spPr/>
        <p:txBody>
          <a:bodyPr/>
          <a:lstStyle/>
          <a:p>
            <a:r>
              <a:rPr lang="en-US">
                <a:ea typeface="+mn-lt"/>
                <a:cs typeface="+mn-lt"/>
              </a:rPr>
              <a:t>INTRODUCTION</a:t>
            </a:r>
            <a:endParaRPr lang="fr-FR"/>
          </a:p>
        </p:txBody>
      </p:sp>
      <p:sp>
        <p:nvSpPr>
          <p:cNvPr id="5" name="Espace réservé du numéro de diapositive 4">
            <a:extLst>
              <a:ext uri="{FF2B5EF4-FFF2-40B4-BE49-F238E27FC236}">
                <a16:creationId xmlns:a16="http://schemas.microsoft.com/office/drawing/2014/main" id="{15EC4B17-486C-C9F0-C54D-9969E1B874BC}"/>
              </a:ext>
            </a:extLst>
          </p:cNvPr>
          <p:cNvSpPr>
            <a:spLocks noGrp="1"/>
          </p:cNvSpPr>
          <p:nvPr>
            <p:ph type="sldNum" sz="quarter" idx="12"/>
          </p:nvPr>
        </p:nvSpPr>
        <p:spPr/>
        <p:txBody>
          <a:bodyPr/>
          <a:lstStyle/>
          <a:p>
            <a:fld id="{D57F1E4F-1CFF-5643-939E-217C01CDF565}" type="slidenum">
              <a:rPr lang="en-US" dirty="0"/>
              <a:pPr/>
              <a:t>7</a:t>
            </a:fld>
            <a:endParaRPr lang="en-US"/>
          </a:p>
        </p:txBody>
      </p:sp>
      <p:sp>
        <p:nvSpPr>
          <p:cNvPr id="10" name="Cylindre 9">
            <a:extLst>
              <a:ext uri="{FF2B5EF4-FFF2-40B4-BE49-F238E27FC236}">
                <a16:creationId xmlns:a16="http://schemas.microsoft.com/office/drawing/2014/main" id="{A68970D8-9363-3871-AD8C-B4D70CBC9AD9}"/>
              </a:ext>
            </a:extLst>
          </p:cNvPr>
          <p:cNvSpPr/>
          <p:nvPr/>
        </p:nvSpPr>
        <p:spPr>
          <a:xfrm>
            <a:off x="4705456" y="2711000"/>
            <a:ext cx="1059365" cy="1403195"/>
          </a:xfrm>
          <a:prstGeom prst="can">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err="1"/>
              <a:t>Hbase</a:t>
            </a:r>
          </a:p>
        </p:txBody>
      </p:sp>
      <p:cxnSp>
        <p:nvCxnSpPr>
          <p:cNvPr id="3" name="Connecteur droit avec flèche 2">
            <a:extLst>
              <a:ext uri="{FF2B5EF4-FFF2-40B4-BE49-F238E27FC236}">
                <a16:creationId xmlns:a16="http://schemas.microsoft.com/office/drawing/2014/main" id="{4ABDC043-EB72-2A41-BDE1-DAE5CC5BEB0D}"/>
              </a:ext>
            </a:extLst>
          </p:cNvPr>
          <p:cNvCxnSpPr/>
          <p:nvPr/>
        </p:nvCxnSpPr>
        <p:spPr>
          <a:xfrm>
            <a:off x="5766354" y="3370880"/>
            <a:ext cx="1049438" cy="1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70D3E7AF-2F64-134B-930A-E6054BFE3720}"/>
              </a:ext>
            </a:extLst>
          </p:cNvPr>
          <p:cNvSpPr/>
          <p:nvPr/>
        </p:nvSpPr>
        <p:spPr>
          <a:xfrm>
            <a:off x="6821579" y="2771889"/>
            <a:ext cx="2517493" cy="120569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err="1"/>
              <a:t>Hbase</a:t>
            </a:r>
            <a:r>
              <a:rPr lang="fr-FR"/>
              <a:t> ODBC</a:t>
            </a:r>
          </a:p>
        </p:txBody>
      </p:sp>
      <p:cxnSp>
        <p:nvCxnSpPr>
          <p:cNvPr id="16" name="Connecteur droit avec flèche 15">
            <a:extLst>
              <a:ext uri="{FF2B5EF4-FFF2-40B4-BE49-F238E27FC236}">
                <a16:creationId xmlns:a16="http://schemas.microsoft.com/office/drawing/2014/main" id="{B81C7701-A885-6ECB-710B-F33E8D5989C1}"/>
              </a:ext>
            </a:extLst>
          </p:cNvPr>
          <p:cNvCxnSpPr/>
          <p:nvPr/>
        </p:nvCxnSpPr>
        <p:spPr>
          <a:xfrm flipV="1">
            <a:off x="9272928" y="3401742"/>
            <a:ext cx="1232704" cy="21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5DBEF96-4726-524A-4E37-BD35248E94FB}"/>
              </a:ext>
            </a:extLst>
          </p:cNvPr>
          <p:cNvSpPr/>
          <p:nvPr/>
        </p:nvSpPr>
        <p:spPr>
          <a:xfrm>
            <a:off x="11084921" y="2935863"/>
            <a:ext cx="270075" cy="954911"/>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solidFill>
                  <a:srgbClr val="FFFFFF"/>
                </a:solidFill>
                <a:latin typeface="Century Gothic"/>
                <a:ea typeface="Century Gothic"/>
                <a:cs typeface="Century Gothic"/>
              </a:rPr>
              <a:t>​</a:t>
            </a:r>
            <a:endParaRPr lang="fr-FR"/>
          </a:p>
        </p:txBody>
      </p:sp>
      <p:sp>
        <p:nvSpPr>
          <p:cNvPr id="18" name="Rectangle 17">
            <a:extLst>
              <a:ext uri="{FF2B5EF4-FFF2-40B4-BE49-F238E27FC236}">
                <a16:creationId xmlns:a16="http://schemas.microsoft.com/office/drawing/2014/main" id="{34664762-E927-0C11-0978-3410C1C7F297}"/>
              </a:ext>
            </a:extLst>
          </p:cNvPr>
          <p:cNvSpPr/>
          <p:nvPr/>
        </p:nvSpPr>
        <p:spPr>
          <a:xfrm>
            <a:off x="10930590" y="3099836"/>
            <a:ext cx="241139" cy="790937"/>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solidFill>
                  <a:srgbClr val="FFFFFF"/>
                </a:solidFill>
                <a:latin typeface="Century Gothic"/>
                <a:ea typeface="Century Gothic"/>
                <a:cs typeface="Century Gothic"/>
              </a:rPr>
              <a:t>​</a:t>
            </a:r>
            <a:endParaRPr lang="fr-FR"/>
          </a:p>
        </p:txBody>
      </p:sp>
      <p:sp>
        <p:nvSpPr>
          <p:cNvPr id="19" name="Rectangle 18">
            <a:extLst>
              <a:ext uri="{FF2B5EF4-FFF2-40B4-BE49-F238E27FC236}">
                <a16:creationId xmlns:a16="http://schemas.microsoft.com/office/drawing/2014/main" id="{4EE54F83-8209-EA5C-E31F-CB953F7A36D1}"/>
              </a:ext>
            </a:extLst>
          </p:cNvPr>
          <p:cNvSpPr/>
          <p:nvPr/>
        </p:nvSpPr>
        <p:spPr>
          <a:xfrm>
            <a:off x="10747326" y="3389204"/>
            <a:ext cx="270075" cy="50157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solidFill>
                  <a:srgbClr val="FFFFFF"/>
                </a:solidFill>
                <a:latin typeface="Century Gothic"/>
                <a:ea typeface="Century Gothic"/>
                <a:cs typeface="Century Gothic"/>
              </a:rPr>
              <a:t>​</a:t>
            </a:r>
            <a:endParaRPr lang="fr-FR"/>
          </a:p>
        </p:txBody>
      </p:sp>
      <p:sp>
        <p:nvSpPr>
          <p:cNvPr id="20" name="ZoneTexte 19">
            <a:extLst>
              <a:ext uri="{FF2B5EF4-FFF2-40B4-BE49-F238E27FC236}">
                <a16:creationId xmlns:a16="http://schemas.microsoft.com/office/drawing/2014/main" id="{606E2A46-6520-5023-2EC8-DB5A58427886}"/>
              </a:ext>
            </a:extLst>
          </p:cNvPr>
          <p:cNvSpPr txBox="1"/>
          <p:nvPr/>
        </p:nvSpPr>
        <p:spPr>
          <a:xfrm>
            <a:off x="10467604" y="3977585"/>
            <a:ext cx="11767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Power BI</a:t>
            </a:r>
          </a:p>
        </p:txBody>
      </p:sp>
      <p:sp>
        <p:nvSpPr>
          <p:cNvPr id="21" name="Rectangle : coins arrondis 20">
            <a:extLst>
              <a:ext uri="{FF2B5EF4-FFF2-40B4-BE49-F238E27FC236}">
                <a16:creationId xmlns:a16="http://schemas.microsoft.com/office/drawing/2014/main" id="{DAE03E31-12B2-D2F3-D98A-7A4DCA035907}"/>
              </a:ext>
            </a:extLst>
          </p:cNvPr>
          <p:cNvSpPr/>
          <p:nvPr/>
        </p:nvSpPr>
        <p:spPr>
          <a:xfrm>
            <a:off x="2233794" y="2932460"/>
            <a:ext cx="1755494" cy="91632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t>NoSQL.py</a:t>
            </a:r>
          </a:p>
        </p:txBody>
      </p:sp>
      <p:sp>
        <p:nvSpPr>
          <p:cNvPr id="23" name="Rectangle : coins arrondis 22">
            <a:extLst>
              <a:ext uri="{FF2B5EF4-FFF2-40B4-BE49-F238E27FC236}">
                <a16:creationId xmlns:a16="http://schemas.microsoft.com/office/drawing/2014/main" id="{E78C4CAB-066A-C080-CF74-9649EFDCD4B3}"/>
              </a:ext>
            </a:extLst>
          </p:cNvPr>
          <p:cNvSpPr/>
          <p:nvPr/>
        </p:nvSpPr>
        <p:spPr>
          <a:xfrm>
            <a:off x="352203" y="2411891"/>
            <a:ext cx="1393902" cy="1923585"/>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a:t>Data.csv</a:t>
            </a:r>
          </a:p>
        </p:txBody>
      </p:sp>
      <p:cxnSp>
        <p:nvCxnSpPr>
          <p:cNvPr id="24" name="Connecteur droit avec flèche 23">
            <a:extLst>
              <a:ext uri="{FF2B5EF4-FFF2-40B4-BE49-F238E27FC236}">
                <a16:creationId xmlns:a16="http://schemas.microsoft.com/office/drawing/2014/main" id="{F2DE1F26-EE06-0158-65E6-41D6D9AD61BD}"/>
              </a:ext>
            </a:extLst>
          </p:cNvPr>
          <p:cNvCxnSpPr/>
          <p:nvPr/>
        </p:nvCxnSpPr>
        <p:spPr>
          <a:xfrm flipV="1">
            <a:off x="1772179" y="3390395"/>
            <a:ext cx="461546" cy="4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BD29E5CF-FEB3-7454-3996-B7F4A7F2287E}"/>
              </a:ext>
            </a:extLst>
          </p:cNvPr>
          <p:cNvCxnSpPr/>
          <p:nvPr/>
        </p:nvCxnSpPr>
        <p:spPr>
          <a:xfrm flipV="1">
            <a:off x="3993268" y="3400023"/>
            <a:ext cx="721487" cy="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98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6CC84-494A-A74F-61A5-65C7682EB851}"/>
              </a:ext>
            </a:extLst>
          </p:cNvPr>
          <p:cNvSpPr>
            <a:spLocks noGrp="1"/>
          </p:cNvSpPr>
          <p:nvPr>
            <p:ph type="title"/>
          </p:nvPr>
        </p:nvSpPr>
        <p:spPr>
          <a:xfrm>
            <a:off x="1141413" y="609600"/>
            <a:ext cx="9915405" cy="663223"/>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Les données</a:t>
            </a:r>
            <a:endParaRPr lang="fr-FR"/>
          </a:p>
        </p:txBody>
      </p:sp>
      <p:sp>
        <p:nvSpPr>
          <p:cNvPr id="3" name="Espace réservé du contenu 2">
            <a:extLst>
              <a:ext uri="{FF2B5EF4-FFF2-40B4-BE49-F238E27FC236}">
                <a16:creationId xmlns:a16="http://schemas.microsoft.com/office/drawing/2014/main" id="{D0F6AA62-CA76-2F7D-5268-7F8A39889971}"/>
              </a:ext>
            </a:extLst>
          </p:cNvPr>
          <p:cNvSpPr>
            <a:spLocks noGrp="1"/>
          </p:cNvSpPr>
          <p:nvPr>
            <p:ph idx="1"/>
          </p:nvPr>
        </p:nvSpPr>
        <p:spPr>
          <a:xfrm>
            <a:off x="1141413" y="1293518"/>
            <a:ext cx="9915405" cy="508942"/>
          </a:xfrm>
        </p:spPr>
        <p:txBody>
          <a:bodyPr/>
          <a:lstStyle/>
          <a:p>
            <a:pPr marL="0" indent="0">
              <a:buNone/>
            </a:pPr>
            <a:r>
              <a:rPr lang="fr-FR">
                <a:effectLst>
                  <a:glow rad="38100">
                    <a:prstClr val="black">
                      <a:lumMod val="50000"/>
                      <a:lumOff val="50000"/>
                      <a:alpha val="20000"/>
                    </a:prstClr>
                  </a:glow>
                  <a:outerShdw blurRad="44450" dist="12700" dir="13860000" algn="tl" rotWithShape="0">
                    <a:srgbClr val="000000">
                      <a:alpha val="20000"/>
                    </a:srgbClr>
                  </a:outerShdw>
                </a:effectLst>
              </a:rPr>
              <a:t>Parmi les données, on a vu quelque cas particulier:</a:t>
            </a:r>
          </a:p>
        </p:txBody>
      </p:sp>
      <p:sp>
        <p:nvSpPr>
          <p:cNvPr id="4" name="Espace réservé du pied de page 3">
            <a:extLst>
              <a:ext uri="{FF2B5EF4-FFF2-40B4-BE49-F238E27FC236}">
                <a16:creationId xmlns:a16="http://schemas.microsoft.com/office/drawing/2014/main" id="{B8335B2F-F2E4-D8C0-9537-3E92A054BD60}"/>
              </a:ext>
            </a:extLst>
          </p:cNvPr>
          <p:cNvSpPr>
            <a:spLocks noGrp="1"/>
          </p:cNvSpPr>
          <p:nvPr>
            <p:ph type="ftr" sz="quarter" idx="11"/>
          </p:nvPr>
        </p:nvSpPr>
        <p:spPr/>
        <p:txBody>
          <a:bodyPr/>
          <a:lstStyle/>
          <a:p>
            <a:r>
              <a:rPr lang="en-US"/>
              <a:t>INTRODUCTION</a:t>
            </a:r>
          </a:p>
        </p:txBody>
      </p:sp>
      <p:sp>
        <p:nvSpPr>
          <p:cNvPr id="5" name="Espace réservé du numéro de diapositive 4">
            <a:extLst>
              <a:ext uri="{FF2B5EF4-FFF2-40B4-BE49-F238E27FC236}">
                <a16:creationId xmlns:a16="http://schemas.microsoft.com/office/drawing/2014/main" id="{80A2ADFA-F25F-9FD2-B5F7-F71233BB5CF9}"/>
              </a:ext>
            </a:extLst>
          </p:cNvPr>
          <p:cNvSpPr>
            <a:spLocks noGrp="1"/>
          </p:cNvSpPr>
          <p:nvPr>
            <p:ph type="sldNum" sz="quarter" idx="12"/>
          </p:nvPr>
        </p:nvSpPr>
        <p:spPr/>
        <p:txBody>
          <a:bodyPr/>
          <a:lstStyle/>
          <a:p>
            <a:fld id="{D57F1E4F-1CFF-5643-939E-217C01CDF565}" type="slidenum">
              <a:rPr lang="en-US" dirty="0"/>
              <a:pPr/>
              <a:t>8</a:t>
            </a:fld>
            <a:endParaRPr lang="en-US"/>
          </a:p>
        </p:txBody>
      </p:sp>
      <p:pic>
        <p:nvPicPr>
          <p:cNvPr id="13" name="Image 12" descr="Une image contenant texte, capture d’écran, Police&#10;&#10;Description générée automatiquement">
            <a:extLst>
              <a:ext uri="{FF2B5EF4-FFF2-40B4-BE49-F238E27FC236}">
                <a16:creationId xmlns:a16="http://schemas.microsoft.com/office/drawing/2014/main" id="{F339D057-519E-14E3-E6F6-96DDB4018707}"/>
              </a:ext>
            </a:extLst>
          </p:cNvPr>
          <p:cNvPicPr>
            <a:picLocks noChangeAspect="1"/>
          </p:cNvPicPr>
          <p:nvPr/>
        </p:nvPicPr>
        <p:blipFill>
          <a:blip r:embed="rId3"/>
          <a:stretch>
            <a:fillRect/>
          </a:stretch>
        </p:blipFill>
        <p:spPr>
          <a:xfrm>
            <a:off x="1139781" y="2151498"/>
            <a:ext cx="6162705" cy="3167781"/>
          </a:xfrm>
          <a:prstGeom prst="rect">
            <a:avLst/>
          </a:prstGeom>
        </p:spPr>
      </p:pic>
    </p:spTree>
    <p:extLst>
      <p:ext uri="{BB962C8B-B14F-4D97-AF65-F5344CB8AC3E}">
        <p14:creationId xmlns:p14="http://schemas.microsoft.com/office/powerpoint/2010/main" val="277059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6CC84-494A-A74F-61A5-65C7682EB851}"/>
              </a:ext>
            </a:extLst>
          </p:cNvPr>
          <p:cNvSpPr>
            <a:spLocks noGrp="1"/>
          </p:cNvSpPr>
          <p:nvPr>
            <p:ph type="title"/>
          </p:nvPr>
        </p:nvSpPr>
        <p:spPr>
          <a:xfrm>
            <a:off x="1141413" y="609600"/>
            <a:ext cx="9915405" cy="663223"/>
          </a:xfrm>
        </p:spPr>
        <p:txBody>
          <a:bodyPr/>
          <a:lstStyle/>
          <a:p>
            <a:r>
              <a:rPr lang="fr-FR">
                <a:effectLst>
                  <a:glow rad="38100">
                    <a:prstClr val="black">
                      <a:lumMod val="65000"/>
                      <a:lumOff val="35000"/>
                      <a:alpha val="40000"/>
                    </a:prstClr>
                  </a:glow>
                  <a:outerShdw blurRad="28575" dist="38100" dir="14040000" algn="tl" rotWithShape="0">
                    <a:srgbClr val="000000">
                      <a:alpha val="25000"/>
                    </a:srgbClr>
                  </a:outerShdw>
                </a:effectLst>
              </a:rPr>
              <a:t>Les données</a:t>
            </a:r>
            <a:endParaRPr lang="fr-FR"/>
          </a:p>
        </p:txBody>
      </p:sp>
      <p:sp>
        <p:nvSpPr>
          <p:cNvPr id="3" name="Espace réservé du contenu 2">
            <a:extLst>
              <a:ext uri="{FF2B5EF4-FFF2-40B4-BE49-F238E27FC236}">
                <a16:creationId xmlns:a16="http://schemas.microsoft.com/office/drawing/2014/main" id="{D0F6AA62-CA76-2F7D-5268-7F8A39889971}"/>
              </a:ext>
            </a:extLst>
          </p:cNvPr>
          <p:cNvSpPr>
            <a:spLocks noGrp="1"/>
          </p:cNvSpPr>
          <p:nvPr>
            <p:ph idx="1"/>
          </p:nvPr>
        </p:nvSpPr>
        <p:spPr>
          <a:xfrm>
            <a:off x="1141413" y="1293518"/>
            <a:ext cx="9915405" cy="508942"/>
          </a:xfrm>
        </p:spPr>
        <p:txBody>
          <a:bodyPr/>
          <a:lstStyle/>
          <a:p>
            <a:pPr marL="0" indent="0">
              <a:buNone/>
            </a:pPr>
            <a:r>
              <a:rPr lang="fr-FR">
                <a:effectLst>
                  <a:glow rad="38100">
                    <a:prstClr val="black">
                      <a:lumMod val="50000"/>
                      <a:lumOff val="50000"/>
                      <a:alpha val="20000"/>
                    </a:prstClr>
                  </a:glow>
                  <a:outerShdw blurRad="44450" dist="12700" dir="13860000" algn="tl" rotWithShape="0">
                    <a:srgbClr val="000000">
                      <a:alpha val="20000"/>
                    </a:srgbClr>
                  </a:outerShdw>
                </a:effectLst>
              </a:rPr>
              <a:t>Parmi les données, on a vu quelque cas particulier:</a:t>
            </a:r>
          </a:p>
        </p:txBody>
      </p:sp>
      <p:sp>
        <p:nvSpPr>
          <p:cNvPr id="4" name="Espace réservé du pied de page 3">
            <a:extLst>
              <a:ext uri="{FF2B5EF4-FFF2-40B4-BE49-F238E27FC236}">
                <a16:creationId xmlns:a16="http://schemas.microsoft.com/office/drawing/2014/main" id="{B8335B2F-F2E4-D8C0-9537-3E92A054BD60}"/>
              </a:ext>
            </a:extLst>
          </p:cNvPr>
          <p:cNvSpPr>
            <a:spLocks noGrp="1"/>
          </p:cNvSpPr>
          <p:nvPr>
            <p:ph type="ftr" sz="quarter" idx="11"/>
          </p:nvPr>
        </p:nvSpPr>
        <p:spPr/>
        <p:txBody>
          <a:bodyPr/>
          <a:lstStyle/>
          <a:p>
            <a:r>
              <a:rPr lang="en-US"/>
              <a:t>INTRODUCTION</a:t>
            </a:r>
          </a:p>
        </p:txBody>
      </p:sp>
      <p:sp>
        <p:nvSpPr>
          <p:cNvPr id="5" name="Espace réservé du numéro de diapositive 4">
            <a:extLst>
              <a:ext uri="{FF2B5EF4-FFF2-40B4-BE49-F238E27FC236}">
                <a16:creationId xmlns:a16="http://schemas.microsoft.com/office/drawing/2014/main" id="{80A2ADFA-F25F-9FD2-B5F7-F71233BB5CF9}"/>
              </a:ext>
            </a:extLst>
          </p:cNvPr>
          <p:cNvSpPr>
            <a:spLocks noGrp="1"/>
          </p:cNvSpPr>
          <p:nvPr>
            <p:ph type="sldNum" sz="quarter" idx="12"/>
          </p:nvPr>
        </p:nvSpPr>
        <p:spPr/>
        <p:txBody>
          <a:bodyPr/>
          <a:lstStyle/>
          <a:p>
            <a:fld id="{D57F1E4F-1CFF-5643-939E-217C01CDF565}" type="slidenum">
              <a:rPr lang="en-US" dirty="0"/>
              <a:pPr/>
              <a:t>9</a:t>
            </a:fld>
            <a:endParaRPr lang="en-US"/>
          </a:p>
        </p:txBody>
      </p:sp>
      <p:pic>
        <p:nvPicPr>
          <p:cNvPr id="7" name="Image 6">
            <a:extLst>
              <a:ext uri="{FF2B5EF4-FFF2-40B4-BE49-F238E27FC236}">
                <a16:creationId xmlns:a16="http://schemas.microsoft.com/office/drawing/2014/main" id="{12C183BF-4123-6112-F3C2-A6DCFA29A7A9}"/>
              </a:ext>
            </a:extLst>
          </p:cNvPr>
          <p:cNvPicPr>
            <a:picLocks noChangeAspect="1"/>
          </p:cNvPicPr>
          <p:nvPr/>
        </p:nvPicPr>
        <p:blipFill>
          <a:blip r:embed="rId3"/>
          <a:stretch>
            <a:fillRect/>
          </a:stretch>
        </p:blipFill>
        <p:spPr>
          <a:xfrm>
            <a:off x="1184876" y="4826487"/>
            <a:ext cx="7895781" cy="509775"/>
          </a:xfrm>
          <a:prstGeom prst="rect">
            <a:avLst/>
          </a:prstGeom>
        </p:spPr>
      </p:pic>
      <p:sp>
        <p:nvSpPr>
          <p:cNvPr id="8" name="ZoneTexte 7">
            <a:extLst>
              <a:ext uri="{FF2B5EF4-FFF2-40B4-BE49-F238E27FC236}">
                <a16:creationId xmlns:a16="http://schemas.microsoft.com/office/drawing/2014/main" id="{8BB021CD-1F13-0C0B-5C87-21EE95874482}"/>
              </a:ext>
            </a:extLst>
          </p:cNvPr>
          <p:cNvSpPr txBox="1"/>
          <p:nvPr/>
        </p:nvSpPr>
        <p:spPr>
          <a:xfrm>
            <a:off x="3252168" y="2301719"/>
            <a:ext cx="582655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alibri"/>
              </a:rPr>
              <a:t>"17466",NULL,"FONTAINE",,"32",</a:t>
            </a:r>
            <a:endParaRPr lang="fr-FR" sz="2800">
              <a:latin typeface="Century Gothic" panose="020B0502020202020204"/>
              <a:cs typeface="Calibri"/>
            </a:endParaRPr>
          </a:p>
          <a:p>
            <a:r>
              <a:rPr lang="fr-FR" sz="2800">
                <a:latin typeface="Calibri"/>
                <a:cs typeface="Calibri"/>
              </a:rPr>
              <a:t>​</a:t>
            </a:r>
            <a:r>
              <a:rPr lang="en-US" sz="2800">
                <a:latin typeface="Calibri"/>
              </a:rPr>
              <a:t>"Christophe, Quentin, Marianne",</a:t>
            </a:r>
            <a:endParaRPr lang="fr-FR" sz="2800">
              <a:latin typeface="Century Gothic" panose="020B0502020202020204"/>
              <a:cs typeface="Calibri"/>
            </a:endParaRPr>
          </a:p>
          <a:p>
            <a:r>
              <a:rPr lang="fr-FR" sz="2800">
                <a:latin typeface="Calibri"/>
                <a:cs typeface="Calibri"/>
              </a:rPr>
              <a:t>​</a:t>
            </a:r>
            <a:r>
              <a:rPr lang="en-US" sz="2800">
                <a:latin typeface="Calibri"/>
              </a:rPr>
              <a:t>"53000","LAVAL","20686",</a:t>
            </a:r>
            <a:r>
              <a:rPr lang="fr-FR" sz="2800">
                <a:latin typeface="Calibri"/>
                <a:cs typeface="Calibri"/>
              </a:rPr>
              <a:t>​</a:t>
            </a:r>
            <a:br>
              <a:rPr lang="fr-FR" sz="2800">
                <a:latin typeface="Calibri"/>
                <a:cs typeface="Calibri"/>
              </a:rPr>
            </a:br>
            <a:r>
              <a:rPr lang="en-US" sz="2800">
                <a:latin typeface="Calibri"/>
              </a:rPr>
              <a:t>"2006-09-12 00:00:00","1.59"</a:t>
            </a:r>
            <a:endParaRPr lang="fr-FR" sz="2800">
              <a:latin typeface="Calibri"/>
              <a:cs typeface="Calibri"/>
            </a:endParaRPr>
          </a:p>
        </p:txBody>
      </p:sp>
      <p:sp>
        <p:nvSpPr>
          <p:cNvPr id="9" name="Rectangle : coins arrondis 8">
            <a:extLst>
              <a:ext uri="{FF2B5EF4-FFF2-40B4-BE49-F238E27FC236}">
                <a16:creationId xmlns:a16="http://schemas.microsoft.com/office/drawing/2014/main" id="{021B022E-21AF-2C78-9C05-B3CAEA1BC429}"/>
              </a:ext>
            </a:extLst>
          </p:cNvPr>
          <p:cNvSpPr/>
          <p:nvPr/>
        </p:nvSpPr>
        <p:spPr>
          <a:xfrm>
            <a:off x="7166245" y="2427585"/>
            <a:ext cx="271407" cy="374086"/>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A237151C-EDE6-E0A2-CBA4-D842B7E5F351}"/>
              </a:ext>
            </a:extLst>
          </p:cNvPr>
          <p:cNvSpPr/>
          <p:nvPr/>
        </p:nvSpPr>
        <p:spPr>
          <a:xfrm>
            <a:off x="4550534" y="2361127"/>
            <a:ext cx="901521" cy="440028"/>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31547605-0219-39B0-2EB6-EA90D2CC24FB}"/>
              </a:ext>
            </a:extLst>
          </p:cNvPr>
          <p:cNvSpPr/>
          <p:nvPr/>
        </p:nvSpPr>
        <p:spPr>
          <a:xfrm>
            <a:off x="3466562" y="2768958"/>
            <a:ext cx="4582732" cy="440028"/>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77104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26</Slides>
  <Notes>12</Notes>
  <HiddenSlides>0</HiddenSlide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Mesh</vt:lpstr>
      <vt:lpstr>PROJET HADOOP BIg DATA (DATA SCIENCES)  </vt:lpstr>
      <vt:lpstr>TABLE DES MATIERES</vt:lpstr>
      <vt:lpstr>Objectif Du Projet</vt:lpstr>
      <vt:lpstr>TECHNOLOGIE UTILISÉE</vt:lpstr>
      <vt:lpstr>PRINCIPE DU MAPREDUCE</vt:lpstr>
      <vt:lpstr>LA Structure du lot 1 &amp; lot 2</vt:lpstr>
      <vt:lpstr>LA Structure du lot 3</vt:lpstr>
      <vt:lpstr>Les données</vt:lpstr>
      <vt:lpstr>Les données</vt:lpstr>
      <vt:lpstr>mapper</vt:lpstr>
      <vt:lpstr>mapper</vt:lpstr>
      <vt:lpstr>Reducer</vt:lpstr>
      <vt:lpstr>Lot 1</vt:lpstr>
      <vt:lpstr>Lot 1</vt:lpstr>
      <vt:lpstr>LOT 1</vt:lpstr>
      <vt:lpstr>Lot 2</vt:lpstr>
      <vt:lpstr>Lot3 - présentation</vt:lpstr>
      <vt:lpstr>hbase</vt:lpstr>
      <vt:lpstr>Power bi</vt:lpstr>
      <vt:lpstr>NoSQL.py</vt:lpstr>
      <vt:lpstr>Lot3 – Connection ODBC</vt:lpstr>
      <vt:lpstr>Lot3 – import des données dans PB</vt:lpstr>
      <vt:lpstr>Lot3 - Pour le lot 1</vt:lpstr>
      <vt:lpstr>Lot3 - Pour le lot 2</vt:lpstr>
      <vt:lpstr>Conclusion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2</cp:revision>
  <dcterms:created xsi:type="dcterms:W3CDTF">2023-09-04T14:30:05Z</dcterms:created>
  <dcterms:modified xsi:type="dcterms:W3CDTF">2023-09-06T12:31:17Z</dcterms:modified>
</cp:coreProperties>
</file>