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875520" cy="987552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t>Принципы организации и деятельности прокуратуры. Организация работы и управление в органах прокуратуры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>
              <a:defRPr sz="1600">
                <a:solidFill>
                  <a:srgbClr val="000000"/>
                </a:solidFill>
              </a:defRPr>
            </a:pPr>
            <a:r>
              <a:t>Лекционное занятие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t>Региональный и местный уровни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>
              <a:defRPr sz="1600">
                <a:solidFill>
                  <a:srgbClr val="000000"/>
                </a:solidFill>
              </a:defRPr>
            </a:pPr>
            <a:r>
              <a:t>Блок 2: Прокуратуры городов и районов (основное звено)</a:t>
            </a:r>
            <a:br/>
            <a:r>
              <a:t>Выполняют основной объем надзорной работы («на земле»).</a:t>
            </a:r>
            <a:br/>
            <a:r>
              <a:t>Прямое взаимодействие с гражданами и местными органами.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t>Военные прокуратуры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defRPr sz="1600">
                <a:solidFill>
                  <a:srgbClr val="000000"/>
                </a:solidFill>
              </a:defRPr>
            </a:pPr>
            <a:r>
              <a:t>Надзор за исполнением законов в Вооруженных силах РФ и других войсках.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Система: Главная военная прокуратура → прокуратуры округов и флотов → прокуратуры гарнизонов.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Возглавляет систему Главный военный прокурор (заместитель Генерального прокурора РФ).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t>Надзор в особых сферах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457200" y="1600200"/>
            <a:ext cx="4038600" cy="50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0000"/>
                </a:solidFill>
              </a:defRPr>
            </a:pPr>
            <a:r>
              <a:t>Виды: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108200"/>
            <a:ext cx="4038600" cy="401796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>
              <a:defRPr sz="1600">
                <a:solidFill>
                  <a:srgbClr val="000000"/>
                </a:solidFill>
              </a:defRPr>
            </a:pPr>
            <a:r>
              <a:t>• Транспортные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• Природоохранные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• По надзору в исправительных учреждениях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• По надзору на особо режимных объектах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• В угольной отрасли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t>Спасибо за внимание!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>
              <a:defRPr sz="1600">
                <a:solidFill>
                  <a:srgbClr val="000000"/>
                </a:solidFill>
              </a:defRPr>
            </a:pPr>
            <a:r>
              <a:t>Готов ответить на ваши вопросы.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t>Что такое принципы организации и деятельности прокуратуры?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defRPr sz="1600">
                <a:solidFill>
                  <a:srgbClr val="000000"/>
                </a:solidFill>
              </a:defRPr>
            </a:pPr>
            <a:r>
              <a:t>Основополагающие идеи, начала и правила, определяющие структуру, полномочия и методы деятельности прокуратуры.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Образуют единую, взаимосвязанную систему.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Закреплены в Конституции РФ и ФЗ «О прокуратуре РФ».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t>Три группы принципов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457200" y="1600200"/>
            <a:ext cx="4038600" cy="50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0000"/>
                </a:solidFill>
              </a:defRPr>
            </a:pPr>
            <a:r>
              <a:t>Схема/Список: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108200"/>
            <a:ext cx="4038600" cy="401796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>
              <a:defRPr sz="1600">
                <a:solidFill>
                  <a:srgbClr val="000000"/>
                </a:solidFill>
              </a:defRPr>
            </a:pPr>
            <a:r>
              <a:t>• Общие: закреплены в Конституции и ФЗ «О прокуратуре РФ».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• Общеобязательные: следуют из смысла закона.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• Внутриорганизационные: определяют распределение обязанностей.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t>Основа деятельности прокуратуры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457200" y="1600200"/>
            <a:ext cx="4038600" cy="50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0000"/>
                </a:solidFill>
              </a:defRPr>
            </a:pPr>
            <a:r>
              <a:t>Равнозначны и не подчиняются друг другу.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108200"/>
            <a:ext cx="4038600" cy="401796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>
              <a:defRPr sz="1600">
                <a:solidFill>
                  <a:srgbClr val="000000"/>
                </a:solidFill>
              </a:defRPr>
            </a:pPr>
            <a:r>
              <a:t>• Законность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• Единство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• Централизация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• Независимость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• Гласность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• Политическая независимость (внепартийность)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t>Принципы, следующие из смысла закона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defRPr sz="1600">
                <a:solidFill>
                  <a:srgbClr val="000000"/>
                </a:solidFill>
              </a:defRPr>
            </a:pPr>
            <a:r>
              <a:t>Эффективность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Профессионализм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Гуманизм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Справедливость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t>Распределение обязанностей внутри системы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defRPr sz="1600">
                <a:solidFill>
                  <a:srgbClr val="000000"/>
                </a:solidFill>
              </a:defRPr>
            </a:pPr>
            <a:r>
              <a:t>Зональный: по территориальному признаку.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Предметный: по сферам правового регулирования.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Смешанный (зонально-предметный): сочетание двух подходов.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t>Структура органов прокуратуры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457200" y="1600200"/>
            <a:ext cx="4038600" cy="50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0000"/>
                </a:solidFill>
              </a:defRPr>
            </a:pPr>
            <a:r>
              <a:t>Структура (три звена):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108200"/>
            <a:ext cx="4038600" cy="401796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>
              <a:defRPr sz="1600">
                <a:solidFill>
                  <a:srgbClr val="000000"/>
                </a:solidFill>
              </a:defRPr>
            </a:pPr>
            <a:r>
              <a:t>• Высшее звено: Генеральная прокуратура РФ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• Среднее звено: Прокуратуры субъектов РФ и приравненные к ним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• Основное звено: Прокуратуры городов, районов и приравненные к ним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t>Генеральная прокуратура РФ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>
              <a:defRPr sz="1600">
                <a:solidFill>
                  <a:srgbClr val="000000"/>
                </a:solidFill>
              </a:defRPr>
            </a:pPr>
            <a:r>
              <a:t>Возглавляет единую систему прокуратуры.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Руководство: Генеральный прокурор РФ и его заместители.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Ключевые функции: общее руководство, надзор на федеральном уровне, координация борьбы с преступностью.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Исключительная функция: международное сотрудничество.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t>Структурные подразделения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8229600" cy="508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0000"/>
                </a:solidFill>
              </a:defRPr>
            </a:pPr>
            <a:r>
              <a:t>Ключевые элементы: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108200"/>
            <a:ext cx="8229600" cy="401796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>
              <a:defRPr sz="1600">
                <a:solidFill>
                  <a:srgbClr val="000000"/>
                </a:solidFill>
              </a:defRPr>
            </a:pPr>
            <a:r>
              <a:t>• Коллегия (совещательный орган)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• Главная военная прокуратура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• Научно-консультативный совет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