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6" r:id="rId13"/>
  </p:sldIdLst>
  <p:sldSz cx="18288000" cy="10287000"/>
  <p:notesSz cx="6858000" cy="9144000"/>
  <p:embeddedFontLst>
    <p:embeddedFont>
      <p:font typeface="Copperplate Gothic Bold" pitchFamily="34" charset="0"/>
      <p:regular r:id="rId15"/>
    </p:embeddedFont>
    <p:embeddedFont>
      <p:font typeface="Copperplate Gothic Light" pitchFamily="34" charset="0"/>
      <p:regular r:id="rId16"/>
    </p:embeddedFont>
    <p:embeddedFont>
      <p:font typeface="Clear Sans Regular Bold" charset="0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ooper Black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66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73146" autoAdjust="0"/>
  </p:normalViewPr>
  <p:slideViewPr>
    <p:cSldViewPr>
      <p:cViewPr>
        <p:scale>
          <a:sx n="60" d="100"/>
          <a:sy n="60" d="100"/>
        </p:scale>
        <p:origin x="-62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K\Downloads\Task%203_Final%20Content%20Data%20se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K\Downloads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+mn-ea"/>
                <a:cs typeface="+mn-cs"/>
              </a:defRPr>
            </a:pPr>
            <a:r>
              <a:rPr lang="en-US" sz="3200">
                <a:latin typeface="Copperplate Gothic Bold" pitchFamily="34" charset="0"/>
              </a:rPr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3239296"/>
        <c:axId val="173246720"/>
      </c:barChart>
      <c:catAx>
        <c:axId val="17323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46720"/>
        <c:crosses val="autoZero"/>
        <c:auto val="1"/>
        <c:lblAlgn val="ctr"/>
        <c:lblOffset val="100"/>
        <c:noMultiLvlLbl val="0"/>
      </c:catAx>
      <c:valAx>
        <c:axId val="17324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ooper Black" pitchFamily="18" charset="0"/>
                <a:ea typeface="+mn-ea"/>
                <a:cs typeface="+mn-cs"/>
              </a:defRPr>
            </a:pPr>
            <a:endParaRPr lang="en-US"/>
          </a:p>
        </c:txPr>
        <c:crossAx val="17323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ooper Black" pitchFamily="18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oper Black" pitchFamily="18" charset="0"/>
                <a:ea typeface="+mn-ea"/>
                <a:cs typeface="+mn-cs"/>
              </a:defRPr>
            </a:pPr>
            <a:r>
              <a:rPr lang="en-US" sz="3600">
                <a:latin typeface="Cooper Black" pitchFamily="18" charset="0"/>
              </a:rPr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4975872"/>
        <c:axId val="244981760"/>
      </c:barChart>
      <c:catAx>
        <c:axId val="244975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oper Black" pitchFamily="18" charset="0"/>
                <a:ea typeface="+mn-ea"/>
                <a:cs typeface="+mn-cs"/>
              </a:defRPr>
            </a:pPr>
            <a:endParaRPr lang="en-US"/>
          </a:p>
        </c:txPr>
        <c:crossAx val="244981760"/>
        <c:crosses val="autoZero"/>
        <c:auto val="1"/>
        <c:lblAlgn val="ctr"/>
        <c:lblOffset val="100"/>
        <c:noMultiLvlLbl val="0"/>
      </c:catAx>
      <c:valAx>
        <c:axId val="24498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Bold" pitchFamily="34" charset="0"/>
                <a:ea typeface="+mn-ea"/>
                <a:cs typeface="+mn-cs"/>
              </a:defRPr>
            </a:pPr>
            <a:endParaRPr lang="en-US"/>
          </a:p>
        </c:txPr>
        <c:crossAx val="24497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pperplate Gothic Light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>
                <a:solidFill>
                  <a:prstClr val="black"/>
                </a:solidFill>
              </a:rPr>
              <a:pPr/>
              <a:t>22.04.2024</a:t>
            </a:fld>
            <a:endParaRPr lang="cs-CZ">
              <a:solidFill>
                <a:prstClr val="black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>
                <a:solidFill>
                  <a:prstClr val="black"/>
                </a:solidFill>
              </a:rPr>
              <a:pPr/>
              <a:t>6</a:t>
            </a:fld>
            <a:endParaRPr lang="cs-CZ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6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6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13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61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12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9540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19A1BE45-8301-44C6-A0D0-F8FDA800622F}"/>
              </a:ext>
            </a:extLst>
          </p:cNvPr>
          <p:cNvSpPr txBox="1"/>
          <p:nvPr/>
        </p:nvSpPr>
        <p:spPr>
          <a:xfrm>
            <a:off x="10877266" y="837474"/>
            <a:ext cx="7086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base"/>
            <a:endParaRPr lang="en-US" sz="2000" i="0" dirty="0">
              <a:solidFill>
                <a:srgbClr val="A100FF"/>
              </a:solidFill>
              <a:effectLst/>
              <a:latin typeface="Copperplate Gothic Light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Copperplate Gothic Light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Copperplate Gothic Light" pitchFamily="34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Copperplate Gothic Light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Copperplate Gothic Light" pitchFamily="34" charset="0"/>
              </a:rPr>
              <a:t>4 types of content- Photo, Video, GIF and Audio, out of which people prefer photo and video the most.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Copperplate Gothic Light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Copperplate Gothic Light" pitchFamily="34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Copperplate Gothic Light" pitchFamily="34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Copperplate Gothic Light" pitchFamily="34" charset="0"/>
            </a:endParaRPr>
          </a:p>
          <a:p>
            <a:pPr algn="just" fontAlgn="base"/>
            <a:r>
              <a:rPr lang="en-US" sz="2000" b="1" u="sng" dirty="0" smtClean="0">
                <a:solidFill>
                  <a:srgbClr val="A100FF"/>
                </a:solidFill>
                <a:latin typeface="Copperplate Gothic Light" pitchFamily="34" charset="0"/>
              </a:rPr>
              <a:t>Conclusion:</a:t>
            </a:r>
            <a:endParaRPr lang="en-US" sz="2000" b="1" u="sng" dirty="0">
              <a:solidFill>
                <a:srgbClr val="A100FF"/>
              </a:solidFill>
              <a:latin typeface="Copperplate Gothic Light" pitchFamily="34" charset="0"/>
            </a:endParaRPr>
          </a:p>
          <a:p>
            <a:pPr algn="just" fontAlgn="base"/>
            <a:endParaRPr lang="en-US" sz="2000" dirty="0">
              <a:solidFill>
                <a:srgbClr val="A100FF"/>
              </a:solidFill>
              <a:latin typeface="Copperplate Gothic Light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Copperplate Gothic Light" pitchFamily="34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Copperplate Gothic Light" pitchFamily="34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Copperplate Gothic Light" pitchFamily="34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Copperplate Gothic Light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2019301"/>
            <a:ext cx="8673443" cy="5564558"/>
            <a:chOff x="0" y="0"/>
            <a:chExt cx="11564591" cy="555158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3253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opperplate Gothic Bold" pitchFamily="34" charset="0"/>
                </a:rPr>
                <a:t>Project recap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opperplate Gothic Bold" pitchFamily="34" charset="0"/>
                </a:rPr>
                <a:t>Problem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opperplate Gothic Bold" pitchFamily="34" charset="0"/>
                </a:rPr>
                <a:t>The Analytics team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opperplate Gothic Bold" pitchFamily="34" charset="0"/>
                </a:rPr>
                <a:t>Process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opperplate Gothic Bold" pitchFamily="34" charset="0"/>
                </a:rPr>
                <a:t>Insights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opperplate Gothic Bold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632583" y="-756824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01019" y="3543332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420600" y="7353300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78828" y="153924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5AD7CB-EA08-AF6D-9EFA-1188C50C4100}"/>
              </a:ext>
            </a:extLst>
          </p:cNvPr>
          <p:cNvSpPr txBox="1"/>
          <p:nvPr/>
        </p:nvSpPr>
        <p:spPr>
          <a:xfrm>
            <a:off x="8436952" y="2467303"/>
            <a:ext cx="7641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Social Buzz is a fast growing technology unicorn that need to adapt quickly to it’s global scale. </a:t>
            </a:r>
          </a:p>
          <a:p>
            <a:pPr algn="just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sz="4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100000</a:t>
            </a: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posts per day</a:t>
            </a:r>
          </a:p>
          <a:p>
            <a:pPr marL="571500" indent="-571500" algn="just">
              <a:buFont typeface="Wingdings" pitchFamily="2" charset="2"/>
              <a:buChar char="q"/>
            </a:pPr>
            <a:endParaRPr lang="en-US" sz="4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4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36,500,000</a:t>
            </a: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piecers of content per year!</a:t>
            </a:r>
          </a:p>
          <a:p>
            <a:pPr marL="571500" indent="-571500" algn="just">
              <a:buFont typeface="Wingdings" pitchFamily="2" charset="2"/>
              <a:buChar char="q"/>
            </a:pP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 how to capitalize on it when there is so much?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to find Social Buzz’s top 5 most popular categories of content </a:t>
            </a:r>
          </a:p>
        </p:txBody>
      </p:sp>
    </p:spTree>
    <p:extLst>
      <p:ext uri="{BB962C8B-B14F-4D97-AF65-F5344CB8AC3E}">
        <p14:creationId xmlns:p14="http://schemas.microsoft.com/office/powerpoint/2010/main" val="18939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4419600" y="2313299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Andrew</a:t>
            </a:r>
            <a:r>
              <a:rPr lang="en-US" sz="2800" b="1" dirty="0"/>
              <a:t>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Marcus</a:t>
            </a:r>
            <a:r>
              <a:rPr lang="en-US" sz="2800" b="1" dirty="0"/>
              <a:t>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7030A0"/>
                </a:solidFill>
              </a:rPr>
              <a:t>Dr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Pooja</a:t>
            </a:r>
            <a:r>
              <a:rPr lang="en-US" sz="2800" b="1" dirty="0" smtClean="0">
                <a:solidFill>
                  <a:srgbClr val="7030A0"/>
                </a:solidFill>
              </a:rPr>
              <a:t>  </a:t>
            </a:r>
            <a:r>
              <a:rPr lang="en-US" sz="2800" dirty="0" smtClean="0"/>
              <a:t>K </a:t>
            </a:r>
            <a:r>
              <a:rPr lang="en-US" sz="2800" dirty="0" err="1" smtClean="0"/>
              <a:t>Revankar</a:t>
            </a:r>
            <a:endParaRPr lang="en-US" sz="2800" dirty="0" smtClean="0"/>
          </a:p>
          <a:p>
            <a:r>
              <a:rPr lang="en-US" sz="2800" dirty="0" smtClean="0"/>
              <a:t>Data Analyst</a:t>
            </a:r>
            <a:endParaRPr lang="en-US" sz="2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15" y="7025118"/>
            <a:ext cx="2155210" cy="2082976"/>
          </a:xfrm>
          <a:prstGeom prst="ellipse">
            <a:avLst/>
          </a:prstGeom>
          <a:ln w="38100" cap="rnd">
            <a:solidFill>
              <a:srgbClr val="0066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87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prstClr val="white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prstClr val="white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prstClr val="white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prstClr val="white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prstClr val="white"/>
                </a:solidFill>
              </a:rPr>
              <a:t>Uncover Insights</a:t>
            </a:r>
          </a:p>
        </p:txBody>
      </p:sp>
    </p:spTree>
    <p:extLst>
      <p:ext uri="{BB962C8B-B14F-4D97-AF65-F5344CB8AC3E}">
        <p14:creationId xmlns:p14="http://schemas.microsoft.com/office/powerpoint/2010/main" val="28670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977063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789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18883"/>
              </p:ext>
            </p:extLst>
          </p:nvPr>
        </p:nvGraphicFramePr>
        <p:xfrm>
          <a:off x="2724116" y="952500"/>
          <a:ext cx="15411484" cy="838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601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321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Copperplate Gothic Bold</vt:lpstr>
      <vt:lpstr>Copperplate Gothic Light</vt:lpstr>
      <vt:lpstr>Times New Roman</vt:lpstr>
      <vt:lpstr>Wingdings</vt:lpstr>
      <vt:lpstr>Clear Sans Regular Bold</vt:lpstr>
      <vt:lpstr>Graphik Regular</vt:lpstr>
      <vt:lpstr>Calibri</vt:lpstr>
      <vt:lpstr>Cooper Black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ABHIJITH</cp:lastModifiedBy>
  <cp:revision>13</cp:revision>
  <dcterms:created xsi:type="dcterms:W3CDTF">2006-08-16T00:00:00Z</dcterms:created>
  <dcterms:modified xsi:type="dcterms:W3CDTF">2024-04-22T08:37:36Z</dcterms:modified>
  <dc:identifier>DAEhDyfaYKE</dc:identifier>
</cp:coreProperties>
</file>