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Montserrat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22" Type="http://schemas.openxmlformats.org/officeDocument/2006/relationships/font" Target="fonts/Montserrat-boldItalic.fntdata"/><Relationship Id="rId21" Type="http://schemas.openxmlformats.org/officeDocument/2006/relationships/font" Target="fonts/Montserrat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Montserrat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73b40f0ddb_3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73b40f0ddb_3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73b40f0ddb_3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73b40f0ddb_3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73b40f0ddb_3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73b40f0ddb_3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73b40f0ddb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73b40f0ddb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3b40f0ddb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3b40f0ddb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73b40f0ddb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73b40f0ddb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73b40f0ddb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73b40f0ddb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73b40f0ddb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73b40f0ddb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73b40f0ddb_3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73b40f0ddb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73b40f0ddb_3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73b40f0ddb_3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73b40f0ddb_3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73b40f0ddb_3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73b40f0ddb_3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73b40f0ddb_3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14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courses.openedu.ru/courses/course-v1:hse+DATPRO+stud_spring_2020/courseware/2c3140b4b034477bb4b022129f2fe30e/6e019172e08442b098a553cd17cf7dce/" TargetMode="External"/><Relationship Id="rId4" Type="http://schemas.openxmlformats.org/officeDocument/2006/relationships/hyperlink" Target="https://www.ptsecurity.com/ru-ru/research/analytics/cybersecurity-threatscape-2019/" TargetMode="External"/><Relationship Id="rId5" Type="http://schemas.openxmlformats.org/officeDocument/2006/relationships/hyperlink" Target="https://securelist.ru/it-threat-evolution-q1-2019-statistics/94021/" TargetMode="External"/><Relationship Id="rId6" Type="http://schemas.openxmlformats.org/officeDocument/2006/relationships/hyperlink" Target="https://www.gflesch.com/blog/biggest-cyberattacks-2019" TargetMode="External"/><Relationship Id="rId7" Type="http://schemas.openxmlformats.org/officeDocument/2006/relationships/hyperlink" Target="https://www.securitylab.ru/blog/company/PandaSecurityRus/347426.php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96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Ущерб от компьютерных атак в 2019 году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225500" y="4275525"/>
            <a:ext cx="3606900" cy="5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Рассказчик</a:t>
            </a:r>
            <a:r>
              <a:rPr lang="ru" sz="1200"/>
              <a:t>: Попов Юрий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Подготовил: Федоров Сергей</a:t>
            </a:r>
            <a:endParaRPr sz="1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Самые большие потери персональных данных в 2019 году</a:t>
            </a:r>
            <a:endParaRPr/>
          </a:p>
        </p:txBody>
      </p:sp>
      <p:sp>
        <p:nvSpPr>
          <p:cNvPr id="194" name="Google Shape;194;p22"/>
          <p:cNvSpPr txBox="1"/>
          <p:nvPr>
            <p:ph idx="1" type="body"/>
          </p:nvPr>
        </p:nvSpPr>
        <p:spPr>
          <a:xfrm>
            <a:off x="867250" y="1337825"/>
            <a:ext cx="8315400" cy="37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FFFFFF"/>
              </a:buClr>
              <a:buSzPts val="2400"/>
              <a:buAutoNum type="arabicPeriod"/>
            </a:pPr>
            <a:r>
              <a:rPr b="1" lang="ru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First American - 885 million, 05.2019 </a:t>
            </a:r>
            <a:endParaRPr b="1"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AutoNum type="arabicPeriod"/>
            </a:pPr>
            <a:r>
              <a:rPr b="1" lang="ru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Facebook - 419 million - 540 million,09.2019</a:t>
            </a:r>
            <a:endParaRPr b="1"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AutoNum type="arabicPeriod"/>
            </a:pPr>
            <a:r>
              <a:rPr b="1" lang="ru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Capit</a:t>
            </a:r>
            <a:r>
              <a:rPr b="1" lang="ru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1" lang="ru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 One - 106 million , 07.2019</a:t>
            </a:r>
            <a:endParaRPr b="1"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b="1" lang="ru" sz="2400">
                <a:latin typeface="Arial"/>
                <a:ea typeface="Arial"/>
                <a:cs typeface="Arial"/>
                <a:sym typeface="Arial"/>
              </a:rPr>
              <a:t>Citrix Systems, Inc - Unknown, 04.2019</a:t>
            </a:r>
            <a:endParaRPr b="1"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AutoNum type="arabicPeriod"/>
            </a:pPr>
            <a:r>
              <a:rPr b="1" lang="ru" sz="2400">
                <a:latin typeface="Arial"/>
                <a:ea typeface="Arial"/>
                <a:cs typeface="Arial"/>
                <a:sym typeface="Arial"/>
              </a:rPr>
              <a:t>American Medical Collection Agency - 25 million, 05.2019 </a:t>
            </a:r>
            <a:endParaRPr b="1"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4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3"/>
          <p:cNvSpPr txBox="1"/>
          <p:nvPr>
            <p:ph type="title"/>
          </p:nvPr>
        </p:nvSpPr>
        <p:spPr>
          <a:xfrm>
            <a:off x="1030175" y="356700"/>
            <a:ext cx="78027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None/>
            </a:pPr>
            <a:r>
              <a:rPr lang="ru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Рейтинг наименее кибер безопасных стран в 2019 году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00" name="Google Shape;200;p23"/>
          <p:cNvSpPr txBox="1"/>
          <p:nvPr>
            <p:ph idx="1" type="body"/>
          </p:nvPr>
        </p:nvSpPr>
        <p:spPr>
          <a:xfrm>
            <a:off x="89425" y="13377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Наименее кибер защищенная страна: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 Алжир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Самая кибер безопасная страна: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Канада, Япония</a:t>
            </a:r>
            <a:endParaRPr/>
          </a:p>
        </p:txBody>
      </p:sp>
      <p:pic>
        <p:nvPicPr>
          <p:cNvPr id="201" name="Google Shape;20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2950" y="1782900"/>
            <a:ext cx="5734050" cy="315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4"/>
          <p:cNvSpPr txBox="1"/>
          <p:nvPr>
            <p:ph type="title"/>
          </p:nvPr>
        </p:nvSpPr>
        <p:spPr>
          <a:xfrm>
            <a:off x="852800" y="5135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Интерактив</a:t>
            </a:r>
            <a:endParaRPr sz="3000"/>
          </a:p>
        </p:txBody>
      </p:sp>
      <p:sp>
        <p:nvSpPr>
          <p:cNvPr id="207" name="Google Shape;207;p24"/>
          <p:cNvSpPr txBox="1"/>
          <p:nvPr>
            <p:ph idx="1" type="body"/>
          </p:nvPr>
        </p:nvSpPr>
        <p:spPr>
          <a:xfrm>
            <a:off x="1393825" y="2011900"/>
            <a:ext cx="7038900" cy="14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/>
              <a:t>На сколько процентов выросло или уменьшилось количество атак в 2019 году?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/>
              <a:t>Назовите топ 3 самых частых  атакуемых сфер в 2019 году ?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/>
              <a:t>Назовите самый популярный объект атаки в 2019 году?</a:t>
            </a:r>
            <a:endParaRPr/>
          </a:p>
        </p:txBody>
      </p:sp>
      <p:pic>
        <p:nvPicPr>
          <p:cNvPr id="208" name="Google Shape;20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1413" y="147563"/>
            <a:ext cx="3057525" cy="149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99275" y="3285075"/>
            <a:ext cx="2638422" cy="165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1700" y="3618575"/>
            <a:ext cx="3524250" cy="129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475" y="170475"/>
            <a:ext cx="2857500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Источники: </a:t>
            </a:r>
            <a:endParaRPr/>
          </a:p>
        </p:txBody>
      </p:sp>
      <p:sp>
        <p:nvSpPr>
          <p:cNvPr id="217" name="Google Shape;217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●"/>
            </a:pPr>
            <a:r>
              <a:rPr lang="ru" sz="11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https://courses.openedu.ru/courses/course-v1:hse+DATPRO+stud_spring_2020/courseware/2c3140b4b034477bb4b022129f2fe30e/6e019172e08442b098a553cd17cf7dce/</a:t>
            </a:r>
            <a:r>
              <a:rPr lang="ru">
                <a:solidFill>
                  <a:srgbClr val="FFFFFF"/>
                </a:solidFill>
              </a:rPr>
              <a:t> </a:t>
            </a:r>
            <a:endParaRPr>
              <a:solidFill>
                <a:srgbClr val="FFFFFF"/>
              </a:solidFill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ru" sz="11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https://www.ptsecurity.com/ru-ru/research/analytics/cybersecurity-threatscape-2019/</a:t>
            </a:r>
            <a:r>
              <a:rPr lang="ru">
                <a:solidFill>
                  <a:srgbClr val="FFFFFF"/>
                </a:solidFill>
              </a:rPr>
              <a:t> </a:t>
            </a:r>
            <a:endParaRPr>
              <a:solidFill>
                <a:srgbClr val="FFFFFF"/>
              </a:solidFill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ru" sz="11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https://securelist.ru/it-threat-evolution-q1-2019-statistics/94021/</a:t>
            </a:r>
            <a:r>
              <a:rPr lang="ru">
                <a:solidFill>
                  <a:srgbClr val="FFFFFF"/>
                </a:solidFill>
              </a:rPr>
              <a:t> </a:t>
            </a:r>
            <a:endParaRPr>
              <a:solidFill>
                <a:srgbClr val="FFFFFF"/>
              </a:solidFill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ru" sz="11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https://www.gflesch.com/blog/biggest-cyberattacks-2019</a:t>
            </a:r>
            <a:r>
              <a:rPr lang="ru">
                <a:solidFill>
                  <a:srgbClr val="FFFFFF"/>
                </a:solidFill>
              </a:rPr>
              <a:t> </a:t>
            </a:r>
            <a:endParaRPr>
              <a:solidFill>
                <a:srgbClr val="FFFFFF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ru" sz="11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https://www.securitylab.ru/blog/company/PandaSecurityRus/347426.php</a:t>
            </a:r>
            <a:r>
              <a:rPr lang="ru">
                <a:solidFill>
                  <a:srgbClr val="FFFFFF"/>
                </a:solidFill>
              </a:rPr>
              <a:t> 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8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Понятие компьютерной атаки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ru" u="sng"/>
              <a:t>Компьютерная атака</a:t>
            </a:r>
            <a:r>
              <a:rPr lang="ru"/>
              <a:t> - последовательность действий нарушителя, направленная на достижение результата, нарушающего политику безопасности, путем воздействия на объекты в ИС через имеющиеся уязвимости. </a:t>
            </a:r>
            <a:endParaRPr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975" y="3135350"/>
            <a:ext cx="2857500" cy="16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8175" y="3011513"/>
            <a:ext cx="2647950" cy="172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Общее количество атак в 2018 и 2019 годах</a:t>
            </a:r>
            <a:endParaRPr/>
          </a:p>
        </p:txBody>
      </p:sp>
      <p:pic>
        <p:nvPicPr>
          <p:cNvPr id="149" name="Google Shape;14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6075" y="1079825"/>
            <a:ext cx="5511850" cy="394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Атакуемые сферы</a:t>
            </a:r>
            <a:endParaRPr/>
          </a:p>
        </p:txBody>
      </p:sp>
      <p:pic>
        <p:nvPicPr>
          <p:cNvPr id="155" name="Google Shape;15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8700" y="1350875"/>
            <a:ext cx="5490425" cy="350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Объекты атак</a:t>
            </a:r>
            <a:endParaRPr/>
          </a:p>
        </p:txBody>
      </p:sp>
      <p:pic>
        <p:nvPicPr>
          <p:cNvPr id="161" name="Google Shape;16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5750" y="1400850"/>
            <a:ext cx="5734050" cy="300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Основные атаки 2019 года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67" name="Google Shape;16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7000" y="1407950"/>
            <a:ext cx="4924425" cy="334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4" name="Google Shape;17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9250" y="0"/>
            <a:ext cx="5005350" cy="500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0"/>
          <p:cNvSpPr txBox="1"/>
          <p:nvPr>
            <p:ph type="title"/>
          </p:nvPr>
        </p:nvSpPr>
        <p:spPr>
          <a:xfrm>
            <a:off x="1038100" y="178825"/>
            <a:ext cx="79224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Основные виды компьютерных атак в 2019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/>
              <a:t>К</a:t>
            </a:r>
            <a:r>
              <a:rPr lang="ru"/>
              <a:t>оличество атак шифровальщиков взлетело на 500% по сравнению с прошлым годом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/>
              <a:t>Количество ежемесячных фишинговых атак выросло на 350%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1"/>
          <p:cNvSpPr txBox="1"/>
          <p:nvPr>
            <p:ph type="title"/>
          </p:nvPr>
        </p:nvSpPr>
        <p:spPr>
          <a:xfrm>
            <a:off x="504475" y="4604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Деньги</a:t>
            </a:r>
            <a:endParaRPr sz="3000"/>
          </a:p>
        </p:txBody>
      </p:sp>
      <p:sp>
        <p:nvSpPr>
          <p:cNvPr id="186" name="Google Shape;186;p21"/>
          <p:cNvSpPr txBox="1"/>
          <p:nvPr>
            <p:ph idx="1" type="body"/>
          </p:nvPr>
        </p:nvSpPr>
        <p:spPr>
          <a:xfrm>
            <a:off x="2401775" y="1508250"/>
            <a:ext cx="4720500" cy="20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7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$2,5 трлн</a:t>
            </a:r>
            <a:endParaRPr sz="7200">
              <a:solidFill>
                <a:srgbClr val="FFFFFF"/>
              </a:solidFill>
            </a:endParaRPr>
          </a:p>
        </p:txBody>
      </p:sp>
      <p:pic>
        <p:nvPicPr>
          <p:cNvPr id="187" name="Google Shape;18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663" y="3070800"/>
            <a:ext cx="2466975" cy="184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3725" y="3251900"/>
            <a:ext cx="3459600" cy="172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