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Coming Soon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ComingSoon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oogle.com/?ion=1&amp;espv=2#q=definition+delegat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oogle.com/?ion=1&amp;espv=2#q=definition+wrangle" TargetMode="External"/><Relationship Id="rId4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oc.qt.io/qt-5/qtqml-javascript-dynamicobjectcreation.html" TargetMode="External"/><Relationship Id="rId4" Type="http://schemas.openxmlformats.org/officeDocument/2006/relationships/image" Target="../media/image08.png"/><Relationship Id="rId10" Type="http://schemas.openxmlformats.org/officeDocument/2006/relationships/hyperlink" Target="http://doc.qt.io/qt-5/qtqml-syntax-signals.html" TargetMode="External"/><Relationship Id="rId9" Type="http://schemas.openxmlformats.org/officeDocument/2006/relationships/hyperlink" Target="http://doc.qt.io/qt-5/eventsandfilters.html" TargetMode="External"/><Relationship Id="rId5" Type="http://schemas.openxmlformats.org/officeDocument/2006/relationships/hyperlink" Target="http://qmlbook.github.io/en/ch15/index.html" TargetMode="External"/><Relationship Id="rId6" Type="http://schemas.openxmlformats.org/officeDocument/2006/relationships/hyperlink" Target="http://qmlbook.github.io/en/ch06/index.html#dynamic-views" TargetMode="External"/><Relationship Id="rId7" Type="http://schemas.openxmlformats.org/officeDocument/2006/relationships/hyperlink" Target="http://qmlbook.github.io/en/ch13/index.html" TargetMode="External"/><Relationship Id="rId8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 Backend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structures and techniques behind the beauty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(extensible)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306375" y="979700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Container for Events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353187" y="3517825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(Event Passing)</a:t>
            </a:r>
          </a:p>
        </p:txBody>
      </p:sp>
      <p:sp>
        <p:nvSpPr>
          <p:cNvPr id="178" name="Shape 178"/>
          <p:cNvSpPr/>
          <p:nvPr/>
        </p:nvSpPr>
        <p:spPr>
          <a:xfrm>
            <a:off x="3005200" y="2001325"/>
            <a:ext cx="28227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Delegation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75" y="1576811"/>
            <a:ext cx="1769224" cy="142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>
            <a:stCxn id="179" idx="3"/>
            <a:endCxn id="178" idx="1"/>
          </p:cNvCxnSpPr>
          <p:nvPr/>
        </p:nvCxnSpPr>
        <p:spPr>
          <a:xfrm>
            <a:off x="1930899" y="2290673"/>
            <a:ext cx="1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2155000" y="1818025"/>
            <a:ext cx="8502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(extensible)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306375" y="979700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Container for Events</a:t>
            </a:r>
          </a:p>
        </p:txBody>
      </p:sp>
      <p:sp>
        <p:nvSpPr>
          <p:cNvPr id="189" name="Shape 189"/>
          <p:cNvSpPr/>
          <p:nvPr/>
        </p:nvSpPr>
        <p:spPr>
          <a:xfrm>
            <a:off x="3005200" y="2001325"/>
            <a:ext cx="28227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Delegation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75" y="1576811"/>
            <a:ext cx="1769224" cy="142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>
            <a:stCxn id="190" idx="3"/>
            <a:endCxn id="189" idx="1"/>
          </p:cNvCxnSpPr>
          <p:nvPr/>
        </p:nvCxnSpPr>
        <p:spPr>
          <a:xfrm>
            <a:off x="1930899" y="2290673"/>
            <a:ext cx="107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2155000" y="1818025"/>
            <a:ext cx="8502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Input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200" y="1620225"/>
            <a:ext cx="1532449" cy="13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>
            <a:stCxn id="189" idx="3"/>
            <a:endCxn id="193" idx="1"/>
          </p:cNvCxnSpPr>
          <p:nvPr/>
        </p:nvCxnSpPr>
        <p:spPr>
          <a:xfrm>
            <a:off x="5827900" y="2290675"/>
            <a:ext cx="107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5998200" y="1846425"/>
            <a:ext cx="8502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Output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(extensible)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306375" y="979700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Container for Events</a:t>
            </a:r>
          </a:p>
        </p:txBody>
      </p:sp>
      <p:sp>
        <p:nvSpPr>
          <p:cNvPr id="203" name="Shape 203"/>
          <p:cNvSpPr/>
          <p:nvPr/>
        </p:nvSpPr>
        <p:spPr>
          <a:xfrm>
            <a:off x="3005200" y="2001325"/>
            <a:ext cx="28227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Delegation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75" y="1576811"/>
            <a:ext cx="1769224" cy="142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Shape 205"/>
          <p:cNvCxnSpPr>
            <a:stCxn id="204" idx="3"/>
            <a:endCxn id="203" idx="1"/>
          </p:cNvCxnSpPr>
          <p:nvPr/>
        </p:nvCxnSpPr>
        <p:spPr>
          <a:xfrm>
            <a:off x="1930899" y="2290673"/>
            <a:ext cx="107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2048550" y="1877077"/>
            <a:ext cx="956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Sender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200" y="1620225"/>
            <a:ext cx="1532449" cy="13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>
            <a:stCxn id="203" idx="3"/>
            <a:endCxn id="207" idx="1"/>
          </p:cNvCxnSpPr>
          <p:nvPr/>
        </p:nvCxnSpPr>
        <p:spPr>
          <a:xfrm>
            <a:off x="5827900" y="2290675"/>
            <a:ext cx="107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5827900" y="1893675"/>
            <a:ext cx="956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Receiver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(extensible)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3306375" y="979700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Container for Events</a:t>
            </a:r>
          </a:p>
        </p:txBody>
      </p:sp>
      <p:sp>
        <p:nvSpPr>
          <p:cNvPr id="217" name="Shape 217"/>
          <p:cNvSpPr/>
          <p:nvPr/>
        </p:nvSpPr>
        <p:spPr>
          <a:xfrm>
            <a:off x="3005200" y="2001325"/>
            <a:ext cx="28227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Delegation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75" y="1576811"/>
            <a:ext cx="1769224" cy="142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Shape 219"/>
          <p:cNvCxnSpPr>
            <a:stCxn id="218" idx="3"/>
            <a:endCxn id="217" idx="1"/>
          </p:cNvCxnSpPr>
          <p:nvPr/>
        </p:nvCxnSpPr>
        <p:spPr>
          <a:xfrm>
            <a:off x="1930899" y="2290673"/>
            <a:ext cx="107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2048550" y="1877077"/>
            <a:ext cx="956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Signal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200" y="1620225"/>
            <a:ext cx="1532449" cy="13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Shape 222"/>
          <p:cNvCxnSpPr>
            <a:stCxn id="217" idx="3"/>
            <a:endCxn id="221" idx="1"/>
          </p:cNvCxnSpPr>
          <p:nvPr/>
        </p:nvCxnSpPr>
        <p:spPr>
          <a:xfrm>
            <a:off x="5827900" y="2290675"/>
            <a:ext cx="107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5886700" y="1877075"/>
            <a:ext cx="9567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Handler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Signals and Handlers (Slots)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75" y="1127350"/>
            <a:ext cx="2468375" cy="3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276950" y="731675"/>
            <a:ext cx="3531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signal happens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724500" y="1864350"/>
            <a:ext cx="3993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(to many) function handlers will be called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873375" y="1056475"/>
            <a:ext cx="702900" cy="45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Signals and Handlers (Slots)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75" y="1127350"/>
            <a:ext cx="2468375" cy="3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276950" y="731675"/>
            <a:ext cx="3531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signal happens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724500" y="1864350"/>
            <a:ext cx="3993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(to many) function handlers will be called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873375" y="1056475"/>
            <a:ext cx="702900" cy="45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25" y="3282775"/>
            <a:ext cx="922900" cy="922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>
            <a:stCxn id="242" idx="1"/>
          </p:cNvCxnSpPr>
          <p:nvPr/>
        </p:nvCxnSpPr>
        <p:spPr>
          <a:xfrm rot="10800000">
            <a:off x="2709925" y="2840024"/>
            <a:ext cx="2058300" cy="904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44" name="Shape 244"/>
          <p:cNvSpPr txBox="1"/>
          <p:nvPr/>
        </p:nvSpPr>
        <p:spPr>
          <a:xfrm>
            <a:off x="5603500" y="3129675"/>
            <a:ext cx="2964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event system is working behind the scenes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Signals and Handlers (Slots)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75" y="1127350"/>
            <a:ext cx="2468375" cy="3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276950" y="731675"/>
            <a:ext cx="3531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signal happens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724500" y="1864350"/>
            <a:ext cx="3993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(to many) function handlers will be called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873375" y="1056475"/>
            <a:ext cx="702900" cy="45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25" y="3282775"/>
            <a:ext cx="922900" cy="922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>
            <a:stCxn id="254" idx="1"/>
          </p:cNvCxnSpPr>
          <p:nvPr/>
        </p:nvCxnSpPr>
        <p:spPr>
          <a:xfrm rot="10800000">
            <a:off x="2709925" y="2840024"/>
            <a:ext cx="2058300" cy="904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56" name="Shape 256"/>
          <p:cNvSpPr txBox="1"/>
          <p:nvPr/>
        </p:nvSpPr>
        <p:spPr>
          <a:xfrm>
            <a:off x="5603500" y="3129675"/>
            <a:ext cx="2964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event system is working behind the scenes</a:t>
            </a:r>
          </a:p>
        </p:txBody>
      </p:sp>
      <p:sp>
        <p:nvSpPr>
          <p:cNvPr id="257" name="Shape 257"/>
          <p:cNvSpPr/>
          <p:nvPr/>
        </p:nvSpPr>
        <p:spPr>
          <a:xfrm rot="-545546">
            <a:off x="755389" y="1162718"/>
            <a:ext cx="6944357" cy="213252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Coming Soon"/>
                <a:ea typeface="Coming Soon"/>
                <a:cs typeface="Coming Soon"/>
                <a:sym typeface="Coming Soon"/>
              </a:rPr>
              <a:t>How is this accomplished?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24" y="1875412"/>
            <a:ext cx="1392675" cy="13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4150825" y="16056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150825" y="20130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150825" y="24204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150825" y="28278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150825" y="32352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4186250" y="127622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65550" y="654925"/>
            <a:ext cx="3283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While the event system runs...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(Input Phase)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24" y="1875412"/>
            <a:ext cx="1392675" cy="13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/>
          <p:nvPr/>
        </p:nvSpPr>
        <p:spPr>
          <a:xfrm>
            <a:off x="4150825" y="16056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150825" y="20130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150825" y="24204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150825" y="28278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150825" y="32352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4186250" y="127622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5550" y="654925"/>
            <a:ext cx="3283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I/O processing functions monitor Input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74" y="1732304"/>
            <a:ext cx="1392675" cy="112384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1487525" y="1760450"/>
            <a:ext cx="1198800" cy="25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keys</a:t>
            </a:r>
          </a:p>
        </p:txBody>
      </p:sp>
      <p:cxnSp>
        <p:nvCxnSpPr>
          <p:cNvPr id="286" name="Shape 286"/>
          <p:cNvCxnSpPr>
            <a:stCxn id="276" idx="1"/>
          </p:cNvCxnSpPr>
          <p:nvPr/>
        </p:nvCxnSpPr>
        <p:spPr>
          <a:xfrm rot="10800000">
            <a:off x="2515024" y="2007149"/>
            <a:ext cx="1713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7" name="Shape 287"/>
          <p:cNvSpPr/>
          <p:nvPr/>
        </p:nvSpPr>
        <p:spPr>
          <a:xfrm>
            <a:off x="1668950" y="3341450"/>
            <a:ext cx="1328700" cy="19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Mouse</a:t>
            </a:r>
          </a:p>
        </p:txBody>
      </p:sp>
      <p:cxnSp>
        <p:nvCxnSpPr>
          <p:cNvPr id="288" name="Shape 288"/>
          <p:cNvCxnSpPr>
            <a:stCxn id="276" idx="2"/>
            <a:endCxn id="287" idx="3"/>
          </p:cNvCxnSpPr>
          <p:nvPr/>
        </p:nvCxnSpPr>
        <p:spPr>
          <a:xfrm flipH="1">
            <a:off x="2997762" y="3268087"/>
            <a:ext cx="384900" cy="170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23" y="3268100"/>
            <a:ext cx="762349" cy="7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(Input Phase)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24" y="1875412"/>
            <a:ext cx="1392675" cy="13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4150825" y="16056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150825" y="20130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150825" y="24204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4150825" y="28278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150825" y="32352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4186250" y="127622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5725" y="731675"/>
            <a:ext cx="5568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When input occurs the Event System creates an event on the stack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74" y="1732304"/>
            <a:ext cx="1392675" cy="112384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1487525" y="1760450"/>
            <a:ext cx="1198800" cy="25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keys</a:t>
            </a:r>
          </a:p>
        </p:txBody>
      </p:sp>
      <p:cxnSp>
        <p:nvCxnSpPr>
          <p:cNvPr id="305" name="Shape 305"/>
          <p:cNvCxnSpPr>
            <a:stCxn id="295" idx="1"/>
          </p:cNvCxnSpPr>
          <p:nvPr/>
        </p:nvCxnSpPr>
        <p:spPr>
          <a:xfrm rot="10800000">
            <a:off x="2515024" y="2007149"/>
            <a:ext cx="1713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/>
          <p:nvPr/>
        </p:nvSpPr>
        <p:spPr>
          <a:xfrm>
            <a:off x="1668950" y="3341450"/>
            <a:ext cx="1328700" cy="19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Mouse</a:t>
            </a:r>
          </a:p>
        </p:txBody>
      </p:sp>
      <p:cxnSp>
        <p:nvCxnSpPr>
          <p:cNvPr id="307" name="Shape 307"/>
          <p:cNvCxnSpPr>
            <a:stCxn id="295" idx="2"/>
            <a:endCxn id="306" idx="3"/>
          </p:cNvCxnSpPr>
          <p:nvPr/>
        </p:nvCxnSpPr>
        <p:spPr>
          <a:xfrm flipH="1">
            <a:off x="2997762" y="3268087"/>
            <a:ext cx="384900" cy="170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23" y="3268100"/>
            <a:ext cx="762349" cy="74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4254175" y="169713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‘a’ down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2175" y="209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Systems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50" y="1289450"/>
            <a:ext cx="2975225" cy="2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77725" y="908850"/>
            <a:ext cx="5627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Around and around the event system goes...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(Input Phase)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24" y="1875412"/>
            <a:ext cx="1392675" cy="13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4150825" y="16056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150825" y="20130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150825" y="24204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150825" y="28278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150825" y="323525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4186250" y="127622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19225" y="622150"/>
            <a:ext cx="3831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events can be queued on the stack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74" y="1732304"/>
            <a:ext cx="1392675" cy="112384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1487525" y="1760450"/>
            <a:ext cx="1198800" cy="25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keys</a:t>
            </a:r>
          </a:p>
        </p:txBody>
      </p:sp>
      <p:cxnSp>
        <p:nvCxnSpPr>
          <p:cNvPr id="325" name="Shape 325"/>
          <p:cNvCxnSpPr>
            <a:stCxn id="315" idx="1"/>
          </p:cNvCxnSpPr>
          <p:nvPr/>
        </p:nvCxnSpPr>
        <p:spPr>
          <a:xfrm rot="10800000">
            <a:off x="2515024" y="2007149"/>
            <a:ext cx="171300" cy="5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6" name="Shape 326"/>
          <p:cNvSpPr/>
          <p:nvPr/>
        </p:nvSpPr>
        <p:spPr>
          <a:xfrm>
            <a:off x="1668950" y="3341450"/>
            <a:ext cx="1328700" cy="19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Mouse</a:t>
            </a:r>
          </a:p>
        </p:txBody>
      </p:sp>
      <p:cxnSp>
        <p:nvCxnSpPr>
          <p:cNvPr id="327" name="Shape 327"/>
          <p:cNvCxnSpPr>
            <a:stCxn id="315" idx="2"/>
            <a:endCxn id="326" idx="3"/>
          </p:cNvCxnSpPr>
          <p:nvPr/>
        </p:nvCxnSpPr>
        <p:spPr>
          <a:xfrm flipH="1">
            <a:off x="2997762" y="3268087"/>
            <a:ext cx="384900" cy="170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28" name="Shape 3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23" y="3268100"/>
            <a:ext cx="762349" cy="74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4254175" y="169713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‘a’ down</a:t>
            </a:r>
          </a:p>
        </p:txBody>
      </p:sp>
      <p:sp>
        <p:nvSpPr>
          <p:cNvPr id="330" name="Shape 330"/>
          <p:cNvSpPr/>
          <p:nvPr/>
        </p:nvSpPr>
        <p:spPr>
          <a:xfrm>
            <a:off x="4254175" y="210453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‘9’ down</a:t>
            </a:r>
          </a:p>
        </p:txBody>
      </p:sp>
      <p:sp>
        <p:nvSpPr>
          <p:cNvPr id="331" name="Shape 331"/>
          <p:cNvSpPr/>
          <p:nvPr/>
        </p:nvSpPr>
        <p:spPr>
          <a:xfrm>
            <a:off x="4289600" y="2467550"/>
            <a:ext cx="9921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Mouse btn_1 pressed</a:t>
            </a:r>
          </a:p>
        </p:txBody>
      </p:sp>
      <p:sp>
        <p:nvSpPr>
          <p:cNvPr id="332" name="Shape 332"/>
          <p:cNvSpPr/>
          <p:nvPr/>
        </p:nvSpPr>
        <p:spPr>
          <a:xfrm>
            <a:off x="4289600" y="291933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‘c’ down</a:t>
            </a:r>
          </a:p>
        </p:txBody>
      </p:sp>
      <p:sp>
        <p:nvSpPr>
          <p:cNvPr id="333" name="Shape 333"/>
          <p:cNvSpPr/>
          <p:nvPr/>
        </p:nvSpPr>
        <p:spPr>
          <a:xfrm>
            <a:off x="4289600" y="332673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‘d’ down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218650" y="3326750"/>
            <a:ext cx="1134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(Delegation Phase)</a:t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2042573"/>
            <a:ext cx="1629571" cy="16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2456025" y="21017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456025" y="25091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456025" y="29165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456025" y="33239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2456025" y="37313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2491450" y="177227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19225" y="622150"/>
            <a:ext cx="5922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Once current input data is queued, the event system begins </a:t>
            </a:r>
            <a:r>
              <a:rPr b="1" lang="en"/>
              <a:t>delegating</a:t>
            </a:r>
          </a:p>
        </p:txBody>
      </p:sp>
      <p:sp>
        <p:nvSpPr>
          <p:cNvPr id="348" name="Shape 348"/>
          <p:cNvSpPr/>
          <p:nvPr/>
        </p:nvSpPr>
        <p:spPr>
          <a:xfrm>
            <a:off x="2559375" y="21931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‘a’ down</a:t>
            </a:r>
          </a:p>
        </p:txBody>
      </p:sp>
      <p:sp>
        <p:nvSpPr>
          <p:cNvPr id="349" name="Shape 349"/>
          <p:cNvSpPr/>
          <p:nvPr/>
        </p:nvSpPr>
        <p:spPr>
          <a:xfrm>
            <a:off x="2559375" y="26005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‘9’ down</a:t>
            </a:r>
          </a:p>
        </p:txBody>
      </p:sp>
      <p:sp>
        <p:nvSpPr>
          <p:cNvPr id="350" name="Shape 350"/>
          <p:cNvSpPr/>
          <p:nvPr/>
        </p:nvSpPr>
        <p:spPr>
          <a:xfrm>
            <a:off x="2594800" y="2963600"/>
            <a:ext cx="9921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Mouse btn_1 pressed</a:t>
            </a:r>
          </a:p>
        </p:txBody>
      </p:sp>
      <p:sp>
        <p:nvSpPr>
          <p:cNvPr id="351" name="Shape 351"/>
          <p:cNvSpPr/>
          <p:nvPr/>
        </p:nvSpPr>
        <p:spPr>
          <a:xfrm>
            <a:off x="2594800" y="34153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‘c’ down</a:t>
            </a:r>
          </a:p>
        </p:txBody>
      </p:sp>
      <p:sp>
        <p:nvSpPr>
          <p:cNvPr id="352" name="Shape 352"/>
          <p:cNvSpPr/>
          <p:nvPr/>
        </p:nvSpPr>
        <p:spPr>
          <a:xfrm>
            <a:off x="2594800" y="38227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‘d’ down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23850" y="3822800"/>
            <a:ext cx="1134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47725" y="34850"/>
            <a:ext cx="5618700" cy="100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Delegate: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82875" y="1168675"/>
            <a:ext cx="71985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800">
                <a:solidFill>
                  <a:srgbClr val="FFFFFF"/>
                </a:solidFill>
              </a:rPr>
              <a:t>entrust (a task or responsibility) to another person, typically one who is less senior than oneself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47725" y="4493350"/>
            <a:ext cx="6477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https://www.google.com/?ion=1&amp;espv=2#q=definition+delegate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47725" y="34850"/>
            <a:ext cx="5618700" cy="100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Wrangle: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282875" y="1168675"/>
            <a:ext cx="71985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ambria"/>
              <a:buChar char="-"/>
            </a:pP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round up, herd, or take charge of (</a:t>
            </a:r>
            <a:r>
              <a:rPr lang="en" sz="3600" strike="sng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livestock</a:t>
            </a: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events).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47725" y="4493350"/>
            <a:ext cx="6477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https://www.google.com/?ion=1&amp;espv=2#q=definition+wrangle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 b="24498" l="0" r="0" t="-1033"/>
          <a:stretch/>
        </p:blipFill>
        <p:spPr>
          <a:xfrm>
            <a:off x="5447399" y="2314300"/>
            <a:ext cx="3696600" cy="28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(Delegation Phase)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2042573"/>
            <a:ext cx="1629571" cy="16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2456025" y="21017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456025" y="25091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456025" y="29165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456025" y="33239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456025" y="37313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2491450" y="177227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Negotiation of “handler” and </a:t>
            </a:r>
            <a:r>
              <a:rPr i="1" lang="en"/>
              <a:t>seniority</a:t>
            </a:r>
            <a:r>
              <a:rPr lang="en"/>
              <a:t> happens prior (connections).</a:t>
            </a:r>
          </a:p>
        </p:txBody>
      </p:sp>
      <p:sp>
        <p:nvSpPr>
          <p:cNvPr id="382" name="Shape 382"/>
          <p:cNvSpPr/>
          <p:nvPr/>
        </p:nvSpPr>
        <p:spPr>
          <a:xfrm>
            <a:off x="2559375" y="21931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‘a’ down</a:t>
            </a:r>
          </a:p>
        </p:txBody>
      </p:sp>
      <p:sp>
        <p:nvSpPr>
          <p:cNvPr id="383" name="Shape 383"/>
          <p:cNvSpPr/>
          <p:nvPr/>
        </p:nvSpPr>
        <p:spPr>
          <a:xfrm>
            <a:off x="2559375" y="26005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‘9’ down</a:t>
            </a:r>
          </a:p>
        </p:txBody>
      </p:sp>
      <p:sp>
        <p:nvSpPr>
          <p:cNvPr id="384" name="Shape 384"/>
          <p:cNvSpPr/>
          <p:nvPr/>
        </p:nvSpPr>
        <p:spPr>
          <a:xfrm>
            <a:off x="2594800" y="2963600"/>
            <a:ext cx="9921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Mouse btn_1 pressed</a:t>
            </a:r>
          </a:p>
        </p:txBody>
      </p:sp>
      <p:sp>
        <p:nvSpPr>
          <p:cNvPr id="385" name="Shape 385"/>
          <p:cNvSpPr/>
          <p:nvPr/>
        </p:nvSpPr>
        <p:spPr>
          <a:xfrm>
            <a:off x="2594800" y="34153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‘c’ down</a:t>
            </a:r>
          </a:p>
        </p:txBody>
      </p:sp>
      <p:sp>
        <p:nvSpPr>
          <p:cNvPr id="386" name="Shape 386"/>
          <p:cNvSpPr/>
          <p:nvPr/>
        </p:nvSpPr>
        <p:spPr>
          <a:xfrm>
            <a:off x="2594800" y="38227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‘d’ down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2523850" y="3822800"/>
            <a:ext cx="1134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...</a:t>
            </a:r>
          </a:p>
        </p:txBody>
      </p:sp>
      <p:sp>
        <p:nvSpPr>
          <p:cNvPr id="388" name="Shape 388"/>
          <p:cNvSpPr/>
          <p:nvPr/>
        </p:nvSpPr>
        <p:spPr>
          <a:xfrm>
            <a:off x="6442075" y="465950"/>
            <a:ext cx="24387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A</a:t>
            </a:r>
          </a:p>
        </p:txBody>
      </p:sp>
      <p:cxnSp>
        <p:nvCxnSpPr>
          <p:cNvPr id="389" name="Shape 389"/>
          <p:cNvCxnSpPr>
            <a:stCxn id="383" idx="3"/>
            <a:endCxn id="388" idx="1"/>
          </p:cNvCxnSpPr>
          <p:nvPr/>
        </p:nvCxnSpPr>
        <p:spPr>
          <a:xfrm flipH="1" rot="10800000">
            <a:off x="3551475" y="1119187"/>
            <a:ext cx="2890500" cy="15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0" name="Shape 390"/>
          <p:cNvSpPr/>
          <p:nvPr/>
        </p:nvSpPr>
        <p:spPr>
          <a:xfrm>
            <a:off x="6542450" y="820250"/>
            <a:ext cx="2202900" cy="832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onDigit9Pressed:{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391" name="Shape 391"/>
          <p:cNvSpPr txBox="1"/>
          <p:nvPr/>
        </p:nvSpPr>
        <p:spPr>
          <a:xfrm rot="-1701722">
            <a:off x="3543806" y="1567461"/>
            <a:ext cx="2849436" cy="252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HandlerA-&gt;event(digit_event)</a:t>
            </a:r>
          </a:p>
        </p:txBody>
      </p:sp>
      <p:sp>
        <p:nvSpPr>
          <p:cNvPr id="392" name="Shape 392"/>
          <p:cNvSpPr/>
          <p:nvPr/>
        </p:nvSpPr>
        <p:spPr>
          <a:xfrm>
            <a:off x="6442075" y="2181200"/>
            <a:ext cx="2583300" cy="1420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cxnSp>
        <p:nvCxnSpPr>
          <p:cNvPr id="393" name="Shape 393"/>
          <p:cNvCxnSpPr>
            <a:stCxn id="385" idx="3"/>
            <a:endCxn id="392" idx="1"/>
          </p:cNvCxnSpPr>
          <p:nvPr/>
        </p:nvCxnSpPr>
        <p:spPr>
          <a:xfrm flipH="1" rot="10800000">
            <a:off x="3586900" y="2891587"/>
            <a:ext cx="2855100" cy="63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4" name="Shape 394"/>
          <p:cNvSpPr/>
          <p:nvPr/>
        </p:nvSpPr>
        <p:spPr>
          <a:xfrm>
            <a:off x="6542450" y="2535500"/>
            <a:ext cx="2409300" cy="930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395" name="Shape 395"/>
          <p:cNvSpPr txBox="1"/>
          <p:nvPr/>
        </p:nvSpPr>
        <p:spPr>
          <a:xfrm rot="-797498">
            <a:off x="3790525" y="2814047"/>
            <a:ext cx="2849840" cy="2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HandlerB-&gt;event(key_event)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(Handler Phase)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2042573"/>
            <a:ext cx="1629571" cy="16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/>
          <p:nvPr/>
        </p:nvSpPr>
        <p:spPr>
          <a:xfrm>
            <a:off x="2456025" y="21017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2456025" y="25091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2456025" y="29165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2456025" y="33239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456025" y="3731300"/>
            <a:ext cx="1198800" cy="4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2491450" y="1772275"/>
            <a:ext cx="1198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Stack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execution of the function bodies</a:t>
            </a:r>
          </a:p>
        </p:txBody>
      </p:sp>
      <p:sp>
        <p:nvSpPr>
          <p:cNvPr id="409" name="Shape 409"/>
          <p:cNvSpPr/>
          <p:nvPr/>
        </p:nvSpPr>
        <p:spPr>
          <a:xfrm>
            <a:off x="2559375" y="21931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‘a’ down</a:t>
            </a:r>
          </a:p>
        </p:txBody>
      </p:sp>
      <p:sp>
        <p:nvSpPr>
          <p:cNvPr id="410" name="Shape 410"/>
          <p:cNvSpPr/>
          <p:nvPr/>
        </p:nvSpPr>
        <p:spPr>
          <a:xfrm>
            <a:off x="2559375" y="26005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‘9’ down</a:t>
            </a:r>
          </a:p>
        </p:txBody>
      </p:sp>
      <p:sp>
        <p:nvSpPr>
          <p:cNvPr id="411" name="Shape 411"/>
          <p:cNvSpPr/>
          <p:nvPr/>
        </p:nvSpPr>
        <p:spPr>
          <a:xfrm>
            <a:off x="2594800" y="2963600"/>
            <a:ext cx="992100" cy="313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Mouse btn_1 pressed</a:t>
            </a:r>
          </a:p>
        </p:txBody>
      </p:sp>
      <p:sp>
        <p:nvSpPr>
          <p:cNvPr id="412" name="Shape 412"/>
          <p:cNvSpPr/>
          <p:nvPr/>
        </p:nvSpPr>
        <p:spPr>
          <a:xfrm>
            <a:off x="2594800" y="34153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‘c’ down</a:t>
            </a:r>
          </a:p>
        </p:txBody>
      </p:sp>
      <p:sp>
        <p:nvSpPr>
          <p:cNvPr id="413" name="Shape 413"/>
          <p:cNvSpPr/>
          <p:nvPr/>
        </p:nvSpPr>
        <p:spPr>
          <a:xfrm>
            <a:off x="2594800" y="3822787"/>
            <a:ext cx="992100" cy="22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Key ‘d’ down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523850" y="3822800"/>
            <a:ext cx="1134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...</a:t>
            </a:r>
          </a:p>
        </p:txBody>
      </p:sp>
      <p:sp>
        <p:nvSpPr>
          <p:cNvPr id="415" name="Shape 415"/>
          <p:cNvSpPr/>
          <p:nvPr/>
        </p:nvSpPr>
        <p:spPr>
          <a:xfrm>
            <a:off x="6442075" y="465950"/>
            <a:ext cx="2438700" cy="13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A</a:t>
            </a:r>
          </a:p>
        </p:txBody>
      </p:sp>
      <p:cxnSp>
        <p:nvCxnSpPr>
          <p:cNvPr id="416" name="Shape 416"/>
          <p:cNvCxnSpPr>
            <a:stCxn id="410" idx="3"/>
            <a:endCxn id="415" idx="1"/>
          </p:cNvCxnSpPr>
          <p:nvPr/>
        </p:nvCxnSpPr>
        <p:spPr>
          <a:xfrm flipH="1" rot="10800000">
            <a:off x="3551475" y="1119187"/>
            <a:ext cx="2890500" cy="159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7" name="Shape 417"/>
          <p:cNvSpPr/>
          <p:nvPr/>
        </p:nvSpPr>
        <p:spPr>
          <a:xfrm>
            <a:off x="6542450" y="820250"/>
            <a:ext cx="2202900" cy="832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onDigit9Pressed:{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    spriteImg.rotation +=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18" name="Shape 418"/>
          <p:cNvSpPr txBox="1"/>
          <p:nvPr/>
        </p:nvSpPr>
        <p:spPr>
          <a:xfrm rot="-1701722">
            <a:off x="3543806" y="1567461"/>
            <a:ext cx="2849436" cy="2523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HandlerA-&gt;event(digit_event)</a:t>
            </a:r>
          </a:p>
        </p:txBody>
      </p:sp>
      <p:sp>
        <p:nvSpPr>
          <p:cNvPr id="419" name="Shape 419"/>
          <p:cNvSpPr/>
          <p:nvPr/>
        </p:nvSpPr>
        <p:spPr>
          <a:xfrm>
            <a:off x="6442075" y="2181200"/>
            <a:ext cx="2583300" cy="1420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cxnSp>
        <p:nvCxnSpPr>
          <p:cNvPr id="420" name="Shape 420"/>
          <p:cNvCxnSpPr>
            <a:stCxn id="412" idx="3"/>
            <a:endCxn id="419" idx="1"/>
          </p:cNvCxnSpPr>
          <p:nvPr/>
        </p:nvCxnSpPr>
        <p:spPr>
          <a:xfrm flipH="1" rot="10800000">
            <a:off x="3586900" y="2891587"/>
            <a:ext cx="2855100" cy="63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6542450" y="2535500"/>
            <a:ext cx="2409300" cy="9303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    if(event.key == ‘c’)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       mainWindow.copyObj();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22" name="Shape 422"/>
          <p:cNvSpPr txBox="1"/>
          <p:nvPr/>
        </p:nvSpPr>
        <p:spPr>
          <a:xfrm rot="-797498">
            <a:off x="3790525" y="2814047"/>
            <a:ext cx="2849840" cy="2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HandlerB-&gt;event(key_event)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(Handler Phase)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execution of the function bodies</a:t>
            </a:r>
          </a:p>
        </p:txBody>
      </p:sp>
      <p:sp>
        <p:nvSpPr>
          <p:cNvPr id="429" name="Shape 429"/>
          <p:cNvSpPr/>
          <p:nvPr/>
        </p:nvSpPr>
        <p:spPr>
          <a:xfrm>
            <a:off x="5154725" y="465950"/>
            <a:ext cx="3726000" cy="16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A</a:t>
            </a:r>
          </a:p>
        </p:txBody>
      </p:sp>
      <p:sp>
        <p:nvSpPr>
          <p:cNvPr id="430" name="Shape 430"/>
          <p:cNvSpPr/>
          <p:nvPr/>
        </p:nvSpPr>
        <p:spPr>
          <a:xfrm>
            <a:off x="5308086" y="917647"/>
            <a:ext cx="3365700" cy="1061399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onDigit9Pressed:{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spriteImg.rotation +=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31" name="Shape 431"/>
          <p:cNvSpPr/>
          <p:nvPr/>
        </p:nvSpPr>
        <p:spPr>
          <a:xfrm>
            <a:off x="5131100" y="2181200"/>
            <a:ext cx="3894300" cy="2164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sp>
        <p:nvSpPr>
          <p:cNvPr id="432" name="Shape 432"/>
          <p:cNvSpPr/>
          <p:nvPr/>
        </p:nvSpPr>
        <p:spPr>
          <a:xfrm>
            <a:off x="5282413" y="2721074"/>
            <a:ext cx="3632100" cy="1417499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if(event.key == ‘c’)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   mainWindow.copyObj();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(Handler Phase)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execution of the function bodies</a:t>
            </a:r>
          </a:p>
        </p:txBody>
      </p:sp>
      <p:sp>
        <p:nvSpPr>
          <p:cNvPr id="439" name="Shape 439"/>
          <p:cNvSpPr/>
          <p:nvPr/>
        </p:nvSpPr>
        <p:spPr>
          <a:xfrm>
            <a:off x="625375" y="2048550"/>
            <a:ext cx="3726000" cy="16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A</a:t>
            </a:r>
          </a:p>
        </p:txBody>
      </p:sp>
      <p:sp>
        <p:nvSpPr>
          <p:cNvPr id="440" name="Shape 440"/>
          <p:cNvSpPr/>
          <p:nvPr/>
        </p:nvSpPr>
        <p:spPr>
          <a:xfrm>
            <a:off x="778736" y="2500247"/>
            <a:ext cx="3365700" cy="1061399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onDigit9Pressed:{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spriteImg.rotation +=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41" name="Shape 441"/>
          <p:cNvSpPr/>
          <p:nvPr/>
        </p:nvSpPr>
        <p:spPr>
          <a:xfrm>
            <a:off x="4749050" y="1618000"/>
            <a:ext cx="3894300" cy="2164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sp>
        <p:nvSpPr>
          <p:cNvPr id="442" name="Shape 442"/>
          <p:cNvSpPr/>
          <p:nvPr/>
        </p:nvSpPr>
        <p:spPr>
          <a:xfrm>
            <a:off x="4900363" y="2157874"/>
            <a:ext cx="3632100" cy="1417499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if(event.key == ‘c’)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   mainWindow.copyObj();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443" name="Shape 443"/>
          <p:cNvCxnSpPr>
            <a:endCxn id="439" idx="0"/>
          </p:cNvCxnSpPr>
          <p:nvPr/>
        </p:nvCxnSpPr>
        <p:spPr>
          <a:xfrm flipH="1">
            <a:off x="2488375" y="1162650"/>
            <a:ext cx="1308000" cy="8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4" name="Shape 444"/>
          <p:cNvSpPr txBox="1"/>
          <p:nvPr/>
        </p:nvSpPr>
        <p:spPr>
          <a:xfrm>
            <a:off x="3896900" y="991525"/>
            <a:ext cx="3365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functions - executes and returns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(Handler Phase)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execution of the function bodies</a:t>
            </a:r>
          </a:p>
        </p:txBody>
      </p:sp>
      <p:sp>
        <p:nvSpPr>
          <p:cNvPr id="451" name="Shape 451"/>
          <p:cNvSpPr/>
          <p:nvPr/>
        </p:nvSpPr>
        <p:spPr>
          <a:xfrm>
            <a:off x="625375" y="2048550"/>
            <a:ext cx="3726000" cy="16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A</a:t>
            </a:r>
          </a:p>
        </p:txBody>
      </p:sp>
      <p:sp>
        <p:nvSpPr>
          <p:cNvPr id="452" name="Shape 452"/>
          <p:cNvSpPr/>
          <p:nvPr/>
        </p:nvSpPr>
        <p:spPr>
          <a:xfrm>
            <a:off x="778736" y="2500247"/>
            <a:ext cx="3365700" cy="1061399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onDigit9Pressed:{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spriteImg.rotation +=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53" name="Shape 453"/>
          <p:cNvSpPr/>
          <p:nvPr/>
        </p:nvSpPr>
        <p:spPr>
          <a:xfrm>
            <a:off x="4749050" y="1618000"/>
            <a:ext cx="3894300" cy="2164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sp>
        <p:nvSpPr>
          <p:cNvPr id="454" name="Shape 454"/>
          <p:cNvSpPr/>
          <p:nvPr/>
        </p:nvSpPr>
        <p:spPr>
          <a:xfrm>
            <a:off x="4900363" y="2157874"/>
            <a:ext cx="3632100" cy="1417499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if(event.key == ‘c’)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   mainWindow.copyObj();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455" name="Shape 455"/>
          <p:cNvCxnSpPr>
            <a:stCxn id="456" idx="2"/>
            <a:endCxn id="453" idx="0"/>
          </p:cNvCxnSpPr>
          <p:nvPr/>
        </p:nvCxnSpPr>
        <p:spPr>
          <a:xfrm>
            <a:off x="5706875" y="1186350"/>
            <a:ext cx="9894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6" name="Shape 456"/>
          <p:cNvSpPr txBox="1"/>
          <p:nvPr/>
        </p:nvSpPr>
        <p:spPr>
          <a:xfrm>
            <a:off x="4865375" y="905850"/>
            <a:ext cx="168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function??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(Handler Phase)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execution of the function bodies</a:t>
            </a:r>
          </a:p>
        </p:txBody>
      </p:sp>
      <p:sp>
        <p:nvSpPr>
          <p:cNvPr id="463" name="Shape 463"/>
          <p:cNvSpPr/>
          <p:nvPr/>
        </p:nvSpPr>
        <p:spPr>
          <a:xfrm>
            <a:off x="4749050" y="1618000"/>
            <a:ext cx="3894300" cy="2164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sp>
        <p:nvSpPr>
          <p:cNvPr id="464" name="Shape 464"/>
          <p:cNvSpPr/>
          <p:nvPr/>
        </p:nvSpPr>
        <p:spPr>
          <a:xfrm>
            <a:off x="4900363" y="2157874"/>
            <a:ext cx="3632100" cy="1417499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if(event.key == ‘c’)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   mainWindow.copyObj();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465" name="Shape 465"/>
          <p:cNvCxnSpPr>
            <a:stCxn id="466" idx="2"/>
            <a:endCxn id="463" idx="0"/>
          </p:cNvCxnSpPr>
          <p:nvPr/>
        </p:nvCxnSpPr>
        <p:spPr>
          <a:xfrm>
            <a:off x="5706875" y="1186350"/>
            <a:ext cx="9894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4865375" y="905850"/>
            <a:ext cx="168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function??</a:t>
            </a:r>
          </a:p>
        </p:txBody>
      </p:sp>
      <p:cxnSp>
        <p:nvCxnSpPr>
          <p:cNvPr id="467" name="Shape 467"/>
          <p:cNvCxnSpPr>
            <a:endCxn id="468" idx="3"/>
          </p:cNvCxnSpPr>
          <p:nvPr/>
        </p:nvCxnSpPr>
        <p:spPr>
          <a:xfrm rot="10800000">
            <a:off x="4221600" y="2659725"/>
            <a:ext cx="15999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8" name="Shape 468"/>
          <p:cNvSpPr/>
          <p:nvPr/>
        </p:nvSpPr>
        <p:spPr>
          <a:xfrm>
            <a:off x="241500" y="1221825"/>
            <a:ext cx="3980100" cy="28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mainWindow.copyObj()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06236" y="1605650"/>
            <a:ext cx="3850200" cy="23385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copyObj()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QList&lt;QObject*&gt; </a:t>
            </a:r>
            <a:r>
              <a:rPr b="1" lang="en">
                <a:solidFill>
                  <a:srgbClr val="FFFFFF"/>
                </a:solidFill>
              </a:rPr>
              <a:t>kids </a:t>
            </a:r>
            <a:r>
              <a:rPr lang="en">
                <a:solidFill>
                  <a:srgbClr val="FFFFFF"/>
                </a:solidFill>
              </a:rPr>
              <a:t>= this-&gt;children();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foreach( QObject *kid in </a:t>
            </a:r>
            <a:r>
              <a:rPr b="1" lang="en">
                <a:solidFill>
                  <a:srgbClr val="FFFFFF"/>
                </a:solidFill>
              </a:rPr>
              <a:t>kids</a:t>
            </a:r>
            <a:r>
              <a:rPr lang="en">
                <a:solidFill>
                  <a:srgbClr val="FFFFFF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QObject * new_kid = new QObject();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kid-&gt;copyObj(new_kid);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...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82175" y="209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50" y="1289450"/>
            <a:ext cx="2975225" cy="2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77725" y="908850"/>
            <a:ext cx="5627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Around and around the event system goes...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36775" y="4264675"/>
            <a:ext cx="5627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concept is a loop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276275" y="79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Queueing (Handler Phase)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25150" y="625350"/>
            <a:ext cx="5922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Actual execution of the function bodies</a:t>
            </a:r>
          </a:p>
        </p:txBody>
      </p:sp>
      <p:sp>
        <p:nvSpPr>
          <p:cNvPr id="476" name="Shape 476"/>
          <p:cNvSpPr/>
          <p:nvPr/>
        </p:nvSpPr>
        <p:spPr>
          <a:xfrm>
            <a:off x="4749050" y="1618000"/>
            <a:ext cx="3894300" cy="2164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Handler B</a:t>
            </a:r>
          </a:p>
        </p:txBody>
      </p:sp>
      <p:sp>
        <p:nvSpPr>
          <p:cNvPr id="477" name="Shape 477"/>
          <p:cNvSpPr/>
          <p:nvPr/>
        </p:nvSpPr>
        <p:spPr>
          <a:xfrm>
            <a:off x="4900363" y="2157874"/>
            <a:ext cx="3632100" cy="1417499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onKeyPressed:{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if(event.key == ‘c’)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       mainWindow.copyObj();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478" name="Shape 478"/>
          <p:cNvCxnSpPr>
            <a:stCxn id="479" idx="2"/>
            <a:endCxn id="476" idx="0"/>
          </p:cNvCxnSpPr>
          <p:nvPr/>
        </p:nvCxnSpPr>
        <p:spPr>
          <a:xfrm>
            <a:off x="5706875" y="1186350"/>
            <a:ext cx="9894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9" name="Shape 479"/>
          <p:cNvSpPr txBox="1"/>
          <p:nvPr/>
        </p:nvSpPr>
        <p:spPr>
          <a:xfrm>
            <a:off x="4865375" y="905850"/>
            <a:ext cx="1683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function??</a:t>
            </a:r>
          </a:p>
        </p:txBody>
      </p:sp>
      <p:cxnSp>
        <p:nvCxnSpPr>
          <p:cNvPr id="480" name="Shape 480"/>
          <p:cNvCxnSpPr>
            <a:endCxn id="481" idx="3"/>
          </p:cNvCxnSpPr>
          <p:nvPr/>
        </p:nvCxnSpPr>
        <p:spPr>
          <a:xfrm rot="10800000">
            <a:off x="4221600" y="2659725"/>
            <a:ext cx="15999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/>
          <p:nvPr/>
        </p:nvSpPr>
        <p:spPr>
          <a:xfrm>
            <a:off x="241500" y="1221825"/>
            <a:ext cx="3980100" cy="287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mainWindow.copyObj()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306236" y="1605650"/>
            <a:ext cx="3850200" cy="23385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copyObj()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QList&lt;QObject*&gt; </a:t>
            </a:r>
            <a:r>
              <a:rPr b="1" lang="en">
                <a:solidFill>
                  <a:srgbClr val="FFFFFF"/>
                </a:solidFill>
              </a:rPr>
              <a:t>kids </a:t>
            </a:r>
            <a:r>
              <a:rPr lang="en">
                <a:solidFill>
                  <a:srgbClr val="FFFFFF"/>
                </a:solidFill>
              </a:rPr>
              <a:t>= this-&gt;children();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foreach( QObject *kid in </a:t>
            </a:r>
            <a:r>
              <a:rPr b="1" lang="en">
                <a:solidFill>
                  <a:srgbClr val="FFFFFF"/>
                </a:solidFill>
              </a:rPr>
              <a:t>kids</a:t>
            </a:r>
            <a:r>
              <a:rPr lang="en">
                <a:solidFill>
                  <a:srgbClr val="FFFFFF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QObject * new_kid = new QObject();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kid-&gt;copyObj(new_kid);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45202" y="4310280"/>
            <a:ext cx="5184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Long Blocking Process -        - prevents input phase</a:t>
            </a:r>
          </a:p>
        </p:txBody>
      </p:sp>
      <p:cxnSp>
        <p:nvCxnSpPr>
          <p:cNvPr id="484" name="Shape 484"/>
          <p:cNvCxnSpPr/>
          <p:nvPr/>
        </p:nvCxnSpPr>
        <p:spPr>
          <a:xfrm rot="10800000">
            <a:off x="2154561" y="3944150"/>
            <a:ext cx="537600" cy="5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105700" y="89350"/>
            <a:ext cx="5864100" cy="126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 thread stops handling events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200" y="1115575"/>
            <a:ext cx="4498624" cy="349304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 txBox="1"/>
          <p:nvPr/>
        </p:nvSpPr>
        <p:spPr>
          <a:xfrm>
            <a:off x="135225" y="1989500"/>
            <a:ext cx="41574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kernel attempts to deliver the input messages but they are </a:t>
            </a:r>
            <a:r>
              <a:rPr i="1" lang="en">
                <a:solidFill>
                  <a:srgbClr val="FFFFFF"/>
                </a:solidFill>
              </a:rPr>
              <a:t>dropped</a:t>
            </a:r>
            <a:r>
              <a:rPr lang="en">
                <a:solidFill>
                  <a:srgbClr val="FFFFFF"/>
                </a:solidFill>
              </a:rPr>
              <a:t> instead of queued. After the application fails to respond for long enough the window manager steps in.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252650" y="1915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Solution -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WORKER THREADS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849800"/>
            <a:ext cx="8520600" cy="309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Monday Week 7 - Advanced C++ integration and worker threads!</a:t>
            </a: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" y="1318750"/>
            <a:ext cx="5613224" cy="31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276275" y="911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Readings This Weekend (week 6)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21225" y="4177250"/>
            <a:ext cx="5560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Object Creation 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http://doc.qt.io/qt-5/qtqml-javascript-dynamicobjectcreation.html</a:t>
            </a:r>
            <a:r>
              <a:rPr lang="en"/>
              <a:t> </a:t>
            </a:r>
          </a:p>
        </p:txBody>
      </p:sp>
      <p:pic>
        <p:nvPicPr>
          <p:cNvPr id="505" name="Shape 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06" y="698922"/>
            <a:ext cx="1466519" cy="11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1304400" y="1793787"/>
            <a:ext cx="36021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Qt and C++ (Chapter 15)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http://qmlbook.github.io/en/ch15/index.html</a:t>
            </a:r>
            <a:r>
              <a:rPr lang="en"/>
              <a:t> </a:t>
            </a:r>
            <a:br>
              <a:rPr lang="en"/>
            </a:br>
          </a:p>
        </p:txBody>
      </p:sp>
      <p:sp>
        <p:nvSpPr>
          <p:cNvPr id="507" name="Shape 507"/>
          <p:cNvSpPr txBox="1"/>
          <p:nvPr/>
        </p:nvSpPr>
        <p:spPr>
          <a:xfrm>
            <a:off x="2049175" y="646550"/>
            <a:ext cx="6772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Views (Chapter 6.3)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http://qmlbook.github.io/en/ch06/index.html#dynamic-views</a:t>
            </a:r>
            <a:r>
              <a:rPr lang="en"/>
              <a:t> 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753100" y="1260598"/>
            <a:ext cx="67728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QML(Chapter 13)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http://qmlbook.github.io/en/ch13/index.html</a:t>
            </a:r>
            <a:r>
              <a:rPr lang="en"/>
              <a:t> 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8">
            <a:alphaModFix/>
          </a:blip>
          <a:srcRect b="0" l="0" r="48862" t="0"/>
          <a:stretch/>
        </p:blipFill>
        <p:spPr>
          <a:xfrm>
            <a:off x="276275" y="2725150"/>
            <a:ext cx="1572099" cy="13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1974950" y="2923350"/>
            <a:ext cx="3504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 and filters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http://doc.qt.io/qt-5/eventsandfilters.html</a:t>
            </a:r>
            <a:r>
              <a:rPr lang="en"/>
              <a:t> 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2019725" y="3585537"/>
            <a:ext cx="3763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Qt/Qml Signals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http://doc.qt.io/qt-5/qtqml-syntax-signals.html</a:t>
            </a:r>
            <a:r>
              <a:rPr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Memory Management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311700" y="1156875"/>
            <a:ext cx="8520600" cy="327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code demo.</a:t>
            </a:r>
          </a:p>
        </p:txBody>
      </p:sp>
      <p:pic>
        <p:nvPicPr>
          <p:cNvPr id="518" name="Shape 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425" y="1268225"/>
            <a:ext cx="2812475" cy="31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82175" y="209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50" y="1289450"/>
            <a:ext cx="2975225" cy="2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983475" y="991525"/>
            <a:ext cx="3189000" cy="24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initializeStuff();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// Create Event Object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event_object.execute()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cleanup();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return;</a:t>
            </a:r>
          </a:p>
        </p:txBody>
      </p:sp>
      <p:cxnSp>
        <p:nvCxnSpPr>
          <p:cNvPr id="109" name="Shape 109"/>
          <p:cNvCxnSpPr>
            <a:endCxn id="107" idx="0"/>
          </p:cNvCxnSpPr>
          <p:nvPr/>
        </p:nvCxnSpPr>
        <p:spPr>
          <a:xfrm rot="10800000">
            <a:off x="2939762" y="1289450"/>
            <a:ext cx="2262300" cy="912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" name="Shape 110"/>
          <p:cNvCxnSpPr>
            <a:stCxn id="107" idx="2"/>
          </p:cNvCxnSpPr>
          <p:nvPr/>
        </p:nvCxnSpPr>
        <p:spPr>
          <a:xfrm flipH="1" rot="10800000">
            <a:off x="2939762" y="2320075"/>
            <a:ext cx="2309400" cy="194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1" name="Shape 111"/>
          <p:cNvSpPr txBox="1"/>
          <p:nvPr/>
        </p:nvSpPr>
        <p:spPr>
          <a:xfrm>
            <a:off x="341925" y="817025"/>
            <a:ext cx="3023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branches from main stack.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2175" y="209225"/>
            <a:ext cx="8520600" cy="51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(User defined)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150" y="1289450"/>
            <a:ext cx="2975225" cy="2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4983475" y="991525"/>
            <a:ext cx="3189000" cy="2492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</a:rPr>
              <a:t>Main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initializeStuff();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// Create Event Object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</a:t>
            </a:r>
            <a:r>
              <a:rPr b="1" lang="en">
                <a:solidFill>
                  <a:srgbClr val="FFFFFF"/>
                </a:solidFill>
              </a:rPr>
              <a:t>while(getting_user_input)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cleanup();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return;</a:t>
            </a:r>
          </a:p>
        </p:txBody>
      </p:sp>
      <p:cxnSp>
        <p:nvCxnSpPr>
          <p:cNvPr id="119" name="Shape 119"/>
          <p:cNvCxnSpPr>
            <a:endCxn id="117" idx="0"/>
          </p:cNvCxnSpPr>
          <p:nvPr/>
        </p:nvCxnSpPr>
        <p:spPr>
          <a:xfrm rot="10800000">
            <a:off x="2939762" y="1289450"/>
            <a:ext cx="2262300" cy="912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" name="Shape 120"/>
          <p:cNvCxnSpPr>
            <a:stCxn id="117" idx="2"/>
          </p:cNvCxnSpPr>
          <p:nvPr/>
        </p:nvCxnSpPr>
        <p:spPr>
          <a:xfrm flipH="1" rot="10800000">
            <a:off x="2939762" y="2320075"/>
            <a:ext cx="2309400" cy="1944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1" name="Shape 121"/>
          <p:cNvSpPr txBox="1"/>
          <p:nvPr/>
        </p:nvSpPr>
        <p:spPr>
          <a:xfrm>
            <a:off x="442300" y="4446100"/>
            <a:ext cx="5586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fundamental concept for any application with user </a:t>
            </a:r>
            <a:r>
              <a:rPr b="1" lang="en"/>
              <a:t>I/O.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(Non-Extensible)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2900" y="901437"/>
            <a:ext cx="2987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Application inside event system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353187" y="3517825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(Event Processing)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55650" y="1493400"/>
            <a:ext cx="1878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Cin &lt;&lt; userAge</a:t>
            </a:r>
          </a:p>
        </p:txBody>
      </p:sp>
      <p:cxnSp>
        <p:nvCxnSpPr>
          <p:cNvPr id="131" name="Shape 131"/>
          <p:cNvCxnSpPr/>
          <p:nvPr/>
        </p:nvCxnSpPr>
        <p:spPr>
          <a:xfrm>
            <a:off x="2367425" y="1676475"/>
            <a:ext cx="1281600" cy="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5172425" y="1493375"/>
            <a:ext cx="1429200" cy="3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/>
          <p:nvPr/>
        </p:nvSpPr>
        <p:spPr>
          <a:xfrm>
            <a:off x="6589625" y="1257250"/>
            <a:ext cx="2527500" cy="15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void doSomething(int age)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age += 5;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cout &lt;&lt; “age in 5 years 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&lt;&lt; age;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134" name="Shape 134"/>
          <p:cNvCxnSpPr>
            <a:endCxn id="127" idx="3"/>
          </p:cNvCxnSpPr>
          <p:nvPr/>
        </p:nvCxnSpPr>
        <p:spPr>
          <a:xfrm flipH="1">
            <a:off x="5578925" y="2314362"/>
            <a:ext cx="10107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2385000" y="2580025"/>
            <a:ext cx="10749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572100" y="2491450"/>
            <a:ext cx="1878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“age in 5 years...”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(Non-Extensible)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952900" y="901437"/>
            <a:ext cx="2987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Application inside event system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353187" y="3517825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(Event Processing)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55650" y="1493400"/>
            <a:ext cx="1878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Cin &lt;&lt; userAge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2367425" y="1676475"/>
            <a:ext cx="1281600" cy="5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5172425" y="1493375"/>
            <a:ext cx="1429200" cy="3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8" name="Shape 148"/>
          <p:cNvSpPr/>
          <p:nvPr/>
        </p:nvSpPr>
        <p:spPr>
          <a:xfrm>
            <a:off x="6589625" y="1257250"/>
            <a:ext cx="2527500" cy="15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void doSomething(int age)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age +=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cout &lt;&lt; “age in 5 years 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         &lt;&lt; age;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</a:p>
        </p:txBody>
      </p:sp>
      <p:cxnSp>
        <p:nvCxnSpPr>
          <p:cNvPr id="149" name="Shape 149"/>
          <p:cNvCxnSpPr>
            <a:endCxn id="142" idx="3"/>
          </p:cNvCxnSpPr>
          <p:nvPr/>
        </p:nvCxnSpPr>
        <p:spPr>
          <a:xfrm flipH="1">
            <a:off x="5578925" y="2314362"/>
            <a:ext cx="10107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 flipH="1">
            <a:off x="2385000" y="2580025"/>
            <a:ext cx="1074900" cy="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572100" y="2491450"/>
            <a:ext cx="1878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“age in 5 years...”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72100" y="4123025"/>
            <a:ext cx="426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Just a “run” loop wrapped around I/O processing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Systems (extensible)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306375" y="979700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Container for Events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353187" y="3517825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(Event Passing)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23125" y="91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Systems (extensible)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450" y="1171325"/>
            <a:ext cx="2402475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306375" y="979700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Container for Events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353187" y="3517825"/>
            <a:ext cx="2049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(Event Passing)</a:t>
            </a:r>
          </a:p>
        </p:txBody>
      </p:sp>
      <p:sp>
        <p:nvSpPr>
          <p:cNvPr id="169" name="Shape 169"/>
          <p:cNvSpPr/>
          <p:nvPr/>
        </p:nvSpPr>
        <p:spPr>
          <a:xfrm>
            <a:off x="3005200" y="2001325"/>
            <a:ext cx="28227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Delegation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