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uli"/>
      <p:regular r:id="rId26"/>
      <p: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Nixie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font" Target="fonts/Muli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NixieOn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Shape 1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Shape 1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Shape 1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Shape 1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Shape 1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Shape 1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hape 15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Shape 1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Shape 15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Shape 1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Shape 15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Shape 1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Shape 15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Shape 1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Shape 1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Shape 1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Shape 1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Shape 1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Shape 1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Shape 16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Shape 1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Shape 16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Shape 1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Shape 1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Shape 1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Shape 1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Shape 1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Shape 1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Shape 1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Shape 1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Shape 1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Shape 1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Shape 1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grpSp>
        <p:nvGrpSpPr>
          <p:cNvPr id="10" name="Shape 10"/>
          <p:cNvGrpSpPr/>
          <p:nvPr/>
        </p:nvGrpSpPr>
        <p:grpSpPr>
          <a:xfrm flipH="1" rot="10800000">
            <a:off x="3692750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flipH="1" rot="10800000">
            <a:off x="5278914" y="855278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flipH="1" rot="10800000">
            <a:off x="5365798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6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flipH="1" rot="10800000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flipH="1" rot="10800000">
            <a:off x="5010533" y="4576647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flipH="1" rot="10800000">
            <a:off x="3530384" y="4576661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06" name="Shape 140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07" name="Shape 140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grpSp>
        <p:nvGrpSpPr>
          <p:cNvPr id="179" name="Shape 179"/>
          <p:cNvGrpSpPr/>
          <p:nvPr/>
        </p:nvGrpSpPr>
        <p:grpSpPr>
          <a:xfrm flipH="1" rot="10800000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Shape 227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 flipH="1" rot="10800000">
            <a:off x="828674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flipH="1" rot="10800000">
            <a:off x="793851" y="4692801"/>
            <a:ext cx="517499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05252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 flipH="1" rot="10800000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Shape 332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 flipH="1" rot="10800000">
            <a:off x="738524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 flipH="1" rot="10800000">
            <a:off x="-291324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 flipH="1" rot="10800000">
            <a:off x="420724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347" name="Shape 347"/>
          <p:cNvGrpSpPr/>
          <p:nvPr/>
        </p:nvGrpSpPr>
        <p:grpSpPr>
          <a:xfrm flipH="1" rot="10800000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8" name="Shape 34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 flipH="1" rot="10800000">
            <a:off x="-123825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 flipH="1" rot="10800000">
            <a:off x="638174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 flipH="1" rot="10800000">
            <a:off x="657224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400" name="Shape 40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Shape 402"/>
          <p:cNvSpPr/>
          <p:nvPr/>
        </p:nvSpPr>
        <p:spPr>
          <a:xfrm>
            <a:off x="203100" y="30227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95727" y="877705"/>
            <a:ext cx="247468" cy="392302"/>
            <a:chOff x="6718575" y="2318625"/>
            <a:chExt cx="256950" cy="407375"/>
          </a:xfrm>
        </p:grpSpPr>
        <p:sp>
          <p:nvSpPr>
            <p:cNvPr id="404" name="Shape 40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3" name="Shape 41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 flipH="1" rot="10800000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8" name="Shape 41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 flipH="1" rot="10800000">
            <a:off x="728999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 flipH="1" rot="10800000">
            <a:off x="411199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28838" y="38432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5" name="Shape 505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6" name="Shape 50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144925" y="4214500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1732700" y="2255124"/>
            <a:ext cx="4944300" cy="1659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517" name="Shape 517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6" name="Shape 566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1" name="Shape 661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2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6" name="Shape 686"/>
          <p:cNvSpPr txBox="1"/>
          <p:nvPr>
            <p:ph idx="2" type="body"/>
          </p:nvPr>
        </p:nvSpPr>
        <p:spPr>
          <a:xfrm>
            <a:off x="4562087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687" name="Shape 687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688" name="Shape 68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Shape 735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39" name="Shape 73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40" name="Shape 74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Shape 742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43" name="Shape 74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44" name="Shape 74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53" name="Shape 75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58" name="Shape 75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Shape 84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46" name="Shape 84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Shape 852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6" name="Shape 856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7" name="Shape 857"/>
          <p:cNvSpPr txBox="1"/>
          <p:nvPr>
            <p:ph idx="3" type="body"/>
          </p:nvPr>
        </p:nvSpPr>
        <p:spPr>
          <a:xfrm>
            <a:off x="6309244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858" name="Shape 858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930" name="Shape 930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931" name="Shape 93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Shape 978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" name="Shape 98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" name="Shape 981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2" name="Shape 982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83" name="Shape 98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5" name="Shape 985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6" name="Shape 986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87" name="Shape 98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Shape 995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96" name="Shape 99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Shape 1000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001" name="Shape 1001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Shape 108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" name="Shape 1084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" name="Shape 1085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" name="Shape 108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88" name="Shape 108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89" name="Shape 108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5" name="Shape 1095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None/>
              <a:defRPr/>
            </a:lvl1pPr>
          </a:lstStyle>
          <a:p/>
        </p:txBody>
      </p:sp>
      <p:grpSp>
        <p:nvGrpSpPr>
          <p:cNvPr id="1098" name="Shape 1098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1099" name="Shape 1099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Shape 1146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7" name="Shape 1147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8" name="Shape 114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9" name="Shape 1149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50" name="Shape 115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151" name="Shape 115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Shape 1153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54" name="Shape 115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155" name="Shape 115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Shape 116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164" name="Shape 116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Shape 1168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169" name="Shape 1169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1" name="Shape 1251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2" name="Shape 1252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3" name="Shape 1253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4" name="Shape 1254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5" name="Shape 1255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56" name="Shape 125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257" name="Shape 125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Shape 1263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flipH="1" rot="10800000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4" name="Shape 1314"/>
          <p:cNvSpPr/>
          <p:nvPr/>
        </p:nvSpPr>
        <p:spPr>
          <a:xfrm flipH="1" rot="10800000">
            <a:off x="503115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5" name="Shape 1315"/>
          <p:cNvSpPr/>
          <p:nvPr/>
        </p:nvSpPr>
        <p:spPr>
          <a:xfrm flipH="1" rot="10800000">
            <a:off x="1208423" y="-131812"/>
            <a:ext cx="674399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6" name="Shape 1316"/>
          <p:cNvSpPr/>
          <p:nvPr/>
        </p:nvSpPr>
        <p:spPr>
          <a:xfrm flipH="1" rot="10800000">
            <a:off x="247753" y="49692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17" name="Shape 1317"/>
          <p:cNvGrpSpPr/>
          <p:nvPr/>
        </p:nvGrpSpPr>
        <p:grpSpPr>
          <a:xfrm flipH="1" rot="10800000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flipH="1" rot="10800000">
            <a:off x="8763567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1" name="Shape 1401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2" name="Shape 1402"/>
          <p:cNvSpPr/>
          <p:nvPr/>
        </p:nvSpPr>
        <p:spPr>
          <a:xfrm flipH="1" rot="10800000">
            <a:off x="8322785" y="3628022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3" name="Shape 1403"/>
          <p:cNvSpPr/>
          <p:nvPr/>
        </p:nvSpPr>
        <p:spPr>
          <a:xfrm flipH="1" rot="10800000">
            <a:off x="8763568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4"/>
            <a:ext cx="4944300" cy="165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c.qt.io/qt-5/thread-basic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.qt.io/qt-5/qthreadpool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oc.qt.io/qt-5/qthread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oc.qt.io/qt-5/qrunnable.html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://doc.qt.io/qt-5/qtquick-threading-example.html" TargetMode="External"/><Relationship Id="rId5" Type="http://schemas.openxmlformats.org/officeDocument/2006/relationships/hyperlink" Target="http://qmlbook.github.io/en/ch15/index.html#common-qt-classes" TargetMode="External"/><Relationship Id="rId6" Type="http://schemas.openxmlformats.org/officeDocument/2006/relationships/image" Target="../media/image09.png"/><Relationship Id="rId7" Type="http://schemas.openxmlformats.org/officeDocument/2006/relationships/hyperlink" Target="http://doc.qt.io/qt-5/qthread.html" TargetMode="External"/><Relationship Id="rId8" Type="http://schemas.openxmlformats.org/officeDocument/2006/relationships/hyperlink" Target="http://doc.qt.io/qt-5/qtqml-syntax-signal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Shape 1412"/>
          <p:cNvSpPr txBox="1"/>
          <p:nvPr>
            <p:ph type="ctrTitle"/>
          </p:nvPr>
        </p:nvSpPr>
        <p:spPr>
          <a:xfrm>
            <a:off x="176575" y="1189550"/>
            <a:ext cx="8834400" cy="160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Advanced GUI Techniques</a:t>
            </a:r>
          </a:p>
        </p:txBody>
      </p:sp>
      <p:sp>
        <p:nvSpPr>
          <p:cNvPr id="1413" name="Shape 14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FFFF00"/>
                </a:solidFill>
                <a:latin typeface="Nixie One"/>
                <a:ea typeface="Nixie One"/>
                <a:cs typeface="Nixie One"/>
                <a:sym typeface="Nixie One"/>
              </a:rPr>
              <a:t>Concepts of Threading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Shape 1496"/>
          <p:cNvSpPr txBox="1"/>
          <p:nvPr>
            <p:ph idx="1" type="body"/>
          </p:nvPr>
        </p:nvSpPr>
        <p:spPr>
          <a:xfrm>
            <a:off x="1183900" y="48275"/>
            <a:ext cx="7892100" cy="50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Small workloads might not warrant the overhead </a:t>
            </a:r>
          </a:p>
        </p:txBody>
      </p:sp>
      <p:pic>
        <p:nvPicPr>
          <p:cNvPr id="1497" name="Shape 1497"/>
          <p:cNvPicPr preferRelativeResize="0"/>
          <p:nvPr/>
        </p:nvPicPr>
        <p:blipFill rotWithShape="1">
          <a:blip r:embed="rId3">
            <a:alphaModFix/>
          </a:blip>
          <a:srcRect b="7786" l="48920" r="7362" t="2398"/>
          <a:stretch/>
        </p:blipFill>
        <p:spPr>
          <a:xfrm>
            <a:off x="3070174" y="584200"/>
            <a:ext cx="2923100" cy="3903599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98" name="Shape 1498"/>
          <p:cNvSpPr txBox="1"/>
          <p:nvPr/>
        </p:nvSpPr>
        <p:spPr>
          <a:xfrm>
            <a:off x="3146925" y="4410675"/>
            <a:ext cx="8148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Main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GUI</a:t>
            </a:r>
          </a:p>
        </p:txBody>
      </p:sp>
      <p:sp>
        <p:nvSpPr>
          <p:cNvPr id="1499" name="Shape 1499"/>
          <p:cNvSpPr txBox="1"/>
          <p:nvPr/>
        </p:nvSpPr>
        <p:spPr>
          <a:xfrm>
            <a:off x="4124325" y="4434675"/>
            <a:ext cx="8148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Render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Thread</a:t>
            </a:r>
          </a:p>
        </p:txBody>
      </p:sp>
      <p:cxnSp>
        <p:nvCxnSpPr>
          <p:cNvPr id="1500" name="Shape 1500"/>
          <p:cNvCxnSpPr/>
          <p:nvPr/>
        </p:nvCxnSpPr>
        <p:spPr>
          <a:xfrm>
            <a:off x="5940125" y="3288675"/>
            <a:ext cx="814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01" name="Shape 1501"/>
          <p:cNvSpPr txBox="1"/>
          <p:nvPr/>
        </p:nvSpPr>
        <p:spPr>
          <a:xfrm>
            <a:off x="6725400" y="3088625"/>
            <a:ext cx="16179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Worker Thread</a:t>
            </a:r>
          </a:p>
        </p:txBody>
      </p:sp>
      <p:sp>
        <p:nvSpPr>
          <p:cNvPr id="1502" name="Shape 1502"/>
          <p:cNvSpPr/>
          <p:nvPr/>
        </p:nvSpPr>
        <p:spPr>
          <a:xfrm>
            <a:off x="5001175" y="1180475"/>
            <a:ext cx="992100" cy="11160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03" name="Shape 1503"/>
          <p:cNvCxnSpPr>
            <a:stCxn id="1502" idx="3"/>
          </p:cNvCxnSpPr>
          <p:nvPr/>
        </p:nvCxnSpPr>
        <p:spPr>
          <a:xfrm flipH="1" rot="10800000">
            <a:off x="5993275" y="1103675"/>
            <a:ext cx="1068900" cy="6348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04" name="Shape 1504"/>
          <p:cNvSpPr txBox="1"/>
          <p:nvPr/>
        </p:nvSpPr>
        <p:spPr>
          <a:xfrm>
            <a:off x="6997175" y="891125"/>
            <a:ext cx="1883700" cy="4311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Notice the Overhead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 txBox="1"/>
          <p:nvPr>
            <p:ph idx="1" type="body"/>
          </p:nvPr>
        </p:nvSpPr>
        <p:spPr>
          <a:xfrm>
            <a:off x="1570200" y="111650"/>
            <a:ext cx="7700400" cy="579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 each thread added,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system gains overhead</a:t>
            </a:r>
          </a:p>
        </p:txBody>
      </p:sp>
      <p:pic>
        <p:nvPicPr>
          <p:cNvPr id="1510" name="Shape 1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975" y="943337"/>
            <a:ext cx="4915024" cy="241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1" name="Shape 1511"/>
          <p:cNvSpPr txBox="1"/>
          <p:nvPr/>
        </p:nvSpPr>
        <p:spPr>
          <a:xfrm>
            <a:off x="6619225" y="1000750"/>
            <a:ext cx="2297100" cy="2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Thread created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Data copied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Thread switch</a:t>
            </a:r>
          </a:p>
        </p:txBody>
      </p:sp>
      <p:sp>
        <p:nvSpPr>
          <p:cNvPr id="1512" name="Shape 1512"/>
          <p:cNvSpPr txBox="1"/>
          <p:nvPr/>
        </p:nvSpPr>
        <p:spPr>
          <a:xfrm>
            <a:off x="2290675" y="3433700"/>
            <a:ext cx="6342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0E1C6"/>
                </a:solidFill>
              </a:rPr>
              <a:t>Remember your application is one of </a:t>
            </a:r>
            <a:r>
              <a:rPr i="1" lang="en" u="sng">
                <a:solidFill>
                  <a:srgbClr val="00E1C6"/>
                </a:solidFill>
              </a:rPr>
              <a:t>Many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Shape 1517"/>
          <p:cNvSpPr txBox="1"/>
          <p:nvPr>
            <p:ph idx="1" type="body"/>
          </p:nvPr>
        </p:nvSpPr>
        <p:spPr>
          <a:xfrm>
            <a:off x="1570200" y="111650"/>
            <a:ext cx="7700400" cy="579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What does this mean for gui?</a:t>
            </a:r>
          </a:p>
        </p:txBody>
      </p:sp>
      <p:sp>
        <p:nvSpPr>
          <p:cNvPr id="1518" name="Shape 1518"/>
          <p:cNvSpPr/>
          <p:nvPr/>
        </p:nvSpPr>
        <p:spPr>
          <a:xfrm>
            <a:off x="1788725" y="867400"/>
            <a:ext cx="3289200" cy="242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Proper Use of Thread</a:t>
            </a:r>
          </a:p>
        </p:txBody>
      </p:sp>
      <p:sp>
        <p:nvSpPr>
          <p:cNvPr id="1519" name="Shape 1519"/>
          <p:cNvSpPr/>
          <p:nvPr/>
        </p:nvSpPr>
        <p:spPr>
          <a:xfrm>
            <a:off x="5449975" y="867400"/>
            <a:ext cx="3430800" cy="24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Improper Use of Thread</a:t>
            </a:r>
          </a:p>
        </p:txBody>
      </p:sp>
      <p:sp>
        <p:nvSpPr>
          <p:cNvPr id="1520" name="Shape 1520"/>
          <p:cNvSpPr txBox="1"/>
          <p:nvPr/>
        </p:nvSpPr>
        <p:spPr>
          <a:xfrm>
            <a:off x="2722325" y="4020900"/>
            <a:ext cx="49599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http://doc.qt.io/qt-5/thread-basics.html</a:t>
            </a:r>
            <a:r>
              <a:rPr lang="en"/>
              <a:t> </a:t>
            </a:r>
          </a:p>
        </p:txBody>
      </p:sp>
      <p:sp>
        <p:nvSpPr>
          <p:cNvPr id="1521" name="Shape 1521"/>
          <p:cNvSpPr/>
          <p:nvPr/>
        </p:nvSpPr>
        <p:spPr>
          <a:xfrm>
            <a:off x="1868375" y="1206215"/>
            <a:ext cx="3129900" cy="2045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void  MyThread:run()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initializeVariables();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// begin long running process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// or event system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...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return 0;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522" name="Shape 1522"/>
          <p:cNvSpPr/>
          <p:nvPr/>
        </p:nvSpPr>
        <p:spPr>
          <a:xfrm>
            <a:off x="5600425" y="1203541"/>
            <a:ext cx="3129900" cy="202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void  MyThread:run()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cout &lt;&lt; “Hello World”;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return 0;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523" name="Shape 1523"/>
          <p:cNvSpPr txBox="1"/>
          <p:nvPr/>
        </p:nvSpPr>
        <p:spPr>
          <a:xfrm>
            <a:off x="2220125" y="3294700"/>
            <a:ext cx="5964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</a:rPr>
              <a:t>The opposite of a </a:t>
            </a:r>
            <a:r>
              <a:rPr i="1" lang="en">
                <a:solidFill>
                  <a:srgbClr val="00E1C6"/>
                </a:solidFill>
              </a:rPr>
              <a:t>handler</a:t>
            </a:r>
            <a:r>
              <a:rPr lang="en">
                <a:solidFill>
                  <a:srgbClr val="00E1C6"/>
                </a:solidFill>
              </a:rPr>
              <a:t>, threads should process </a:t>
            </a:r>
            <a:r>
              <a:rPr b="1" lang="en">
                <a:solidFill>
                  <a:srgbClr val="00E1C6"/>
                </a:solidFill>
              </a:rPr>
              <a:t>BIG</a:t>
            </a:r>
            <a:r>
              <a:rPr lang="en">
                <a:solidFill>
                  <a:srgbClr val="00E1C6"/>
                </a:solidFill>
              </a:rPr>
              <a:t> tasks.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Shape 1528"/>
          <p:cNvSpPr txBox="1"/>
          <p:nvPr>
            <p:ph idx="1" type="body"/>
          </p:nvPr>
        </p:nvSpPr>
        <p:spPr>
          <a:xfrm>
            <a:off x="1820900" y="46675"/>
            <a:ext cx="6481200" cy="39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Important concept - Lifecycle</a:t>
            </a:r>
          </a:p>
        </p:txBody>
      </p:sp>
      <p:pic>
        <p:nvPicPr>
          <p:cNvPr id="1529" name="Shape 15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850" y="540537"/>
            <a:ext cx="7219574" cy="40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0" name="Shape 1530"/>
          <p:cNvSpPr txBox="1"/>
          <p:nvPr/>
        </p:nvSpPr>
        <p:spPr>
          <a:xfrm>
            <a:off x="2107600" y="4707225"/>
            <a:ext cx="59172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Threads have a lifecycle, with corresponding states.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Shape 1535"/>
          <p:cNvSpPr txBox="1"/>
          <p:nvPr>
            <p:ph idx="1" type="body"/>
          </p:nvPr>
        </p:nvSpPr>
        <p:spPr>
          <a:xfrm>
            <a:off x="1820900" y="46675"/>
            <a:ext cx="6481200" cy="39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Important concept - </a:t>
            </a:r>
            <a:r>
              <a:rPr i="1" lang="en" sz="3000">
                <a:solidFill>
                  <a:srgbClr val="FFFFFF"/>
                </a:solidFill>
              </a:rPr>
              <a:t>Lifetime</a:t>
            </a:r>
          </a:p>
        </p:txBody>
      </p:sp>
      <p:sp>
        <p:nvSpPr>
          <p:cNvPr id="1536" name="Shape 1536"/>
          <p:cNvSpPr/>
          <p:nvPr/>
        </p:nvSpPr>
        <p:spPr>
          <a:xfrm>
            <a:off x="1885850" y="2587225"/>
            <a:ext cx="1089900" cy="66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Application Started</a:t>
            </a:r>
          </a:p>
        </p:txBody>
      </p:sp>
      <p:cxnSp>
        <p:nvCxnSpPr>
          <p:cNvPr id="1537" name="Shape 1537"/>
          <p:cNvCxnSpPr/>
          <p:nvPr/>
        </p:nvCxnSpPr>
        <p:spPr>
          <a:xfrm>
            <a:off x="1853675" y="3396250"/>
            <a:ext cx="6861900" cy="0"/>
          </a:xfrm>
          <a:prstGeom prst="straightConnector1">
            <a:avLst/>
          </a:prstGeom>
          <a:noFill/>
          <a:ln cap="flat" cmpd="sng" w="38100">
            <a:solidFill>
              <a:srgbClr val="00E1C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8" name="Shape 1538"/>
          <p:cNvSpPr txBox="1"/>
          <p:nvPr/>
        </p:nvSpPr>
        <p:spPr>
          <a:xfrm>
            <a:off x="4282650" y="3396250"/>
            <a:ext cx="5787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</a:rPr>
              <a:t>Time</a:t>
            </a:r>
          </a:p>
        </p:txBody>
      </p:sp>
      <p:cxnSp>
        <p:nvCxnSpPr>
          <p:cNvPr id="1539" name="Shape 1539"/>
          <p:cNvCxnSpPr>
            <a:stCxn id="1536" idx="3"/>
          </p:cNvCxnSpPr>
          <p:nvPr/>
        </p:nvCxnSpPr>
        <p:spPr>
          <a:xfrm>
            <a:off x="2975750" y="2920825"/>
            <a:ext cx="1393500" cy="3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0" name="Shape 1540"/>
          <p:cNvCxnSpPr>
            <a:endCxn id="1541" idx="2"/>
          </p:cNvCxnSpPr>
          <p:nvPr/>
        </p:nvCxnSpPr>
        <p:spPr>
          <a:xfrm rot="10800000">
            <a:off x="4339577" y="1878575"/>
            <a:ext cx="11700" cy="1051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2" name="Shape 1542"/>
          <p:cNvCxnSpPr/>
          <p:nvPr/>
        </p:nvCxnSpPr>
        <p:spPr>
          <a:xfrm>
            <a:off x="4357500" y="2923825"/>
            <a:ext cx="4281300" cy="294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41" name="Shape 1541"/>
          <p:cNvSpPr/>
          <p:nvPr/>
        </p:nvSpPr>
        <p:spPr>
          <a:xfrm>
            <a:off x="3808877" y="1169975"/>
            <a:ext cx="1061400" cy="708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Create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File Parse Thread</a:t>
            </a:r>
          </a:p>
        </p:txBody>
      </p:sp>
      <p:cxnSp>
        <p:nvCxnSpPr>
          <p:cNvPr id="1543" name="Shape 1543"/>
          <p:cNvCxnSpPr>
            <a:stCxn id="1541" idx="3"/>
          </p:cNvCxnSpPr>
          <p:nvPr/>
        </p:nvCxnSpPr>
        <p:spPr>
          <a:xfrm>
            <a:off x="4870277" y="1524275"/>
            <a:ext cx="1335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44" name="Shape 1544"/>
          <p:cNvSpPr txBox="1"/>
          <p:nvPr/>
        </p:nvSpPr>
        <p:spPr>
          <a:xfrm>
            <a:off x="5337775" y="1217225"/>
            <a:ext cx="8976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Run</a:t>
            </a:r>
          </a:p>
        </p:txBody>
      </p:sp>
      <p:cxnSp>
        <p:nvCxnSpPr>
          <p:cNvPr id="1545" name="Shape 1545"/>
          <p:cNvCxnSpPr/>
          <p:nvPr/>
        </p:nvCxnSpPr>
        <p:spPr>
          <a:xfrm flipH="1">
            <a:off x="6188050" y="1524275"/>
            <a:ext cx="6000" cy="1411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46" name="Shape 1546"/>
          <p:cNvSpPr txBox="1"/>
          <p:nvPr/>
        </p:nvSpPr>
        <p:spPr>
          <a:xfrm>
            <a:off x="6188050" y="1701575"/>
            <a:ext cx="10614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Finished</a:t>
            </a:r>
          </a:p>
        </p:txBody>
      </p:sp>
      <p:sp>
        <p:nvSpPr>
          <p:cNvPr id="1547" name="Shape 1547"/>
          <p:cNvSpPr txBox="1"/>
          <p:nvPr/>
        </p:nvSpPr>
        <p:spPr>
          <a:xfrm>
            <a:off x="1624625" y="3650025"/>
            <a:ext cx="7320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One-time-run or threads with short lifetimes - are created, perform their blocking operations, and then are terminated.  (Thread pool, and “runnable” thread objects)</a:t>
            </a:r>
          </a:p>
        </p:txBody>
      </p:sp>
      <p:sp>
        <p:nvSpPr>
          <p:cNvPr id="1548" name="Shape 1548"/>
          <p:cNvSpPr txBox="1"/>
          <p:nvPr>
            <p:ph idx="1" type="body"/>
          </p:nvPr>
        </p:nvSpPr>
        <p:spPr>
          <a:xfrm>
            <a:off x="1624625" y="4193400"/>
            <a:ext cx="6575700" cy="45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(Short)</a:t>
            </a:r>
          </a:p>
        </p:txBody>
      </p:sp>
      <p:sp>
        <p:nvSpPr>
          <p:cNvPr id="1549" name="Shape 1549"/>
          <p:cNvSpPr txBox="1"/>
          <p:nvPr/>
        </p:nvSpPr>
        <p:spPr>
          <a:xfrm>
            <a:off x="2490050" y="4671518"/>
            <a:ext cx="51429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http://doc.qt.io/qt-5/qthreadpool.html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Shape 1554"/>
          <p:cNvSpPr txBox="1"/>
          <p:nvPr>
            <p:ph idx="1" type="body"/>
          </p:nvPr>
        </p:nvSpPr>
        <p:spPr>
          <a:xfrm>
            <a:off x="1820900" y="46675"/>
            <a:ext cx="6481200" cy="39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Important concept - </a:t>
            </a:r>
            <a:r>
              <a:rPr i="1" lang="en" sz="3000">
                <a:solidFill>
                  <a:srgbClr val="FFFFFF"/>
                </a:solidFill>
              </a:rPr>
              <a:t>Lifetime</a:t>
            </a:r>
          </a:p>
        </p:txBody>
      </p:sp>
      <p:sp>
        <p:nvSpPr>
          <p:cNvPr id="1555" name="Shape 1555"/>
          <p:cNvSpPr/>
          <p:nvPr/>
        </p:nvSpPr>
        <p:spPr>
          <a:xfrm>
            <a:off x="1885850" y="2587225"/>
            <a:ext cx="1089900" cy="66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Application Started</a:t>
            </a:r>
          </a:p>
        </p:txBody>
      </p:sp>
      <p:cxnSp>
        <p:nvCxnSpPr>
          <p:cNvPr id="1556" name="Shape 1556"/>
          <p:cNvCxnSpPr/>
          <p:nvPr/>
        </p:nvCxnSpPr>
        <p:spPr>
          <a:xfrm>
            <a:off x="1853675" y="3396250"/>
            <a:ext cx="6861900" cy="0"/>
          </a:xfrm>
          <a:prstGeom prst="straightConnector1">
            <a:avLst/>
          </a:prstGeom>
          <a:noFill/>
          <a:ln cap="flat" cmpd="sng" w="38100">
            <a:solidFill>
              <a:srgbClr val="00E1C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57" name="Shape 1557"/>
          <p:cNvSpPr txBox="1"/>
          <p:nvPr/>
        </p:nvSpPr>
        <p:spPr>
          <a:xfrm>
            <a:off x="4282650" y="3396250"/>
            <a:ext cx="5787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</a:rPr>
              <a:t>Time</a:t>
            </a:r>
          </a:p>
        </p:txBody>
      </p:sp>
      <p:cxnSp>
        <p:nvCxnSpPr>
          <p:cNvPr id="1558" name="Shape 1558"/>
          <p:cNvCxnSpPr>
            <a:stCxn id="1555" idx="3"/>
          </p:cNvCxnSpPr>
          <p:nvPr/>
        </p:nvCxnSpPr>
        <p:spPr>
          <a:xfrm>
            <a:off x="2975750" y="2920825"/>
            <a:ext cx="1393500" cy="3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9" name="Shape 1559"/>
          <p:cNvCxnSpPr>
            <a:endCxn id="1560" idx="2"/>
          </p:cNvCxnSpPr>
          <p:nvPr/>
        </p:nvCxnSpPr>
        <p:spPr>
          <a:xfrm rot="10800000">
            <a:off x="3276627" y="1872625"/>
            <a:ext cx="11700" cy="1051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1" name="Shape 1561"/>
          <p:cNvCxnSpPr/>
          <p:nvPr/>
        </p:nvCxnSpPr>
        <p:spPr>
          <a:xfrm>
            <a:off x="4357500" y="2923825"/>
            <a:ext cx="4281300" cy="294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60" name="Shape 1560"/>
          <p:cNvSpPr/>
          <p:nvPr/>
        </p:nvSpPr>
        <p:spPr>
          <a:xfrm>
            <a:off x="2745927" y="1164025"/>
            <a:ext cx="1061400" cy="708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Create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Renderer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Thread</a:t>
            </a:r>
          </a:p>
        </p:txBody>
      </p:sp>
      <p:cxnSp>
        <p:nvCxnSpPr>
          <p:cNvPr id="1562" name="Shape 1562"/>
          <p:cNvCxnSpPr>
            <a:stCxn id="1560" idx="3"/>
          </p:cNvCxnSpPr>
          <p:nvPr/>
        </p:nvCxnSpPr>
        <p:spPr>
          <a:xfrm>
            <a:off x="3807327" y="1518325"/>
            <a:ext cx="4595400" cy="60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63" name="Shape 1563"/>
          <p:cNvSpPr txBox="1"/>
          <p:nvPr/>
        </p:nvSpPr>
        <p:spPr>
          <a:xfrm>
            <a:off x="5609400" y="1164025"/>
            <a:ext cx="8976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Run</a:t>
            </a:r>
          </a:p>
        </p:txBody>
      </p:sp>
      <p:cxnSp>
        <p:nvCxnSpPr>
          <p:cNvPr id="1564" name="Shape 1564"/>
          <p:cNvCxnSpPr/>
          <p:nvPr/>
        </p:nvCxnSpPr>
        <p:spPr>
          <a:xfrm flipH="1">
            <a:off x="8396725" y="1518325"/>
            <a:ext cx="6000" cy="14115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65" name="Shape 1565"/>
          <p:cNvSpPr txBox="1"/>
          <p:nvPr/>
        </p:nvSpPr>
        <p:spPr>
          <a:xfrm>
            <a:off x="7577400" y="2014600"/>
            <a:ext cx="10614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Finished</a:t>
            </a:r>
          </a:p>
        </p:txBody>
      </p:sp>
      <p:sp>
        <p:nvSpPr>
          <p:cNvPr id="1566" name="Shape 1566"/>
          <p:cNvSpPr txBox="1"/>
          <p:nvPr/>
        </p:nvSpPr>
        <p:spPr>
          <a:xfrm>
            <a:off x="1596475" y="3638200"/>
            <a:ext cx="74853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Some thread lifetimes are coupled to the main thread. In multi-threaded GUI toolkits, threads are generated implicitly to handle rendering and other tasks without effort of the developer. </a:t>
            </a:r>
          </a:p>
        </p:txBody>
      </p:sp>
      <p:sp>
        <p:nvSpPr>
          <p:cNvPr id="1567" name="Shape 1567"/>
          <p:cNvSpPr txBox="1"/>
          <p:nvPr>
            <p:ph idx="1" type="body"/>
          </p:nvPr>
        </p:nvSpPr>
        <p:spPr>
          <a:xfrm>
            <a:off x="1596475" y="4157875"/>
            <a:ext cx="6575700" cy="45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(Long)</a:t>
            </a:r>
          </a:p>
        </p:txBody>
      </p:sp>
      <p:sp>
        <p:nvSpPr>
          <p:cNvPr id="1568" name="Shape 1568"/>
          <p:cNvSpPr txBox="1"/>
          <p:nvPr/>
        </p:nvSpPr>
        <p:spPr>
          <a:xfrm>
            <a:off x="2799075" y="4677550"/>
            <a:ext cx="46350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http://doc.qt.io/qt-5/qthread.html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Shape 1573"/>
          <p:cNvSpPr txBox="1"/>
          <p:nvPr>
            <p:ph idx="1" type="body"/>
          </p:nvPr>
        </p:nvSpPr>
        <p:spPr>
          <a:xfrm>
            <a:off x="1879950" y="0"/>
            <a:ext cx="6375000" cy="72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So More Threads the better?</a:t>
            </a:r>
          </a:p>
        </p:txBody>
      </p:sp>
      <p:pic>
        <p:nvPicPr>
          <p:cNvPr id="1574" name="Shape 1574"/>
          <p:cNvPicPr preferRelativeResize="0"/>
          <p:nvPr/>
        </p:nvPicPr>
        <p:blipFill rotWithShape="1">
          <a:blip r:embed="rId3">
            <a:alphaModFix/>
          </a:blip>
          <a:srcRect b="0" l="5205" r="45550" t="0"/>
          <a:stretch/>
        </p:blipFill>
        <p:spPr>
          <a:xfrm>
            <a:off x="1806399" y="606700"/>
            <a:ext cx="5350200" cy="440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Shape 1579"/>
          <p:cNvSpPr txBox="1"/>
          <p:nvPr>
            <p:ph idx="1" type="body"/>
          </p:nvPr>
        </p:nvSpPr>
        <p:spPr>
          <a:xfrm>
            <a:off x="1879950" y="0"/>
            <a:ext cx="6375000" cy="72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So More Threads the better?</a:t>
            </a:r>
          </a:p>
        </p:txBody>
      </p:sp>
      <p:pic>
        <p:nvPicPr>
          <p:cNvPr id="1580" name="Shape 1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175" y="701174"/>
            <a:ext cx="5946599" cy="28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1" name="Shape 1581"/>
          <p:cNvSpPr/>
          <p:nvPr/>
        </p:nvSpPr>
        <p:spPr>
          <a:xfrm>
            <a:off x="2957950" y="973775"/>
            <a:ext cx="673200" cy="172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82" name="Shape 1582"/>
          <p:cNvCxnSpPr>
            <a:stCxn id="1581" idx="2"/>
          </p:cNvCxnSpPr>
          <p:nvPr/>
        </p:nvCxnSpPr>
        <p:spPr>
          <a:xfrm>
            <a:off x="3294550" y="2698175"/>
            <a:ext cx="6000" cy="104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83" name="Shape 1583"/>
          <p:cNvSpPr txBox="1"/>
          <p:nvPr/>
        </p:nvSpPr>
        <p:spPr>
          <a:xfrm>
            <a:off x="2373300" y="3643000"/>
            <a:ext cx="6375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</a:rPr>
              <a:t>Threads are a resource - Always respect system resources!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Shape 1588"/>
          <p:cNvSpPr txBox="1"/>
          <p:nvPr>
            <p:ph idx="1" type="body"/>
          </p:nvPr>
        </p:nvSpPr>
        <p:spPr>
          <a:xfrm>
            <a:off x="1582050" y="64450"/>
            <a:ext cx="7375800" cy="56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What is the right number of threads?</a:t>
            </a:r>
          </a:p>
        </p:txBody>
      </p:sp>
      <p:pic>
        <p:nvPicPr>
          <p:cNvPr id="1589" name="Shape 15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175" y="701174"/>
            <a:ext cx="5946599" cy="28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0" name="Shape 1590"/>
          <p:cNvSpPr/>
          <p:nvPr/>
        </p:nvSpPr>
        <p:spPr>
          <a:xfrm>
            <a:off x="2957950" y="973775"/>
            <a:ext cx="673200" cy="172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91" name="Shape 1591"/>
          <p:cNvCxnSpPr>
            <a:stCxn id="1590" idx="2"/>
          </p:cNvCxnSpPr>
          <p:nvPr/>
        </p:nvCxnSpPr>
        <p:spPr>
          <a:xfrm>
            <a:off x="3294550" y="2698175"/>
            <a:ext cx="6000" cy="104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92" name="Shape 1592"/>
          <p:cNvSpPr txBox="1"/>
          <p:nvPr/>
        </p:nvSpPr>
        <p:spPr>
          <a:xfrm>
            <a:off x="2373300" y="3643000"/>
            <a:ext cx="6375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</a:rPr>
              <a:t>Threads are a resource - Always respect system resources!</a:t>
            </a:r>
          </a:p>
        </p:txBody>
      </p:sp>
      <p:sp>
        <p:nvSpPr>
          <p:cNvPr id="1593" name="Shape 1593"/>
          <p:cNvSpPr txBox="1"/>
          <p:nvPr/>
        </p:nvSpPr>
        <p:spPr>
          <a:xfrm>
            <a:off x="1745825" y="4134550"/>
            <a:ext cx="6916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Developers must make the effort to choose an appropriate thread count for their target hardware. The toolkit APIs can help with this.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Shape 1598"/>
          <p:cNvSpPr txBox="1"/>
          <p:nvPr>
            <p:ph idx="1" type="body"/>
          </p:nvPr>
        </p:nvSpPr>
        <p:spPr>
          <a:xfrm>
            <a:off x="2603625" y="101450"/>
            <a:ext cx="5388900" cy="56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Object Thread Affinity </a:t>
            </a:r>
          </a:p>
        </p:txBody>
      </p:sp>
      <p:pic>
        <p:nvPicPr>
          <p:cNvPr id="1599" name="Shape 1599"/>
          <p:cNvPicPr preferRelativeResize="0"/>
          <p:nvPr/>
        </p:nvPicPr>
        <p:blipFill rotWithShape="1">
          <a:blip r:embed="rId3">
            <a:alphaModFix/>
          </a:blip>
          <a:srcRect b="7786" l="48757" r="21560" t="1985"/>
          <a:stretch/>
        </p:blipFill>
        <p:spPr>
          <a:xfrm>
            <a:off x="4020899" y="710586"/>
            <a:ext cx="1883775" cy="372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Shape 1600"/>
          <p:cNvSpPr/>
          <p:nvPr/>
        </p:nvSpPr>
        <p:spPr>
          <a:xfrm>
            <a:off x="2320175" y="1080100"/>
            <a:ext cx="1004100" cy="2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QObject A</a:t>
            </a:r>
          </a:p>
        </p:txBody>
      </p:sp>
      <p:cxnSp>
        <p:nvCxnSpPr>
          <p:cNvPr id="1601" name="Shape 1601"/>
          <p:cNvCxnSpPr>
            <a:stCxn id="1600" idx="3"/>
          </p:cNvCxnSpPr>
          <p:nvPr/>
        </p:nvCxnSpPr>
        <p:spPr>
          <a:xfrm>
            <a:off x="3324275" y="1198150"/>
            <a:ext cx="785400" cy="116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02" name="Shape 1602"/>
          <p:cNvSpPr/>
          <p:nvPr/>
        </p:nvSpPr>
        <p:spPr>
          <a:xfrm>
            <a:off x="6187000" y="1198150"/>
            <a:ext cx="1004100" cy="2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QObject B</a:t>
            </a:r>
          </a:p>
        </p:txBody>
      </p:sp>
      <p:cxnSp>
        <p:nvCxnSpPr>
          <p:cNvPr id="1603" name="Shape 1603"/>
          <p:cNvCxnSpPr>
            <a:stCxn id="1602" idx="1"/>
          </p:cNvCxnSpPr>
          <p:nvPr/>
        </p:nvCxnSpPr>
        <p:spPr>
          <a:xfrm flipH="1">
            <a:off x="5780800" y="1316200"/>
            <a:ext cx="406200" cy="10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04" name="Shape 1604"/>
          <p:cNvSpPr txBox="1"/>
          <p:nvPr/>
        </p:nvSpPr>
        <p:spPr>
          <a:xfrm>
            <a:off x="2603625" y="4432900"/>
            <a:ext cx="5037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Objects live in the stack they were created in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hape 1418"/>
          <p:cNvSpPr txBox="1"/>
          <p:nvPr>
            <p:ph type="title"/>
          </p:nvPr>
        </p:nvSpPr>
        <p:spPr>
          <a:xfrm>
            <a:off x="2643125" y="158850"/>
            <a:ext cx="50982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What is a thread-</a:t>
            </a:r>
          </a:p>
        </p:txBody>
      </p:sp>
      <p:sp>
        <p:nvSpPr>
          <p:cNvPr id="1419" name="Shape 1419"/>
          <p:cNvSpPr txBox="1"/>
          <p:nvPr>
            <p:ph idx="1" type="body"/>
          </p:nvPr>
        </p:nvSpPr>
        <p:spPr>
          <a:xfrm>
            <a:off x="392350" y="4281825"/>
            <a:ext cx="7266300" cy="4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Threads live inside a process. Multiprocessors can also handle multiple threads</a:t>
            </a:r>
          </a:p>
        </p:txBody>
      </p:sp>
      <p:pic>
        <p:nvPicPr>
          <p:cNvPr id="1420" name="Shape 1420"/>
          <p:cNvPicPr preferRelativeResize="0"/>
          <p:nvPr/>
        </p:nvPicPr>
        <p:blipFill rotWithShape="1">
          <a:blip r:embed="rId3">
            <a:alphaModFix/>
          </a:blip>
          <a:srcRect b="0" l="0" r="52696" t="0"/>
          <a:stretch/>
        </p:blipFill>
        <p:spPr>
          <a:xfrm>
            <a:off x="2595875" y="861625"/>
            <a:ext cx="2575875" cy="335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1" name="Shape 1421"/>
          <p:cNvCxnSpPr>
            <a:stCxn id="1420" idx="3"/>
          </p:cNvCxnSpPr>
          <p:nvPr/>
        </p:nvCxnSpPr>
        <p:spPr>
          <a:xfrm flipH="1" rot="10800000">
            <a:off x="5171750" y="1971650"/>
            <a:ext cx="1423800" cy="567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22" name="Shape 1422"/>
          <p:cNvSpPr txBox="1"/>
          <p:nvPr/>
        </p:nvSpPr>
        <p:spPr>
          <a:xfrm>
            <a:off x="6465625" y="1688350"/>
            <a:ext cx="2072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Your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Shape 1609"/>
          <p:cNvSpPr txBox="1"/>
          <p:nvPr/>
        </p:nvSpPr>
        <p:spPr>
          <a:xfrm>
            <a:off x="1782125" y="852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Readings This Weekend (week 7)</a:t>
            </a:r>
          </a:p>
        </p:txBody>
      </p:sp>
      <p:sp>
        <p:nvSpPr>
          <p:cNvPr id="1610" name="Shape 1610"/>
          <p:cNvSpPr txBox="1"/>
          <p:nvPr/>
        </p:nvSpPr>
        <p:spPr>
          <a:xfrm>
            <a:off x="3462700" y="3952700"/>
            <a:ext cx="5560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QRunnable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E1C6"/>
                </a:solidFill>
                <a:hlinkClick r:id="rId3"/>
              </a:rPr>
              <a:t>http://doc.qt.io/qt-5/qrunnable.html</a:t>
            </a:r>
            <a:r>
              <a:rPr lang="en"/>
              <a:t> </a:t>
            </a:r>
          </a:p>
        </p:txBody>
      </p:sp>
      <p:pic>
        <p:nvPicPr>
          <p:cNvPr id="1611" name="Shape 16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656" y="693022"/>
            <a:ext cx="1466519" cy="114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2" name="Shape 1612"/>
          <p:cNvSpPr txBox="1"/>
          <p:nvPr/>
        </p:nvSpPr>
        <p:spPr>
          <a:xfrm>
            <a:off x="3555025" y="640650"/>
            <a:ext cx="67728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Common Qt Classes (Ch 15)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E1C6"/>
                </a:solidFill>
                <a:hlinkClick r:id="rId5"/>
              </a:rPr>
              <a:t>http://qmlbook.github.io/en/ch15/index.html#common-qt-classes</a:t>
            </a:r>
            <a:r>
              <a:rPr lang="en">
                <a:solidFill>
                  <a:srgbClr val="00E1C6"/>
                </a:solidFill>
              </a:rPr>
              <a:t> </a:t>
            </a:r>
          </a:p>
        </p:txBody>
      </p:sp>
      <p:pic>
        <p:nvPicPr>
          <p:cNvPr id="1613" name="Shape 1613"/>
          <p:cNvPicPr preferRelativeResize="0"/>
          <p:nvPr/>
        </p:nvPicPr>
        <p:blipFill rotWithShape="1">
          <a:blip r:embed="rId6">
            <a:alphaModFix/>
          </a:blip>
          <a:srcRect b="0" l="0" r="48862" t="0"/>
          <a:stretch/>
        </p:blipFill>
        <p:spPr>
          <a:xfrm>
            <a:off x="1782125" y="2719250"/>
            <a:ext cx="1572099" cy="1376554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Shape 1614"/>
          <p:cNvSpPr txBox="1"/>
          <p:nvPr/>
        </p:nvSpPr>
        <p:spPr>
          <a:xfrm>
            <a:off x="3654875" y="2750225"/>
            <a:ext cx="3504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QThreads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E1C6"/>
                </a:solidFill>
                <a:hlinkClick r:id="rId7"/>
              </a:rPr>
              <a:t>http://doc.qt.io/qt-5/qthread.html</a:t>
            </a:r>
            <a:r>
              <a:rPr lang="en"/>
              <a:t> </a:t>
            </a:r>
          </a:p>
        </p:txBody>
      </p:sp>
      <p:sp>
        <p:nvSpPr>
          <p:cNvPr id="1615" name="Shape 1615"/>
          <p:cNvSpPr txBox="1"/>
          <p:nvPr/>
        </p:nvSpPr>
        <p:spPr>
          <a:xfrm>
            <a:off x="3654875" y="3352212"/>
            <a:ext cx="37632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Qt/Qml Signals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E1C6"/>
                </a:solidFill>
                <a:hlinkClick r:id="rId8"/>
              </a:rPr>
              <a:t>http://doc.qt.io/qt-5/qtqml-syntax-signals.html</a:t>
            </a:r>
            <a:r>
              <a:rPr lang="en"/>
              <a:t>   </a:t>
            </a:r>
          </a:p>
        </p:txBody>
      </p:sp>
      <p:sp>
        <p:nvSpPr>
          <p:cNvPr id="1616" name="Shape 1616"/>
          <p:cNvSpPr txBox="1"/>
          <p:nvPr/>
        </p:nvSpPr>
        <p:spPr>
          <a:xfrm>
            <a:off x="4837300" y="2293975"/>
            <a:ext cx="4185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WorkerScript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E1C6"/>
                </a:solidFill>
                <a:hlinkClick r:id="rId9"/>
              </a:rPr>
              <a:t>http://doc.qt.io/qt-5/qtquick-threading-example.html</a:t>
            </a:r>
            <a:r>
              <a:rPr lang="en"/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Shape 1621"/>
          <p:cNvSpPr txBox="1"/>
          <p:nvPr/>
        </p:nvSpPr>
        <p:spPr>
          <a:xfrm>
            <a:off x="1782125" y="852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Live Code Demo - WorkerScript Sort</a:t>
            </a:r>
          </a:p>
        </p:txBody>
      </p:sp>
      <p:pic>
        <p:nvPicPr>
          <p:cNvPr id="1622" name="Shape 16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75" y="874650"/>
            <a:ext cx="6800724" cy="180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Shape 1623"/>
          <p:cNvSpPr/>
          <p:nvPr/>
        </p:nvSpPr>
        <p:spPr>
          <a:xfrm>
            <a:off x="4982825" y="940900"/>
            <a:ext cx="1126500" cy="4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1</a:t>
            </a:r>
          </a:p>
        </p:txBody>
      </p:sp>
      <p:pic>
        <p:nvPicPr>
          <p:cNvPr id="1624" name="Shape 16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6975" y="3097425"/>
            <a:ext cx="6398649" cy="170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5" name="Shape 1625"/>
          <p:cNvSpPr/>
          <p:nvPr/>
        </p:nvSpPr>
        <p:spPr>
          <a:xfrm>
            <a:off x="6911025" y="3190450"/>
            <a:ext cx="1126500" cy="4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Lecture 2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Shape 1427"/>
          <p:cNvSpPr txBox="1"/>
          <p:nvPr>
            <p:ph type="title"/>
          </p:nvPr>
        </p:nvSpPr>
        <p:spPr>
          <a:xfrm>
            <a:off x="2317450" y="147100"/>
            <a:ext cx="67911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Basic idea - </a:t>
            </a:r>
            <a:r>
              <a:rPr lang="en" u="sng">
                <a:solidFill>
                  <a:srgbClr val="FFFFFF"/>
                </a:solidFill>
              </a:rPr>
              <a:t>Concurrency</a:t>
            </a:r>
          </a:p>
        </p:txBody>
      </p:sp>
      <p:pic>
        <p:nvPicPr>
          <p:cNvPr id="1428" name="Shape 1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75" y="1023675"/>
            <a:ext cx="7316200" cy="345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Shape 1429"/>
          <p:cNvSpPr txBox="1"/>
          <p:nvPr/>
        </p:nvSpPr>
        <p:spPr>
          <a:xfrm>
            <a:off x="436375" y="4481550"/>
            <a:ext cx="67437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 utilize the hardware more efficiently and get soft/real-time concurrency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" name="Shape 1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399" y="572100"/>
            <a:ext cx="6443249" cy="41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5" name="Shape 1435"/>
          <p:cNvSpPr txBox="1"/>
          <p:nvPr>
            <p:ph idx="4294967295" type="title"/>
          </p:nvPr>
        </p:nvSpPr>
        <p:spPr>
          <a:xfrm>
            <a:off x="3306450" y="76200"/>
            <a:ext cx="50982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Single vs Multi</a:t>
            </a:r>
          </a:p>
        </p:txBody>
      </p:sp>
      <p:sp>
        <p:nvSpPr>
          <p:cNvPr id="1436" name="Shape 1436"/>
          <p:cNvSpPr txBox="1"/>
          <p:nvPr/>
        </p:nvSpPr>
        <p:spPr>
          <a:xfrm>
            <a:off x="2721750" y="4760200"/>
            <a:ext cx="6944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Notice the different registers and stacks between threads.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1" name="Shape 1441"/>
          <p:cNvPicPr preferRelativeResize="0"/>
          <p:nvPr/>
        </p:nvPicPr>
        <p:blipFill rotWithShape="1">
          <a:blip r:embed="rId3">
            <a:alphaModFix/>
          </a:blip>
          <a:srcRect b="7786" l="48757" r="21560" t="1985"/>
          <a:stretch/>
        </p:blipFill>
        <p:spPr>
          <a:xfrm>
            <a:off x="4003199" y="667199"/>
            <a:ext cx="1883775" cy="372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2" name="Shape 1442"/>
          <p:cNvSpPr txBox="1"/>
          <p:nvPr>
            <p:ph idx="4294967295" type="title"/>
          </p:nvPr>
        </p:nvSpPr>
        <p:spPr>
          <a:xfrm>
            <a:off x="1227700" y="94500"/>
            <a:ext cx="78480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Modern Toolkits are threaded </a:t>
            </a:r>
          </a:p>
        </p:txBody>
      </p:sp>
      <p:cxnSp>
        <p:nvCxnSpPr>
          <p:cNvPr id="1443" name="Shape 1443"/>
          <p:cNvCxnSpPr>
            <a:stCxn id="1441" idx="1"/>
            <a:endCxn id="1444" idx="2"/>
          </p:cNvCxnSpPr>
          <p:nvPr/>
        </p:nvCxnSpPr>
        <p:spPr>
          <a:xfrm rot="10800000">
            <a:off x="2739599" y="2093361"/>
            <a:ext cx="1263600" cy="4350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44" name="Shape 1444"/>
          <p:cNvSpPr txBox="1"/>
          <p:nvPr/>
        </p:nvSpPr>
        <p:spPr>
          <a:xfrm>
            <a:off x="1883250" y="1743250"/>
            <a:ext cx="1712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</a:rPr>
              <a:t>Main GUI Thread</a:t>
            </a:r>
          </a:p>
        </p:txBody>
      </p:sp>
      <p:cxnSp>
        <p:nvCxnSpPr>
          <p:cNvPr id="1445" name="Shape 1445"/>
          <p:cNvCxnSpPr>
            <a:stCxn id="1441" idx="3"/>
            <a:endCxn id="1446" idx="2"/>
          </p:cNvCxnSpPr>
          <p:nvPr/>
        </p:nvCxnSpPr>
        <p:spPr>
          <a:xfrm flipH="1" rot="10800000">
            <a:off x="5886975" y="2186661"/>
            <a:ext cx="1209300" cy="341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46" name="Shape 1446"/>
          <p:cNvSpPr txBox="1"/>
          <p:nvPr/>
        </p:nvSpPr>
        <p:spPr>
          <a:xfrm>
            <a:off x="6240200" y="1836550"/>
            <a:ext cx="1712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</a:rPr>
              <a:t>Renderer Thread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1" name="Shape 1451"/>
          <p:cNvPicPr preferRelativeResize="0"/>
          <p:nvPr/>
        </p:nvPicPr>
        <p:blipFill rotWithShape="1">
          <a:blip r:embed="rId3">
            <a:alphaModFix/>
          </a:blip>
          <a:srcRect b="7786" l="48757" r="21560" t="1985"/>
          <a:stretch/>
        </p:blipFill>
        <p:spPr>
          <a:xfrm>
            <a:off x="4003199" y="667199"/>
            <a:ext cx="1883775" cy="372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Shape 1452"/>
          <p:cNvSpPr txBox="1"/>
          <p:nvPr>
            <p:ph idx="4294967295" type="title"/>
          </p:nvPr>
        </p:nvSpPr>
        <p:spPr>
          <a:xfrm>
            <a:off x="1227700" y="94500"/>
            <a:ext cx="78480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Modern Toolkits are threaded </a:t>
            </a:r>
          </a:p>
        </p:txBody>
      </p:sp>
      <p:cxnSp>
        <p:nvCxnSpPr>
          <p:cNvPr id="1453" name="Shape 1453"/>
          <p:cNvCxnSpPr>
            <a:stCxn id="1451" idx="1"/>
            <a:endCxn id="1454" idx="2"/>
          </p:cNvCxnSpPr>
          <p:nvPr/>
        </p:nvCxnSpPr>
        <p:spPr>
          <a:xfrm rot="10800000">
            <a:off x="2739599" y="2093361"/>
            <a:ext cx="1263600" cy="4350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54" name="Shape 1454"/>
          <p:cNvSpPr txBox="1"/>
          <p:nvPr/>
        </p:nvSpPr>
        <p:spPr>
          <a:xfrm>
            <a:off x="1883250" y="1743250"/>
            <a:ext cx="1712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</a:rPr>
              <a:t>Main GUI Thread</a:t>
            </a:r>
          </a:p>
        </p:txBody>
      </p:sp>
      <p:cxnSp>
        <p:nvCxnSpPr>
          <p:cNvPr id="1455" name="Shape 1455"/>
          <p:cNvCxnSpPr>
            <a:stCxn id="1451" idx="3"/>
            <a:endCxn id="1456" idx="2"/>
          </p:cNvCxnSpPr>
          <p:nvPr/>
        </p:nvCxnSpPr>
        <p:spPr>
          <a:xfrm flipH="1" rot="10800000">
            <a:off x="5886975" y="2186661"/>
            <a:ext cx="1209300" cy="341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56" name="Shape 1456"/>
          <p:cNvSpPr txBox="1"/>
          <p:nvPr/>
        </p:nvSpPr>
        <p:spPr>
          <a:xfrm>
            <a:off x="6240200" y="1836550"/>
            <a:ext cx="1712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</a:rPr>
              <a:t>Renderer Thread</a:t>
            </a:r>
          </a:p>
        </p:txBody>
      </p:sp>
      <p:pic>
        <p:nvPicPr>
          <p:cNvPr id="1457" name="Shape 14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774" y="2427949"/>
            <a:ext cx="1376100" cy="13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8" name="Shape 1458"/>
          <p:cNvSpPr txBox="1"/>
          <p:nvPr/>
        </p:nvSpPr>
        <p:spPr>
          <a:xfrm>
            <a:off x="1720800" y="3804050"/>
            <a:ext cx="2037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Manage Events (I/O)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3" name="Shape 1463"/>
          <p:cNvPicPr preferRelativeResize="0"/>
          <p:nvPr/>
        </p:nvPicPr>
        <p:blipFill rotWithShape="1">
          <a:blip r:embed="rId3">
            <a:alphaModFix/>
          </a:blip>
          <a:srcRect b="7786" l="48757" r="21560" t="1985"/>
          <a:stretch/>
        </p:blipFill>
        <p:spPr>
          <a:xfrm>
            <a:off x="4003199" y="667199"/>
            <a:ext cx="1883775" cy="372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Shape 1464"/>
          <p:cNvSpPr txBox="1"/>
          <p:nvPr>
            <p:ph idx="4294967295" type="title"/>
          </p:nvPr>
        </p:nvSpPr>
        <p:spPr>
          <a:xfrm>
            <a:off x="1227700" y="94500"/>
            <a:ext cx="78480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Modern Toolkits are threaded </a:t>
            </a:r>
          </a:p>
        </p:txBody>
      </p:sp>
      <p:cxnSp>
        <p:nvCxnSpPr>
          <p:cNvPr id="1465" name="Shape 1465"/>
          <p:cNvCxnSpPr>
            <a:stCxn id="1463" idx="1"/>
            <a:endCxn id="1466" idx="2"/>
          </p:cNvCxnSpPr>
          <p:nvPr/>
        </p:nvCxnSpPr>
        <p:spPr>
          <a:xfrm rot="10800000">
            <a:off x="2739599" y="2093361"/>
            <a:ext cx="1263600" cy="4350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66" name="Shape 1466"/>
          <p:cNvSpPr txBox="1"/>
          <p:nvPr/>
        </p:nvSpPr>
        <p:spPr>
          <a:xfrm>
            <a:off x="1883250" y="1743250"/>
            <a:ext cx="1712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</a:rPr>
              <a:t>Main GUI Thread</a:t>
            </a:r>
          </a:p>
        </p:txBody>
      </p:sp>
      <p:cxnSp>
        <p:nvCxnSpPr>
          <p:cNvPr id="1467" name="Shape 1467"/>
          <p:cNvCxnSpPr>
            <a:stCxn id="1463" idx="3"/>
            <a:endCxn id="1468" idx="2"/>
          </p:cNvCxnSpPr>
          <p:nvPr/>
        </p:nvCxnSpPr>
        <p:spPr>
          <a:xfrm flipH="1" rot="10800000">
            <a:off x="5886975" y="2186661"/>
            <a:ext cx="1209300" cy="341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68" name="Shape 1468"/>
          <p:cNvSpPr txBox="1"/>
          <p:nvPr/>
        </p:nvSpPr>
        <p:spPr>
          <a:xfrm>
            <a:off x="6240200" y="1836550"/>
            <a:ext cx="1712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</a:rPr>
              <a:t>Renderer Thread</a:t>
            </a:r>
          </a:p>
        </p:txBody>
      </p:sp>
      <p:pic>
        <p:nvPicPr>
          <p:cNvPr id="1469" name="Shape 14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774" y="2427949"/>
            <a:ext cx="1376100" cy="13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Shape 1470"/>
          <p:cNvSpPr txBox="1"/>
          <p:nvPr/>
        </p:nvSpPr>
        <p:spPr>
          <a:xfrm>
            <a:off x="1720800" y="3804050"/>
            <a:ext cx="2037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Manage Events (I/O)</a:t>
            </a:r>
          </a:p>
        </p:txBody>
      </p:sp>
      <p:pic>
        <p:nvPicPr>
          <p:cNvPr id="1471" name="Shape 14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0699" y="2404324"/>
            <a:ext cx="1376100" cy="13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Shape 1472"/>
          <p:cNvSpPr txBox="1"/>
          <p:nvPr/>
        </p:nvSpPr>
        <p:spPr>
          <a:xfrm>
            <a:off x="5754900" y="3756800"/>
            <a:ext cx="2964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Drawing and Graphical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SYNCHRONIZATION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Shape 1477"/>
          <p:cNvSpPr txBox="1"/>
          <p:nvPr>
            <p:ph idx="1" type="body"/>
          </p:nvPr>
        </p:nvSpPr>
        <p:spPr>
          <a:xfrm>
            <a:off x="2819875" y="-31700"/>
            <a:ext cx="6282300" cy="62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Qt/QML Relationship</a:t>
            </a:r>
          </a:p>
        </p:txBody>
      </p:sp>
      <p:pic>
        <p:nvPicPr>
          <p:cNvPr id="1478" name="Shape 14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700" y="581425"/>
            <a:ext cx="4523450" cy="429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9" name="Shape 1479"/>
          <p:cNvCxnSpPr/>
          <p:nvPr/>
        </p:nvCxnSpPr>
        <p:spPr>
          <a:xfrm>
            <a:off x="2326075" y="1523000"/>
            <a:ext cx="1145700" cy="561000"/>
          </a:xfrm>
          <a:prstGeom prst="straightConnector1">
            <a:avLst/>
          </a:prstGeom>
          <a:noFill/>
          <a:ln cap="flat" cmpd="sng" w="9525">
            <a:solidFill>
              <a:srgbClr val="00E1C6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80" name="Shape 1480"/>
          <p:cNvSpPr txBox="1"/>
          <p:nvPr/>
        </p:nvSpPr>
        <p:spPr>
          <a:xfrm>
            <a:off x="1546600" y="1127400"/>
            <a:ext cx="17301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Notice the blocking</a:t>
            </a:r>
          </a:p>
        </p:txBody>
      </p:sp>
      <p:sp>
        <p:nvSpPr>
          <p:cNvPr id="1481" name="Shape 1481"/>
          <p:cNvSpPr txBox="1"/>
          <p:nvPr/>
        </p:nvSpPr>
        <p:spPr>
          <a:xfrm>
            <a:off x="3430375" y="4824050"/>
            <a:ext cx="4293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It is like a dance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Shape 1486"/>
          <p:cNvSpPr txBox="1"/>
          <p:nvPr>
            <p:ph idx="1" type="body"/>
          </p:nvPr>
        </p:nvSpPr>
        <p:spPr>
          <a:xfrm>
            <a:off x="1939000" y="77800"/>
            <a:ext cx="6282300" cy="50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Adding a worker thread to the mix</a:t>
            </a:r>
          </a:p>
        </p:txBody>
      </p:sp>
      <p:pic>
        <p:nvPicPr>
          <p:cNvPr id="1487" name="Shape 1487"/>
          <p:cNvPicPr preferRelativeResize="0"/>
          <p:nvPr/>
        </p:nvPicPr>
        <p:blipFill rotWithShape="1">
          <a:blip r:embed="rId3">
            <a:alphaModFix/>
          </a:blip>
          <a:srcRect b="7786" l="48920" r="7362" t="2398"/>
          <a:stretch/>
        </p:blipFill>
        <p:spPr>
          <a:xfrm>
            <a:off x="3070174" y="584200"/>
            <a:ext cx="2923100" cy="390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Shape 1488"/>
          <p:cNvSpPr txBox="1"/>
          <p:nvPr/>
        </p:nvSpPr>
        <p:spPr>
          <a:xfrm>
            <a:off x="3146925" y="4410675"/>
            <a:ext cx="8148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Main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GUI</a:t>
            </a:r>
          </a:p>
        </p:txBody>
      </p:sp>
      <p:sp>
        <p:nvSpPr>
          <p:cNvPr id="1489" name="Shape 1489"/>
          <p:cNvSpPr txBox="1"/>
          <p:nvPr/>
        </p:nvSpPr>
        <p:spPr>
          <a:xfrm>
            <a:off x="4124325" y="4434675"/>
            <a:ext cx="8148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Render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Thread</a:t>
            </a:r>
          </a:p>
        </p:txBody>
      </p:sp>
      <p:cxnSp>
        <p:nvCxnSpPr>
          <p:cNvPr id="1490" name="Shape 1490"/>
          <p:cNvCxnSpPr/>
          <p:nvPr/>
        </p:nvCxnSpPr>
        <p:spPr>
          <a:xfrm>
            <a:off x="5940125" y="3288675"/>
            <a:ext cx="814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91" name="Shape 1491"/>
          <p:cNvSpPr txBox="1"/>
          <p:nvPr/>
        </p:nvSpPr>
        <p:spPr>
          <a:xfrm>
            <a:off x="6725400" y="3088625"/>
            <a:ext cx="16179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Worker Thread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