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81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9D97-E79C-BF43-14B3-C5777DBC3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6187C6-42E5-6715-7A26-53AFD12E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58AE0-E0A3-E304-EF90-DCA67373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2FF9D-27A6-A913-761D-EA55C059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C5BC5-FEF5-D854-9871-B12283F8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49D1C-CE01-87C4-814E-3BB1A860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D08EA-A166-3011-498B-C07AE150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8E72F-187B-35B1-268C-D2416019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6E8EF-F215-87E8-EC03-08268C48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8D551-09D6-DA5C-7DFB-D9AB7A4A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604C34-A40F-4AA1-69F6-65934D4B8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5465F-504A-E674-1473-4350B1767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17BC7-2678-CD74-3AD0-B7A03ECA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00F3E-6E1B-2152-6683-F3D1FDA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7777A-C270-2FE4-03C1-0450F66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D3D7-A22E-87C9-77A2-9C793F44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29310-BFBF-7023-B6D4-97D0D785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3DC9B-EB52-FF3D-4D95-F2C89CFF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930F4-B6EF-A6BF-031F-BEFB4C70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3F889-97A9-1CE9-FA10-D6F3845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35D1D-48D2-D88C-F03B-46449532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E4A61-3807-A436-54F9-FCCCE5949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3607C-9573-2662-B5CA-84E22381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F1268-E2B4-1660-FB03-9D2B5D17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61686-770B-B521-0DC6-ED9A4521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9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159EF-5AC7-62B8-B12E-7A028250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34F62-0427-DC5B-B924-BBA3BCFF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7B626E-816A-163C-E85E-7EB66D0C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50C82-6BB6-4778-6AF4-896571A7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010B4-1DCC-3358-C059-D70AF11F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F4ED2-13AF-DA5A-A3AE-9EF7BA78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2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AB340-5A6C-1671-2F42-5A84C8A4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B0960-A971-D6B3-7A35-E4E38BD0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DD8A5-0BAD-DF86-2A35-6BBD49E47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5577FB-0501-04CC-6F78-75231B983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B5D233-3F85-371F-5DCF-7EE1DBE3A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096309-9D9B-7021-9832-9D29D93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110C3F-CB72-8274-8B18-B9A201C9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517DA-DF5B-20A2-A280-2CAB4B7E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A5331-1D23-4094-AEEB-DD01ECCE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F88ACB-CBE1-26B8-368D-3BB337D1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828EE9-35B7-FA47-78EB-148E9C57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D2CB4-1466-B7ED-1922-069E331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6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DFDCC-D261-5C64-3555-26BD477E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9B8222-51BD-DF4A-81BD-0AFC37B7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85FD0-BE76-9612-AE57-5B72867D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3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2E6FA-6DE5-D9EE-A499-A7FC5AC9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E0F28-1E2D-B8EF-A5D0-69CCB79B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04CD9-7624-2EA0-DFBB-4B34A83F6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B7FE5A-E877-FC84-A39C-02840AD8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412AD-5886-3119-FB9C-28AB8C4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0CE2C-1192-51DE-42D3-52F14B58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90D0F-D561-4F4B-35F7-1DE3A661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52A53D-3757-EB07-03E1-316A2A17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8DE80-5249-3C59-8D72-C3DB4916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C8896-9D26-00FE-EB6A-06F16017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75BDA-4AFC-FBE3-E989-1A443837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5C152-4124-ADB1-C07E-C24FDE4E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21192-1C8A-898B-12F0-77BAFEDE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320C-8591-E9B9-C239-830542DB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E6B2A-00B8-F353-35CF-D4F79DD9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0742-5976-4D34-AB1E-01517428FF7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3A40A-CB7E-0D94-6B24-2B0E3ECC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3B6F6-FA8C-4F7E-7D6F-778FF44A6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F368-955E-4671-90CF-0EE85BDA7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5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3349-6D12-D4F2-EAED-30D6EB0AA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587" y="1122363"/>
            <a:ext cx="9617413" cy="23876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Utilizing the UK Property Price Dataset for Market Analysis using </a:t>
            </a:r>
            <a:r>
              <a:rPr lang="en-US" altLang="zh-CN" sz="44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44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1C5F6-37D4-B719-22BB-82B7E040C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135"/>
            <a:ext cx="9144000" cy="1655762"/>
          </a:xfrm>
        </p:spPr>
        <p:txBody>
          <a:bodyPr/>
          <a:lstStyle/>
          <a:p>
            <a:pPr lvl="0">
              <a:defRPr/>
            </a:pPr>
            <a:r>
              <a:rPr lang="en-US" altLang="zh-CN" dirty="0">
                <a:latin typeface="-apple-system"/>
              </a:rPr>
              <a:t>MSML 651: Big Data Analytics</a:t>
            </a:r>
          </a:p>
          <a:p>
            <a:pPr lvl="0">
              <a:defRPr/>
            </a:pPr>
            <a:r>
              <a:rPr lang="en-US" altLang="zh-CN" dirty="0">
                <a:latin typeface="-apple-system"/>
              </a:rPr>
              <a:t>Qiao Qin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40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8D46E6A-D8B8-8F19-8F62-67B50A6FB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00" y="1474265"/>
            <a:ext cx="5532599" cy="30787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C5101A-1326-AC39-6AB7-E35FC9A0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62088"/>
            <a:ext cx="5466503" cy="30787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DBEFBF-7D41-90A0-043B-7C6ED5B22777}"/>
              </a:ext>
            </a:extLst>
          </p:cNvPr>
          <p:cNvSpPr txBox="1"/>
          <p:nvPr/>
        </p:nvSpPr>
        <p:spPr>
          <a:xfrm>
            <a:off x="386443" y="4565189"/>
            <a:ext cx="118055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Top 3 high-priced country:  ['GREATER LONDON' 'WEST NORTHAMPTONSHIRE' 'WINDSOR AND MAIDENHEAD']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Top 3 frequent country:  ['GREATER LONDON' 'GREATER MANCHESTER' 'WEST MIDLANDS']</a:t>
            </a:r>
          </a:p>
        </p:txBody>
      </p:sp>
    </p:spTree>
    <p:extLst>
      <p:ext uri="{BB962C8B-B14F-4D97-AF65-F5344CB8AC3E}">
        <p14:creationId xmlns:p14="http://schemas.microsoft.com/office/powerpoint/2010/main" val="156669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C6D5-F8F4-1CE5-F96A-E4607081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Categorical Features but with a very large range of values.</a:t>
            </a:r>
          </a:p>
          <a:p>
            <a:pPr lvl="1"/>
            <a:r>
              <a:rPr lang="en-US" altLang="zh-CN" dirty="0">
                <a:latin typeface="-apple-system"/>
              </a:rPr>
              <a:t>PAON: 102298</a:t>
            </a:r>
          </a:p>
          <a:p>
            <a:pPr lvl="1"/>
            <a:r>
              <a:rPr lang="en-US" altLang="zh-CN" dirty="0">
                <a:latin typeface="-apple-system"/>
              </a:rPr>
              <a:t>Street: 214214</a:t>
            </a:r>
          </a:p>
          <a:p>
            <a:pPr lvl="1"/>
            <a:r>
              <a:rPr lang="en-US" altLang="zh-CN" dirty="0">
                <a:latin typeface="-apple-system"/>
              </a:rPr>
              <a:t>Town/City: 1167</a:t>
            </a:r>
          </a:p>
          <a:p>
            <a:pPr lvl="1"/>
            <a:r>
              <a:rPr lang="en-US" altLang="zh-CN" dirty="0">
                <a:latin typeface="-apple-system"/>
              </a:rPr>
              <a:t>District: 464</a:t>
            </a:r>
          </a:p>
          <a:p>
            <a:pPr lvl="1"/>
            <a:r>
              <a:rPr lang="en-US" altLang="zh-CN" dirty="0">
                <a:latin typeface="-apple-system"/>
              </a:rPr>
              <a:t>Country: 132</a:t>
            </a:r>
            <a:endParaRPr lang="zh-CN" altLang="en-US" dirty="0"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00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Dropped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C6D5-F8F4-1CE5-F96A-E4607081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-apple-system"/>
              </a:rPr>
              <a:t>TransactionID</a:t>
            </a:r>
            <a:r>
              <a:rPr lang="en-US" altLang="zh-CN" dirty="0">
                <a:latin typeface="-apple-system"/>
              </a:rPr>
              <a:t>: each house has a unique ID.</a:t>
            </a:r>
          </a:p>
          <a:p>
            <a:r>
              <a:rPr lang="en-US" altLang="zh-CN" dirty="0">
                <a:latin typeface="-apple-system"/>
              </a:rPr>
              <a:t>Postcode: too many unique values, and its geographical location information can be represented by other features, e.g. locality, country, etc.</a:t>
            </a:r>
          </a:p>
          <a:p>
            <a:r>
              <a:rPr lang="en-US" altLang="zh-CN" dirty="0">
                <a:latin typeface="-apple-system"/>
              </a:rPr>
              <a:t>SAON: too many missing values (184661 non-null out of 1578903).</a:t>
            </a:r>
          </a:p>
          <a:p>
            <a:r>
              <a:rPr lang="en-US" altLang="zh-CN" dirty="0">
                <a:latin typeface="-apple-system"/>
              </a:rPr>
              <a:t>Locality: too many missing values (961523 non-null out of 1578903).</a:t>
            </a:r>
          </a:p>
          <a:p>
            <a:r>
              <a:rPr lang="en-US" altLang="zh-CN" dirty="0" err="1">
                <a:latin typeface="-apple-system"/>
              </a:rPr>
              <a:t>RecordStatus</a:t>
            </a:r>
            <a:r>
              <a:rPr lang="en-US" altLang="zh-CN" dirty="0">
                <a:latin typeface="-apple-system"/>
              </a:rPr>
              <a:t>: only 1 unique value.</a:t>
            </a:r>
            <a:endParaRPr lang="zh-CN" altLang="en-US" dirty="0"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05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6DAD688-CA3A-9EFD-FF3A-C19D1568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133600"/>
            <a:ext cx="10515600" cy="2436199"/>
          </a:xfrm>
        </p:spPr>
        <p:txBody>
          <a:bodyPr/>
          <a:lstStyle/>
          <a:p>
            <a:r>
              <a:rPr lang="en-US" altLang="zh-CN" b="1" dirty="0"/>
              <a:t>Preprocessing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659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Fill in missing values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6B9E336-8423-3C63-F401-B856E9E3C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30" y="1615281"/>
            <a:ext cx="2276475" cy="3857625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689504-3499-DF35-311B-9C754762EB9D}"/>
              </a:ext>
            </a:extLst>
          </p:cNvPr>
          <p:cNvSpPr txBox="1"/>
          <p:nvPr/>
        </p:nvSpPr>
        <p:spPr>
          <a:xfrm>
            <a:off x="4253593" y="1690688"/>
            <a:ext cx="6553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-apple-system"/>
                <a:cs typeface="Arial" panose="020B0604020202020204" pitchFamily="34" charset="0"/>
              </a:rPr>
              <a:t>In this dataset, for most features, there are not many missing values.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-apple-system"/>
                <a:cs typeface="Arial" panose="020B0604020202020204" pitchFamily="34" charset="0"/>
              </a:rPr>
              <a:t>SAON and locality: dropped.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-apple-system"/>
                <a:cs typeface="Arial" panose="020B0604020202020204" pitchFamily="34" charset="0"/>
              </a:rPr>
              <a:t>PAON and street:  since they are categorical, missing values are filled with the mode.</a:t>
            </a:r>
            <a:endParaRPr lang="zh-CN" altLang="en-US" sz="2600" dirty="0">
              <a:latin typeface="-apple-syste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9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C6D5-F8F4-1CE5-F96A-E4607081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Date: convert it into three new integer columns: year, month, day</a:t>
            </a:r>
          </a:p>
          <a:p>
            <a:r>
              <a:rPr lang="en-US" altLang="zh-CN" dirty="0" err="1">
                <a:latin typeface="-apple-system"/>
              </a:rPr>
              <a:t>PropertyType</a:t>
            </a:r>
            <a:r>
              <a:rPr lang="en-US" altLang="zh-CN" dirty="0">
                <a:latin typeface="-apple-system"/>
              </a:rPr>
              <a:t>: one-hot encode using </a:t>
            </a:r>
            <a:r>
              <a:rPr lang="en-US" altLang="zh-CN" dirty="0" err="1">
                <a:latin typeface="-apple-system"/>
              </a:rPr>
              <a:t>OneHotEncoder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Old/New, Duration, </a:t>
            </a:r>
            <a:r>
              <a:rPr lang="en-US" altLang="zh-CN" dirty="0" err="1">
                <a:latin typeface="-apple-system"/>
              </a:rPr>
              <a:t>CategoryType</a:t>
            </a:r>
            <a:r>
              <a:rPr lang="en-US" altLang="zh-CN" dirty="0">
                <a:latin typeface="-apple-system"/>
              </a:rPr>
              <a:t>: 0/1 encode using </a:t>
            </a:r>
            <a:r>
              <a:rPr lang="en-US" altLang="zh-CN" dirty="0" err="1">
                <a:latin typeface="-apple-system"/>
              </a:rPr>
              <a:t>StringIndexer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PAON, Street, Town/City, District, Country: </a:t>
            </a:r>
          </a:p>
          <a:p>
            <a:pPr lvl="1"/>
            <a:r>
              <a:rPr lang="en-US" altLang="zh-CN" dirty="0">
                <a:latin typeface="-apple-system"/>
              </a:rPr>
              <a:t>ordinal encode</a:t>
            </a:r>
          </a:p>
          <a:p>
            <a:pPr lvl="1"/>
            <a:r>
              <a:rPr lang="en-US" altLang="zh-CN" dirty="0">
                <a:latin typeface="-apple-system"/>
              </a:rPr>
              <a:t>target (mean) encode</a:t>
            </a:r>
          </a:p>
          <a:p>
            <a:pPr lvl="1"/>
            <a:r>
              <a:rPr lang="en-US" altLang="zh-CN" dirty="0">
                <a:latin typeface="-apple-system"/>
              </a:rPr>
              <a:t>frequency encode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8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B10-76C3-B8B9-7337-F40082D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Using </a:t>
            </a:r>
            <a:r>
              <a:rPr lang="en-US" altLang="zh-CN" dirty="0" err="1">
                <a:latin typeface="-apple-system"/>
              </a:rPr>
              <a:t>StandardScaler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After train-test split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5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B10-76C3-B8B9-7337-F40082D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Using PCA</a:t>
            </a:r>
          </a:p>
          <a:p>
            <a:r>
              <a:rPr lang="en-US" altLang="zh-CN" dirty="0">
                <a:latin typeface="-apple-system"/>
              </a:rPr>
              <a:t>Cover over 90% information</a:t>
            </a:r>
          </a:p>
          <a:p>
            <a:r>
              <a:rPr lang="en-US" altLang="zh-CN" dirty="0">
                <a:latin typeface="-apple-system"/>
              </a:rPr>
              <a:t>12 principal components of training data and their explained variance:</a:t>
            </a:r>
          </a:p>
          <a:p>
            <a:pPr lvl="1"/>
            <a:r>
              <a:rPr lang="en-US" altLang="zh-CN" dirty="0">
                <a:latin typeface="-apple-system"/>
              </a:rPr>
              <a:t>[0.26085647, 0.13705841, 0.11923137, 0.07735423, 0.05852654, 0.05508724, 0.0454256 , 0.03937712, 0.035855  , 0.03454819, 0.02175942, 0.02098715]</a:t>
            </a:r>
          </a:p>
          <a:p>
            <a:pPr lvl="1"/>
            <a:r>
              <a:rPr lang="en-US" altLang="zh-CN" dirty="0">
                <a:latin typeface="-apple-system"/>
              </a:rPr>
              <a:t>Total = 0.906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09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58CEB38-9CD2-6736-AA83-FD9FB361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133600"/>
            <a:ext cx="10515600" cy="2436199"/>
          </a:xfrm>
        </p:spPr>
        <p:txBody>
          <a:bodyPr/>
          <a:lstStyle/>
          <a:p>
            <a:r>
              <a:rPr lang="en-US" b="1" dirty="0"/>
              <a:t>Building Model</a:t>
            </a:r>
          </a:p>
        </p:txBody>
      </p:sp>
    </p:spTree>
    <p:extLst>
      <p:ext uri="{BB962C8B-B14F-4D97-AF65-F5344CB8AC3E}">
        <p14:creationId xmlns:p14="http://schemas.microsoft.com/office/powerpoint/2010/main" val="189290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Build the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B10-76C3-B8B9-7337-F40082D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-apple-system"/>
              </a:rPr>
              <a:t>pyspark.ml.regression.GBTRegressor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 err="1">
                <a:latin typeface="-apple-system"/>
              </a:rPr>
              <a:t>pyspark.ml.regression</a:t>
            </a:r>
            <a:r>
              <a:rPr lang="en-US" altLang="zh-CN" dirty="0">
                <a:latin typeface="-apple-system"/>
              </a:rPr>
              <a:t>. </a:t>
            </a:r>
            <a:r>
              <a:rPr lang="en-US" altLang="zh-CN" dirty="0" err="1">
                <a:latin typeface="-apple-system"/>
              </a:rPr>
              <a:t>RandomForestRegressor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 err="1">
                <a:latin typeface="-apple-system"/>
              </a:rPr>
              <a:t>pyspark.ml.regression</a:t>
            </a:r>
            <a:r>
              <a:rPr lang="en-US" altLang="zh-CN" dirty="0">
                <a:latin typeface="-apple-system"/>
              </a:rPr>
              <a:t>. </a:t>
            </a:r>
            <a:r>
              <a:rPr lang="en-US" altLang="zh-CN" dirty="0" err="1">
                <a:latin typeface="-apple-system"/>
              </a:rPr>
              <a:t>GeneralizedLinearRegression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 err="1">
                <a:latin typeface="-apple-system"/>
              </a:rPr>
              <a:t>pyspark.ml.regression</a:t>
            </a:r>
            <a:r>
              <a:rPr lang="en-US" altLang="zh-CN" dirty="0">
                <a:latin typeface="-apple-system"/>
              </a:rPr>
              <a:t>. </a:t>
            </a:r>
            <a:r>
              <a:rPr lang="en-US" altLang="zh-CN" dirty="0" err="1">
                <a:latin typeface="-apple-system"/>
              </a:rPr>
              <a:t>DecisionTreeRegressor</a:t>
            </a:r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Train/Predict</a:t>
            </a:r>
          </a:p>
          <a:p>
            <a:pPr lvl="1"/>
            <a:r>
              <a:rPr lang="en-US" altLang="zh-CN" dirty="0">
                <a:latin typeface="-apple-system"/>
              </a:rPr>
              <a:t>fit / transform / evaluate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3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C6D5-F8F4-1CE5-F96A-E4607081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This is a housing price prediction project. </a:t>
            </a:r>
          </a:p>
          <a:p>
            <a:r>
              <a:rPr lang="en-US" altLang="zh-CN" dirty="0">
                <a:latin typeface="-apple-system"/>
              </a:rPr>
              <a:t>The goal is to analyze and model the UK Property Price dataset.</a:t>
            </a:r>
          </a:p>
          <a:p>
            <a:r>
              <a:rPr lang="en-US" altLang="zh-CN" dirty="0">
                <a:latin typeface="-apple-system"/>
              </a:rPr>
              <a:t>Utilizing the distributed and parallel computing capabilities of </a:t>
            </a:r>
            <a:r>
              <a:rPr lang="en-US" altLang="zh-CN" dirty="0" err="1">
                <a:latin typeface="-apple-system"/>
              </a:rPr>
              <a:t>PySpark</a:t>
            </a:r>
            <a:r>
              <a:rPr lang="en-US" altLang="zh-CN" dirty="0">
                <a:latin typeface="-apple-system"/>
              </a:rPr>
              <a:t> and Databricks to handle the processing of 1.5 million rows of data.</a:t>
            </a:r>
          </a:p>
        </p:txBody>
      </p:sp>
    </p:spTree>
    <p:extLst>
      <p:ext uri="{BB962C8B-B14F-4D97-AF65-F5344CB8AC3E}">
        <p14:creationId xmlns:p14="http://schemas.microsoft.com/office/powerpoint/2010/main" val="408271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B10-76C3-B8B9-7337-F40082D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Grid Search</a:t>
            </a: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Cross Validation k=3</a:t>
            </a:r>
          </a:p>
          <a:p>
            <a:r>
              <a:rPr lang="en-US" altLang="zh-CN" dirty="0">
                <a:latin typeface="-apple-system"/>
              </a:rPr>
              <a:t>Polynomial Extension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723E7B-58F7-5682-063D-F05C1654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98" y="2364740"/>
            <a:ext cx="6655480" cy="17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B8FDBF6-C151-B51D-9C2B-4C3524D20649}"/>
              </a:ext>
            </a:extLst>
          </p:cNvPr>
          <p:cNvSpPr txBox="1">
            <a:spLocks/>
          </p:cNvSpPr>
          <p:nvPr/>
        </p:nvSpPr>
        <p:spPr>
          <a:xfrm>
            <a:off x="844550" y="2133600"/>
            <a:ext cx="10515600" cy="2436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Experiment Result</a:t>
            </a:r>
          </a:p>
        </p:txBody>
      </p:sp>
    </p:spTree>
    <p:extLst>
      <p:ext uri="{BB962C8B-B14F-4D97-AF65-F5344CB8AC3E}">
        <p14:creationId xmlns:p14="http://schemas.microsoft.com/office/powerpoint/2010/main" val="343299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20ED76-3C73-0469-CC2E-91816F41A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91" y="1460956"/>
            <a:ext cx="4924425" cy="3524250"/>
          </a:xfrm>
          <a:prstGeom prst="rect">
            <a:avLst/>
          </a:prstGeom>
        </p:spPr>
      </p:pic>
      <p:sp>
        <p:nvSpPr>
          <p:cNvPr id="5" name="内容占位符 7">
            <a:extLst>
              <a:ext uri="{FF2B5EF4-FFF2-40B4-BE49-F238E27FC236}">
                <a16:creationId xmlns:a16="http://schemas.microsoft.com/office/drawing/2014/main" id="{1D514E46-8795-DDB9-D269-3E82355FF8F1}"/>
              </a:ext>
            </a:extLst>
          </p:cNvPr>
          <p:cNvSpPr txBox="1">
            <a:spLocks/>
          </p:cNvSpPr>
          <p:nvPr/>
        </p:nvSpPr>
        <p:spPr>
          <a:xfrm>
            <a:off x="6009008" y="141039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-apple-system"/>
              </a:rPr>
              <a:t>Databricks</a:t>
            </a:r>
          </a:p>
          <a:p>
            <a:pPr lvl="1"/>
            <a:r>
              <a:rPr lang="en-US" altLang="zh-CN" dirty="0">
                <a:latin typeface="-apple-system"/>
              </a:rPr>
              <a:t>Runtime Version: 14.2 (includes Apache Spark 3.5.0, Scala 2.12)</a:t>
            </a:r>
          </a:p>
          <a:p>
            <a:pPr lvl="1"/>
            <a:r>
              <a:rPr lang="en-US" altLang="zh-CN" dirty="0">
                <a:latin typeface="-apple-system"/>
              </a:rPr>
              <a:t>Node Type: i3.4xlarge (122 GB Memory, 16 Cores, 4DBU/h)</a:t>
            </a:r>
            <a:endParaRPr lang="zh-CN" altLang="en-US" dirty="0"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911D80-B8A0-C14D-53A2-CB87E592D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08" y="3429000"/>
            <a:ext cx="5257800" cy="17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2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58EE-DF77-55F0-669B-A3727EA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A04C91A-657F-A954-4A7A-050CB0526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06964"/>
              </p:ext>
            </p:extLst>
          </p:nvPr>
        </p:nvGraphicFramePr>
        <p:xfrm>
          <a:off x="838200" y="1417013"/>
          <a:ext cx="10515600" cy="4856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191">
                  <a:extLst>
                    <a:ext uri="{9D8B030D-6E8A-4147-A177-3AD203B41FA5}">
                      <a16:colId xmlns:a16="http://schemas.microsoft.com/office/drawing/2014/main" val="1709917627"/>
                    </a:ext>
                  </a:extLst>
                </a:gridCol>
                <a:gridCol w="1614792">
                  <a:extLst>
                    <a:ext uri="{9D8B030D-6E8A-4147-A177-3AD203B41FA5}">
                      <a16:colId xmlns:a16="http://schemas.microsoft.com/office/drawing/2014/main" val="3690295047"/>
                    </a:ext>
                  </a:extLst>
                </a:gridCol>
                <a:gridCol w="1780162">
                  <a:extLst>
                    <a:ext uri="{9D8B030D-6E8A-4147-A177-3AD203B41FA5}">
                      <a16:colId xmlns:a16="http://schemas.microsoft.com/office/drawing/2014/main" val="4201037316"/>
                    </a:ext>
                  </a:extLst>
                </a:gridCol>
                <a:gridCol w="1614791">
                  <a:extLst>
                    <a:ext uri="{9D8B030D-6E8A-4147-A177-3AD203B41FA5}">
                      <a16:colId xmlns:a16="http://schemas.microsoft.com/office/drawing/2014/main" val="1274785257"/>
                    </a:ext>
                  </a:extLst>
                </a:gridCol>
                <a:gridCol w="1770434">
                  <a:extLst>
                    <a:ext uri="{9D8B030D-6E8A-4147-A177-3AD203B41FA5}">
                      <a16:colId xmlns:a16="http://schemas.microsoft.com/office/drawing/2014/main" val="3968878998"/>
                    </a:ext>
                  </a:extLst>
                </a:gridCol>
                <a:gridCol w="1587230">
                  <a:extLst>
                    <a:ext uri="{9D8B030D-6E8A-4147-A177-3AD203B41FA5}">
                      <a16:colId xmlns:a16="http://schemas.microsoft.com/office/drawing/2014/main" val="11141345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Algorithm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65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Gradient Boost Decision Tree</a:t>
                      </a:r>
                    </a:p>
                    <a:p>
                      <a:r>
                        <a:rPr lang="en-US" altLang="zh-CN" dirty="0"/>
                        <a:t>(n=100,depth=5)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493851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0.681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1349397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-3.818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1.38 Hour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3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Random Forest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(n=200,depth=9)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471571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476664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24.33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10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Random Forest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(n=210,depth=8)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512009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482332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19.96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21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Linear Regression(d=2)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510993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5237383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1.75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2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Linear Regression(d=3)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468162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97768842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-25293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13.73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1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Decision Tree(depth=20)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270733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1538618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-5.26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26.95 Min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88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5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2F4F198B-B4B2-9866-5693-50C50CBD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133600"/>
            <a:ext cx="10515600" cy="2436199"/>
          </a:xfrm>
        </p:spPr>
        <p:txBody>
          <a:bodyPr/>
          <a:lstStyle/>
          <a:p>
            <a:r>
              <a:rPr lang="en-US" b="1" dirty="0"/>
              <a:t>Conclusion &amp; Future</a:t>
            </a:r>
          </a:p>
        </p:txBody>
      </p:sp>
    </p:spTree>
    <p:extLst>
      <p:ext uri="{BB962C8B-B14F-4D97-AF65-F5344CB8AC3E}">
        <p14:creationId xmlns:p14="http://schemas.microsoft.com/office/powerpoint/2010/main" val="242179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93129B-1DBA-109B-69B4-28A21F133744}"/>
              </a:ext>
            </a:extLst>
          </p:cNvPr>
          <p:cNvSpPr txBox="1">
            <a:spLocks/>
          </p:cNvSpPr>
          <p:nvPr/>
        </p:nvSpPr>
        <p:spPr>
          <a:xfrm>
            <a:off x="838200" y="723092"/>
            <a:ext cx="10515600" cy="306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Learned about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(how to create a compute cluster, upload data, run code,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(how to build a spark session, use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to analyze data,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analyze, process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UK property price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build several models to predict the price.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4449A7-3855-E859-3085-187019AA09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7910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Next:</a:t>
            </a:r>
          </a:p>
          <a:p>
            <a:r>
              <a:rPr lang="en-US" dirty="0">
                <a:solidFill>
                  <a:schemeClr val="tx1"/>
                </a:solidFill>
              </a:rPr>
              <a:t>The model can be further optimized.</a:t>
            </a:r>
          </a:p>
          <a:p>
            <a:r>
              <a:rPr lang="en-US" dirty="0">
                <a:solidFill>
                  <a:schemeClr val="tx1"/>
                </a:solidFill>
              </a:rPr>
              <a:t>Try other models (like LSTM).</a:t>
            </a:r>
          </a:p>
          <a:p>
            <a:r>
              <a:rPr lang="en-US" dirty="0">
                <a:solidFill>
                  <a:schemeClr val="tx1"/>
                </a:solidFill>
              </a:rPr>
              <a:t>Try to leverage </a:t>
            </a:r>
            <a:r>
              <a:rPr lang="en-US" dirty="0" err="1">
                <a:solidFill>
                  <a:schemeClr val="tx1"/>
                </a:solidFill>
              </a:rPr>
              <a:t>Pyspark</a:t>
            </a:r>
            <a:r>
              <a:rPr lang="en-US" dirty="0">
                <a:solidFill>
                  <a:schemeClr val="tx1"/>
                </a:solidFill>
              </a:rPr>
              <a:t> and Databricks (or other cloud) to utilize the whole dataset.</a:t>
            </a:r>
          </a:p>
        </p:txBody>
      </p:sp>
    </p:spTree>
    <p:extLst>
      <p:ext uri="{BB962C8B-B14F-4D97-AF65-F5344CB8AC3E}">
        <p14:creationId xmlns:p14="http://schemas.microsoft.com/office/powerpoint/2010/main" val="398887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C331-4649-1E3E-D8E5-51C7E616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98640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-apple-system"/>
              </a:rPr>
              <a:t>Thank you!</a:t>
            </a:r>
            <a:endParaRPr lang="zh-CN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82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55A21DE-C426-1909-D5EB-2F76DF4E45B8}"/>
              </a:ext>
            </a:extLst>
          </p:cNvPr>
          <p:cNvSpPr txBox="1">
            <a:spLocks/>
          </p:cNvSpPr>
          <p:nvPr/>
        </p:nvSpPr>
        <p:spPr>
          <a:xfrm>
            <a:off x="844550" y="2133600"/>
            <a:ext cx="10515600" cy="2436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Data Exploration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34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3B51C-7ED6-F050-E7F2-D1B0B751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0BD0AB8-31EC-DB20-93CF-7FF1F1C8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690688"/>
            <a:ext cx="5990152" cy="43513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345EE5-F252-FFD5-A60D-4E53F0607CD5}"/>
              </a:ext>
            </a:extLst>
          </p:cNvPr>
          <p:cNvSpPr txBox="1"/>
          <p:nvPr/>
        </p:nvSpPr>
        <p:spPr>
          <a:xfrm>
            <a:off x="7298871" y="1828800"/>
            <a:ext cx="32820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There is an overall upward trend from 1995 to 2023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There is also a decline from 2022 to 2023.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4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2E42DC-32BC-508E-3882-7618FBD72949}"/>
              </a:ext>
            </a:extLst>
          </p:cNvPr>
          <p:cNvSpPr txBox="1"/>
          <p:nvPr/>
        </p:nvSpPr>
        <p:spPr>
          <a:xfrm>
            <a:off x="838200" y="4653588"/>
            <a:ext cx="10723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 distribution of housing prices is not uniform across months or dates, indicating the presence of peak seasons or off-peak seasons.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 Therefore, these two features should not be dropped.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11">
            <a:extLst>
              <a:ext uri="{FF2B5EF4-FFF2-40B4-BE49-F238E27FC236}">
                <a16:creationId xmlns:a16="http://schemas.microsoft.com/office/drawing/2014/main" id="{05AF56E8-4F4D-E33A-5F4E-ACA626BDA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07" y="1490865"/>
            <a:ext cx="5315493" cy="2994541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25B403-3668-BB91-FB6C-9BB86442B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0865"/>
            <a:ext cx="5407832" cy="29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2A51ED6-3740-5C51-D557-2E886109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1690688"/>
            <a:ext cx="3520745" cy="3726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93DDAD-44CB-C7F4-8410-314D6CCB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44" y="1690689"/>
            <a:ext cx="3750339" cy="37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3930-83F0-E9DD-ACAA-AEBB3AE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BB189-1526-926E-5C6F-DA79B6DF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95" y="1874201"/>
            <a:ext cx="3695131" cy="3766497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BE6B62-9E6F-4B45-9D45-13D0A104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76" y="1874201"/>
            <a:ext cx="3782908" cy="37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EF48D-ED8E-73F0-A5A6-0E6352B5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8AC150-FA2D-7EC5-D883-81A6451A3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14" y="1980248"/>
            <a:ext cx="4637019" cy="352139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4E5A41-BE92-124B-6BA1-714778900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4" y="1980248"/>
            <a:ext cx="4838793" cy="35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6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2CADB-8C40-B294-4F7F-6B02D4E3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E34593-7788-3AF5-A429-D8635C665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36" y="1961675"/>
            <a:ext cx="4975944" cy="362653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641AB2-276B-BC69-05ED-786D5F954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99" y="1961675"/>
            <a:ext cx="5178901" cy="36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0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701</Words>
  <Application>Microsoft Office PowerPoint</Application>
  <PresentationFormat>宽屏</PresentationFormat>
  <Paragraphs>136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-apple-system</vt:lpstr>
      <vt:lpstr>等线</vt:lpstr>
      <vt:lpstr>等线 Light</vt:lpstr>
      <vt:lpstr>Arial</vt:lpstr>
      <vt:lpstr>Office 主题​​</vt:lpstr>
      <vt:lpstr>Utilizing the UK Property Price Dataset for Market Analysis using PySpark and databricks</vt:lpstr>
      <vt:lpstr>Introduction</vt:lpstr>
      <vt:lpstr>PowerPoint 演示文稿</vt:lpstr>
      <vt:lpstr>Price</vt:lpstr>
      <vt:lpstr>Price</vt:lpstr>
      <vt:lpstr>Categorical Features</vt:lpstr>
      <vt:lpstr>Categorical Features</vt:lpstr>
      <vt:lpstr>Categorical Features</vt:lpstr>
      <vt:lpstr>Categorical Features</vt:lpstr>
      <vt:lpstr>Country</vt:lpstr>
      <vt:lpstr>Other Features</vt:lpstr>
      <vt:lpstr>Dropped Features</vt:lpstr>
      <vt:lpstr>Preprocessing</vt:lpstr>
      <vt:lpstr>Fill in missing values</vt:lpstr>
      <vt:lpstr>Encode</vt:lpstr>
      <vt:lpstr>Normalization</vt:lpstr>
      <vt:lpstr>PCA</vt:lpstr>
      <vt:lpstr>Building Model</vt:lpstr>
      <vt:lpstr>Build the model</vt:lpstr>
      <vt:lpstr>Train the model</vt:lpstr>
      <vt:lpstr>PowerPoint 演示文稿</vt:lpstr>
      <vt:lpstr>Environment</vt:lpstr>
      <vt:lpstr>Result</vt:lpstr>
      <vt:lpstr>Conclusion &amp; Future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the UK Property Price Dataset for Market Analysis using PySpark and databricks</dc:title>
  <dc:creator>qiao qin</dc:creator>
  <cp:lastModifiedBy>qiao qin</cp:lastModifiedBy>
  <cp:revision>6</cp:revision>
  <dcterms:created xsi:type="dcterms:W3CDTF">2023-12-11T21:53:24Z</dcterms:created>
  <dcterms:modified xsi:type="dcterms:W3CDTF">2023-12-12T23:47:42Z</dcterms:modified>
</cp:coreProperties>
</file>