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9" r:id="rId5"/>
    <p:sldId id="259" r:id="rId6"/>
    <p:sldId id="260" r:id="rId7"/>
    <p:sldId id="261" r:id="rId8"/>
    <p:sldId id="281" r:id="rId9"/>
    <p:sldId id="282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80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0" d="100"/>
          <a:sy n="50" d="100"/>
        </p:scale>
        <p:origin x="4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629D97-E79C-BF43-14B3-C5777DBC39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96187C6-42E5-6715-7A26-53AFD12E9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D58AE0-E0A3-E304-EF90-DCA67373A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C0742-5976-4D34-AB1E-01517428FF76}" type="datetimeFigureOut">
              <a:rPr lang="zh-CN" altLang="en-US" smtClean="0"/>
              <a:t>2023/12/11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32FF9D-27A6-A913-761D-EA55C059B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BC5BC5-FEF5-D854-9871-B12283F82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2F368-955E-4671-90CF-0EE85BDA72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1889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849D1C-CE01-87C4-814E-3BB1A8604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2CD08EA-A166-3011-498B-C07AE15064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58E72F-187B-35B1-268C-D2416019A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C0742-5976-4D34-AB1E-01517428FF76}" type="datetimeFigureOut">
              <a:rPr lang="zh-CN" altLang="en-US" smtClean="0"/>
              <a:t>2023/12/11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66E8EF-F215-87E8-EC03-08268C484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E8D551-09D6-DA5C-7DFB-D9AB7A4AF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2F368-955E-4671-90CF-0EE85BDA72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6276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9604C34-A40F-4AA1-69F6-65934D4B8D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515465F-504A-E674-1473-4350B17674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F17BC7-2678-CD74-3AD0-B7A03ECA6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C0742-5976-4D34-AB1E-01517428FF76}" type="datetimeFigureOut">
              <a:rPr lang="zh-CN" altLang="en-US" smtClean="0"/>
              <a:t>2023/12/11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C00F3E-6E1B-2152-6683-F3D1FDADB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F7777A-C270-2FE4-03C1-0450F66A4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2F368-955E-4671-90CF-0EE85BDA72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923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57D3D7-A22E-87C9-77A2-9C793F441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B29310-BFBF-7023-B6D4-97D0D785D5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D3DC9B-EB52-FF3D-4D95-F2C89CFFA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C0742-5976-4D34-AB1E-01517428FF76}" type="datetimeFigureOut">
              <a:rPr lang="zh-CN" altLang="en-US" smtClean="0"/>
              <a:t>2023/12/11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1930F4-B6EF-A6BF-031F-BEFB4C70A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A3F889-97A9-1CE9-FA10-D6F384595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2F368-955E-4671-90CF-0EE85BDA72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0142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B35D1D-48D2-D88C-F03B-46449532C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B9E4A61-3807-A436-54F9-FCCCE5949F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13607C-9573-2662-B5CA-84E223819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C0742-5976-4D34-AB1E-01517428FF76}" type="datetimeFigureOut">
              <a:rPr lang="zh-CN" altLang="en-US" smtClean="0"/>
              <a:t>2023/12/11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0F1268-E2B4-1660-FB03-9D2B5D173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C61686-770B-B521-0DC6-ED9A45215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2F368-955E-4671-90CF-0EE85BDA72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7595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B159EF-5AC7-62B8-B12E-7A0282503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534F62-0427-DC5B-B924-BBA3BCFF4C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77B626E-816A-163C-E85E-7EB66D0CF0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9550C82-6BB6-4778-6AF4-896571A73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C0742-5976-4D34-AB1E-01517428FF76}" type="datetimeFigureOut">
              <a:rPr lang="zh-CN" altLang="en-US" smtClean="0"/>
              <a:t>2023/12/11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BD010B4-1DCC-3358-C059-D70AF11FD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79F4ED2-13AF-DA5A-A3AE-9EF7BA783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2F368-955E-4671-90CF-0EE85BDA72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1624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2AB340-5A6C-1671-2F42-5A84C8A41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EDB0960-A971-D6B3-7A35-E4E38BD005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12DD8A5-0BAD-DF86-2A35-6BBD49E477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55577FB-0501-04CC-6F78-75231B9830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1B5D233-3F85-371F-5DCF-7EE1DBE3A8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9096309-9D9B-7021-9832-9D29D93F4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C0742-5976-4D34-AB1E-01517428FF76}" type="datetimeFigureOut">
              <a:rPr lang="zh-CN" altLang="en-US" smtClean="0"/>
              <a:t>2023/12/11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B110C3F-CB72-8274-8B18-B9A201C97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63517DA-DF5B-20A2-A280-2CAB4B7EF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2F368-955E-4671-90CF-0EE85BDA72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3441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4A5331-1D23-4094-AEEB-DD01ECCEB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6F88ACB-CBE1-26B8-368D-3BB337D14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C0742-5976-4D34-AB1E-01517428FF76}" type="datetimeFigureOut">
              <a:rPr lang="zh-CN" altLang="en-US" smtClean="0"/>
              <a:t>2023/12/11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E828EE9-35B7-FA47-78EB-148E9C57F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5BD2CB4-1466-B7ED-1922-069E331F6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2F368-955E-4671-90CF-0EE85BDA72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4965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15DFDCC-D261-5C64-3555-26BD477ED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C0742-5976-4D34-AB1E-01517428FF76}" type="datetimeFigureOut">
              <a:rPr lang="zh-CN" altLang="en-US" smtClean="0"/>
              <a:t>2023/12/11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A9B8222-51BD-DF4A-81BD-0AFC37B70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FE85FD0-BE76-9612-AE57-5B72867D2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2F368-955E-4671-90CF-0EE85BDA72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9436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B2E6FA-6DE5-D9EE-A499-A7FC5AC98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BE0F28-1E2D-B8EF-A5D0-69CCB79B36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AA04CD9-7624-2EA0-DFBB-4B34A83F6A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1B7FE5A-E877-FC84-A39C-02840AD8B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C0742-5976-4D34-AB1E-01517428FF76}" type="datetimeFigureOut">
              <a:rPr lang="zh-CN" altLang="en-US" smtClean="0"/>
              <a:t>2023/12/11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39412AD-5886-3119-FB9C-28AB8C4FD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850CE2C-1192-51DE-42D3-52F14B584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2F368-955E-4671-90CF-0EE85BDA72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4720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B90D0F-D561-4F4B-35F7-1DE3A6619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352A53D-3757-EB07-03E1-316A2A17EC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E18DE80-5249-3C59-8D72-C3DB4916A9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0CC8896-9D26-00FE-EB6A-06F16017F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C0742-5976-4D34-AB1E-01517428FF76}" type="datetimeFigureOut">
              <a:rPr lang="zh-CN" altLang="en-US" smtClean="0"/>
              <a:t>2023/12/11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9F75BDA-4AFC-FBE3-E989-1A4438379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0C5C152-4124-ADB1-C07E-C24FDE4E0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2F368-955E-4671-90CF-0EE85BDA72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6523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CA21192-1C8A-898B-12F0-77BAFEDEE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25E320C-8591-E9B9-C239-830542DB76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CE6B2A-00B8-F353-35CF-D4F79DD9FF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EC0742-5976-4D34-AB1E-01517428FF76}" type="datetimeFigureOut">
              <a:rPr lang="zh-CN" altLang="en-US" smtClean="0"/>
              <a:t>2023/12/11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53A40A-CB7E-0D94-6B24-2B0E3ECC04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73B6F6-FA8C-4F7E-7D6F-778FF44A6B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92F368-955E-4671-90CF-0EE85BDA72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2454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883349-6D12-D4F2-EAED-30D6EB0AA0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0587" y="1122363"/>
            <a:ext cx="9617413" cy="2387600"/>
          </a:xfrm>
        </p:spPr>
        <p:txBody>
          <a:bodyPr>
            <a:normAutofit/>
          </a:bodyPr>
          <a:lstStyle/>
          <a:p>
            <a:r>
              <a:rPr lang="en-US" altLang="zh-CN" sz="4400" dirty="0">
                <a:latin typeface="Arial" panose="020B0604020202020204" pitchFamily="34" charset="0"/>
                <a:cs typeface="Arial" panose="020B0604020202020204" pitchFamily="34" charset="0"/>
              </a:rPr>
              <a:t>Utilizing the UK Property Price Dataset for Market Analysis using </a:t>
            </a:r>
            <a:r>
              <a:rPr lang="en-US" altLang="zh-CN" sz="4400" dirty="0" err="1">
                <a:latin typeface="Arial" panose="020B0604020202020204" pitchFamily="34" charset="0"/>
                <a:cs typeface="Arial" panose="020B0604020202020204" pitchFamily="34" charset="0"/>
              </a:rPr>
              <a:t>PySpark</a:t>
            </a:r>
            <a:r>
              <a:rPr lang="en-US" altLang="zh-CN" sz="440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altLang="zh-CN" sz="4400" dirty="0" err="1">
                <a:latin typeface="Arial" panose="020B0604020202020204" pitchFamily="34" charset="0"/>
                <a:cs typeface="Arial" panose="020B0604020202020204" pitchFamily="34" charset="0"/>
              </a:rPr>
              <a:t>databricks</a:t>
            </a:r>
            <a:endParaRPr lang="zh-CN" alt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801C5F6-37D4-B719-22BB-82B7E040CD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47135"/>
            <a:ext cx="9144000" cy="1655762"/>
          </a:xfrm>
        </p:spPr>
        <p:txBody>
          <a:bodyPr/>
          <a:lstStyle/>
          <a:p>
            <a:pPr lvl="0">
              <a:defRPr/>
            </a:pPr>
            <a:r>
              <a:rPr lang="en-US" altLang="zh-CN" dirty="0">
                <a:latin typeface="-apple-system"/>
              </a:rPr>
              <a:t>MSML 651: Big Data Analytics</a:t>
            </a:r>
          </a:p>
          <a:p>
            <a:pPr lvl="0">
              <a:defRPr/>
            </a:pPr>
            <a:r>
              <a:rPr lang="en-US" altLang="zh-CN" dirty="0">
                <a:latin typeface="-apple-system"/>
              </a:rPr>
              <a:t>Qiao Qin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274036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DE3930-83F0-E9DD-ACAA-AEBB3AE60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Country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内容占位符 4">
            <a:extLst>
              <a:ext uri="{FF2B5EF4-FFF2-40B4-BE49-F238E27FC236}">
                <a16:creationId xmlns:a16="http://schemas.microsoft.com/office/drawing/2014/main" id="{58D46E6A-D8B8-8F19-8F62-67B50A6FB3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3400" y="1474265"/>
            <a:ext cx="5532599" cy="3078747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7C5101A-1326-AC39-6AB7-E35FC9A09C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1462088"/>
            <a:ext cx="5466503" cy="3078747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B2DBEFBF-7D41-90A0-043B-7C6ED5B22777}"/>
              </a:ext>
            </a:extLst>
          </p:cNvPr>
          <p:cNvSpPr txBox="1"/>
          <p:nvPr/>
        </p:nvSpPr>
        <p:spPr>
          <a:xfrm>
            <a:off x="386443" y="4565189"/>
            <a:ext cx="11805557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zh-CN" sz="2600" dirty="0">
                <a:latin typeface="Arial" panose="020B0604020202020204" pitchFamily="34" charset="0"/>
                <a:cs typeface="Arial" panose="020B0604020202020204" pitchFamily="34" charset="0"/>
              </a:rPr>
              <a:t>Top 3 high-priced country:  ['GREATER LONDON' 'WEST NORTHAMPTONSHIRE' 'WINDSOR AND MAIDENHEAD']</a:t>
            </a:r>
          </a:p>
          <a:p>
            <a:pPr marL="228600" indent="-2286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zh-CN" sz="2600" dirty="0">
                <a:latin typeface="Arial" panose="020B0604020202020204" pitchFamily="34" charset="0"/>
                <a:cs typeface="Arial" panose="020B0604020202020204" pitchFamily="34" charset="0"/>
              </a:rPr>
              <a:t>Top 3 frequent country:  ['GREATER LONDON' 'GREATER MANCHESTER' 'WEST MIDLANDS']</a:t>
            </a:r>
          </a:p>
        </p:txBody>
      </p:sp>
    </p:spTree>
    <p:extLst>
      <p:ext uri="{BB962C8B-B14F-4D97-AF65-F5344CB8AC3E}">
        <p14:creationId xmlns:p14="http://schemas.microsoft.com/office/powerpoint/2010/main" val="15666915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DE3930-83F0-E9DD-ACAA-AEBB3AE60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Other Features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C4C6D5-F8F4-1CE5-F96A-E460708121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-apple-system"/>
              </a:rPr>
              <a:t>Categorical Features but with a very large range of values.</a:t>
            </a:r>
          </a:p>
          <a:p>
            <a:pPr lvl="1"/>
            <a:r>
              <a:rPr lang="en-US" altLang="zh-CN" dirty="0">
                <a:latin typeface="-apple-system"/>
              </a:rPr>
              <a:t>PAON: 102298</a:t>
            </a:r>
          </a:p>
          <a:p>
            <a:pPr lvl="1"/>
            <a:r>
              <a:rPr lang="en-US" altLang="zh-CN" dirty="0">
                <a:latin typeface="-apple-system"/>
              </a:rPr>
              <a:t>Street: 214214</a:t>
            </a:r>
          </a:p>
          <a:p>
            <a:pPr lvl="1"/>
            <a:r>
              <a:rPr lang="en-US" altLang="zh-CN" dirty="0">
                <a:latin typeface="-apple-system"/>
              </a:rPr>
              <a:t>Town/City: 1167</a:t>
            </a:r>
          </a:p>
          <a:p>
            <a:pPr lvl="1"/>
            <a:r>
              <a:rPr lang="en-US" altLang="zh-CN" dirty="0">
                <a:latin typeface="-apple-system"/>
              </a:rPr>
              <a:t>District: 464</a:t>
            </a:r>
          </a:p>
          <a:p>
            <a:pPr lvl="1"/>
            <a:r>
              <a:rPr lang="en-US" altLang="zh-CN" dirty="0">
                <a:latin typeface="-apple-system"/>
              </a:rPr>
              <a:t>Country: 132</a:t>
            </a:r>
            <a:endParaRPr lang="zh-CN" altLang="en-US" dirty="0">
              <a:latin typeface="-apple-system"/>
            </a:endParaRP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000045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DE3930-83F0-E9DD-ACAA-AEBB3AE60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Dropped Features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C4C6D5-F8F4-1CE5-F96A-E460708121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>
                <a:latin typeface="-apple-system"/>
              </a:rPr>
              <a:t>TransactionID</a:t>
            </a:r>
            <a:r>
              <a:rPr lang="en-US" altLang="zh-CN" dirty="0">
                <a:latin typeface="-apple-system"/>
              </a:rPr>
              <a:t>: each house has a unique ID.</a:t>
            </a:r>
          </a:p>
          <a:p>
            <a:r>
              <a:rPr lang="en-US" altLang="zh-CN" dirty="0">
                <a:latin typeface="-apple-system"/>
              </a:rPr>
              <a:t>Postcode: too many unique values, and its geographical location information can be represented by other features, e.g. locality, country, etc.</a:t>
            </a:r>
          </a:p>
          <a:p>
            <a:r>
              <a:rPr lang="en-US" altLang="zh-CN" dirty="0">
                <a:latin typeface="-apple-system"/>
              </a:rPr>
              <a:t>SAON: too many missing values (184661 non-null out of 1578903).</a:t>
            </a:r>
          </a:p>
          <a:p>
            <a:r>
              <a:rPr lang="en-US" altLang="zh-CN" dirty="0">
                <a:latin typeface="-apple-system"/>
              </a:rPr>
              <a:t>Locality: too many missing values (961523 non-null out of 1578903).</a:t>
            </a:r>
          </a:p>
          <a:p>
            <a:r>
              <a:rPr lang="en-US" altLang="zh-CN" dirty="0" err="1">
                <a:latin typeface="-apple-system"/>
              </a:rPr>
              <a:t>RecordStatus</a:t>
            </a:r>
            <a:r>
              <a:rPr lang="en-US" altLang="zh-CN" dirty="0">
                <a:latin typeface="-apple-system"/>
              </a:rPr>
              <a:t>: only 1 unique value.</a:t>
            </a:r>
            <a:endParaRPr lang="zh-CN" altLang="en-US" dirty="0">
              <a:latin typeface="-apple-system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920575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76DAD688-CA3A-9EFD-FF3A-C19D1568C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550" y="2133600"/>
            <a:ext cx="10515600" cy="2436199"/>
          </a:xfrm>
        </p:spPr>
        <p:txBody>
          <a:bodyPr/>
          <a:lstStyle/>
          <a:p>
            <a:r>
              <a:rPr lang="en-US" altLang="zh-CN" b="1" dirty="0"/>
              <a:t>Preprocessing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6065952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DE3930-83F0-E9DD-ACAA-AEBB3AE60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Fill in missing values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内容占位符 4">
            <a:extLst>
              <a:ext uri="{FF2B5EF4-FFF2-40B4-BE49-F238E27FC236}">
                <a16:creationId xmlns:a16="http://schemas.microsoft.com/office/drawing/2014/main" id="{96B9E336-8423-3C63-F401-B856E9E3C3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3430" y="1615281"/>
            <a:ext cx="2276475" cy="3857625"/>
          </a:xfr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F3689504-3499-DF35-311B-9C754762EB9D}"/>
              </a:ext>
            </a:extLst>
          </p:cNvPr>
          <p:cNvSpPr txBox="1"/>
          <p:nvPr/>
        </p:nvSpPr>
        <p:spPr>
          <a:xfrm>
            <a:off x="4253593" y="1690688"/>
            <a:ext cx="65532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zh-CN" sz="2600" dirty="0">
                <a:latin typeface="-apple-system"/>
                <a:cs typeface="Arial" panose="020B0604020202020204" pitchFamily="34" charset="0"/>
              </a:rPr>
              <a:t>In this dataset, for most features, there are not many missing values.</a:t>
            </a:r>
          </a:p>
          <a:p>
            <a:pPr marL="228600" indent="-2286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zh-CN" sz="2600" dirty="0">
                <a:latin typeface="-apple-system"/>
                <a:cs typeface="Arial" panose="020B0604020202020204" pitchFamily="34" charset="0"/>
              </a:rPr>
              <a:t>SAON and locality: dropped.</a:t>
            </a:r>
          </a:p>
          <a:p>
            <a:pPr marL="228600" indent="-2286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zh-CN" sz="2600" dirty="0">
                <a:latin typeface="-apple-system"/>
                <a:cs typeface="Arial" panose="020B0604020202020204" pitchFamily="34" charset="0"/>
              </a:rPr>
              <a:t>PAON and street:  since they are categorical, missing values are filled with the mode.</a:t>
            </a:r>
            <a:endParaRPr lang="zh-CN" altLang="en-US" sz="2600" dirty="0">
              <a:latin typeface="-apple-system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57901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DE3930-83F0-E9DD-ACAA-AEBB3AE60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Encode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C4C6D5-F8F4-1CE5-F96A-E460708121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0" i="0" dirty="0">
                <a:effectLst/>
                <a:latin typeface="-apple-system"/>
              </a:rPr>
              <a:t>Date: convert it into three new integer columns: year, month, day</a:t>
            </a:r>
          </a:p>
          <a:p>
            <a:r>
              <a:rPr lang="en-US" altLang="zh-CN" dirty="0" err="1">
                <a:latin typeface="-apple-system"/>
              </a:rPr>
              <a:t>PropertyType</a:t>
            </a:r>
            <a:r>
              <a:rPr lang="en-US" altLang="zh-CN" dirty="0">
                <a:latin typeface="-apple-system"/>
              </a:rPr>
              <a:t>: one-hot encode using </a:t>
            </a:r>
            <a:r>
              <a:rPr lang="en-US" altLang="zh-CN" dirty="0" err="1">
                <a:latin typeface="-apple-system"/>
              </a:rPr>
              <a:t>OneHotEncoder</a:t>
            </a:r>
            <a:endParaRPr lang="en-US" altLang="zh-CN" dirty="0">
              <a:latin typeface="-apple-system"/>
            </a:endParaRPr>
          </a:p>
          <a:p>
            <a:r>
              <a:rPr lang="en-US" altLang="zh-CN" dirty="0">
                <a:latin typeface="-apple-system"/>
              </a:rPr>
              <a:t>Old/New, Duration, </a:t>
            </a:r>
            <a:r>
              <a:rPr lang="en-US" altLang="zh-CN" dirty="0" err="1">
                <a:latin typeface="-apple-system"/>
              </a:rPr>
              <a:t>CategoryType</a:t>
            </a:r>
            <a:r>
              <a:rPr lang="en-US" altLang="zh-CN" dirty="0">
                <a:latin typeface="-apple-system"/>
              </a:rPr>
              <a:t>: 0/1 encode using </a:t>
            </a:r>
            <a:r>
              <a:rPr lang="en-US" altLang="zh-CN" dirty="0" err="1">
                <a:latin typeface="-apple-system"/>
              </a:rPr>
              <a:t>StringIndexer</a:t>
            </a:r>
            <a:endParaRPr lang="en-US" altLang="zh-CN" dirty="0">
              <a:latin typeface="-apple-system"/>
            </a:endParaRPr>
          </a:p>
          <a:p>
            <a:r>
              <a:rPr lang="en-US" altLang="zh-CN" dirty="0">
                <a:latin typeface="-apple-system"/>
              </a:rPr>
              <a:t>PAON, Street, Town/City, District, Country: </a:t>
            </a:r>
          </a:p>
          <a:p>
            <a:pPr lvl="1"/>
            <a:r>
              <a:rPr lang="en-US" altLang="zh-CN" dirty="0">
                <a:latin typeface="-apple-system"/>
              </a:rPr>
              <a:t>ordinal encode</a:t>
            </a:r>
          </a:p>
          <a:p>
            <a:pPr lvl="1"/>
            <a:r>
              <a:rPr lang="en-US" altLang="zh-CN" dirty="0">
                <a:latin typeface="-apple-system"/>
              </a:rPr>
              <a:t>target (mean) encode</a:t>
            </a:r>
          </a:p>
          <a:p>
            <a:pPr lvl="1"/>
            <a:r>
              <a:rPr lang="en-US" altLang="zh-CN" dirty="0">
                <a:latin typeface="-apple-system"/>
              </a:rPr>
              <a:t>frequency encode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363892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2258EE-DF77-55F0-669B-A3727EA41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Normalization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D10B10-76C3-B8B9-7337-F40082DE9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-apple-system"/>
              </a:rPr>
              <a:t>Using </a:t>
            </a:r>
            <a:r>
              <a:rPr lang="en-US" altLang="zh-CN" dirty="0" err="1">
                <a:latin typeface="-apple-system"/>
              </a:rPr>
              <a:t>StandardScaler</a:t>
            </a:r>
            <a:endParaRPr lang="en-US" altLang="zh-CN" dirty="0">
              <a:latin typeface="-apple-system"/>
            </a:endParaRPr>
          </a:p>
          <a:p>
            <a:r>
              <a:rPr lang="en-US" altLang="zh-CN" dirty="0">
                <a:latin typeface="-apple-system"/>
              </a:rPr>
              <a:t>After train-test split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28564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2258EE-DF77-55F0-669B-A3727EA41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PCA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D10B10-76C3-B8B9-7337-F40082DE9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-apple-system"/>
              </a:rPr>
              <a:t>Using PCA</a:t>
            </a:r>
          </a:p>
          <a:p>
            <a:r>
              <a:rPr lang="en-US" altLang="zh-CN" dirty="0">
                <a:latin typeface="-apple-system"/>
              </a:rPr>
              <a:t>Cover over 90% information</a:t>
            </a:r>
          </a:p>
          <a:p>
            <a:r>
              <a:rPr lang="en-US" altLang="zh-CN" dirty="0">
                <a:latin typeface="-apple-system"/>
              </a:rPr>
              <a:t>12 principal components of training data and their explained variance:</a:t>
            </a:r>
          </a:p>
          <a:p>
            <a:pPr lvl="1"/>
            <a:r>
              <a:rPr lang="en-US" altLang="zh-CN" dirty="0">
                <a:latin typeface="-apple-system"/>
              </a:rPr>
              <a:t>[0.26085647, 0.13705841, 0.11923137, 0.07735423, 0.05852654, 0.05508724, 0.0454256 , 0.03937712, 0.035855  , 0.03454819, 0.02175942, 0.02098715]</a:t>
            </a:r>
          </a:p>
          <a:p>
            <a:pPr lvl="1"/>
            <a:r>
              <a:rPr lang="en-US" altLang="zh-CN" dirty="0">
                <a:latin typeface="-apple-system"/>
              </a:rPr>
              <a:t>Total = 0.906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670929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958CEB38-9CD2-6736-AA83-FD9FB3618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550" y="2133600"/>
            <a:ext cx="10515600" cy="2436199"/>
          </a:xfrm>
        </p:spPr>
        <p:txBody>
          <a:bodyPr/>
          <a:lstStyle/>
          <a:p>
            <a:r>
              <a:rPr lang="en-US" b="1" dirty="0"/>
              <a:t>Building Model</a:t>
            </a:r>
          </a:p>
        </p:txBody>
      </p:sp>
    </p:spTree>
    <p:extLst>
      <p:ext uri="{BB962C8B-B14F-4D97-AF65-F5344CB8AC3E}">
        <p14:creationId xmlns:p14="http://schemas.microsoft.com/office/powerpoint/2010/main" val="18929064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2258EE-DF77-55F0-669B-A3727EA41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Build the model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D10B10-76C3-B8B9-7337-F40082DE9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>
                <a:latin typeface="-apple-system"/>
              </a:rPr>
              <a:t>pyspark.ml.regression.GBTRegressor</a:t>
            </a:r>
            <a:endParaRPr lang="en-US" altLang="zh-CN" dirty="0">
              <a:latin typeface="-apple-system"/>
            </a:endParaRPr>
          </a:p>
          <a:p>
            <a:r>
              <a:rPr lang="en-US" altLang="zh-CN" dirty="0" err="1">
                <a:latin typeface="-apple-system"/>
              </a:rPr>
              <a:t>pyspark.ml.regression</a:t>
            </a:r>
            <a:r>
              <a:rPr lang="en-US" altLang="zh-CN" dirty="0">
                <a:latin typeface="-apple-system"/>
              </a:rPr>
              <a:t>. </a:t>
            </a:r>
            <a:r>
              <a:rPr lang="en-US" altLang="zh-CN" dirty="0" err="1">
                <a:latin typeface="-apple-system"/>
              </a:rPr>
              <a:t>RandomForestRegressor</a:t>
            </a:r>
            <a:endParaRPr lang="en-US" altLang="zh-CN" dirty="0">
              <a:latin typeface="-apple-system"/>
            </a:endParaRPr>
          </a:p>
          <a:p>
            <a:r>
              <a:rPr lang="en-US" altLang="zh-CN" dirty="0" err="1">
                <a:latin typeface="-apple-system"/>
              </a:rPr>
              <a:t>pyspark.ml.regression</a:t>
            </a:r>
            <a:r>
              <a:rPr lang="en-US" altLang="zh-CN" dirty="0">
                <a:latin typeface="-apple-system"/>
              </a:rPr>
              <a:t>. </a:t>
            </a:r>
            <a:r>
              <a:rPr lang="en-US" altLang="zh-CN" dirty="0" err="1">
                <a:latin typeface="-apple-system"/>
              </a:rPr>
              <a:t>GeneralizedLinearRegression</a:t>
            </a:r>
            <a:endParaRPr lang="en-US" altLang="zh-CN" dirty="0">
              <a:latin typeface="-apple-system"/>
            </a:endParaRPr>
          </a:p>
          <a:p>
            <a:r>
              <a:rPr lang="en-US" altLang="zh-CN" dirty="0" err="1">
                <a:latin typeface="-apple-system"/>
              </a:rPr>
              <a:t>pyspark.ml.regression</a:t>
            </a:r>
            <a:r>
              <a:rPr lang="en-US" altLang="zh-CN" dirty="0">
                <a:latin typeface="-apple-system"/>
              </a:rPr>
              <a:t>. </a:t>
            </a:r>
            <a:r>
              <a:rPr lang="en-US" altLang="zh-CN" dirty="0" err="1">
                <a:latin typeface="-apple-system"/>
              </a:rPr>
              <a:t>DecisionTreeRegressor</a:t>
            </a:r>
            <a:endParaRPr lang="en-US" altLang="zh-CN" dirty="0">
              <a:latin typeface="-apple-system"/>
            </a:endParaRPr>
          </a:p>
          <a:p>
            <a:endParaRPr lang="en-US" altLang="zh-CN" dirty="0">
              <a:latin typeface="-apple-system"/>
            </a:endParaRPr>
          </a:p>
          <a:p>
            <a:r>
              <a:rPr lang="en-US" altLang="zh-CN" dirty="0">
                <a:latin typeface="-apple-system"/>
              </a:rPr>
              <a:t>Train/Predict</a:t>
            </a:r>
          </a:p>
          <a:p>
            <a:pPr lvl="1"/>
            <a:r>
              <a:rPr lang="en-US" altLang="zh-CN" dirty="0">
                <a:latin typeface="-apple-system"/>
              </a:rPr>
              <a:t>fit / transform / evaluate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21351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DE3930-83F0-E9DD-ACAA-AEBB3AE60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C4C6D5-F8F4-1CE5-F96A-E460708121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-apple-system"/>
              </a:rPr>
              <a:t>This is a housing price prediction project. </a:t>
            </a:r>
          </a:p>
          <a:p>
            <a:r>
              <a:rPr lang="en-US" altLang="zh-CN" dirty="0">
                <a:latin typeface="-apple-system"/>
              </a:rPr>
              <a:t>The goal is to analyze and model the UK Property Price dataset.</a:t>
            </a:r>
          </a:p>
          <a:p>
            <a:r>
              <a:rPr lang="en-US" altLang="zh-CN" dirty="0">
                <a:latin typeface="-apple-system"/>
              </a:rPr>
              <a:t>Utilizing the distributed and parallel computing capabilities of </a:t>
            </a:r>
            <a:r>
              <a:rPr lang="en-US" altLang="zh-CN" dirty="0" err="1">
                <a:latin typeface="-apple-system"/>
              </a:rPr>
              <a:t>PySpark</a:t>
            </a:r>
            <a:r>
              <a:rPr lang="en-US" altLang="zh-CN" dirty="0">
                <a:latin typeface="-apple-system"/>
              </a:rPr>
              <a:t> and Databricks to handle the processing of 1.5 million rows of data.</a:t>
            </a:r>
          </a:p>
        </p:txBody>
      </p:sp>
    </p:spTree>
    <p:extLst>
      <p:ext uri="{BB962C8B-B14F-4D97-AF65-F5344CB8AC3E}">
        <p14:creationId xmlns:p14="http://schemas.microsoft.com/office/powerpoint/2010/main" val="40827161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2258EE-DF77-55F0-669B-A3727EA41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Train the model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D10B10-76C3-B8B9-7337-F40082DE9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-apple-system"/>
              </a:rPr>
              <a:t>Grid Search</a:t>
            </a:r>
          </a:p>
          <a:p>
            <a:endParaRPr lang="en-US" altLang="zh-CN" dirty="0">
              <a:latin typeface="-apple-system"/>
            </a:endParaRPr>
          </a:p>
          <a:p>
            <a:endParaRPr lang="en-US" altLang="zh-CN" dirty="0">
              <a:latin typeface="-apple-system"/>
            </a:endParaRPr>
          </a:p>
          <a:p>
            <a:endParaRPr lang="en-US" altLang="zh-CN" dirty="0">
              <a:latin typeface="-apple-system"/>
            </a:endParaRPr>
          </a:p>
          <a:p>
            <a:endParaRPr lang="en-US" altLang="zh-CN" dirty="0">
              <a:latin typeface="-apple-system"/>
            </a:endParaRPr>
          </a:p>
          <a:p>
            <a:r>
              <a:rPr lang="en-US" altLang="zh-CN" dirty="0">
                <a:latin typeface="-apple-system"/>
              </a:rPr>
              <a:t>Cross Validation k=3</a:t>
            </a:r>
          </a:p>
          <a:p>
            <a:r>
              <a:rPr lang="en-US" altLang="zh-CN" dirty="0">
                <a:latin typeface="-apple-system"/>
              </a:rPr>
              <a:t>Polynomial Extension</a:t>
            </a:r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0723E7B-58F7-5682-063D-F05C16545C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4198" y="2364740"/>
            <a:ext cx="6655480" cy="1727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3329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>
            <a:extLst>
              <a:ext uri="{FF2B5EF4-FFF2-40B4-BE49-F238E27FC236}">
                <a16:creationId xmlns:a16="http://schemas.microsoft.com/office/drawing/2014/main" id="{DB8FDBF6-C151-B51D-9C2B-4C3524D20649}"/>
              </a:ext>
            </a:extLst>
          </p:cNvPr>
          <p:cNvSpPr txBox="1">
            <a:spLocks/>
          </p:cNvSpPr>
          <p:nvPr/>
        </p:nvSpPr>
        <p:spPr>
          <a:xfrm>
            <a:off x="844550" y="2133600"/>
            <a:ext cx="10515600" cy="24361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Experiment Result</a:t>
            </a:r>
          </a:p>
        </p:txBody>
      </p:sp>
    </p:spTree>
    <p:extLst>
      <p:ext uri="{BB962C8B-B14F-4D97-AF65-F5344CB8AC3E}">
        <p14:creationId xmlns:p14="http://schemas.microsoft.com/office/powerpoint/2010/main" val="34329901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2258EE-DF77-55F0-669B-A3727EA41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Environment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9120ED76-3C73-0469-CC2E-91816F41AD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7591" y="1460956"/>
            <a:ext cx="4924425" cy="3524250"/>
          </a:xfrm>
          <a:prstGeom prst="rect">
            <a:avLst/>
          </a:prstGeom>
        </p:spPr>
      </p:pic>
      <p:sp>
        <p:nvSpPr>
          <p:cNvPr id="5" name="内容占位符 7">
            <a:extLst>
              <a:ext uri="{FF2B5EF4-FFF2-40B4-BE49-F238E27FC236}">
                <a16:creationId xmlns:a16="http://schemas.microsoft.com/office/drawing/2014/main" id="{1D514E46-8795-DDB9-D269-3E82355FF8F1}"/>
              </a:ext>
            </a:extLst>
          </p:cNvPr>
          <p:cNvSpPr txBox="1">
            <a:spLocks/>
          </p:cNvSpPr>
          <p:nvPr/>
        </p:nvSpPr>
        <p:spPr>
          <a:xfrm>
            <a:off x="6009008" y="1410393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-apple-system"/>
              </a:rPr>
              <a:t>Databricks</a:t>
            </a:r>
          </a:p>
          <a:p>
            <a:pPr lvl="1"/>
            <a:r>
              <a:rPr lang="en-US" altLang="zh-CN" dirty="0">
                <a:latin typeface="-apple-system"/>
              </a:rPr>
              <a:t>Runtime Version: 14.2 (includes Apache Spark 3.5.0, Scala 2.12)</a:t>
            </a:r>
          </a:p>
          <a:p>
            <a:pPr lvl="1"/>
            <a:r>
              <a:rPr lang="en-US" altLang="zh-CN" dirty="0">
                <a:latin typeface="-apple-system"/>
              </a:rPr>
              <a:t>Node Type: i3.4xlarge (122 GB Memory, 16 Cores, 4DBU/h)</a:t>
            </a:r>
            <a:endParaRPr lang="zh-CN" altLang="en-US" dirty="0">
              <a:latin typeface="-apple-system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4911D80-B8A0-C14D-53A2-CB87E592D6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9008" y="3429000"/>
            <a:ext cx="5257800" cy="1791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1029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2258EE-DF77-55F0-669B-A3727EA41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Result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8" name="内容占位符 7">
            <a:extLst>
              <a:ext uri="{FF2B5EF4-FFF2-40B4-BE49-F238E27FC236}">
                <a16:creationId xmlns:a16="http://schemas.microsoft.com/office/drawing/2014/main" id="{AA04C91A-657F-A954-4A7A-050CB052643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9598082"/>
              </p:ext>
            </p:extLst>
          </p:nvPr>
        </p:nvGraphicFramePr>
        <p:xfrm>
          <a:off x="838200" y="1417013"/>
          <a:ext cx="10515600" cy="48564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148191">
                  <a:extLst>
                    <a:ext uri="{9D8B030D-6E8A-4147-A177-3AD203B41FA5}">
                      <a16:colId xmlns:a16="http://schemas.microsoft.com/office/drawing/2014/main" val="1709917627"/>
                    </a:ext>
                  </a:extLst>
                </a:gridCol>
                <a:gridCol w="1614792">
                  <a:extLst>
                    <a:ext uri="{9D8B030D-6E8A-4147-A177-3AD203B41FA5}">
                      <a16:colId xmlns:a16="http://schemas.microsoft.com/office/drawing/2014/main" val="3690295047"/>
                    </a:ext>
                  </a:extLst>
                </a:gridCol>
                <a:gridCol w="1780162">
                  <a:extLst>
                    <a:ext uri="{9D8B030D-6E8A-4147-A177-3AD203B41FA5}">
                      <a16:colId xmlns:a16="http://schemas.microsoft.com/office/drawing/2014/main" val="4201037316"/>
                    </a:ext>
                  </a:extLst>
                </a:gridCol>
                <a:gridCol w="1614791">
                  <a:extLst>
                    <a:ext uri="{9D8B030D-6E8A-4147-A177-3AD203B41FA5}">
                      <a16:colId xmlns:a16="http://schemas.microsoft.com/office/drawing/2014/main" val="1274785257"/>
                    </a:ext>
                  </a:extLst>
                </a:gridCol>
                <a:gridCol w="1770434">
                  <a:extLst>
                    <a:ext uri="{9D8B030D-6E8A-4147-A177-3AD203B41FA5}">
                      <a16:colId xmlns:a16="http://schemas.microsoft.com/office/drawing/2014/main" val="3968878998"/>
                    </a:ext>
                  </a:extLst>
                </a:gridCol>
                <a:gridCol w="1587230">
                  <a:extLst>
                    <a:ext uri="{9D8B030D-6E8A-4147-A177-3AD203B41FA5}">
                      <a16:colId xmlns:a16="http://schemas.microsoft.com/office/drawing/2014/main" val="1114134519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Algorithm</a:t>
                      </a:r>
                      <a:endParaRPr lang="zh-CN" altLang="en-US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Train</a:t>
                      </a:r>
                      <a:endParaRPr lang="zh-CN" altLang="en-US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Test</a:t>
                      </a:r>
                      <a:endParaRPr lang="zh-CN" altLang="en-US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Time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273656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RMSE</a:t>
                      </a:r>
                      <a:endParaRPr lang="zh-CN" altLang="en-US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R2</a:t>
                      </a:r>
                      <a:endParaRPr lang="zh-CN" altLang="en-US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RMSE</a:t>
                      </a:r>
                      <a:endParaRPr lang="zh-CN" altLang="en-US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R2</a:t>
                      </a:r>
                      <a:endParaRPr lang="zh-CN" altLang="en-US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931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Gradient Boost Decision Tree</a:t>
                      </a:r>
                    </a:p>
                    <a:p>
                      <a:r>
                        <a:rPr lang="en-US" altLang="zh-CN" dirty="0"/>
                        <a:t>(n=100,depth=5)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493851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0.681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1349397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-3.818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1.38 Hour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2309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Random Forest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(n=200,depth=9)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471571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0.709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476664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0.399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24.33 Min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01010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Random Forest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(n=210,depth=8)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512009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0.657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482332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0.384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19.96 Min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2214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Linear Regression(d=2)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510993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0.658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5237383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-72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1.75 Min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9126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Linear Regression(d=3)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468162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0.713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97768842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-25293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13.73 Min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13135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Decision Tree(depth=20)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86361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0.990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1163503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-2.58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26.02 Min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78892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21529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2F4F198B-B4B2-9866-5693-50C50CBD5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550" y="2133600"/>
            <a:ext cx="10515600" cy="2436199"/>
          </a:xfrm>
        </p:spPr>
        <p:txBody>
          <a:bodyPr/>
          <a:lstStyle/>
          <a:p>
            <a:r>
              <a:rPr lang="en-US" b="1" dirty="0"/>
              <a:t>Conclusion &amp; Future</a:t>
            </a:r>
          </a:p>
        </p:txBody>
      </p:sp>
    </p:spTree>
    <p:extLst>
      <p:ext uri="{BB962C8B-B14F-4D97-AF65-F5344CB8AC3E}">
        <p14:creationId xmlns:p14="http://schemas.microsoft.com/office/powerpoint/2010/main" val="24217910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693129B-1DBA-109B-69B4-28A21F133744}"/>
              </a:ext>
            </a:extLst>
          </p:cNvPr>
          <p:cNvSpPr txBox="1">
            <a:spLocks/>
          </p:cNvSpPr>
          <p:nvPr/>
        </p:nvSpPr>
        <p:spPr>
          <a:xfrm>
            <a:off x="838200" y="723092"/>
            <a:ext cx="10515600" cy="3067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Summary: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Learned about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databricks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(how to create a compute cluster, upload data, run code,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etc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) and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Pyspark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(how to build a spark session, use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pyspark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to analyze data,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etc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analyze, process </a:t>
            </a:r>
            <a:r>
              <a:rPr lang="en-US" altLang="zh-CN" sz="2600" dirty="0">
                <a:latin typeface="Arial" panose="020B0604020202020204" pitchFamily="34" charset="0"/>
                <a:cs typeface="Arial" panose="020B0604020202020204" pitchFamily="34" charset="0"/>
              </a:rPr>
              <a:t>UK property price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dataset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build several models to predict the price.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84449A7-3855-E859-3085-187019AA09B1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3791067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6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2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/>
                </a:solidFill>
              </a:rPr>
              <a:t>Next:</a:t>
            </a:r>
          </a:p>
          <a:p>
            <a:r>
              <a:rPr lang="en-US" dirty="0">
                <a:solidFill>
                  <a:schemeClr val="tx1"/>
                </a:solidFill>
              </a:rPr>
              <a:t>The model can be further optimized.</a:t>
            </a:r>
          </a:p>
          <a:p>
            <a:r>
              <a:rPr lang="en-US" dirty="0">
                <a:solidFill>
                  <a:schemeClr val="tx1"/>
                </a:solidFill>
              </a:rPr>
              <a:t>Try other models (like LSTM).</a:t>
            </a:r>
          </a:p>
          <a:p>
            <a:r>
              <a:rPr lang="en-US" dirty="0">
                <a:solidFill>
                  <a:schemeClr val="tx1"/>
                </a:solidFill>
              </a:rPr>
              <a:t>Try to leverage </a:t>
            </a:r>
            <a:r>
              <a:rPr lang="en-US" dirty="0" err="1">
                <a:solidFill>
                  <a:schemeClr val="tx1"/>
                </a:solidFill>
              </a:rPr>
              <a:t>Pyspark</a:t>
            </a:r>
            <a:r>
              <a:rPr lang="en-US" dirty="0">
                <a:solidFill>
                  <a:schemeClr val="tx1"/>
                </a:solidFill>
              </a:rPr>
              <a:t> and Databricks (or other cloud) to utilize the whole dataset.</a:t>
            </a:r>
          </a:p>
        </p:txBody>
      </p:sp>
    </p:spTree>
    <p:extLst>
      <p:ext uri="{BB962C8B-B14F-4D97-AF65-F5344CB8AC3E}">
        <p14:creationId xmlns:p14="http://schemas.microsoft.com/office/powerpoint/2010/main" val="39888704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21C331-4649-1E3E-D8E5-51C7E6164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3960" y="2986405"/>
            <a:ext cx="10515600" cy="1325563"/>
          </a:xfrm>
        </p:spPr>
        <p:txBody>
          <a:bodyPr/>
          <a:lstStyle/>
          <a:p>
            <a:r>
              <a:rPr lang="en-US" altLang="zh-CN" dirty="0">
                <a:latin typeface="-apple-system"/>
              </a:rPr>
              <a:t>Thank you!</a:t>
            </a:r>
            <a:endParaRPr lang="zh-CN" altLang="en-US" dirty="0"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28825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155A21DE-C426-1909-D5EB-2F76DF4E45B8}"/>
              </a:ext>
            </a:extLst>
          </p:cNvPr>
          <p:cNvSpPr txBox="1">
            <a:spLocks/>
          </p:cNvSpPr>
          <p:nvPr/>
        </p:nvSpPr>
        <p:spPr>
          <a:xfrm>
            <a:off x="844550" y="2133600"/>
            <a:ext cx="10515600" cy="24361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1" dirty="0"/>
              <a:t>Data Exploration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79348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93B51C-7ED6-F050-E7F2-D1B0B751D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>
                <a:latin typeface="Arial" panose="020B0604020202020204" pitchFamily="34" charset="0"/>
                <a:cs typeface="Arial" panose="020B0604020202020204" pitchFamily="34" charset="0"/>
              </a:rPr>
              <a:t>Price</a:t>
            </a:r>
            <a:endParaRPr lang="zh-CN" alt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内容占位符 4">
            <a:extLst>
              <a:ext uri="{FF2B5EF4-FFF2-40B4-BE49-F238E27FC236}">
                <a16:creationId xmlns:a16="http://schemas.microsoft.com/office/drawing/2014/main" id="{70BD0AB8-31EC-DB20-93CF-7FF1F1C829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200" y="1690688"/>
            <a:ext cx="5990152" cy="4351337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63345EE5-F252-FFD5-A60D-4E53F0607CD5}"/>
              </a:ext>
            </a:extLst>
          </p:cNvPr>
          <p:cNvSpPr txBox="1"/>
          <p:nvPr/>
        </p:nvSpPr>
        <p:spPr>
          <a:xfrm>
            <a:off x="7298871" y="1828800"/>
            <a:ext cx="3282043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zh-CN" sz="2600" dirty="0">
                <a:latin typeface="Arial" panose="020B0604020202020204" pitchFamily="34" charset="0"/>
                <a:cs typeface="Arial" panose="020B0604020202020204" pitchFamily="34" charset="0"/>
              </a:rPr>
              <a:t>There is an overall upward trend from 1995 to 2023</a:t>
            </a:r>
          </a:p>
          <a:p>
            <a:pPr marL="228600" indent="-2286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zh-CN" sz="2600" dirty="0">
                <a:latin typeface="Arial" panose="020B0604020202020204" pitchFamily="34" charset="0"/>
                <a:cs typeface="Arial" panose="020B0604020202020204" pitchFamily="34" charset="0"/>
              </a:rPr>
              <a:t>There is also a decline from 2022 to 2023.</a:t>
            </a:r>
            <a:endParaRPr lang="zh-CN" alt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68467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DE3930-83F0-E9DD-ACAA-AEBB3AE60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>
                <a:latin typeface="Arial" panose="020B0604020202020204" pitchFamily="34" charset="0"/>
                <a:cs typeface="Arial" panose="020B0604020202020204" pitchFamily="34" charset="0"/>
              </a:rPr>
              <a:t>Price</a:t>
            </a:r>
            <a:endParaRPr lang="zh-CN" alt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62E42DC-32BC-508E-3882-7618FBD72949}"/>
              </a:ext>
            </a:extLst>
          </p:cNvPr>
          <p:cNvSpPr txBox="1"/>
          <p:nvPr/>
        </p:nvSpPr>
        <p:spPr>
          <a:xfrm>
            <a:off x="838200" y="4653588"/>
            <a:ext cx="1072332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zh-CN" sz="2600" dirty="0">
                <a:latin typeface="Arial" panose="020B0604020202020204" pitchFamily="34" charset="0"/>
                <a:cs typeface="Arial" panose="020B0604020202020204" pitchFamily="34" charset="0"/>
              </a:rPr>
              <a:t>The distribution of housing prices is not uniform across months or dates, indicating the presence of peak seasons or off-peak seasons.</a:t>
            </a:r>
          </a:p>
          <a:p>
            <a:pPr marL="228600" indent="-2286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zh-CN" sz="2600" dirty="0">
                <a:latin typeface="Arial" panose="020B0604020202020204" pitchFamily="34" charset="0"/>
                <a:cs typeface="Arial" panose="020B0604020202020204" pitchFamily="34" charset="0"/>
              </a:rPr>
              <a:t> Therefore, these two features should not be dropped.</a:t>
            </a:r>
            <a:endParaRPr lang="zh-CN" alt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内容占位符 11">
            <a:extLst>
              <a:ext uri="{FF2B5EF4-FFF2-40B4-BE49-F238E27FC236}">
                <a16:creationId xmlns:a16="http://schemas.microsoft.com/office/drawing/2014/main" id="{05AF56E8-4F4D-E33A-5F4E-ACA626BDA0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0507" y="1490865"/>
            <a:ext cx="5315493" cy="2994541"/>
          </a:xfr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425B403-3668-BB91-FB6C-9BB86442BF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490865"/>
            <a:ext cx="5407832" cy="2994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7949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DE3930-83F0-E9DD-ACAA-AEBB3AE60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Categorical Features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内容占位符 4">
            <a:extLst>
              <a:ext uri="{FF2B5EF4-FFF2-40B4-BE49-F238E27FC236}">
                <a16:creationId xmlns:a16="http://schemas.microsoft.com/office/drawing/2014/main" id="{D2A51ED6-3740-5C51-D557-2E88610965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8913" y="1690688"/>
            <a:ext cx="3520745" cy="372650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093DDAD-44CB-C7F4-8410-314D6CCBFA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2344" y="1690689"/>
            <a:ext cx="3750339" cy="3726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4728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DE3930-83F0-E9DD-ACAA-AEBB3AE60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Categorical Features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2ABB189-1526-926E-5C6F-DA79B6DFDB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0395" y="1874201"/>
            <a:ext cx="3695131" cy="3766497"/>
          </a:xfrm>
          <a:prstGeom prst="rect">
            <a:avLst/>
          </a:prstGeom>
        </p:spPr>
      </p:pic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43BE6B62-9E6F-4B45-9D45-13D0A10437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6476" y="1874201"/>
            <a:ext cx="3782908" cy="3766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9223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CEF48D-ED8E-73F0-A5A6-0E6352B53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Categorical Features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038AC150-FA2D-7EC5-D883-81A6451A39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1114" y="1980248"/>
            <a:ext cx="4637019" cy="3521392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84E5A41-BE92-124B-6BA1-7147789001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094" y="1980248"/>
            <a:ext cx="4838793" cy="3521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7640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C2CADB-8C40-B294-4F7F-6B02D4E31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Categorical Features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A4E34593-7788-3AF5-A429-D8635C6652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4936" y="1961675"/>
            <a:ext cx="4975944" cy="3626535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B641AB2-276B-BC69-05ED-786D5F9542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099" y="1961675"/>
            <a:ext cx="5178901" cy="3626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408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701</Words>
  <Application>Microsoft Office PowerPoint</Application>
  <PresentationFormat>宽屏</PresentationFormat>
  <Paragraphs>136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1" baseType="lpstr">
      <vt:lpstr>-apple-system</vt:lpstr>
      <vt:lpstr>等线</vt:lpstr>
      <vt:lpstr>等线 Light</vt:lpstr>
      <vt:lpstr>Arial</vt:lpstr>
      <vt:lpstr>Office 主题​​</vt:lpstr>
      <vt:lpstr>Utilizing the UK Property Price Dataset for Market Analysis using PySpark and databricks</vt:lpstr>
      <vt:lpstr>Introduction</vt:lpstr>
      <vt:lpstr>PowerPoint 演示文稿</vt:lpstr>
      <vt:lpstr>Price</vt:lpstr>
      <vt:lpstr>Price</vt:lpstr>
      <vt:lpstr>Categorical Features</vt:lpstr>
      <vt:lpstr>Categorical Features</vt:lpstr>
      <vt:lpstr>Categorical Features</vt:lpstr>
      <vt:lpstr>Categorical Features</vt:lpstr>
      <vt:lpstr>Country</vt:lpstr>
      <vt:lpstr>Other Features</vt:lpstr>
      <vt:lpstr>Dropped Features</vt:lpstr>
      <vt:lpstr>Preprocessing</vt:lpstr>
      <vt:lpstr>Fill in missing values</vt:lpstr>
      <vt:lpstr>Encode</vt:lpstr>
      <vt:lpstr>Normalization</vt:lpstr>
      <vt:lpstr>PCA</vt:lpstr>
      <vt:lpstr>Building Model</vt:lpstr>
      <vt:lpstr>Build the model</vt:lpstr>
      <vt:lpstr>Train the model</vt:lpstr>
      <vt:lpstr>PowerPoint 演示文稿</vt:lpstr>
      <vt:lpstr>Environment</vt:lpstr>
      <vt:lpstr>Result</vt:lpstr>
      <vt:lpstr>Conclusion &amp; Future</vt:lpstr>
      <vt:lpstr>PowerPoint 演示文稿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Utilizing the UK Property Price Dataset for Market Analysis using PySpark and databricks</dc:title>
  <dc:creator>qiao qin</dc:creator>
  <cp:lastModifiedBy>qiao qin</cp:lastModifiedBy>
  <cp:revision>5</cp:revision>
  <dcterms:created xsi:type="dcterms:W3CDTF">2023-12-11T21:53:24Z</dcterms:created>
  <dcterms:modified xsi:type="dcterms:W3CDTF">2023-12-11T23:13:31Z</dcterms:modified>
</cp:coreProperties>
</file>