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fdddceef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fdddceef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1c545f9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1c545f9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562146b1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a562146b1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fdddceef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fdddceef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6f267e89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6f267e89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098adca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098adca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1c545f9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1c545f9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a562146b1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a562146b1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9c2d990d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9c2d990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a562146b1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a562146b1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c2222200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c2222200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fdddcee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fdddcee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fdddcee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fdddcee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fdddcee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fdddcee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fdddceef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fdddcee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fdddceef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fdddceef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1c545f99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1c545f99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9c2d990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9c2d990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fdddceef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fdddceef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098adca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098adca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c2222200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c2222200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1c545f9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1c545f9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6be872f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6be872f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1c545f9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1c545f9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c2222200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c2222200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fdddceef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fdddceef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a562146b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a562146b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/home-credit-default-risk/dat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1025" y="1410875"/>
            <a:ext cx="8817600" cy="15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073763"/>
                </a:solidFill>
              </a:rPr>
              <a:t>Projet 7</a:t>
            </a:r>
            <a:endParaRPr b="1" sz="3100"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3100">
                <a:solidFill>
                  <a:srgbClr val="073763"/>
                </a:solidFill>
              </a:rPr>
              <a:t>Implémentez un modèle de scoring</a:t>
            </a:r>
            <a:endParaRPr b="1" sz="3900">
              <a:solidFill>
                <a:srgbClr val="07376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8175" y="4310325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FAMIEN Adjoua Moïse Landry</a:t>
            </a:r>
            <a:endParaRPr sz="2200">
              <a:solidFill>
                <a:srgbClr val="073763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0" y="112175"/>
            <a:ext cx="3105625" cy="77640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II.2. Présentation du nettoyage du jeu de données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6" y="540993"/>
            <a:ext cx="3084151" cy="230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5" y="2762575"/>
            <a:ext cx="3063964" cy="22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3266125" y="575050"/>
            <a:ext cx="57645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Déséquilibre dans les données: Quelles conséquences?</a:t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Surreprésentation de la classe majoritaire dans la prédiction;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Accuracy très élevée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On se retrouve avec des faux </a:t>
            </a:r>
            <a:r>
              <a:rPr b="1" lang="fr" sz="1500">
                <a:solidFill>
                  <a:srgbClr val="073763"/>
                </a:solidFill>
              </a:rPr>
              <a:t>“Bons modèles”</a:t>
            </a:r>
            <a:r>
              <a:rPr lang="fr" sz="1500">
                <a:solidFill>
                  <a:srgbClr val="073763"/>
                </a:solidFill>
              </a:rPr>
              <a:t>: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Classe majoritaire prédite alors que la classe minoritaire est plus intéressante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266125" y="2861050"/>
            <a:ext cx="5764500" cy="1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Résolution du problème du déséquilibre: Quelle méthode?</a:t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Plusieurs méthodes: Ré-échantillonnage (sur-échantillonnage et sous-échantillonnage), </a:t>
            </a:r>
            <a:r>
              <a:rPr lang="fr" sz="1500">
                <a:solidFill>
                  <a:srgbClr val="073763"/>
                </a:solidFill>
              </a:rPr>
              <a:t>Pondération des classes), Ensemble learning, etc...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Techniques utilisées: SMOTE, ADASYN, etc...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1504000" y="4650550"/>
            <a:ext cx="737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➔"/>
            </a:pPr>
            <a:r>
              <a:rPr b="1" lang="fr" sz="1500">
                <a:solidFill>
                  <a:srgbClr val="FF0000"/>
                </a:solidFill>
              </a:rPr>
              <a:t>Ce qui pose le problème du choix de la métrique d’évaluation du modèle.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III. EXPLICATION DE L’APPROCHE</a:t>
            </a:r>
            <a:r>
              <a:rPr b="1" lang="fr" sz="3000">
                <a:solidFill>
                  <a:schemeClr val="lt1"/>
                </a:solidFill>
              </a:rPr>
              <a:t> DE </a:t>
            </a:r>
            <a:r>
              <a:rPr b="1" lang="fr" sz="3000">
                <a:solidFill>
                  <a:schemeClr val="lt1"/>
                </a:solidFill>
              </a:rPr>
              <a:t>MODÉLISATION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III.1 Choix de la métrique d’évaluation du modèle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98275" y="640375"/>
            <a:ext cx="8922900" cy="4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Quelle métrique d’évaluation du modèle?</a:t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Utilisation d’une approche naïve de classification risque de biaiser le modèle dans le cas d’un déséquilibre des classes: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Accuracy élevée pourtant le modèle prédit toujours la classe majoritaire;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Exemple: Cas de prédiction de maladies rares ou de transactions frauduleuses.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➔"/>
            </a:pPr>
            <a:r>
              <a:rPr b="1" lang="fr" sz="1500">
                <a:solidFill>
                  <a:srgbClr val="FF0000"/>
                </a:solidFill>
              </a:rPr>
              <a:t>D’où le recours à l’utilisation d’une métrique pertinente du point de vue métier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73763"/>
                </a:solidFill>
              </a:rPr>
              <a:t>Dans notre cas, il s’agit d’un modèle de prédiction d’un défaut de paiement ou pas: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On sait que les clients à risque constituent une source de perte et que la société “Prêt à dépenser” ne doit pas se priver de clients potentiellement solvables.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Que faire?</a:t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Avoir à la fois un bon </a:t>
            </a:r>
            <a:r>
              <a:rPr b="1" lang="fr" sz="1500">
                <a:solidFill>
                  <a:srgbClr val="073763"/>
                </a:solidFill>
              </a:rPr>
              <a:t>rappel</a:t>
            </a:r>
            <a:r>
              <a:rPr lang="fr" sz="1500">
                <a:solidFill>
                  <a:srgbClr val="073763"/>
                </a:solidFill>
              </a:rPr>
              <a:t> et une </a:t>
            </a:r>
            <a:r>
              <a:rPr b="1" lang="fr" sz="1500">
                <a:solidFill>
                  <a:srgbClr val="073763"/>
                </a:solidFill>
              </a:rPr>
              <a:t>bonne précision;</a:t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Utilisation du</a:t>
            </a:r>
            <a:r>
              <a:rPr b="1" lang="fr" sz="1500">
                <a:solidFill>
                  <a:srgbClr val="073763"/>
                </a:solidFill>
              </a:rPr>
              <a:t> F1 score.</a:t>
            </a:r>
            <a:endParaRPr b="1"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III.2 Approche de modélisation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2430225" y="1051075"/>
            <a:ext cx="1889100" cy="156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Pré-traitement des données et détermination des variables pertinentes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525225" y="1191550"/>
            <a:ext cx="1593900" cy="12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 la métrique d’évaluation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F1 score</a:t>
            </a:r>
            <a:endParaRPr b="1"/>
          </a:p>
        </p:txBody>
      </p:sp>
      <p:sp>
        <p:nvSpPr>
          <p:cNvPr id="157" name="Google Shape;157;p25"/>
          <p:cNvSpPr/>
          <p:nvPr/>
        </p:nvSpPr>
        <p:spPr>
          <a:xfrm>
            <a:off x="4668600" y="946300"/>
            <a:ext cx="1838700" cy="174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Entraînement des algorithmes de classification à travers une grille de recherche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6868875" y="1207725"/>
            <a:ext cx="1708200" cy="12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des modèles et choix du modèle final</a:t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6576824" y="1752325"/>
            <a:ext cx="273000" cy="2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4395599" y="1776175"/>
            <a:ext cx="273000" cy="2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2157224" y="1761000"/>
            <a:ext cx="273000" cy="2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26875" y="3669325"/>
            <a:ext cx="39012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Algorithmes entraînés:</a:t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❖"/>
            </a:pPr>
            <a:r>
              <a:rPr lang="fr" sz="1500">
                <a:solidFill>
                  <a:srgbClr val="073763"/>
                </a:solidFill>
              </a:rPr>
              <a:t>Régression Logistique;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❖"/>
            </a:pPr>
            <a:r>
              <a:rPr lang="fr" sz="1500">
                <a:solidFill>
                  <a:srgbClr val="073763"/>
                </a:solidFill>
              </a:rPr>
              <a:t>Random Forest Classifier;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❖"/>
            </a:pPr>
            <a:r>
              <a:rPr lang="fr" sz="1500">
                <a:solidFill>
                  <a:srgbClr val="073763"/>
                </a:solidFill>
              </a:rPr>
              <a:t>XGBoost Classifier.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26875" y="2983525"/>
            <a:ext cx="3901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Réduction du déséquilibre des données</a:t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❖"/>
            </a:pPr>
            <a:r>
              <a:rPr lang="fr" sz="1500">
                <a:solidFill>
                  <a:srgbClr val="073763"/>
                </a:solidFill>
              </a:rPr>
              <a:t>SMOTE</a:t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III.3 Evaluation de la modélisation et choix du modèle final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50650" y="621325"/>
            <a:ext cx="5911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Evaluation des modèles de classification:</a:t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8325"/>
            <a:ext cx="4645739" cy="366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875" y="1289200"/>
            <a:ext cx="40334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4927450" y="2907325"/>
            <a:ext cx="40335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b="1" lang="fr" sz="1500">
                <a:solidFill>
                  <a:srgbClr val="073763"/>
                </a:solidFill>
              </a:rPr>
              <a:t>Random Forest Classifier </a:t>
            </a:r>
            <a:r>
              <a:rPr lang="fr" sz="1500">
                <a:solidFill>
                  <a:srgbClr val="073763"/>
                </a:solidFill>
              </a:rPr>
              <a:t>produit les meilleures scores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Il sera utilisé comme modèle de prédiction</a:t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III.3 Evaluation de la modélisation et choix du modèle final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50650" y="621325"/>
            <a:ext cx="9034200" cy="4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Interprétabilité du modèle</a:t>
            </a:r>
            <a:r>
              <a:rPr b="1" lang="fr" sz="1500">
                <a:solidFill>
                  <a:srgbClr val="073763"/>
                </a:solidFill>
              </a:rPr>
              <a:t>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b="1" lang="fr" sz="1500">
                <a:solidFill>
                  <a:srgbClr val="073763"/>
                </a:solidFill>
              </a:rPr>
              <a:t>Définition:</a:t>
            </a:r>
            <a:r>
              <a:rPr lang="fr" sz="1500">
                <a:solidFill>
                  <a:srgbClr val="073763"/>
                </a:solidFill>
              </a:rPr>
              <a:t> comprendre les raisons de la prise de décision d’un modèle;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Pour quelles raisons?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73763"/>
                </a:solidFill>
              </a:rPr>
              <a:t>Plusieurs raisons sont évoquées: scientifiques, </a:t>
            </a:r>
            <a:r>
              <a:rPr lang="fr" sz="1500">
                <a:solidFill>
                  <a:srgbClr val="073763"/>
                </a:solidFill>
              </a:rPr>
              <a:t>éthiques</a:t>
            </a:r>
            <a:r>
              <a:rPr lang="fr" sz="1500">
                <a:solidFill>
                  <a:srgbClr val="073763"/>
                </a:solidFill>
              </a:rPr>
              <a:t>, et législatifs: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Les algorithmes de Machine Learning des nos jours sont de plus en plus complexes et précises;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Nécessité pour le Data scientist de connaître les variables qui influencent sont modèles et de vérifier la cohérence de ses résultats;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Personne ne doit faire l’objet d’une décision uniquement fondée sur le résultat d’un traitement automatisé.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73763"/>
                </a:solidFill>
              </a:rPr>
              <a:t>Plusieurs méthodes sont utilisés: LIME, SHAP, …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73763"/>
                </a:solidFill>
              </a:rPr>
              <a:t>Pour ce travail, nous avons utilisé la méthode LIME pour interpréter localement les modèles.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L’algorithme LIME (en anglais, Local Interpretable Model-agnostic Explanations) est un modèle agnostique.</a:t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IV. </a:t>
            </a:r>
            <a:r>
              <a:rPr b="1" lang="fr" sz="3000">
                <a:solidFill>
                  <a:schemeClr val="lt1"/>
                </a:solidFill>
              </a:rPr>
              <a:t>PRÉSENTATION DU DASHBOARD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IV.1 Outils utilisés pour l’implémentation du dashboard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2695975" y="794075"/>
            <a:ext cx="6256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73763"/>
                </a:solidFill>
              </a:rPr>
              <a:t>Pour l’implémentation de l’API permettant d’appeler la prédiction à partir l’identifiant du client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25" y="700525"/>
            <a:ext cx="2488590" cy="9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2695975" y="1784675"/>
            <a:ext cx="6256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73763"/>
                </a:solidFill>
              </a:rPr>
              <a:t>Pour </a:t>
            </a:r>
            <a:r>
              <a:rPr lang="fr">
                <a:solidFill>
                  <a:srgbClr val="073763"/>
                </a:solidFill>
              </a:rPr>
              <a:t>l'interprétation</a:t>
            </a:r>
            <a:r>
              <a:rPr lang="fr">
                <a:solidFill>
                  <a:srgbClr val="073763"/>
                </a:solidFill>
              </a:rPr>
              <a:t> locale de prédiction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105175" y="1784675"/>
            <a:ext cx="248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>
                <a:solidFill>
                  <a:schemeClr val="dk1"/>
                </a:solidFill>
              </a:rPr>
              <a:t>LIME</a:t>
            </a:r>
            <a:endParaRPr b="1" sz="2900">
              <a:solidFill>
                <a:schemeClr val="dk1"/>
              </a:solidFill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75" y="2588275"/>
            <a:ext cx="2046452" cy="97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2695975" y="2699075"/>
            <a:ext cx="6256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73763"/>
                </a:solidFill>
              </a:rPr>
              <a:t>Pour l'implémentation du dashboard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3861581"/>
            <a:ext cx="2376525" cy="73896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2695975" y="3918275"/>
            <a:ext cx="6256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73763"/>
                </a:solidFill>
              </a:rPr>
              <a:t>Pour la gestion de la version des codes: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73763"/>
                </a:solidFill>
              </a:rPr>
              <a:t>Lien github: </a:t>
            </a:r>
            <a:r>
              <a:rPr lang="fr">
                <a:solidFill>
                  <a:srgbClr val="073763"/>
                </a:solidFill>
              </a:rPr>
              <a:t>https://github.com/DrQuickly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IV. Présentation du dashboard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25" y="641100"/>
            <a:ext cx="7943552" cy="446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IV. </a:t>
            </a:r>
            <a:r>
              <a:rPr b="1" lang="fr" sz="2000">
                <a:solidFill>
                  <a:schemeClr val="lt1"/>
                </a:solidFill>
              </a:rPr>
              <a:t>Présentation du modèle finale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674325"/>
            <a:ext cx="7674264" cy="431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59775" y="19175"/>
            <a:ext cx="9015000" cy="4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073763"/>
                </a:solidFill>
              </a:rPr>
              <a:t>Sommaire</a:t>
            </a:r>
            <a:endParaRPr b="1" sz="31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Rappel de la problématique</a:t>
            </a:r>
            <a:endParaRPr sz="26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P</a:t>
            </a:r>
            <a:r>
              <a:rPr lang="fr" sz="2600">
                <a:solidFill>
                  <a:srgbClr val="073763"/>
                </a:solidFill>
              </a:rPr>
              <a:t>résentation du jeu de données</a:t>
            </a:r>
            <a:endParaRPr sz="26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Explication de l’approche de modélisation</a:t>
            </a:r>
            <a:endParaRPr sz="26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Présentation du dashboard</a:t>
            </a:r>
            <a:endParaRPr sz="26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Conclusion</a:t>
            </a:r>
            <a:endParaRPr sz="2600">
              <a:solidFill>
                <a:srgbClr val="073763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IV. Présentation du modèle finale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674325"/>
            <a:ext cx="7674264" cy="431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IV. Présentation du modèle finale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74325"/>
            <a:ext cx="7674264" cy="431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IV. Présentation du modèle finale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674325"/>
            <a:ext cx="7674264" cy="431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IV. Présentation du modèle finale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674325"/>
            <a:ext cx="7674264" cy="431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IV. Présentation du modèle finale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9" name="Google Shape;249;p36"/>
          <p:cNvSpPr txBox="1"/>
          <p:nvPr/>
        </p:nvSpPr>
        <p:spPr>
          <a:xfrm>
            <a:off x="151450" y="697525"/>
            <a:ext cx="8809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Points à améliorer dans le dashboard: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Optimisation de l’algorithme générant le dashboard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Modification de la </a:t>
            </a:r>
            <a:r>
              <a:rPr lang="fr" sz="1500">
                <a:solidFill>
                  <a:srgbClr val="073763"/>
                </a:solidFill>
              </a:rPr>
              <a:t>structure</a:t>
            </a:r>
            <a:r>
              <a:rPr lang="fr" sz="1500">
                <a:solidFill>
                  <a:srgbClr val="073763"/>
                </a:solidFill>
              </a:rPr>
              <a:t> de l’algorithme;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Utilisation de décorateur (@st.cache) pour éviter de reprendre les calculs lourds;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Utilisation de nouvelles méthodes empêchant </a:t>
            </a:r>
            <a:r>
              <a:rPr lang="fr" sz="1500">
                <a:solidFill>
                  <a:srgbClr val="073763"/>
                </a:solidFill>
              </a:rPr>
              <a:t>l'exécution</a:t>
            </a:r>
            <a:r>
              <a:rPr lang="fr" sz="1500">
                <a:solidFill>
                  <a:srgbClr val="073763"/>
                </a:solidFill>
              </a:rPr>
              <a:t> entière de l’algorithme à modification de checkbox, selectbox.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Rendre beaucoup plus </a:t>
            </a:r>
            <a:r>
              <a:rPr lang="fr" sz="1500">
                <a:solidFill>
                  <a:srgbClr val="073763"/>
                </a:solidFill>
              </a:rPr>
              <a:t>interactifs</a:t>
            </a:r>
            <a:r>
              <a:rPr lang="fr" sz="1500">
                <a:solidFill>
                  <a:srgbClr val="073763"/>
                </a:solidFill>
              </a:rPr>
              <a:t> les graphiques présentés dans le </a:t>
            </a:r>
            <a:r>
              <a:rPr lang="fr" sz="1500">
                <a:solidFill>
                  <a:srgbClr val="073763"/>
                </a:solidFill>
              </a:rPr>
              <a:t>dashboard</a:t>
            </a:r>
            <a:r>
              <a:rPr lang="fr" sz="1500">
                <a:solidFill>
                  <a:srgbClr val="073763"/>
                </a:solidFill>
              </a:rPr>
              <a:t>.</a:t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V. CONCLUSION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55" name="Google Shape;2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V. Conclusion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63850" y="714275"/>
            <a:ext cx="89574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Données déséquilibrées en termes classes;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Réduire ce déséquilibre à l’aide des méthodes existantes;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Choisir une métrique pertinente du point de vue métier pour l’évaluation du modèle de prédiction; 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Le modèle </a:t>
            </a:r>
            <a:r>
              <a:rPr b="1" lang="fr">
                <a:solidFill>
                  <a:srgbClr val="073763"/>
                </a:solidFill>
              </a:rPr>
              <a:t>Random Forest Classifier</a:t>
            </a:r>
            <a:r>
              <a:rPr lang="fr">
                <a:solidFill>
                  <a:srgbClr val="073763"/>
                </a:solidFill>
              </a:rPr>
              <a:t> présente de meilleure performance.</a:t>
            </a:r>
            <a:endParaRPr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73763"/>
                </a:solidFill>
              </a:rPr>
              <a:t>En perspectives,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Approfondir le pré-traitement des données en prénant en compte les autres fichiers disponible dans la base de données;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Création de nouvelles variables pour une amélioration de la performance des modèles.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Amélioration du dashboard.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MERCI POUR VOTRE ATTENTION!!!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Annexe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74" name="Google Shape;27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999" y="834200"/>
            <a:ext cx="5701099" cy="9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675" y="2196650"/>
            <a:ext cx="5459752" cy="9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5476" y="3663375"/>
            <a:ext cx="5631453" cy="11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0"/>
          <p:cNvSpPr txBox="1"/>
          <p:nvPr/>
        </p:nvSpPr>
        <p:spPr>
          <a:xfrm>
            <a:off x="1232575" y="1200000"/>
            <a:ext cx="905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Rappel: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1005450" y="2571600"/>
            <a:ext cx="12090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Précision: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1081650" y="4171800"/>
            <a:ext cx="12090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F1 score</a:t>
            </a:r>
            <a:r>
              <a:rPr b="1" lang="fr" sz="1500">
                <a:solidFill>
                  <a:srgbClr val="073763"/>
                </a:solidFill>
              </a:rPr>
              <a:t>:</a:t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I. RAPPEL</a:t>
            </a:r>
            <a:r>
              <a:rPr b="1" lang="fr" sz="3000">
                <a:solidFill>
                  <a:schemeClr val="lt1"/>
                </a:solidFill>
              </a:rPr>
              <a:t> DE LA PROBLÉMATIQUE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I.1. </a:t>
            </a:r>
            <a:r>
              <a:rPr b="1" lang="fr" sz="2000">
                <a:solidFill>
                  <a:schemeClr val="lt1"/>
                </a:solidFill>
              </a:rPr>
              <a:t>Présentation de la problématique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02325" y="422650"/>
            <a:ext cx="88281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Contexte</a:t>
            </a:r>
            <a:r>
              <a:rPr b="1" lang="fr" sz="1500">
                <a:solidFill>
                  <a:srgbClr val="073763"/>
                </a:solidFill>
              </a:rPr>
              <a:t>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b="1" lang="fr" sz="1500">
                <a:solidFill>
                  <a:srgbClr val="073763"/>
                </a:solidFill>
              </a:rPr>
              <a:t>“Prêt à dépenser”</a:t>
            </a:r>
            <a:r>
              <a:rPr lang="fr" sz="1500">
                <a:solidFill>
                  <a:srgbClr val="073763"/>
                </a:solidFill>
              </a:rPr>
              <a:t> une société financière accorde des crédits à la consommation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Développement</a:t>
            </a:r>
            <a:r>
              <a:rPr lang="fr" sz="1500">
                <a:solidFill>
                  <a:srgbClr val="073763"/>
                </a:solidFill>
              </a:rPr>
              <a:t> d’un modèle de scoring 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Développement</a:t>
            </a:r>
            <a:r>
              <a:rPr lang="fr" sz="1500">
                <a:solidFill>
                  <a:srgbClr val="073763"/>
                </a:solidFill>
              </a:rPr>
              <a:t> d’un dashboard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73763"/>
              </a:solidFill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02325" y="3089650"/>
            <a:ext cx="88281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Missions</a:t>
            </a:r>
            <a:r>
              <a:rPr b="1" lang="fr" sz="1500">
                <a:solidFill>
                  <a:srgbClr val="073763"/>
                </a:solidFill>
              </a:rPr>
              <a:t>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Construire un modèle de scoring de prédiction de la probabilité de défaut de paiement d’un client;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Développer un dashboard interactif pour l’aide à la prise de décision.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57950" y="1795753"/>
            <a:ext cx="8828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Données</a:t>
            </a:r>
            <a:r>
              <a:rPr b="1" lang="fr" sz="1500">
                <a:solidFill>
                  <a:srgbClr val="073763"/>
                </a:solidFill>
              </a:rPr>
              <a:t>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Historiques des clients de la société financière disponible sur le lien suivant: https://www.kaggle.com/c/home-credit-default-risk/data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202325" y="651250"/>
            <a:ext cx="88281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Problème de classification supervisée binaire;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Exploration des données et détermination des variables importantes pour la résolution de ce problème;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Choix de la métrique d’évaluation des modèles;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Entraînement</a:t>
            </a:r>
            <a:r>
              <a:rPr lang="fr" sz="1500">
                <a:solidFill>
                  <a:srgbClr val="073763"/>
                </a:solidFill>
              </a:rPr>
              <a:t> des modèles </a:t>
            </a:r>
            <a:r>
              <a:rPr lang="fr" sz="1500">
                <a:solidFill>
                  <a:srgbClr val="073763"/>
                </a:solidFill>
              </a:rPr>
              <a:t>et </a:t>
            </a:r>
            <a:r>
              <a:rPr lang="fr" sz="1500">
                <a:solidFill>
                  <a:srgbClr val="073763"/>
                </a:solidFill>
              </a:rPr>
              <a:t>choix du modèle final de prédiction;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Elaboration</a:t>
            </a:r>
            <a:r>
              <a:rPr lang="fr" sz="1500">
                <a:solidFill>
                  <a:srgbClr val="073763"/>
                </a:solidFill>
              </a:rPr>
              <a:t> du dashboard interactif suivant le cahier de charge défini.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I.2. </a:t>
            </a:r>
            <a:r>
              <a:rPr b="1" lang="fr" sz="2000">
                <a:solidFill>
                  <a:schemeClr val="lt1"/>
                </a:solidFill>
              </a:rPr>
              <a:t>Interprétation</a:t>
            </a:r>
            <a:r>
              <a:rPr b="1" lang="fr" sz="2000">
                <a:solidFill>
                  <a:schemeClr val="lt1"/>
                </a:solidFill>
              </a:rPr>
              <a:t> de la problématique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354000" y="2827325"/>
            <a:ext cx="1690500" cy="108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variables pertinentes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563800" y="2827325"/>
            <a:ext cx="1690500" cy="108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Choix de la fonction de scoring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773600" y="2827325"/>
            <a:ext cx="1690500" cy="108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Implémentation des algorithmes de prédiction et choix du modèle final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983400" y="2827325"/>
            <a:ext cx="1690500" cy="108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Elaboration</a:t>
            </a:r>
            <a:r>
              <a:rPr lang="fr"/>
              <a:t> du dashboard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044500" y="3044275"/>
            <a:ext cx="519300" cy="6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254300" y="3044275"/>
            <a:ext cx="519300" cy="6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464100" y="3044275"/>
            <a:ext cx="519300" cy="6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 rot="10800000">
            <a:off x="645925" y="3918675"/>
            <a:ext cx="7349100" cy="985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rot="10800000">
            <a:off x="989475" y="3918725"/>
            <a:ext cx="4754700" cy="7230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rot="10800000">
            <a:off x="1287675" y="3918800"/>
            <a:ext cx="2259900" cy="39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II. </a:t>
            </a:r>
            <a:r>
              <a:rPr b="1" lang="fr" sz="3000">
                <a:solidFill>
                  <a:schemeClr val="lt1"/>
                </a:solidFill>
              </a:rPr>
              <a:t>PRÉSENTATION DU JEU DE </a:t>
            </a:r>
            <a:r>
              <a:rPr b="1" lang="fr" sz="3000">
                <a:solidFill>
                  <a:schemeClr val="lt1"/>
                </a:solidFill>
              </a:rPr>
              <a:t>DONNÉES</a:t>
            </a:r>
            <a:r>
              <a:rPr b="1" lang="fr" sz="3000">
                <a:solidFill>
                  <a:schemeClr val="lt1"/>
                </a:solidFill>
              </a:rPr>
              <a:t> ET DU NETTOYAGE </a:t>
            </a:r>
            <a:r>
              <a:rPr b="1" lang="fr" sz="3000">
                <a:solidFill>
                  <a:schemeClr val="lt1"/>
                </a:solidFill>
              </a:rPr>
              <a:t>EFFECTUÉ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II.1. Présentation du jeu de données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202325" y="4988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Description des </a:t>
            </a:r>
            <a:r>
              <a:rPr b="1" lang="fr" sz="1500">
                <a:solidFill>
                  <a:srgbClr val="073763"/>
                </a:solidFill>
              </a:rPr>
              <a:t>données</a:t>
            </a:r>
            <a:r>
              <a:rPr b="1" lang="fr" sz="1500">
                <a:solidFill>
                  <a:srgbClr val="073763"/>
                </a:solidFill>
              </a:rPr>
              <a:t> :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02325" y="879850"/>
            <a:ext cx="8828100" cy="4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Les données utilisées pour ce travail constituent un ensemble de 10 fichiers de données hébergés sur </a:t>
            </a:r>
            <a:r>
              <a:rPr b="1" lang="fr" sz="1500">
                <a:solidFill>
                  <a:srgbClr val="073763"/>
                </a:solidFill>
              </a:rPr>
              <a:t>Kaggle</a:t>
            </a:r>
            <a:r>
              <a:rPr lang="fr" sz="1500">
                <a:solidFill>
                  <a:srgbClr val="073763"/>
                </a:solidFill>
              </a:rPr>
              <a:t> (</a:t>
            </a:r>
            <a:r>
              <a:rPr lang="fr" sz="1500" u="sng">
                <a:solidFill>
                  <a:schemeClr val="hlink"/>
                </a:solidFill>
                <a:hlinkClick r:id="rId3"/>
              </a:rPr>
              <a:t>https://www.kaggle.com/c/home-credit-default-risk/data</a:t>
            </a:r>
            <a:r>
              <a:rPr lang="fr" sz="1500">
                <a:solidFill>
                  <a:srgbClr val="073763"/>
                </a:solidFill>
              </a:rPr>
              <a:t>)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Elles contiennent l’historiques des demandes de prêt de client d’une société financière: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b="1" lang="fr" sz="1500">
                <a:solidFill>
                  <a:srgbClr val="073763"/>
                </a:solidFill>
              </a:rPr>
              <a:t>Informations générales sur le client:</a:t>
            </a:r>
            <a:r>
              <a:rPr lang="fr" sz="1500">
                <a:solidFill>
                  <a:srgbClr val="073763"/>
                </a:solidFill>
              </a:rPr>
              <a:t> Age, sexe, situation familiale, nombre d’enfants, emploi, revenus, etc…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b="1" lang="fr" sz="1500">
                <a:solidFill>
                  <a:srgbClr val="073763"/>
                </a:solidFill>
              </a:rPr>
              <a:t>Informations relatives au crédit:</a:t>
            </a:r>
            <a:r>
              <a:rPr lang="fr" sz="1500">
                <a:solidFill>
                  <a:srgbClr val="073763"/>
                </a:solidFill>
              </a:rPr>
              <a:t> montant du crédit, type de crédit, date de demande du crédit, annuité, etc…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Deux fichiers principaux (application_train.csv et application_test.csv) contenant les données d’entraînement et de test seront utilisé pour cette analyse: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b="1" lang="fr" sz="1500">
                <a:solidFill>
                  <a:srgbClr val="073763"/>
                </a:solidFill>
              </a:rPr>
              <a:t>Jeu de données d’entraînement:</a:t>
            </a:r>
            <a:r>
              <a:rPr lang="fr" sz="1500">
                <a:solidFill>
                  <a:srgbClr val="073763"/>
                </a:solidFill>
              </a:rPr>
              <a:t> 307 511 clients et 122 variables dont la variable cible “TARGET” avec la valeur 0 pour client en règle et 1 pour défaut de paiement;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b="1" lang="fr" sz="1500">
                <a:solidFill>
                  <a:srgbClr val="073763"/>
                </a:solidFill>
              </a:rPr>
              <a:t>Jeu de données de test:</a:t>
            </a:r>
            <a:r>
              <a:rPr lang="fr" sz="1500">
                <a:solidFill>
                  <a:srgbClr val="073763"/>
                </a:solidFill>
              </a:rPr>
              <a:t> 48 744 clients et 121 variables;</a:t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II.1. Présentation du jeu de données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202325" y="4988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Synthèse des statistiques de l’ensemble de la base de données</a:t>
            </a:r>
            <a:r>
              <a:rPr b="1" lang="fr" sz="1500">
                <a:solidFill>
                  <a:srgbClr val="073763"/>
                </a:solidFill>
              </a:rPr>
              <a:t> :</a:t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025" y="936375"/>
            <a:ext cx="6956450" cy="39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II.2. Présentation du nettoyage du jeu de données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02325" y="575050"/>
            <a:ext cx="88281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Travail de nettoyage effectué:</a:t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Choix d’un Kernel Kaggle pour le traitement de ce type de données</a:t>
            </a:r>
            <a:r>
              <a:rPr lang="fr" sz="1500">
                <a:solidFill>
                  <a:srgbClr val="073763"/>
                </a:solidFill>
              </a:rPr>
              <a:t>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Calcul de quelques statistiques sur les données numériques et catégorielles;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Traitement des valeurs manquantes et imputation des valeurs à l’aide de la méthode </a:t>
            </a:r>
            <a:r>
              <a:rPr b="1" lang="fr" sz="1500">
                <a:solidFill>
                  <a:srgbClr val="073763"/>
                </a:solidFill>
              </a:rPr>
              <a:t>SimpleImputer(strategy=”median”)</a:t>
            </a:r>
            <a:r>
              <a:rPr lang="fr" sz="1500">
                <a:solidFill>
                  <a:srgbClr val="073763"/>
                </a:solidFill>
              </a:rPr>
              <a:t>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Encodage des variables via </a:t>
            </a:r>
            <a:r>
              <a:rPr b="1" lang="fr" sz="1500">
                <a:solidFill>
                  <a:srgbClr val="073763"/>
                </a:solidFill>
              </a:rPr>
              <a:t>LabelEncoder();</a:t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Fusion des données d’entraînement et des données de test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Fichier final: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73763"/>
                </a:solidFill>
              </a:rPr>
              <a:t>Le fichier final contient 356 255 clients et 122 variables.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Problème ?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73763"/>
                </a:solidFill>
              </a:rPr>
              <a:t>Déséquilibre de la base de données d'entraînement avec 92% de clients réguliers et 8% de clients en défaut de paiement.</a:t>
            </a:r>
            <a:endParaRPr sz="1500">
              <a:solidFill>
                <a:srgbClr val="07376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