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E51950-5DE5-4EDD-936E-01CEA364428F}">
  <a:tblStyle styleId="{DDE51950-5DE5-4EDD-936E-01CEA36442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0d2d27e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0d2d27e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562146b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a562146b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562146b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a562146b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d2d27ee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d2d27ee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0d2d27e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0d2d27e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d2d27ee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0d2d27ee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1c545f9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1c545f9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0d2d27ee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0d2d27ee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a562146b1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a562146b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a562146b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a562146b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c222220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c222220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1c545f9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1c545f9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a562146b1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a562146b1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a562146b1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a562146b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a562146b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a562146b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a562146b1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a562146b1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a562146b1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a562146b1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562146b1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562146b1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a562146b1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a562146b1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1c545f9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1c545f9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c2222200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c222220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1c545f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1c545f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6be872f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6be872f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c545f9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c545f9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c2222200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c222220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562146b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562146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1c545f99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1c545f9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025" y="1328500"/>
            <a:ext cx="8817600" cy="20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Projet 4</a:t>
            </a:r>
            <a:endParaRPr b="1" sz="3100"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Anticipez les besoins en consommation électrique de bâtiments</a:t>
            </a:r>
            <a:endParaRPr b="1" sz="310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8175" y="4310325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73763"/>
                </a:solidFill>
              </a:rPr>
              <a:t>FAMIEN Adjoua Moïse Landry</a:t>
            </a:r>
            <a:endParaRPr sz="2200">
              <a:solidFill>
                <a:srgbClr val="07376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0" y="112175"/>
            <a:ext cx="3105625" cy="77640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II.3. Présentation de l’analyse exploratoire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</a:t>
            </a:r>
            <a:r>
              <a:rPr b="1" lang="fr" sz="1900">
                <a:solidFill>
                  <a:srgbClr val="FF0000"/>
                </a:solidFill>
              </a:rPr>
              <a:t>.3.1. Analyse des variables qualitatives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036450" y="1135425"/>
            <a:ext cx="40599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073763"/>
                </a:solidFill>
              </a:rPr>
              <a:t>Répartition des types de bâtiments (BuildingType)</a:t>
            </a:r>
            <a:endParaRPr b="1" sz="1900"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➔"/>
            </a:pPr>
            <a:r>
              <a:rPr lang="fr" sz="1900">
                <a:solidFill>
                  <a:srgbClr val="073763"/>
                </a:solidFill>
              </a:rPr>
              <a:t>Les bâtiments de la ville sont des bâtiments à usage non résidentiel (39.1%)</a:t>
            </a:r>
            <a:endParaRPr sz="1900">
              <a:solidFill>
                <a:srgbClr val="07376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➔"/>
            </a:pPr>
            <a:r>
              <a:rPr lang="fr" sz="1900">
                <a:solidFill>
                  <a:srgbClr val="073763"/>
                </a:solidFill>
              </a:rPr>
              <a:t>Ensuite vient les logements à loyer faible pour 1 à 4 personnes (35.1%)</a:t>
            </a:r>
            <a:endParaRPr sz="1900"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30275"/>
            <a:ext cx="5005726" cy="33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II.3. Présentation de l’analyse exploratoire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II.3.1. Analyse des variables qualitatives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08050" y="3914150"/>
            <a:ext cx="88692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➔"/>
            </a:pPr>
            <a:r>
              <a:rPr lang="fr" sz="1900">
                <a:solidFill>
                  <a:srgbClr val="073763"/>
                </a:solidFill>
              </a:rPr>
              <a:t>Les bâtiments de la ville sont principalement utilisés comme des </a:t>
            </a:r>
            <a:r>
              <a:rPr lang="fr" sz="1900">
                <a:solidFill>
                  <a:srgbClr val="073763"/>
                </a:solidFill>
              </a:rPr>
              <a:t>logements</a:t>
            </a:r>
            <a:r>
              <a:rPr lang="fr" sz="1900">
                <a:solidFill>
                  <a:srgbClr val="073763"/>
                </a:solidFill>
              </a:rPr>
              <a:t> </a:t>
            </a:r>
            <a:r>
              <a:rPr lang="fr" sz="1900">
                <a:solidFill>
                  <a:srgbClr val="073763"/>
                </a:solidFill>
              </a:rPr>
              <a:t>multifamiliaux</a:t>
            </a:r>
            <a:r>
              <a:rPr lang="fr" sz="1900">
                <a:solidFill>
                  <a:srgbClr val="073763"/>
                </a:solidFill>
              </a:rPr>
              <a:t> et comme des bureaux.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77875"/>
            <a:ext cx="6403950" cy="26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II.3. Présentation de l’analyse exploratoire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II.3.2. Analyse des variables quantitatives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572000" y="1440225"/>
            <a:ext cx="4524300" cy="26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073763"/>
                </a:solidFill>
              </a:rPr>
              <a:t>Distribution de la surface totale des bâtiments (PropertyGFATotal)</a:t>
            </a:r>
            <a:endParaRPr b="1" sz="1900"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Distribution de la surface totale des bâtiments pointue et étalée à droite;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Nombre élevé de valeurs atypiques à l’analyse du boxplot.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875"/>
            <a:ext cx="3992438" cy="381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II.3. Présentation de l’analyse exploratoire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II.3.2. Analyse des variables quantitatives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405200" y="1747075"/>
            <a:ext cx="4524300" cy="2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073763"/>
                </a:solidFill>
              </a:rPr>
              <a:t>Distribution de l’ENERGY STAR Score (ENERGYSTARScore)</a:t>
            </a:r>
            <a:endParaRPr b="1" sz="1900"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Distribution de l’ENERGYSTARScore beaucoup plus aplatie que la distribution normale;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La plupart des valeurs de l’ENERGYSTARScore sont inférieure à la moyenne de l’échantillon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875"/>
            <a:ext cx="3955932" cy="381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II.3. Présentation de l’analyse exploratoire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II.3.2. Analyse des variables quantitatives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572000" y="1668825"/>
            <a:ext cx="4524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073763"/>
                </a:solidFill>
              </a:rPr>
              <a:t>Distribution de la consommation d’énergie (SiteEnergyUse)</a:t>
            </a:r>
            <a:endParaRPr b="1" sz="1900"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Distribution de la consommation d’énergie  pointue et étalée à droite;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Nombre élevé de valeurs atypiques à l’analyse du boxplot.</a:t>
            </a:r>
            <a:endParaRPr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875"/>
            <a:ext cx="3992438" cy="381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II.3. Présentation de l’analyse exploratoire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II.3.2. Analyse des variables quantitatives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754325" y="1135425"/>
            <a:ext cx="43419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rgbClr val="073763"/>
                </a:solidFill>
              </a:rPr>
              <a:t>Analyse de corrélation entre les variables</a:t>
            </a:r>
            <a:endParaRPr b="1" sz="1900"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Corrélation importante entre la consommation </a:t>
            </a:r>
            <a:r>
              <a:rPr lang="fr">
                <a:solidFill>
                  <a:srgbClr val="073763"/>
                </a:solidFill>
              </a:rPr>
              <a:t>d'énergie</a:t>
            </a:r>
            <a:r>
              <a:rPr lang="fr">
                <a:solidFill>
                  <a:srgbClr val="073763"/>
                </a:solidFill>
              </a:rPr>
              <a:t> totale et les variables NumberofFloors, PropertyGFATotal, PropertyGFABuilding(s), LargestPropertyUseTypeGFA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Les mêmes corrélations sont observées pour les émissions de CO2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4713"/>
            <a:ext cx="4754326" cy="42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III. </a:t>
            </a:r>
            <a:r>
              <a:rPr b="1" lang="fr" sz="3000">
                <a:solidFill>
                  <a:schemeClr val="lt1"/>
                </a:solidFill>
              </a:rPr>
              <a:t>PRÉSENTATION DES PISTES DE </a:t>
            </a:r>
            <a:r>
              <a:rPr b="1" lang="fr" sz="3000">
                <a:solidFill>
                  <a:schemeClr val="lt1"/>
                </a:solidFill>
              </a:rPr>
              <a:t>MODÉLISATION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</a:t>
            </a:r>
            <a:r>
              <a:rPr b="1" lang="fr" sz="2000">
                <a:solidFill>
                  <a:schemeClr val="lt1"/>
                </a:solidFill>
              </a:rPr>
              <a:t>. Présentation des pistes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III.1. Modélisation de la consommation d’énergie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8025" y="2410750"/>
            <a:ext cx="15939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Séparation des données en jeu de données d’entraînement et test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1973025" y="1496350"/>
            <a:ext cx="1496100" cy="82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 sans standardisation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973025" y="3782350"/>
            <a:ext cx="1496100" cy="82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 avec standardisation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3725625" y="962950"/>
            <a:ext cx="1496100" cy="82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Sans Transformation Log</a:t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725625" y="1877350"/>
            <a:ext cx="1496100" cy="82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</a:t>
            </a:r>
            <a:r>
              <a:rPr lang="fr"/>
              <a:t> Transformation Log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3725625" y="3325150"/>
            <a:ext cx="1496100" cy="82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Sans Transformation Log</a:t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3725625" y="4239550"/>
            <a:ext cx="1496100" cy="82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</a:t>
            </a:r>
            <a:r>
              <a:rPr lang="fr"/>
              <a:t> Transformation Log</a:t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5478225" y="2334550"/>
            <a:ext cx="17082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des grilles et entraînement des modèles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7459425" y="2334550"/>
            <a:ext cx="17082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des modèles à partir du RMSE et du R2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 rot="-1353360">
            <a:off x="1579628" y="2218273"/>
            <a:ext cx="393393" cy="2407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 rot="1874463">
            <a:off x="1579671" y="3589837"/>
            <a:ext cx="393337" cy="2406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 rot="-1353360">
            <a:off x="3408428" y="1303873"/>
            <a:ext cx="393393" cy="2407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 rot="1874463">
            <a:off x="3408471" y="2218237"/>
            <a:ext cx="393337" cy="2406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 rot="1874463">
            <a:off x="3408471" y="4504237"/>
            <a:ext cx="393337" cy="2406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 rot="-1353360">
            <a:off x="5161028" y="3361273"/>
            <a:ext cx="393393" cy="2407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 rot="1874463">
            <a:off x="5161071" y="2294437"/>
            <a:ext cx="393337" cy="2406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 rot="-3295959">
            <a:off x="4969007" y="4055420"/>
            <a:ext cx="1308528" cy="240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 rot="3716207">
            <a:off x="4892909" y="1693231"/>
            <a:ext cx="1308547" cy="2405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7186424" y="2827800"/>
            <a:ext cx="2730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Présentation des pistes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III.2. Modélisation des émissions de CO2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68025" y="2105950"/>
            <a:ext cx="15939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Séparation des données en jeu de données d’entraînement et test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1973025" y="2105950"/>
            <a:ext cx="15939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r>
              <a:rPr lang="fr"/>
              <a:t>tandardisation des données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3725625" y="2105950"/>
            <a:ext cx="14961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Transformation Log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5478225" y="2105950"/>
            <a:ext cx="17082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des grilles et entraînement des modèles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7459425" y="2105950"/>
            <a:ext cx="1708200" cy="12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des modèles à partir du RMSE et du R2</a:t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7186424" y="2675400"/>
            <a:ext cx="2730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5205224" y="2675400"/>
            <a:ext cx="2730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3528824" y="2675400"/>
            <a:ext cx="2730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1700024" y="2675400"/>
            <a:ext cx="2730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Présentation des pistes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63850" y="714275"/>
            <a:ext cx="887940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73763"/>
                </a:solidFill>
              </a:rPr>
              <a:t>Algorithmes d’entraînement utilisés</a:t>
            </a:r>
            <a:endParaRPr sz="1900"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Sept (7) algorithmes ont été utilisés: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◆"/>
            </a:pPr>
            <a:r>
              <a:rPr b="1" lang="fr">
                <a:solidFill>
                  <a:srgbClr val="073763"/>
                </a:solidFill>
              </a:rPr>
              <a:t>La régression linéaire simple</a:t>
            </a:r>
            <a:r>
              <a:rPr lang="fr">
                <a:solidFill>
                  <a:srgbClr val="073763"/>
                </a:solidFill>
              </a:rPr>
              <a:t>;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◆"/>
            </a:pPr>
            <a:r>
              <a:rPr b="1" lang="fr">
                <a:solidFill>
                  <a:srgbClr val="073763"/>
                </a:solidFill>
              </a:rPr>
              <a:t>La régression ridge:</a:t>
            </a:r>
            <a:r>
              <a:rPr lang="fr">
                <a:solidFill>
                  <a:srgbClr val="073763"/>
                </a:solidFill>
              </a:rPr>
              <a:t> {"alpha": np.logspace(-10,10,80)}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◆"/>
            </a:pPr>
            <a:r>
              <a:rPr b="1" lang="fr">
                <a:solidFill>
                  <a:srgbClr val="073763"/>
                </a:solidFill>
              </a:rPr>
              <a:t>La régression Lasso: </a:t>
            </a:r>
            <a:r>
              <a:rPr lang="fr">
                <a:solidFill>
                  <a:srgbClr val="073763"/>
                </a:solidFill>
              </a:rPr>
              <a:t>{"alpha": np.logspace(-10,10,80)}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◆"/>
            </a:pPr>
            <a:r>
              <a:rPr b="1" lang="fr">
                <a:solidFill>
                  <a:srgbClr val="073763"/>
                </a:solidFill>
              </a:rPr>
              <a:t>La régression ElasticNet:</a:t>
            </a:r>
            <a:r>
              <a:rPr lang="fr">
                <a:solidFill>
                  <a:srgbClr val="073763"/>
                </a:solidFill>
              </a:rPr>
              <a:t> {"alpha": np.logspace(-10,10,80),"l1_ratio": np.arange(0.0, 1.0, 0.1)}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◆"/>
            </a:pPr>
            <a:r>
              <a:rPr b="1" lang="fr">
                <a:solidFill>
                  <a:srgbClr val="073763"/>
                </a:solidFill>
              </a:rPr>
              <a:t>La régression à vecteur de support (SVR):</a:t>
            </a:r>
            <a:r>
              <a:rPr lang="fr">
                <a:solidFill>
                  <a:srgbClr val="073763"/>
                </a:solidFill>
              </a:rPr>
              <a:t> {'epsilon' : [0.001, 0.01, 0.1, 1],'C' : [1,10,100,1000,10000,100000]}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◆"/>
            </a:pPr>
            <a:r>
              <a:rPr b="1" lang="fr">
                <a:solidFill>
                  <a:srgbClr val="073763"/>
                </a:solidFill>
              </a:rPr>
              <a:t>Le Random Forest: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◆"/>
            </a:pPr>
            <a:r>
              <a:rPr b="1" lang="fr">
                <a:solidFill>
                  <a:srgbClr val="073763"/>
                </a:solidFill>
              </a:rPr>
              <a:t>Le Gradient Boosting:</a:t>
            </a:r>
            <a:r>
              <a:rPr lang="fr">
                <a:solidFill>
                  <a:srgbClr val="073763"/>
                </a:solidFill>
              </a:rPr>
              <a:t> {'n_estimators' : [100],'learning_rate' : [0.1],'max_depth':range(3,10,1), 'min_samples_leaf' : [1,2,3,4,5,6,7,8,9,10]}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59775" y="19175"/>
            <a:ext cx="9015000" cy="4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073763"/>
                </a:solidFill>
              </a:rPr>
              <a:t>Sommaire</a:t>
            </a:r>
            <a:endParaRPr b="1" sz="31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Présentation de la problématique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Présentation du n</a:t>
            </a:r>
            <a:r>
              <a:rPr lang="fr" sz="2600">
                <a:solidFill>
                  <a:srgbClr val="073763"/>
                </a:solidFill>
              </a:rPr>
              <a:t>ettoyage effectué et de l’analyse exploratoire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Présentation des pistes de modélisation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Présentation du modèle final</a:t>
            </a:r>
            <a:endParaRPr sz="2600">
              <a:solidFill>
                <a:srgbClr val="073763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AutoNum type="arabicPeriod"/>
            </a:pPr>
            <a:r>
              <a:rPr lang="fr" sz="2600">
                <a:solidFill>
                  <a:srgbClr val="073763"/>
                </a:solidFill>
              </a:rPr>
              <a:t>Conclusion</a:t>
            </a:r>
            <a:endParaRPr sz="2600">
              <a:solidFill>
                <a:srgbClr val="073763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IV. </a:t>
            </a:r>
            <a:r>
              <a:rPr b="1" lang="fr" sz="3000">
                <a:solidFill>
                  <a:schemeClr val="lt1"/>
                </a:solidFill>
              </a:rPr>
              <a:t>PRÉSENTATION DU </a:t>
            </a:r>
            <a:r>
              <a:rPr b="1" lang="fr" sz="3000">
                <a:solidFill>
                  <a:schemeClr val="lt1"/>
                </a:solidFill>
              </a:rPr>
              <a:t>MODÈLE</a:t>
            </a:r>
            <a:r>
              <a:rPr b="1" lang="fr" sz="3000">
                <a:solidFill>
                  <a:schemeClr val="lt1"/>
                </a:solidFill>
              </a:rPr>
              <a:t> FINAL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IV. Présentation du modèle finale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IV.1. Modélisation sans standardisation sans transformation Log</a:t>
            </a:r>
            <a:endParaRPr b="1" sz="1900">
              <a:solidFill>
                <a:srgbClr val="FF0000"/>
              </a:solidFill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7875"/>
            <a:ext cx="7291368" cy="38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Présentation des pistes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4" name="Google Shape;254;p34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IV.2. Modélisation sans standardisation avec transformation Log</a:t>
            </a:r>
            <a:endParaRPr b="1" sz="1900">
              <a:solidFill>
                <a:srgbClr val="FF0000"/>
              </a:solidFill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77875"/>
            <a:ext cx="7291368" cy="38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Présentation des pistes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IV.3. Modélisation avec standardisation sans transformation Log</a:t>
            </a:r>
            <a:endParaRPr b="1" sz="1900">
              <a:solidFill>
                <a:srgbClr val="FF0000"/>
              </a:solidFill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875"/>
            <a:ext cx="7277965" cy="38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Présentation des pistes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IV.4. Modélisation avec standardisation avec transformation Log</a:t>
            </a:r>
            <a:endParaRPr b="1" sz="1900">
              <a:solidFill>
                <a:srgbClr val="FF0000"/>
              </a:solidFill>
            </a:endParaRPr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875"/>
            <a:ext cx="7277965" cy="38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Présentation des pistes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IV.5. Choix du modèle final</a:t>
            </a:r>
            <a:endParaRPr b="1" sz="1900">
              <a:solidFill>
                <a:srgbClr val="FF0000"/>
              </a:solidFill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425" y="1170875"/>
            <a:ext cx="3757719" cy="381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63850" y="1476275"/>
            <a:ext cx="51996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Meilleures scores d’évaluation avec la modélisation avec </a:t>
            </a:r>
            <a:r>
              <a:rPr lang="fr">
                <a:solidFill>
                  <a:srgbClr val="073763"/>
                </a:solidFill>
              </a:rPr>
              <a:t>standardisation</a:t>
            </a:r>
            <a:r>
              <a:rPr lang="fr">
                <a:solidFill>
                  <a:srgbClr val="073763"/>
                </a:solidFill>
              </a:rPr>
              <a:t> et </a:t>
            </a:r>
            <a:r>
              <a:rPr lang="fr">
                <a:solidFill>
                  <a:srgbClr val="073763"/>
                </a:solidFill>
              </a:rPr>
              <a:t>transformation</a:t>
            </a:r>
            <a:r>
              <a:rPr lang="fr">
                <a:solidFill>
                  <a:srgbClr val="073763"/>
                </a:solidFill>
              </a:rPr>
              <a:t> Log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Le modèle Random Forest et Gradient Boosting sont ceux pour lesquels la RMSE est faible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L’évaluation du temps </a:t>
            </a:r>
            <a:r>
              <a:rPr lang="fr">
                <a:solidFill>
                  <a:srgbClr val="073763"/>
                </a:solidFill>
              </a:rPr>
              <a:t>d'exécution</a:t>
            </a:r>
            <a:r>
              <a:rPr lang="fr">
                <a:solidFill>
                  <a:srgbClr val="073763"/>
                </a:solidFill>
              </a:rPr>
              <a:t> des algorithmes montre un temps beaucoup plus faible pour le Gradient Boosting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Présentation des pistes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III.2. Evaluation de l’intérêt de l’ENERGYSTARScore</a:t>
            </a:r>
            <a:endParaRPr b="1" sz="1900">
              <a:solidFill>
                <a:srgbClr val="FF0000"/>
              </a:solidFill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63850" y="1171475"/>
            <a:ext cx="89574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Modélisation avec et sans l’ENERGYSTARScore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Séparation des données avec standardisation et transformation Log de la variable à prédire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➔"/>
            </a:pPr>
            <a:r>
              <a:rPr lang="fr">
                <a:solidFill>
                  <a:srgbClr val="073763"/>
                </a:solidFill>
              </a:rPr>
              <a:t>Entraînement de </a:t>
            </a:r>
            <a:r>
              <a:rPr lang="fr">
                <a:solidFill>
                  <a:srgbClr val="073763"/>
                </a:solidFill>
              </a:rPr>
              <a:t>l'algorithme</a:t>
            </a:r>
            <a:r>
              <a:rPr lang="fr">
                <a:solidFill>
                  <a:srgbClr val="073763"/>
                </a:solidFill>
              </a:rPr>
              <a:t> Gradient Boosting Regressor</a:t>
            </a:r>
            <a:endParaRPr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</a:rPr>
              <a:t>La RMSE de la modélisation avec l'ENERGYSTRARScore (0.38) est inférieure à celle de la modélisation sans ENERGYSTARScore (0.46). Ce qui implique que l'ENERGYSTARScore améliore la modélisation.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III. Présentation des pistes de modélisation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148500" y="631875"/>
            <a:ext cx="897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</a:rPr>
              <a:t>III.2. Modélisation des émissions de CO2</a:t>
            </a:r>
            <a:endParaRPr b="1" sz="1900">
              <a:solidFill>
                <a:srgbClr val="FF0000"/>
              </a:solidFill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177875"/>
            <a:ext cx="7042376" cy="36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V. CONCLUSION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02" name="Google Shape;30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I. </a:t>
            </a:r>
            <a:r>
              <a:rPr b="1" lang="fr" sz="3000">
                <a:solidFill>
                  <a:schemeClr val="lt1"/>
                </a:solidFill>
              </a:rPr>
              <a:t>PRÉSENTATION DE LA PROBLÉMATIQUE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I.1. </a:t>
            </a:r>
            <a:r>
              <a:rPr b="1" lang="fr" sz="2000">
                <a:solidFill>
                  <a:schemeClr val="lt1"/>
                </a:solidFill>
              </a:rPr>
              <a:t>Présentation de la problématique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02325" y="498850"/>
            <a:ext cx="88281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Contexte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Données issues de relevés de consommation annuelles des bâtiment de la ville de Seattle pour les années 2015 et 2016 </a:t>
            </a:r>
            <a:endParaRPr sz="1700">
              <a:solidFill>
                <a:srgbClr val="073763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37600" y="3705400"/>
            <a:ext cx="8828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073763"/>
                </a:solidFill>
              </a:rPr>
              <a:t>Problématique: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Peux-t-on prédire les émissions de CO2 et la consommation d’énergie totale des bâtiments de Seattle à partir des relevés annuels des années 2015 et 2016? 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2325" y="1565650"/>
            <a:ext cx="8828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Relevé </a:t>
            </a:r>
            <a:r>
              <a:rPr lang="fr" sz="1500">
                <a:solidFill>
                  <a:srgbClr val="073763"/>
                </a:solidFill>
              </a:rPr>
              <a:t>coûteux</a:t>
            </a:r>
            <a:r>
              <a:rPr lang="fr" sz="1500">
                <a:solidFill>
                  <a:srgbClr val="073763"/>
                </a:solidFill>
              </a:rPr>
              <a:t> à obtenir</a:t>
            </a:r>
            <a:endParaRPr sz="1500">
              <a:solidFill>
                <a:srgbClr val="073763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Informations difficiles à collecter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2325" y="2251450"/>
            <a:ext cx="88281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Missions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Prédire les émissions de CO2 et la consommation d’énergie totale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Evaluer l’intérêt de l’ENERGYSTARScore </a:t>
            </a:r>
            <a:endParaRPr sz="1700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02325" y="651250"/>
            <a:ext cx="88281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Méthodologie de prédiction </a:t>
            </a:r>
            <a:r>
              <a:rPr b="1" lang="fr" sz="1500">
                <a:solidFill>
                  <a:srgbClr val="073763"/>
                </a:solidFill>
              </a:rPr>
              <a:t>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Utiliser les caractéristiques des bâtiments et leurs types d’utilisation pour la prédiction (variables);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Modéliser la consommation d’énergie totale et les émissions de CO2:</a:t>
            </a:r>
            <a:endParaRPr sz="1500">
              <a:solidFill>
                <a:srgbClr val="073763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★"/>
            </a:pPr>
            <a:r>
              <a:rPr lang="fr" sz="1500">
                <a:solidFill>
                  <a:srgbClr val="073763"/>
                </a:solidFill>
              </a:rPr>
              <a:t>Données de consommation d’énergie: </a:t>
            </a:r>
            <a:r>
              <a:rPr b="1" lang="fr" sz="1500">
                <a:solidFill>
                  <a:srgbClr val="FF0000"/>
                </a:solidFill>
              </a:rPr>
              <a:t>SiteEnergyUse(kBtu)</a:t>
            </a:r>
            <a:endParaRPr b="1" sz="1500">
              <a:solidFill>
                <a:srgbClr val="FF0000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★"/>
            </a:pPr>
            <a:r>
              <a:rPr lang="fr" sz="1500">
                <a:solidFill>
                  <a:srgbClr val="073763"/>
                </a:solidFill>
              </a:rPr>
              <a:t>Données d’émission totale de CO2: </a:t>
            </a:r>
            <a:r>
              <a:rPr b="1" lang="fr" sz="1500">
                <a:solidFill>
                  <a:srgbClr val="FF0000"/>
                </a:solidFill>
              </a:rPr>
              <a:t>TotalGHGEmissions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I.2. </a:t>
            </a:r>
            <a:r>
              <a:rPr b="1" lang="fr" sz="2000">
                <a:solidFill>
                  <a:schemeClr val="lt1"/>
                </a:solidFill>
              </a:rPr>
              <a:t>Interprétation</a:t>
            </a:r>
            <a:r>
              <a:rPr b="1" lang="fr" sz="2000">
                <a:solidFill>
                  <a:schemeClr val="lt1"/>
                </a:solidFill>
              </a:rPr>
              <a:t> de la problématique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02325" y="2708650"/>
            <a:ext cx="8828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Evaluation de l’intérêt de l’ENERGYSTARScore</a:t>
            </a:r>
            <a:r>
              <a:rPr b="1" lang="fr" sz="1500">
                <a:solidFill>
                  <a:srgbClr val="073763"/>
                </a:solidFill>
              </a:rPr>
              <a:t> :</a:t>
            </a:r>
            <a:endParaRPr b="1"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Comparer la modélisation avec ou sans ENERGYSTARScore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-28875"/>
            <a:ext cx="9144000" cy="51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II. </a:t>
            </a:r>
            <a:r>
              <a:rPr b="1" lang="fr" sz="3000">
                <a:solidFill>
                  <a:schemeClr val="lt1"/>
                </a:solidFill>
              </a:rPr>
              <a:t>PRÉSENTATION DU NETTOYAGE ET DE L’ANALYSE EXPLORATOIRE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II.1. Présentation du </a:t>
            </a:r>
            <a:r>
              <a:rPr b="1" lang="fr" sz="2000">
                <a:solidFill>
                  <a:schemeClr val="lt1"/>
                </a:solidFill>
              </a:rPr>
              <a:t>nettoyage</a:t>
            </a:r>
            <a:r>
              <a:rPr b="1" lang="fr" sz="2000">
                <a:solidFill>
                  <a:schemeClr val="lt1"/>
                </a:solidFill>
              </a:rPr>
              <a:t> du jeu de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137250" y="98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{DDE51950-5DE5-4EDD-936E-01CEA364428F}</a:tableStyleId>
              </a:tblPr>
              <a:tblGrid>
                <a:gridCol w="2334925"/>
                <a:gridCol w="947175"/>
                <a:gridCol w="1127800"/>
                <a:gridCol w="1328650"/>
                <a:gridCol w="1295525"/>
                <a:gridCol w="1924150"/>
              </a:tblGrid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Années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Taille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Nbe ligne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Nbe colonne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Nbe de NaN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Pourcentage de NaN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2015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156 980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3 340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47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26 512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16.89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2016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155 296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3 376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46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19 952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12.85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9"/>
          <p:cNvSpPr txBox="1"/>
          <p:nvPr/>
        </p:nvSpPr>
        <p:spPr>
          <a:xfrm>
            <a:off x="202325" y="4988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Description des </a:t>
            </a:r>
            <a:r>
              <a:rPr b="1" lang="fr" sz="1500">
                <a:solidFill>
                  <a:srgbClr val="073763"/>
                </a:solidFill>
              </a:rPr>
              <a:t>données</a:t>
            </a:r>
            <a:r>
              <a:rPr b="1" lang="fr" sz="1500">
                <a:solidFill>
                  <a:srgbClr val="073763"/>
                </a:solidFill>
              </a:rPr>
              <a:t> 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02325" y="2099050"/>
            <a:ext cx="88281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Colonnes différentes dans les deux bases de données;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Nombre de valeurs manquantes assez </a:t>
            </a:r>
            <a:r>
              <a:rPr lang="fr" sz="1500">
                <a:solidFill>
                  <a:srgbClr val="073763"/>
                </a:solidFill>
              </a:rPr>
              <a:t>élevé</a:t>
            </a:r>
            <a:r>
              <a:rPr lang="fr" sz="1500">
                <a:solidFill>
                  <a:srgbClr val="073763"/>
                </a:solidFill>
              </a:rPr>
              <a:t>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Certaines variables sont spécifiques à la base 2015;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Certaines variables présentent des informations identiques avec des noms de variables différentes;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02325" y="3318250"/>
            <a:ext cx="88281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Travail de nettoyage effectué: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Harmonisation des colonnes dans les deux bases de données;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Réécriture et suppression de la variable “Location”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Unifomisation des variables ‘Comment’, ‘GHGEmissions(MetricTonsCO2e)’ et ‘GHGEmissionsIntensity(kgCO2e/ft2)</a:t>
            </a:r>
            <a:endParaRPr b="1"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Suppressions des valeurs négatives de </a:t>
            </a:r>
            <a:r>
              <a:rPr lang="fr" sz="1500">
                <a:solidFill>
                  <a:srgbClr val="073763"/>
                </a:solidFill>
              </a:rPr>
              <a:t>consommation</a:t>
            </a:r>
            <a:r>
              <a:rPr lang="fr" sz="1500">
                <a:solidFill>
                  <a:srgbClr val="073763"/>
                </a:solidFill>
              </a:rPr>
              <a:t> et d’émissions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Suppressions des valeurs négatives de surface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II.1. Présentation du nettoyage du jeu de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02325" y="498850"/>
            <a:ext cx="8828100" cy="4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Travail de nettoyage effectué: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Traitement des valeurs manquantes</a:t>
            </a:r>
            <a:r>
              <a:rPr lang="fr" sz="1500">
                <a:solidFill>
                  <a:srgbClr val="073763"/>
                </a:solidFill>
              </a:rPr>
              <a:t>;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Remplacement des valeurs manquantes quand cela est possible et suppression dans le cas contraire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La variable ENERGYSTARScore contient un nombre de valeurs maquantes assez élevé</a:t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Traitement des valeurs </a:t>
            </a:r>
            <a:r>
              <a:rPr lang="fr" sz="1500">
                <a:solidFill>
                  <a:srgbClr val="073763"/>
                </a:solidFill>
              </a:rPr>
              <a:t>aberrantes:</a:t>
            </a:r>
            <a:endParaRPr sz="1500">
              <a:solidFill>
                <a:srgbClr val="07376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◆"/>
            </a:pPr>
            <a:r>
              <a:rPr lang="fr" sz="1500">
                <a:solidFill>
                  <a:srgbClr val="073763"/>
                </a:solidFill>
              </a:rPr>
              <a:t>Méthode du z-score</a:t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650" y="1828950"/>
            <a:ext cx="4472949" cy="248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0" y="-28875"/>
            <a:ext cx="9144000" cy="550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</a:rPr>
              <a:t>II.2. Choix des variables pertinentes pour l’analyse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02325" y="727450"/>
            <a:ext cx="88281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Suppression des variables d’émissions et de consommation en dehors de celles à prédire</a:t>
            </a:r>
            <a:r>
              <a:rPr lang="fr" sz="1500">
                <a:solidFill>
                  <a:srgbClr val="073763"/>
                </a:solidFill>
              </a:rPr>
              <a:t>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Suppression de la variable State;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Suppression des variables non pertinentes pour la modélisation: Default data, SPD Beats, </a:t>
            </a:r>
            <a:r>
              <a:rPr lang="fr" sz="1500">
                <a:solidFill>
                  <a:srgbClr val="073763"/>
                </a:solidFill>
              </a:rPr>
              <a:t>...</a:t>
            </a:r>
            <a:r>
              <a:rPr lang="fr" sz="1500">
                <a:solidFill>
                  <a:srgbClr val="073763"/>
                </a:solidFill>
              </a:rPr>
              <a:t>;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❏"/>
            </a:pPr>
            <a:r>
              <a:rPr lang="fr" sz="1500">
                <a:solidFill>
                  <a:srgbClr val="073763"/>
                </a:solidFill>
              </a:rPr>
              <a:t>Transformation Log des variables à prédire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02325" y="3546850"/>
            <a:ext cx="882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73763"/>
                </a:solidFill>
              </a:rPr>
              <a:t>Description des données finales:</a:t>
            </a:r>
            <a:endParaRPr sz="1500">
              <a:solidFill>
                <a:srgbClr val="073763"/>
              </a:solidFill>
            </a:endParaRPr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137250" y="39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{DDE51950-5DE5-4EDD-936E-01CEA364428F}</a:tableStyleId>
              </a:tblPr>
              <a:tblGrid>
                <a:gridCol w="2334925"/>
                <a:gridCol w="947175"/>
                <a:gridCol w="1127800"/>
                <a:gridCol w="1328650"/>
                <a:gridCol w="1295525"/>
                <a:gridCol w="1924150"/>
              </a:tblGrid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Années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Taille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Nbe ligne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Nbe colonne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Nbe de NaN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Pourcentage de NaN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2015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53 526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2 433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22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0.0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073763"/>
                          </a:solidFill>
                        </a:rPr>
                        <a:t>2016</a:t>
                      </a:r>
                      <a:endParaRPr b="1"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55 154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2 507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22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73763"/>
                          </a:solidFill>
                        </a:rPr>
                        <a:t>0.0</a:t>
                      </a:r>
                      <a:endParaRPr sz="12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/>
        </p:nvSpPr>
        <p:spPr>
          <a:xfrm>
            <a:off x="202325" y="1794250"/>
            <a:ext cx="48528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73763"/>
                </a:solidFill>
              </a:rPr>
              <a:t>Les variables suivantes ont finalement été retenues: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13450" y="2137150"/>
            <a:ext cx="24321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OSEBuildingID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DataYear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BuildingType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PrimaryPropertyType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Neighborhood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YearBuilt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499450" y="2137150"/>
            <a:ext cx="28335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NumberofBuildings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NumberofFloors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PropertyGFATotal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PropertyGFAParking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PropertyGFABuilding(s)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LargestPropertyUseType</a:t>
            </a:r>
            <a:endParaRPr sz="1500">
              <a:solidFill>
                <a:srgbClr val="073763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242650" y="1671400"/>
            <a:ext cx="37785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LargestPropertyUseTypeGFA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SecondLargestPropertyUseType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SecondLargestPropertyUseTypeGFA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ThirdLargestPropertyUseType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ThirdLargestPropertyUseTypeGFA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ENERGYSTARScore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SiteEnergyUse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TotalGHGEmissions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➔"/>
            </a:pPr>
            <a:r>
              <a:rPr lang="fr" sz="1500">
                <a:solidFill>
                  <a:srgbClr val="073763"/>
                </a:solidFill>
              </a:rPr>
              <a:t>Latitude et Longitude</a:t>
            </a:r>
            <a:endParaRPr sz="1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