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1c545f9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1c545f9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a562146b1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a562146b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4c7dad4d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4c7dad4d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4c7dad4d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4c7dad4d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4c7dad4d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4c7dad4d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4c7dad4d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4c7dad4d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4c7dad4d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4c7dad4d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4c7dad4d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4c7dad4d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4c7dad4d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4c7dad4d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1c545f9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1c545f9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c2222200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c2222200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9c2d990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9c2d990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c2222200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c2222200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1c545f9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1c545f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6be872f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6be872f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1c545f9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1c545f9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c2222200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c2222200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a562146b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a562146b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4c7dad4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4c7dad4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5.jpg"/><Relationship Id="rId6" Type="http://schemas.openxmlformats.org/officeDocument/2006/relationships/image" Target="../media/image2.jpg"/><Relationship Id="rId7" Type="http://schemas.openxmlformats.org/officeDocument/2006/relationships/image" Target="../media/image14.jpg"/><Relationship Id="rId8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1025" y="1410875"/>
            <a:ext cx="8817600" cy="20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073763"/>
                </a:solidFill>
              </a:rPr>
              <a:t>Projet 6</a:t>
            </a:r>
            <a:endParaRPr b="1" sz="3100"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3100">
                <a:solidFill>
                  <a:srgbClr val="073763"/>
                </a:solidFill>
              </a:rPr>
              <a:t>Classifiez automatiquement des biens de consommation</a:t>
            </a:r>
            <a:endParaRPr b="1" sz="3900">
              <a:solidFill>
                <a:srgbClr val="07376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8175" y="4310325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FAMIEN Adjoua Moïse Landry</a:t>
            </a:r>
            <a:endParaRPr sz="2200">
              <a:solidFill>
                <a:srgbClr val="073763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0" y="112175"/>
            <a:ext cx="3105625" cy="77640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III. CLASSIFICATION DES </a:t>
            </a:r>
            <a:r>
              <a:rPr b="1" lang="fr" sz="3000">
                <a:solidFill>
                  <a:schemeClr val="lt1"/>
                </a:solidFill>
              </a:rPr>
              <a:t>DONNÉES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1. Classification des données textuelles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202325" y="5750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Classification supervisé: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78525" y="956050"/>
            <a:ext cx="88281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Entrainement de plusieurs modèles de classification à l’aide d’une grille de recherche: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MultinominalNB;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Logistic regression;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SVC;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Random Forest Classifier.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250" y="2717025"/>
            <a:ext cx="523875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202325" y="2556250"/>
            <a:ext cx="33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Résultats: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78525" y="3089650"/>
            <a:ext cx="34686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Accuracy sur les données test: 96%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Le modèle de </a:t>
            </a:r>
            <a:r>
              <a:rPr lang="fr" sz="1500">
                <a:solidFill>
                  <a:srgbClr val="073763"/>
                </a:solidFill>
              </a:rPr>
              <a:t>régression</a:t>
            </a:r>
            <a:r>
              <a:rPr lang="fr" sz="1500">
                <a:solidFill>
                  <a:srgbClr val="073763"/>
                </a:solidFill>
              </a:rPr>
              <a:t> logistique produit les meilleurs scores.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1. Classification des données textuelles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202325" y="5750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Classification supervisé: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78525" y="9560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Visualisation T-SNE de la classification: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425" y="1080550"/>
            <a:ext cx="3558510" cy="348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202325" y="1565650"/>
            <a:ext cx="4523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Evaluation de la précision en fonction de la profondeur de l’arbre de catégorie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73763"/>
              </a:solidFill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70850"/>
            <a:ext cx="4962625" cy="235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354725" y="4689850"/>
            <a:ext cx="8269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Le premier niveau de catégorie produit le meilleur taux de précision.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1. Classification des données textuelles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202325" y="5750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Classification non supervisé: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278525" y="9560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Réduction dimensionnelle (ACP)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257225" y="1502050"/>
            <a:ext cx="3468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Les 500 </a:t>
            </a:r>
            <a:r>
              <a:rPr lang="fr" sz="1500">
                <a:solidFill>
                  <a:srgbClr val="073763"/>
                </a:solidFill>
              </a:rPr>
              <a:t>premières</a:t>
            </a:r>
            <a:r>
              <a:rPr lang="fr" sz="1500">
                <a:solidFill>
                  <a:srgbClr val="073763"/>
                </a:solidFill>
              </a:rPr>
              <a:t> valeurs propres expliquent environ 90% de la variance totale.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Entrainement des algorithmes KMeans et CAH: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Résultats non concluants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050"/>
            <a:ext cx="4774325" cy="24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325" y="3386675"/>
            <a:ext cx="2747087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2. Classification des données visuelles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202325" y="5750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Création d’un réseau de neurones</a:t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1050"/>
            <a:ext cx="4952426" cy="221966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202325" y="33182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Entraînement du réseau de neurones</a:t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13125"/>
            <a:ext cx="6614607" cy="4928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-28500" y="4200350"/>
            <a:ext cx="8828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Accuracy: 44%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Classification non concluante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Explorer l’augmentation des données pour améliorer les performances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3450" y="712200"/>
            <a:ext cx="2988740" cy="293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2. Classification des données visuelles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202325" y="5750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Augmentation des données à l’aide de </a:t>
            </a:r>
            <a:r>
              <a:rPr b="1" lang="fr" sz="1500">
                <a:solidFill>
                  <a:srgbClr val="FF0000"/>
                </a:solidFill>
              </a:rPr>
              <a:t>ImageDataGenerator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202325" y="2861050"/>
            <a:ext cx="528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Entraînement</a:t>
            </a:r>
            <a:r>
              <a:rPr b="1" lang="fr" sz="1500">
                <a:solidFill>
                  <a:srgbClr val="073763"/>
                </a:solidFill>
              </a:rPr>
              <a:t> sur le même réseau de neurones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-28500" y="4200350"/>
            <a:ext cx="8828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Accuracy: 46%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Classification toujours non concluante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Utiliser les réseau de neurones pré-entraînés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200100" y="923750"/>
            <a:ext cx="55566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Normalisation des images sur le training set et le test set;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Modification de la luminosité des images</a:t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8333"/>
            <a:ext cx="9144001" cy="104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41" y="3217050"/>
            <a:ext cx="4262683" cy="10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126" y="931987"/>
            <a:ext cx="3387299" cy="332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2. Classification des données visuelles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202325" y="5750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Utilisation des réseau de neurones pré-entraînés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200100" y="923750"/>
            <a:ext cx="55566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Entraînement du modèle </a:t>
            </a:r>
            <a:r>
              <a:rPr b="1" lang="fr" sz="1500">
                <a:solidFill>
                  <a:srgbClr val="073763"/>
                </a:solidFill>
              </a:rPr>
              <a:t>VGG16</a:t>
            </a:r>
            <a:r>
              <a:rPr lang="fr" sz="1500">
                <a:solidFill>
                  <a:srgbClr val="073763"/>
                </a:solidFill>
              </a:rPr>
              <a:t> avec augmentation des données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87525"/>
            <a:ext cx="5402126" cy="3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25" y="1915350"/>
            <a:ext cx="489417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70" y="2422459"/>
            <a:ext cx="5143050" cy="1326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9100" y="1121050"/>
            <a:ext cx="3082499" cy="302233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276300" y="3895550"/>
            <a:ext cx="5786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Accuracy: 80%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Classification concluante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2. Classification des données visuelles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202325" y="5750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Utilisation des réseau de neurones pré-entraînés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200100" y="923750"/>
            <a:ext cx="55566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Entraînement du modèle </a:t>
            </a:r>
            <a:r>
              <a:rPr b="1" lang="fr" sz="1500">
                <a:solidFill>
                  <a:srgbClr val="073763"/>
                </a:solidFill>
              </a:rPr>
              <a:t>ResNet50</a:t>
            </a:r>
            <a:r>
              <a:rPr lang="fr" sz="1500">
                <a:solidFill>
                  <a:srgbClr val="073763"/>
                </a:solidFill>
              </a:rPr>
              <a:t> avec augmentation des données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25" y="1915350"/>
            <a:ext cx="489417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170" y="2422459"/>
            <a:ext cx="5143050" cy="132633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276300" y="3895550"/>
            <a:ext cx="5786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Accuracy: 18%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Classification non-concluante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00" y="1617050"/>
            <a:ext cx="5786699" cy="2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5400" y="1121050"/>
            <a:ext cx="2776199" cy="274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2. Classification des données visuelles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202325" y="5750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Utilisation des réseau de neurones pré-entraînés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200100" y="923750"/>
            <a:ext cx="55566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Entraînement du modèle </a:t>
            </a:r>
            <a:r>
              <a:rPr b="1" lang="fr" sz="1500">
                <a:solidFill>
                  <a:srgbClr val="073763"/>
                </a:solidFill>
              </a:rPr>
              <a:t>InceptionV3</a:t>
            </a:r>
            <a:r>
              <a:rPr lang="fr" sz="1500">
                <a:solidFill>
                  <a:srgbClr val="073763"/>
                </a:solidFill>
              </a:rPr>
              <a:t> avec augmentation des données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25" y="1915350"/>
            <a:ext cx="489417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170" y="2422459"/>
            <a:ext cx="5143050" cy="132633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276300" y="3895550"/>
            <a:ext cx="5786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Accuracy: 75%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Classification concluante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400" y="1121050"/>
            <a:ext cx="2776199" cy="274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617050"/>
            <a:ext cx="6019751" cy="2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IV. CONCLUSION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59775" y="19175"/>
            <a:ext cx="9015000" cy="4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073763"/>
                </a:solidFill>
              </a:rPr>
              <a:t>Sommaire</a:t>
            </a:r>
            <a:endParaRPr b="1" sz="31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Rappel de la problématique </a:t>
            </a:r>
            <a:endParaRPr sz="26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Présentation et pré-traitement des données</a:t>
            </a:r>
            <a:endParaRPr sz="26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Classification des données</a:t>
            </a:r>
            <a:endParaRPr sz="26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Conclusion</a:t>
            </a:r>
            <a:endParaRPr sz="2600">
              <a:solidFill>
                <a:srgbClr val="073763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</a:t>
            </a:r>
            <a:r>
              <a:rPr b="1" lang="fr" sz="2000">
                <a:solidFill>
                  <a:schemeClr val="lt1"/>
                </a:solidFill>
              </a:rPr>
              <a:t>V. Conclusion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57" name="Google Shape;25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256475" y="714275"/>
            <a:ext cx="8764800" cy="3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La base de données contient très peu d’articles;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Le modèle de </a:t>
            </a:r>
            <a:r>
              <a:rPr lang="fr">
                <a:solidFill>
                  <a:srgbClr val="073763"/>
                </a:solidFill>
              </a:rPr>
              <a:t>régression</a:t>
            </a:r>
            <a:r>
              <a:rPr lang="fr">
                <a:solidFill>
                  <a:srgbClr val="073763"/>
                </a:solidFill>
              </a:rPr>
              <a:t> logistique produit une classification assez performante;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Meilleur taux de précision avec l’augmentation des données; 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Faisabilité du moteur de classification.</a:t>
            </a:r>
            <a:endParaRPr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73763"/>
                </a:solidFill>
              </a:rPr>
              <a:t>En perspectives,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Augmenter les données pour améliorer les performances de modèles;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Réaliser une classification combinée (données textuelles et visuelles).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◆"/>
            </a:pPr>
            <a:r>
              <a:rPr lang="fr">
                <a:solidFill>
                  <a:srgbClr val="073763"/>
                </a:solidFill>
              </a:rPr>
              <a:t>Classification supervisée et non-supervisée à explorer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Transfert learning avec les données textuelles.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I. RAPPEL</a:t>
            </a:r>
            <a:r>
              <a:rPr b="1" lang="fr" sz="3000">
                <a:solidFill>
                  <a:schemeClr val="lt1"/>
                </a:solidFill>
              </a:rPr>
              <a:t> DE LA PROBLÉMATIQUE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I.1. </a:t>
            </a:r>
            <a:r>
              <a:rPr b="1" lang="fr" sz="2000">
                <a:solidFill>
                  <a:schemeClr val="lt1"/>
                </a:solidFill>
              </a:rPr>
              <a:t>Présentation de la problématique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02325" y="498850"/>
            <a:ext cx="88281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Contexte</a:t>
            </a:r>
            <a:r>
              <a:rPr b="1" lang="fr" sz="1500">
                <a:solidFill>
                  <a:srgbClr val="073763"/>
                </a:solidFill>
              </a:rPr>
              <a:t>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“</a:t>
            </a:r>
            <a:r>
              <a:rPr b="1" lang="fr" sz="1500">
                <a:solidFill>
                  <a:srgbClr val="073763"/>
                </a:solidFill>
              </a:rPr>
              <a:t>Place du marché</a:t>
            </a:r>
            <a:r>
              <a:rPr lang="fr" sz="1500">
                <a:solidFill>
                  <a:srgbClr val="073763"/>
                </a:solidFill>
              </a:rPr>
              <a:t>” une marketplace du e-commerce souhaite une automatisation de la catégorisation de ses articles.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73763"/>
              </a:solidFill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37600" y="3857800"/>
            <a:ext cx="8828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rgbClr val="073763"/>
                </a:solidFill>
              </a:rPr>
              <a:t>Problématique: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Est-il possible de réaliser une classification correcte des articles de la plateforme “Place du marché” à l’aide des données disponible? 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02325" y="2632450"/>
            <a:ext cx="88281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Missions</a:t>
            </a:r>
            <a:r>
              <a:rPr b="1" lang="fr" sz="1500">
                <a:solidFill>
                  <a:srgbClr val="073763"/>
                </a:solidFill>
              </a:rPr>
              <a:t>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Pré-traiter les données textuelles et visuelles;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Classifier ces données.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7950" y="1690825"/>
            <a:ext cx="8828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Objectifs</a:t>
            </a:r>
            <a:r>
              <a:rPr b="1" lang="fr" sz="1500">
                <a:solidFill>
                  <a:srgbClr val="073763"/>
                </a:solidFill>
              </a:rPr>
              <a:t>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Fiabiliser la catégorisation des articles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02325" y="651250"/>
            <a:ext cx="88281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Problème de classification;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Extraction des features textuelles et visuelles;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Classification des données;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I.2. </a:t>
            </a:r>
            <a:r>
              <a:rPr b="1" lang="fr" sz="2000">
                <a:solidFill>
                  <a:schemeClr val="lt1"/>
                </a:solidFill>
              </a:rPr>
              <a:t>Interprétation</a:t>
            </a:r>
            <a:r>
              <a:rPr b="1" lang="fr" sz="2000">
                <a:solidFill>
                  <a:schemeClr val="lt1"/>
                </a:solidFill>
              </a:rPr>
              <a:t> de la problématique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99725" y="2514750"/>
            <a:ext cx="2464200" cy="13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Prétraitement des données:</a:t>
            </a:r>
            <a:endParaRPr b="1"/>
          </a:p>
          <a:p>
            <a:pPr indent="-317500" lvl="0" marL="3600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Données textuelles</a:t>
            </a:r>
            <a:endParaRPr/>
          </a:p>
          <a:p>
            <a:pPr indent="-317500" lvl="0" marL="3600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Données visuelles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170175" y="2494700"/>
            <a:ext cx="3093900" cy="13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Classification des données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851075" y="2556750"/>
            <a:ext cx="1854900" cy="12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Evaluation de la classification</a:t>
            </a:r>
            <a:endParaRPr b="1"/>
          </a:p>
        </p:txBody>
      </p:sp>
      <p:sp>
        <p:nvSpPr>
          <p:cNvPr id="90" name="Google Shape;90;p17"/>
          <p:cNvSpPr/>
          <p:nvPr/>
        </p:nvSpPr>
        <p:spPr>
          <a:xfrm>
            <a:off x="2563925" y="2845350"/>
            <a:ext cx="606300" cy="6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264075" y="2845350"/>
            <a:ext cx="606300" cy="6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II. </a:t>
            </a:r>
            <a:r>
              <a:rPr b="1" lang="fr" sz="3000">
                <a:solidFill>
                  <a:schemeClr val="lt1"/>
                </a:solidFill>
              </a:rPr>
              <a:t>PRÉSENTATION </a:t>
            </a:r>
            <a:r>
              <a:rPr b="1" lang="fr" sz="3000">
                <a:solidFill>
                  <a:schemeClr val="lt1"/>
                </a:solidFill>
              </a:rPr>
              <a:t>PRÉTRAITEMENT</a:t>
            </a:r>
            <a:r>
              <a:rPr b="1" lang="fr" sz="3000">
                <a:solidFill>
                  <a:schemeClr val="lt1"/>
                </a:solidFill>
              </a:rPr>
              <a:t> DES </a:t>
            </a:r>
            <a:r>
              <a:rPr b="1" lang="fr" sz="3000">
                <a:solidFill>
                  <a:schemeClr val="lt1"/>
                </a:solidFill>
              </a:rPr>
              <a:t>DONNÉES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II.1. Présentation du jeu de données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02325" y="4988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Description des </a:t>
            </a:r>
            <a:r>
              <a:rPr b="1" lang="fr" sz="1500">
                <a:solidFill>
                  <a:srgbClr val="073763"/>
                </a:solidFill>
              </a:rPr>
              <a:t>données</a:t>
            </a:r>
            <a:r>
              <a:rPr b="1" lang="fr" sz="1500">
                <a:solidFill>
                  <a:srgbClr val="073763"/>
                </a:solidFill>
              </a:rPr>
              <a:t> :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20325" y="905650"/>
            <a:ext cx="85659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s’agit d’un jeu de données de 1050 articles: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fr"/>
              <a:t>Présenté sous forme de tableau (1050 lignes et 15 colonnes)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Identifiant des articles, nom, catégorie de produit, marque, description du produit;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Prix du produit;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Note du produit;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Image du produit, etc...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75" y="2918675"/>
            <a:ext cx="1188572" cy="12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625" y="2636288"/>
            <a:ext cx="1122025" cy="17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5225" y="3360375"/>
            <a:ext cx="1473494" cy="13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9922" y="3727825"/>
            <a:ext cx="1437600" cy="12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4199" y="2887222"/>
            <a:ext cx="1230457" cy="13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8725" y="1934275"/>
            <a:ext cx="1934926" cy="17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II.2. Prétraitement des données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02325" y="5750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Travail de prétraitement effectué: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78525" y="9560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Examen de la profondeur</a:t>
            </a:r>
            <a:r>
              <a:rPr lang="fr" sz="1500">
                <a:solidFill>
                  <a:srgbClr val="073763"/>
                </a:solidFill>
              </a:rPr>
              <a:t> l’arbre des catégories (Variables: </a:t>
            </a:r>
            <a:r>
              <a:rPr b="1" lang="fr" sz="1500">
                <a:solidFill>
                  <a:srgbClr val="FF0000"/>
                </a:solidFill>
              </a:rPr>
              <a:t>product_category_tree</a:t>
            </a:r>
            <a:r>
              <a:rPr lang="fr" sz="1500">
                <a:solidFill>
                  <a:srgbClr val="073763"/>
                </a:solidFill>
              </a:rPr>
              <a:t>)</a:t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100" y="1502050"/>
            <a:ext cx="3587676" cy="332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07125" y="1337050"/>
            <a:ext cx="363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★"/>
            </a:pPr>
            <a:r>
              <a:rPr lang="fr" sz="1500">
                <a:solidFill>
                  <a:srgbClr val="073763"/>
                </a:solidFill>
              </a:rPr>
              <a:t>6 catégories disponibles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07125" y="1718050"/>
            <a:ext cx="37743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★"/>
            </a:pPr>
            <a:r>
              <a:rPr lang="fr" sz="1500">
                <a:solidFill>
                  <a:srgbClr val="073763"/>
                </a:solidFill>
              </a:rPr>
              <a:t>La plupart des articles possèdent une profondeur supérieure à 2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78525" y="2632450"/>
            <a:ext cx="43833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Transformation de la v</a:t>
            </a:r>
            <a:r>
              <a:rPr lang="fr" sz="1500">
                <a:solidFill>
                  <a:srgbClr val="073763"/>
                </a:solidFill>
              </a:rPr>
              <a:t>ariables </a:t>
            </a:r>
            <a:r>
              <a:rPr b="1" lang="fr" sz="1500">
                <a:solidFill>
                  <a:srgbClr val="FF0000"/>
                </a:solidFill>
              </a:rPr>
              <a:t>product_category_tree</a:t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II.2. Prétraitement des données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202325" y="5750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Travail de prétraitement effectué sur les données textuelles: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99725" y="1143150"/>
            <a:ext cx="1196700" cy="5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Minuscule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1471325" y="1143150"/>
            <a:ext cx="1332600" cy="5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Tokenisation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028775" y="1143150"/>
            <a:ext cx="1817100" cy="64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Suppression des “stop words”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5086175" y="1143150"/>
            <a:ext cx="1817100" cy="64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Lemmatisation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7143575" y="1143150"/>
            <a:ext cx="1817100" cy="64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“Bag of words”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1296425" y="1356450"/>
            <a:ext cx="214500" cy="2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820425" y="1356450"/>
            <a:ext cx="214500" cy="2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877825" y="1356450"/>
            <a:ext cx="214500" cy="2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6935225" y="1356450"/>
            <a:ext cx="214500" cy="2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278525" y="3165850"/>
            <a:ext cx="88281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Normalisation en taille des images;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Normalisation colorimétriques des images;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Extraction des features à l’aide de SIFT (non terminés);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02325" y="26324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Travail de prétraitement effectué sur les données visuelles:</a:t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