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EE49EE-CD2A-4782-AA07-E779CA325131}">
  <a:tblStyle styleId="{03EE49EE-CD2A-4782-AA07-E779CA325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7EC287E-36A6-408A-A5AA-3DEAA97C1C7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c222220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c222220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c222220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c222220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c2222200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c2222200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c2222200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c222220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c222220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c222220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c2222200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c2222200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c222220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c222220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c2222200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9c2222200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c222220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c222220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c2222200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c2222200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c222220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c222220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c2222200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c2222200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9c2222200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9c222220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9c2222200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9c2222200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c2222200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c2222200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c222220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c222220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c2222200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c2222200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c222220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c222220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c222220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c222220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c2222200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c2222200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c222220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c222220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025" y="1771775"/>
            <a:ext cx="8817600" cy="15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Projet 2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Analysez des données de systèmes éducatifs</a:t>
            </a:r>
            <a:endParaRPr sz="31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8175" y="4310325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FAMIEN Adjoua Moïse Landry</a:t>
            </a:r>
            <a:endParaRPr sz="2200">
              <a:solidFill>
                <a:srgbClr val="07376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" y="112175"/>
            <a:ext cx="3105625" cy="77640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Distribution de la p</a:t>
            </a:r>
            <a:r>
              <a:rPr b="1" lang="fr" sz="1900">
                <a:solidFill>
                  <a:schemeClr val="lt1"/>
                </a:solidFill>
              </a:rPr>
              <a:t>opulation totale dans la tranche d'âge 15-24 ans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2600" y="1086200"/>
            <a:ext cx="40164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400" y="979125"/>
            <a:ext cx="4780200" cy="332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95850" y="990375"/>
            <a:ext cx="41157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73763"/>
                </a:solidFill>
              </a:rPr>
              <a:t>Distribution de la population dans la tranche d’âge 15-24 ans en 2015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Distribution moins aplatie que la distribution normale et étalée à droite.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Fortes variations d’un pays à un autre;</a:t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Population cible des pays majoritairement supérieure à la moyenne mondiale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Nombre d’utilisateurs d’internet par 100 habitants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0" y="1461525"/>
            <a:ext cx="41991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Evolution temporelle du nombre d’utilisateurs d’internet</a:t>
            </a:r>
            <a:r>
              <a:rPr lang="fr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Hausse du nombre d’utilisateurs d’internet en France;</a:t>
            </a:r>
            <a:endParaRPr sz="1600">
              <a:solidFill>
                <a:srgbClr val="07376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Valeur maximale atteinte en 2016: 85,22</a:t>
            </a:r>
            <a:endParaRPr sz="1600">
              <a:solidFill>
                <a:srgbClr val="073763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100" y="979125"/>
            <a:ext cx="4792500" cy="371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Nombre d’utilisateurs d’internet par 100 habitants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0" y="1155075"/>
            <a:ext cx="41106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Evolution temporelle du nombre d’utilisateurs d’internet</a:t>
            </a:r>
            <a:r>
              <a:rPr lang="fr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Hausse du nombre d’utilisateurs d’internet;</a:t>
            </a:r>
            <a:endParaRPr sz="1600">
              <a:solidFill>
                <a:srgbClr val="07376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Valeur maximale pertinente pour l’analyse</a:t>
            </a:r>
            <a:endParaRPr sz="1600">
              <a:solidFill>
                <a:srgbClr val="073763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925" y="598125"/>
            <a:ext cx="4711951" cy="43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Nombre d’utilisateurs d’internet par 100 habitants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699" y="906050"/>
            <a:ext cx="5116176" cy="35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19650" y="914175"/>
            <a:ext cx="41157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73763"/>
                </a:solidFill>
              </a:rPr>
              <a:t>Distribution du nombre d’utilisateurs d’internet en 2016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Distribution beaucoup plus aplatie que la distribution normale et  symétrique.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Fortes variations d’un pays à un autre;</a:t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Nombre d’utilisateurs d’internet supérieure à la moyenne mondiale dans plus de la moitié des pays.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Distribution du n</a:t>
            </a:r>
            <a:r>
              <a:rPr b="1" lang="fr" sz="2000">
                <a:solidFill>
                  <a:schemeClr val="lt1"/>
                </a:solidFill>
              </a:rPr>
              <a:t>ombre d’ordinateurs personnels par 100 habitants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225" y="995025"/>
            <a:ext cx="4965925" cy="35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19650" y="914175"/>
            <a:ext cx="41157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73763"/>
                </a:solidFill>
              </a:rPr>
              <a:t>Distribution du nombre d’ordinateurs personnels en 2005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Distribution moins aplatie que la distribution normale et  étalée à droite.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Fortes variations d’un pays à un autre;</a:t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Taux majoritairement supérieure à la moyenne mondiale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Dépense du gouvernement dans l’éducation ( en % du PIB)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8125"/>
            <a:ext cx="8839198" cy="3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19475" y="4214050"/>
            <a:ext cx="8561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❏"/>
            </a:pPr>
            <a:r>
              <a:rPr lang="fr" sz="1700">
                <a:solidFill>
                  <a:srgbClr val="073763"/>
                </a:solidFill>
              </a:rPr>
              <a:t>Faible variation des dépenses du gouvernement d’une année à une autre.</a:t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Dépense du gouvernement dans l’éducation ( en % du PIB)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411" y="955649"/>
            <a:ext cx="5190139" cy="36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19650" y="914175"/>
            <a:ext cx="41157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73763"/>
                </a:solidFill>
              </a:rPr>
              <a:t>Distribution des dépenses des gouvernements en % du PIB en 2013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Distribution plus aplatie que la distribution normale et  symétrique.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Faibles variations d’un pays à un autre;</a:t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Majorité des dépenses des gouvernements supérieures à 4.61% du PIB.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Dépense du gouvernement dans l’éducation ( en %)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8125"/>
            <a:ext cx="8839198" cy="3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319475" y="4214050"/>
            <a:ext cx="8561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❏"/>
            </a:pPr>
            <a:r>
              <a:rPr lang="fr" sz="1700">
                <a:solidFill>
                  <a:srgbClr val="073763"/>
                </a:solidFill>
              </a:rPr>
              <a:t>Forte variation des dépenses publiques d’une année à une autre.</a:t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Dépense du gouvernement dans l’éducation ( en %)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048" y="933200"/>
            <a:ext cx="5063301" cy="3583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19650" y="914175"/>
            <a:ext cx="41157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73763"/>
                </a:solidFill>
              </a:rPr>
              <a:t>Distribution des dépenses des gouvernements en % en 2013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❏"/>
            </a:pPr>
            <a:r>
              <a:rPr lang="fr" sz="1600">
                <a:solidFill>
                  <a:srgbClr val="073763"/>
                </a:solidFill>
              </a:rPr>
              <a:t>Distribution moins aplatie que la distribution normale et  étalée à droite.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Faibles variations d’un pays à un autre;</a:t>
            </a:r>
            <a:endParaRPr sz="1600">
              <a:solidFill>
                <a:srgbClr val="073763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➔"/>
            </a:pPr>
            <a:r>
              <a:rPr lang="fr" sz="1600">
                <a:solidFill>
                  <a:srgbClr val="073763"/>
                </a:solidFill>
              </a:rPr>
              <a:t>Majorité des dépenses publiques supérieures à 14.94% des dépenses des gouvernements.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Critère de convergence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223625" y="724125"/>
            <a:ext cx="87855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➔"/>
            </a:pPr>
            <a:r>
              <a:rPr lang="fr" sz="1700">
                <a:solidFill>
                  <a:srgbClr val="073763"/>
                </a:solidFill>
              </a:rPr>
              <a:t>Pays évalués à partir d’une</a:t>
            </a:r>
            <a:r>
              <a:rPr lang="fr" sz="1700">
                <a:solidFill>
                  <a:srgbClr val="073763"/>
                </a:solidFill>
              </a:rPr>
              <a:t> combinaison de leurs performances sur 03 indicateurs:</a:t>
            </a:r>
            <a:endParaRPr sz="1700">
              <a:solidFill>
                <a:srgbClr val="07376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◆"/>
            </a:pPr>
            <a:r>
              <a:rPr lang="fr" sz="1700">
                <a:solidFill>
                  <a:srgbClr val="073763"/>
                </a:solidFill>
              </a:rPr>
              <a:t>La population totale dans la tranche d'âge 15-24 ans;</a:t>
            </a:r>
            <a:endParaRPr sz="1700">
              <a:solidFill>
                <a:srgbClr val="07376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◆"/>
            </a:pPr>
            <a:r>
              <a:rPr lang="fr" sz="1700">
                <a:solidFill>
                  <a:srgbClr val="073763"/>
                </a:solidFill>
              </a:rPr>
              <a:t>Le nombre d’utilisateurs d’internet par habitants;</a:t>
            </a:r>
            <a:endParaRPr sz="1700">
              <a:solidFill>
                <a:srgbClr val="07376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◆"/>
            </a:pPr>
            <a:r>
              <a:rPr lang="fr" sz="1700">
                <a:solidFill>
                  <a:srgbClr val="073763"/>
                </a:solidFill>
              </a:rPr>
              <a:t>Les dépenses du gouvernement dans l’éducation.</a:t>
            </a:r>
            <a:endParaRPr sz="17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73763"/>
              </a:solidFill>
            </a:endParaRPr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223625" y="2083900"/>
            <a:ext cx="87855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➔"/>
            </a:pPr>
            <a:r>
              <a:rPr lang="fr" sz="1700">
                <a:solidFill>
                  <a:srgbClr val="073763"/>
                </a:solidFill>
              </a:rPr>
              <a:t>Métrique d’évaluation :</a:t>
            </a:r>
            <a:endParaRPr sz="17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</p:txBody>
      </p:sp>
      <p:pic>
        <p:nvPicPr>
          <p:cNvPr descr="\begin{equation}&#10; {M}_{R}=1-\frac{1}{1\times\,n\times\,m}\sum_{i=1}^{m}{rang}_{i}&#10;\end{equation}"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00" y="2024975"/>
            <a:ext cx="5186099" cy="52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223625" y="3531700"/>
            <a:ext cx="87855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➔"/>
            </a:pPr>
            <a:r>
              <a:rPr lang="fr" sz="1700">
                <a:solidFill>
                  <a:srgbClr val="073763"/>
                </a:solidFill>
              </a:rPr>
              <a:t>Limites</a:t>
            </a:r>
            <a:r>
              <a:rPr lang="fr" sz="1700">
                <a:solidFill>
                  <a:srgbClr val="073763"/>
                </a:solidFill>
              </a:rPr>
              <a:t> :</a:t>
            </a:r>
            <a:endParaRPr sz="1700">
              <a:solidFill>
                <a:srgbClr val="07376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◆"/>
            </a:pPr>
            <a:r>
              <a:rPr lang="fr" sz="1700">
                <a:solidFill>
                  <a:srgbClr val="073763"/>
                </a:solidFill>
              </a:rPr>
              <a:t>Absence de pondération en fonction de l’importance de l’indicateur;</a:t>
            </a:r>
            <a:endParaRPr sz="1700">
              <a:solidFill>
                <a:srgbClr val="07376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◆"/>
            </a:pPr>
            <a:r>
              <a:rPr lang="fr" sz="1700">
                <a:solidFill>
                  <a:srgbClr val="073763"/>
                </a:solidFill>
              </a:rPr>
              <a:t>Absence de visibilité sur les indicateurs pris individuellement.</a:t>
            </a:r>
            <a:endParaRPr sz="1700">
              <a:solidFill>
                <a:srgbClr val="073763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223625" y="2693500"/>
            <a:ext cx="8785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73763"/>
                </a:solidFill>
              </a:rPr>
              <a:t>où </a:t>
            </a:r>
            <a:r>
              <a:rPr b="1" i="1" lang="fr" sz="1700">
                <a:solidFill>
                  <a:srgbClr val="073763"/>
                </a:solidFill>
              </a:rPr>
              <a:t>n</a:t>
            </a:r>
            <a:r>
              <a:rPr lang="fr" sz="1700">
                <a:solidFill>
                  <a:srgbClr val="073763"/>
                </a:solidFill>
              </a:rPr>
              <a:t> représente le nombre total de pays, </a:t>
            </a:r>
            <a:r>
              <a:rPr b="1" i="1" lang="fr" sz="1700">
                <a:solidFill>
                  <a:srgbClr val="073763"/>
                </a:solidFill>
              </a:rPr>
              <a:t>m</a:t>
            </a:r>
            <a:r>
              <a:rPr lang="fr" sz="1700">
                <a:solidFill>
                  <a:srgbClr val="073763"/>
                </a:solidFill>
              </a:rPr>
              <a:t> le nombre d’indicateurs évalués et </a:t>
            </a:r>
            <a:r>
              <a:rPr b="1" i="1" lang="fr" sz="1700">
                <a:solidFill>
                  <a:srgbClr val="073763"/>
                </a:solidFill>
              </a:rPr>
              <a:t>rangi</a:t>
            </a:r>
            <a:r>
              <a:rPr lang="fr" sz="1700">
                <a:solidFill>
                  <a:srgbClr val="073763"/>
                </a:solidFill>
              </a:rPr>
              <a:t> le rang de chaque pays pour chaque indicateurs </a:t>
            </a:r>
            <a:r>
              <a:rPr b="1" i="1" lang="fr" sz="1700">
                <a:solidFill>
                  <a:srgbClr val="073763"/>
                </a:solidFill>
              </a:rPr>
              <a:t>i</a:t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257225" y="171575"/>
            <a:ext cx="8817600" cy="4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Sommaire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Problématique et présentation des données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Analyse pré-exploratoire des indicateurs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Conclusion</a:t>
            </a:r>
            <a:endParaRPr sz="2600">
              <a:solidFill>
                <a:srgbClr val="073763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53250" y="571725"/>
            <a:ext cx="40701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</a:rPr>
              <a:t>Top 10 des pays disposant d’un fort potentiel</a:t>
            </a:r>
            <a:endParaRPr b="1" sz="18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❖"/>
            </a:pPr>
            <a:r>
              <a:rPr lang="fr" sz="1700">
                <a:solidFill>
                  <a:srgbClr val="073763"/>
                </a:solidFill>
              </a:rPr>
              <a:t>La république d’Iran est classée première à égalité avec la Malaisie avec un score de 0.77</a:t>
            </a:r>
            <a:endParaRPr sz="1700">
              <a:solidFill>
                <a:srgbClr val="07376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Char char="❖"/>
            </a:pPr>
            <a:r>
              <a:rPr lang="fr" sz="1700">
                <a:solidFill>
                  <a:srgbClr val="073763"/>
                </a:solidFill>
              </a:rPr>
              <a:t>Le Royaume-Uni (seul pays européen) occupe la 5ème place</a:t>
            </a:r>
            <a:endParaRPr sz="1700">
              <a:solidFill>
                <a:srgbClr val="07376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❖"/>
            </a:pPr>
            <a:r>
              <a:rPr lang="fr" sz="1800">
                <a:solidFill>
                  <a:srgbClr val="073763"/>
                </a:solidFill>
              </a:rPr>
              <a:t>Hong Kong et le Chili ferment la marche, chacun occupant respectivement la 9ème et 10ème place.</a:t>
            </a:r>
            <a:endParaRPr sz="1800">
              <a:solidFill>
                <a:srgbClr val="073763"/>
              </a:solidFill>
            </a:endParaRPr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4199675" y="72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{07EC287E-36A6-408A-A5AA-3DEAA97C1C7B}</a:tableStyleId>
              </a:tblPr>
              <a:tblGrid>
                <a:gridCol w="1735350"/>
                <a:gridCol w="790250"/>
                <a:gridCol w="622400"/>
                <a:gridCol w="636750"/>
                <a:gridCol w="535075"/>
                <a:gridCol w="548125"/>
              </a:tblGrid>
              <a:tr h="3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PAYS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POP1524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IU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EXP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MR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Rank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Iran, Islamic Rep,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58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8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Malaysia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30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30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South Africa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57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19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3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Mexico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52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35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4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United Kingdom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19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72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Thailand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14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63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22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Vietnam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8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66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25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Brazil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4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51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45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0,70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8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Hong Kong SAR, China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72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14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0,69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9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73763"/>
                          </a:solidFill>
                        </a:rPr>
                        <a:t>Chile</a:t>
                      </a:r>
                      <a:endParaRPr b="1"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41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47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0,69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73763"/>
                          </a:solidFill>
                        </a:rPr>
                        <a:t>10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2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Critère de convergence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394725" y="1452750"/>
            <a:ext cx="76779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b="1" lang="fr" sz="2500">
                <a:solidFill>
                  <a:srgbClr val="073763"/>
                </a:solidFill>
              </a:rPr>
              <a:t>3. Conclusion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Conclusion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596350" y="1086200"/>
            <a:ext cx="82743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73763"/>
                </a:solidFill>
              </a:rPr>
              <a:t>On peut ainsi conclure que:</a:t>
            </a:r>
            <a:endParaRPr sz="17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AutoNum type="arabicPeriod"/>
            </a:pPr>
            <a:r>
              <a:rPr lang="fr" sz="1700">
                <a:solidFill>
                  <a:srgbClr val="073763"/>
                </a:solidFill>
              </a:rPr>
              <a:t>Les pays qui disposent d’un fort potentiel sont la République d’Iran, la Malaisie, l’Afrique du Sud, le Mexique, le Royaume-Uni, la Thaïlande, le Vietnam, le Brésil, Hong Kong et le Chili.</a:t>
            </a:r>
            <a:endParaRPr sz="1700">
              <a:solidFill>
                <a:srgbClr val="07376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AutoNum type="arabicPeriod"/>
            </a:pPr>
            <a:r>
              <a:rPr lang="fr" sz="1700">
                <a:solidFill>
                  <a:srgbClr val="073763"/>
                </a:solidFill>
              </a:rPr>
              <a:t>Pour ces pays nous avons une tendance à la hausse de la population cible et des autres indicateurs.</a:t>
            </a:r>
            <a:endParaRPr sz="1700">
              <a:solidFill>
                <a:srgbClr val="07376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AutoNum type="arabicPeriod"/>
            </a:pPr>
            <a:r>
              <a:rPr lang="fr" sz="1700">
                <a:solidFill>
                  <a:srgbClr val="073763"/>
                </a:solidFill>
              </a:rPr>
              <a:t>Au vu de cette analyse l’entreprise devrait privilégier la République d’Iran ou la Malaisie.</a:t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775725" y="1376550"/>
            <a:ext cx="76779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73763"/>
              </a:buClr>
              <a:buSzPts val="2500"/>
              <a:buAutoNum type="arabicPeriod"/>
            </a:pPr>
            <a:r>
              <a:rPr b="1" lang="fr" sz="2500">
                <a:solidFill>
                  <a:srgbClr val="073763"/>
                </a:solidFill>
              </a:rPr>
              <a:t>Problématique et présentation des données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Rappel de la problématique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2325" y="575050"/>
            <a:ext cx="88281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Contexte: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b="1" lang="fr" sz="1500">
                <a:solidFill>
                  <a:srgbClr val="073763"/>
                </a:solidFill>
              </a:rPr>
              <a:t>Entreprise:</a:t>
            </a:r>
            <a:r>
              <a:rPr lang="fr" sz="1500">
                <a:solidFill>
                  <a:srgbClr val="073763"/>
                </a:solidFill>
              </a:rPr>
              <a:t> Academy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b="1" lang="fr" sz="1500">
                <a:solidFill>
                  <a:srgbClr val="073763"/>
                </a:solidFill>
              </a:rPr>
              <a:t>Spécialité:</a:t>
            </a:r>
            <a:r>
              <a:rPr lang="fr" sz="1500">
                <a:solidFill>
                  <a:srgbClr val="073763"/>
                </a:solidFill>
              </a:rPr>
              <a:t> Fourniture de contenu de formation en ligne de niveau lycée et université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b="1" lang="fr" sz="1500">
                <a:solidFill>
                  <a:srgbClr val="073763"/>
                </a:solidFill>
              </a:rPr>
              <a:t>Projet:</a:t>
            </a:r>
            <a:r>
              <a:rPr lang="fr" sz="1500">
                <a:solidFill>
                  <a:srgbClr val="073763"/>
                </a:solidFill>
              </a:rPr>
              <a:t> Expansion à l’international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02325" y="1946650"/>
            <a:ext cx="88281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073763"/>
                </a:solidFill>
              </a:rPr>
              <a:t>Problématique: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Quels sont les pays avec un fort potentiel de clients pour nos services ?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Pour chacun de ces pays, quelle sera l’évolution de ce potentiel de clients ?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Dans quels pays l'entreprise doit-elle opérer en priorité ?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2325" y="3318250"/>
            <a:ext cx="88281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Missions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Valider la qualité du jeu de données de la banque mondiale;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Décrire les informations contenues dans ce jeu de de données;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Sélectionner les informations pertinentes pour répondre à la problématique de l'entreprise;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Déterminer les ordres de grandeurs des indicateurs statistiques.</a:t>
            </a:r>
            <a:endParaRPr b="1" sz="150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138425" y="67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{03EE49EE-CD2A-4782-AA07-E779CA325131}</a:tableStyleId>
              </a:tblPr>
              <a:tblGrid>
                <a:gridCol w="2334925"/>
                <a:gridCol w="947175"/>
                <a:gridCol w="1127800"/>
                <a:gridCol w="1328650"/>
                <a:gridCol w="1295525"/>
                <a:gridCol w="1924150"/>
              </a:tblGrid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Fichiers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Taille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ligne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colonne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de NaN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Pourcentage de NaN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EdStatsCountry.csv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7471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241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31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2113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28.8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EdStatsCountry-Series.csv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1839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613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3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EdStatsData.csv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61198170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886930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69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52568249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85.9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EdStatsFootNote.csv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2574552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643638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4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EdStatsSeries.csv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73300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3665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51538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70.31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Description des fichiers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02325" y="3141475"/>
            <a:ext cx="88944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b="1" lang="fr" sz="1500">
                <a:solidFill>
                  <a:srgbClr val="073763"/>
                </a:solidFill>
              </a:rPr>
              <a:t>Base de données de la banque mondiale: 5 fichiers</a:t>
            </a:r>
            <a:endParaRPr b="1" sz="1500">
              <a:solidFill>
                <a:srgbClr val="073763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“EdStatsCountry.csv”:</a:t>
            </a:r>
            <a:r>
              <a:rPr lang="fr" sz="1500">
                <a:solidFill>
                  <a:srgbClr val="073763"/>
                </a:solidFill>
              </a:rPr>
              <a:t> la liste des pays, leurs codes et régions d’appartenance;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“EdStatsCountry-Series.csv”:</a:t>
            </a:r>
            <a:r>
              <a:rPr lang="fr" sz="1500">
                <a:solidFill>
                  <a:srgbClr val="073763"/>
                </a:solidFill>
              </a:rPr>
              <a:t> les codes des indicateurs par pays et leurs sources;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“EdStatsSeries.csv”:</a:t>
            </a:r>
            <a:r>
              <a:rPr lang="fr" sz="1500">
                <a:solidFill>
                  <a:srgbClr val="073763"/>
                </a:solidFill>
              </a:rPr>
              <a:t> la liste des indicateurs, leurs codes, définitions et limitations;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“EdStatsFootNote.csv”:</a:t>
            </a:r>
            <a:r>
              <a:rPr lang="fr" sz="1500">
                <a:solidFill>
                  <a:srgbClr val="073763"/>
                </a:solidFill>
              </a:rPr>
              <a:t> les codes des pays, des indicateurs et les types d’estimations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b="1" lang="fr" sz="1500">
                <a:solidFill>
                  <a:srgbClr val="073763"/>
                </a:solidFill>
              </a:rPr>
              <a:t>“EdStatsData.csv”:</a:t>
            </a:r>
            <a:r>
              <a:rPr lang="fr" sz="1500">
                <a:solidFill>
                  <a:srgbClr val="073763"/>
                </a:solidFill>
              </a:rPr>
              <a:t> l'ensemble des données avec des colonnes contenant les pays, les indicateurs et les enregistrements de 1970 à 2100.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75725" y="1376550"/>
            <a:ext cx="76779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b="1" lang="fr" sz="2500">
                <a:solidFill>
                  <a:srgbClr val="073763"/>
                </a:solidFill>
              </a:rPr>
              <a:t>2. Analyse pré-exploratoire des indicateurs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Sélection des indicateurs pertinents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95850" y="2715500"/>
            <a:ext cx="89772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73763"/>
                </a:solidFill>
              </a:rPr>
              <a:t>Indicateurs sélectionnés:</a:t>
            </a:r>
            <a:endParaRPr b="1"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fr">
                <a:solidFill>
                  <a:srgbClr val="073763"/>
                </a:solidFill>
              </a:rPr>
              <a:t>Population, ages 15-24, total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fr">
                <a:solidFill>
                  <a:srgbClr val="073763"/>
                </a:solidFill>
              </a:rPr>
              <a:t>Internet users (per 100 people)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fr">
                <a:solidFill>
                  <a:srgbClr val="073763"/>
                </a:solidFill>
              </a:rPr>
              <a:t>Personal</a:t>
            </a:r>
            <a:r>
              <a:rPr lang="fr">
                <a:solidFill>
                  <a:srgbClr val="073763"/>
                </a:solidFill>
              </a:rPr>
              <a:t> Computers (per 100 people)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fr">
                <a:solidFill>
                  <a:srgbClr val="073763"/>
                </a:solidFill>
              </a:rPr>
              <a:t>Government expenditure on education as % of GDP (%)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fr">
                <a:solidFill>
                  <a:srgbClr val="073763"/>
                </a:solidFill>
              </a:rPr>
              <a:t>Expenditure on education as % of total government expenditure (%)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95850" y="658100"/>
            <a:ext cx="89772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73763"/>
                </a:solidFill>
              </a:rPr>
              <a:t>Critères de sélection des indicateurs </a:t>
            </a:r>
            <a:r>
              <a:rPr b="1" lang="fr">
                <a:solidFill>
                  <a:srgbClr val="073763"/>
                </a:solidFill>
              </a:rPr>
              <a:t>:</a:t>
            </a:r>
            <a:endParaRPr b="1"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Population cible concernée par les contenus de cours lycée et université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Disponibilité de supports et outils numériques nécessaires pour accéder aux contenus des cours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Capacité d’adaptation à un environnement riche en technologies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Priorité du gouvernement en terme d’investissement dans l’éducation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Population totale dans la tranche </a:t>
            </a:r>
            <a:r>
              <a:rPr b="1" lang="fr" sz="2000">
                <a:solidFill>
                  <a:schemeClr val="lt1"/>
                </a:solidFill>
              </a:rPr>
              <a:t>d'âge</a:t>
            </a:r>
            <a:r>
              <a:rPr b="1" lang="fr" sz="2000">
                <a:solidFill>
                  <a:schemeClr val="lt1"/>
                </a:solidFill>
              </a:rPr>
              <a:t> 15-24 ans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75" y="740050"/>
            <a:ext cx="7018351" cy="43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Population totale dans la tranche d'âge 15-24 ans par région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674325"/>
            <a:ext cx="6927324" cy="43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