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1"/>
  </p:sldMasterIdLst>
  <p:notesMasterIdLst>
    <p:notesMasterId r:id="rId31"/>
  </p:notesMasterIdLst>
  <p:handoutMasterIdLst>
    <p:handoutMasterId r:id="rId32"/>
  </p:handoutMasterIdLst>
  <p:sldIdLst>
    <p:sldId id="349" r:id="rId2"/>
    <p:sldId id="423" r:id="rId3"/>
    <p:sldId id="476" r:id="rId4"/>
    <p:sldId id="471" r:id="rId5"/>
    <p:sldId id="454" r:id="rId6"/>
    <p:sldId id="424" r:id="rId7"/>
    <p:sldId id="462" r:id="rId8"/>
    <p:sldId id="463" r:id="rId9"/>
    <p:sldId id="478" r:id="rId10"/>
    <p:sldId id="468" r:id="rId11"/>
    <p:sldId id="479" r:id="rId12"/>
    <p:sldId id="488" r:id="rId13"/>
    <p:sldId id="486" r:id="rId14"/>
    <p:sldId id="481" r:id="rId15"/>
    <p:sldId id="485" r:id="rId16"/>
    <p:sldId id="444" r:id="rId17"/>
    <p:sldId id="467" r:id="rId18"/>
    <p:sldId id="428" r:id="rId19"/>
    <p:sldId id="438" r:id="rId20"/>
    <p:sldId id="431" r:id="rId21"/>
    <p:sldId id="430" r:id="rId22"/>
    <p:sldId id="456" r:id="rId23"/>
    <p:sldId id="470" r:id="rId24"/>
    <p:sldId id="469" r:id="rId25"/>
    <p:sldId id="487" r:id="rId26"/>
    <p:sldId id="477" r:id="rId27"/>
    <p:sldId id="482" r:id="rId28"/>
    <p:sldId id="483" r:id="rId29"/>
    <p:sldId id="330" r:id="rId30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8330" autoAdjust="0"/>
  </p:normalViewPr>
  <p:slideViewPr>
    <p:cSldViewPr>
      <p:cViewPr varScale="1">
        <p:scale>
          <a:sx n="65" d="100"/>
          <a:sy n="65" d="100"/>
        </p:scale>
        <p:origin x="-124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238" y="-8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2660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414" y="4421823"/>
            <a:ext cx="5150273" cy="41890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352" tIns="45366" rIns="92352" bIns="45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38675" cy="3478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21478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algn="just"/>
            <a:endParaRPr lang="en-US" sz="1000" baseline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endParaRPr lang="en-US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algn="just"/>
            <a:endParaRPr lang="en-US" sz="1000" b="0" i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algn="just"/>
            <a:endParaRPr lang="en-US" sz="1000" b="0" i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algn="just">
              <a:spcBef>
                <a:spcPts val="0"/>
              </a:spcBef>
            </a:pPr>
            <a:endParaRPr lang="en-US" sz="1000" b="0" i="0" baseline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algn="just" defTabSz="933237">
              <a:spcBef>
                <a:spcPts val="0"/>
              </a:spcBef>
              <a:defRPr/>
            </a:pPr>
            <a:endParaRPr lang="en-US" sz="1000" b="0" i="0" baseline="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algn="just" defTabSz="933237">
              <a:defRPr/>
            </a:pPr>
            <a:endParaRPr lang="en-US" sz="1000" baseline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algn="just"/>
            <a:endParaRPr lang="en-US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algn="just"/>
            <a:endParaRPr lang="en-US" sz="1000" b="0" i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algn="just" defTabSz="933237">
              <a:spcBef>
                <a:spcPts val="0"/>
              </a:spcBef>
              <a:defRPr/>
            </a:pPr>
            <a:endParaRPr lang="en-US" sz="1000" baseline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indent="-233309" algn="just">
              <a:defRPr/>
            </a:pPr>
            <a:endParaRPr lang="en-US" sz="1000" baseline="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1000" baseline="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algn="just" defTabSz="933237">
              <a:spcBef>
                <a:spcPts val="0"/>
              </a:spcBef>
              <a:defRPr/>
            </a:pPr>
            <a:endParaRPr lang="en-US" sz="1000" baseline="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algn="just">
              <a:spcBef>
                <a:spcPts val="0"/>
              </a:spcBef>
            </a:pPr>
            <a:endParaRPr lang="en-US" sz="1000" baseline="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algn="just" defTabSz="933237">
              <a:spcBef>
                <a:spcPts val="0"/>
              </a:spcBef>
              <a:defRPr/>
            </a:pPr>
            <a:endParaRPr lang="en-US" sz="1000" b="0" i="0" baseline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algn="just">
              <a:spcBef>
                <a:spcPts val="0"/>
              </a:spcBef>
            </a:pPr>
            <a:endParaRPr lang="en-US" sz="1000" baseline="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algn="just">
              <a:spcBef>
                <a:spcPts val="0"/>
              </a:spcBef>
            </a:pPr>
            <a:endParaRPr lang="en-US" sz="1000" baseline="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algn="just">
              <a:spcBef>
                <a:spcPts val="0"/>
              </a:spcBef>
            </a:pPr>
            <a:endParaRPr lang="en-US" sz="1000" baseline="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algn="just">
              <a:spcBef>
                <a:spcPts val="0"/>
              </a:spcBef>
              <a:spcAft>
                <a:spcPts val="200"/>
              </a:spcAft>
              <a:buClr>
                <a:schemeClr val="hlink"/>
              </a:buClr>
              <a:buSzPct val="70000"/>
              <a:defRPr/>
            </a:pPr>
            <a:endParaRPr lang="en-US" sz="1000" b="0" i="0" baseline="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algn="just">
              <a:spcBef>
                <a:spcPts val="0"/>
              </a:spcBef>
              <a:spcAft>
                <a:spcPts val="200"/>
              </a:spcAft>
              <a:buClr>
                <a:schemeClr val="hlink"/>
              </a:buClr>
              <a:buSzPct val="70000"/>
              <a:defRPr/>
            </a:pPr>
            <a:endParaRPr lang="en-US" sz="1000" b="0" i="0" baseline="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z="1000" b="0" i="0" baseline="0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indent="-233309" algn="just">
              <a:defRPr/>
            </a:pPr>
            <a:endParaRPr lang="en-US" sz="1000" baseline="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algn="just"/>
            <a:endParaRPr lang="en-US" sz="1000" b="0" i="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algn="just" defTabSz="933237">
              <a:defRPr/>
            </a:pPr>
            <a:endParaRPr lang="en-US" sz="1000" b="0" i="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algn="just"/>
            <a:endParaRPr lang="en-US" sz="10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algn="just"/>
            <a:endParaRPr lang="en-US" sz="1000" b="0" i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 w="9525"/>
            </p:spPr>
            <p:txBody>
              <a:bodyPr/>
              <a:lstStyle/>
              <a:p>
                <a:pPr marL="0" marR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000" b="0" i="0" dirty="0" smtClean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483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 w="9525"/>
            </p:spPr>
            <p:txBody>
              <a:bodyPr/>
              <a:lstStyle/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rPr>
                  <a:t>The closed queue is familiar as a load-test </a:t>
                </a:r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rPr>
                  <a:t>system and, in </a:t>
                </a:r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rPr>
                  <a:t>contrast to the open queue, it comprises two parts as shown.</a:t>
                </a:r>
              </a:p>
              <a:p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endParaRP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rPr>
                  <a:t>The response of the SUT is measured in terms of the overall throughput, X, and residence</a:t>
                </a: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rPr>
                  <a:t>time, R.</a:t>
                </a:r>
              </a:p>
              <a:p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endParaRP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rPr>
                  <a:t>A closed queue is self-throttling due to the negative feedback loop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rPr>
                  <a:t>The Steady State equation shown provides the key for emulating an open queue (i.e., web traffic) with a closed queue (i.e., a test harness). We expect that N will generally be large, so as to represent Internet-scale traffic. If in addition, the think time parameter Z is scaled with N, so as to maintain a fixed ratio (N/Z), the second term in that equation will become small. The arrival rate l will then approach the constant value N/Z more and more closely.</a:t>
                </a:r>
              </a:p>
              <a:p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endParaRP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rPr>
                  <a:t>If users make requests independently from each other the arrivals are quasi-random and if service times are Negative-Exponentially distributed as well the resulting queueing model is an M/M/1/ /N. </a:t>
                </a:r>
                <a:r>
                  <a:rPr lang="en-US" sz="1200" b="0" i="0" u="none" strike="noStrike" kern="1200" baseline="0" smtClean="0">
                    <a:solidFill>
                      <a:schemeClr val="tx1"/>
                    </a:solidFill>
                    <a:latin typeface="Cambria Math"/>
                    <a:ea typeface="+mn-ea"/>
                    <a:cs typeface="+mn-cs"/>
                  </a:rPr>
                  <a:t>"Type equation here."</a:t>
                </a:r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endParaRPr>
              </a:p>
              <a:p>
                <a:endParaRPr lang="en-US" sz="1200" b="0" i="0" u="none" strike="noStrike" kern="1200" baseline="0" dirty="0" smtClean="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endParaRPr>
              </a:p>
              <a:p>
                <a:r>
                  <a:rPr lang="en-US" sz="1200" b="0" i="0" u="none" strike="noStrike" kern="1200" baseline="0" dirty="0" smtClean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rPr>
                  <a:t>Although very simple queueing models have been used in this section to establish the principles of operation, the same results hold for more elaborate queueing models that reflect realistic systems.</a:t>
                </a:r>
                <a:endParaRPr lang="en-US" sz="1000" b="0" i="0" baseline="0" dirty="0" smtClean="0">
                  <a:latin typeface="Arial" pitchFamily="34" charset="0"/>
                </a:endParaRPr>
              </a:p>
            </p:txBody>
          </p:sp>
        </mc:Fallback>
      </mc:AlternateContent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2213" y="704850"/>
            <a:ext cx="4638675" cy="3478213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algn="just">
              <a:spcBef>
                <a:spcPts val="0"/>
              </a:spcBef>
            </a:pPr>
            <a:endParaRPr lang="en-US" sz="1000" baseline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67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7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F6589-AB2D-49D0-8C9F-E5097315CC4A}" type="datetime1">
              <a:rPr lang="en-US" smtClean="0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995D8-322E-4FDB-A8D8-44DEBB18C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7F533-2F30-453D-80DC-0940C3F4F1DE}" type="datetime1">
              <a:rPr lang="en-US" smtClean="0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1B7CA-EB65-47E5-B9FE-C683A5415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2065C-6ECA-458D-8EFB-2D7DC6C77F17}" type="datetime1">
              <a:rPr lang="en-US" smtClean="0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CCA2C-34EB-4A46-942D-0223394D73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FF69F-DC5D-4CAA-B3B9-D5154B529852}" type="datetime1">
              <a:rPr lang="en-US" smtClean="0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8E4A1-4B24-437D-9924-A6ADF2AA9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B2631-4C3C-4628-8587-E04D37ED6086}" type="datetime1">
              <a:rPr lang="en-US" smtClean="0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D2326-DEA0-4198-851B-0A6D858B5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5701B-A6C4-4866-B6A9-436C2A227B9B}" type="datetime1">
              <a:rPr lang="en-US" smtClean="0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81344-8B0E-43FF-80B9-2D8C8CF15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88BEF-5B04-475E-8CB3-E10F96244360}" type="datetime1">
              <a:rPr lang="en-US" smtClean="0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E324E-FB14-4CBF-98E8-55D5A9B72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27D7B-2D0F-418A-86D6-1426A0364FBC}" type="datetime1">
              <a:rPr lang="en-US" smtClean="0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E3FC0-2206-4C56-8AB8-93EFA1181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E0D75-CEBE-4493-817A-69827A00F5CF}" type="datetime1">
              <a:rPr lang="en-US" smtClean="0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B2867-B3CC-4572-AEB4-5B36B64EB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412F3-FFF1-4935-804A-92A0389100E2}" type="datetime1">
              <a:rPr lang="en-US" smtClean="0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5C15A-A6F8-4883-B09E-F324E73FC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5F8C8-AF1C-4A4C-8878-E7BF8BFFC70F}" type="datetime1">
              <a:rPr lang="en-US" smtClean="0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5430A-4E54-47E7-B7AD-C92436CE1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67554-531B-4D7F-AB92-E85FF93CCAAF}" type="datetime1">
              <a:rPr lang="en-US" smtClean="0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AFF78-B14E-4FC1-9332-591AFB9F5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AB745-3E91-4DB9-8D0E-34358A8EC121}" type="datetime1">
              <a:rPr lang="en-US" smtClean="0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F4B36-AE83-45AA-A078-940C6D60E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fld id="{E571869E-D704-47B5-ACA5-B1A0943B5E68}" type="datetime1">
              <a:rPr lang="en-US" smtClean="0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58B9010-4272-4582-A46E-2075C5222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615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66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6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6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6249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6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266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252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66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6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38" r:id="rId1"/>
    <p:sldLayoutId id="2147484525" r:id="rId2"/>
    <p:sldLayoutId id="2147484526" r:id="rId3"/>
    <p:sldLayoutId id="2147484527" r:id="rId4"/>
    <p:sldLayoutId id="2147484528" r:id="rId5"/>
    <p:sldLayoutId id="2147484529" r:id="rId6"/>
    <p:sldLayoutId id="2147484530" r:id="rId7"/>
    <p:sldLayoutId id="2147484531" r:id="rId8"/>
    <p:sldLayoutId id="2147484532" r:id="rId9"/>
    <p:sldLayoutId id="2147484533" r:id="rId10"/>
    <p:sldLayoutId id="2147484534" r:id="rId11"/>
    <p:sldLayoutId id="2147484535" r:id="rId12"/>
    <p:sldLayoutId id="214748453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4.png"/><Relationship Id="rId7" Type="http://schemas.openxmlformats.org/officeDocument/2006/relationships/image" Target="../media/image13.emf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8.png"/><Relationship Id="rId10" Type="http://schemas.openxmlformats.org/officeDocument/2006/relationships/image" Target="../media/image16.emf"/><Relationship Id="rId9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3" Type="http://schemas.openxmlformats.org/officeDocument/2006/relationships/image" Target="../media/image151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1.emf"/><Relationship Id="rId5" Type="http://schemas.openxmlformats.org/officeDocument/2006/relationships/image" Target="../media/image20.png"/><Relationship Id="rId10" Type="http://schemas.openxmlformats.org/officeDocument/2006/relationships/image" Target="../media/image20.emf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70.png"/><Relationship Id="rId10" Type="http://schemas.openxmlformats.org/officeDocument/2006/relationships/image" Target="../media/image12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4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6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Relationship Id="rId9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.docx"/><Relationship Id="rId13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package" Target="../embeddings/Microsoft_Word_Document3.docx"/><Relationship Id="rId5" Type="http://schemas.openxmlformats.org/officeDocument/2006/relationships/package" Target="../embeddings/Microsoft_Word_Document1.docx"/><Relationship Id="rId15" Type="http://schemas.openxmlformats.org/officeDocument/2006/relationships/image" Target="../media/image8.e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Relationship Id="rId14" Type="http://schemas.openxmlformats.org/officeDocument/2006/relationships/package" Target="../embeddings/Microsoft_Word_Document4.doc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7" Type="http://schemas.openxmlformats.org/officeDocument/2006/relationships/image" Target="../media/image13.png"/><Relationship Id="rId12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1.emf"/><Relationship Id="rId5" Type="http://schemas.openxmlformats.org/officeDocument/2006/relationships/image" Target="../media/image11.png"/><Relationship Id="rId10" Type="http://schemas.openxmlformats.org/officeDocument/2006/relationships/image" Target="../media/image10.emf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8229600" cy="5943600"/>
          </a:xfrm>
          <a:solidFill>
            <a:schemeClr val="accent1"/>
          </a:solidFill>
          <a:ln w="3175"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endParaRPr lang="en-US" sz="2400" b="0" dirty="0" smtClean="0"/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609600" y="2133600"/>
            <a:ext cx="7924800" cy="1600200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James F Brady</a:t>
            </a:r>
            <a:b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State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Of 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Nevada, Carson City, NV 89701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/>
            </a:r>
            <a:b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jfbrady@admin.nv.gov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609600" y="3810000"/>
            <a:ext cx="7924800" cy="1752600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Neil J Gunther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/>
            </a:r>
            <a:b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Performance Dynamics, Castro Valley, Ca 94552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njgunther@perfdynamics.com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609600" y="533400"/>
            <a:ext cx="7924800" cy="1524000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How To Emulate Web Traffic Using Standard Load Testing Tools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8229600" cy="5943600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 anchor="t"/>
          <a:lstStyle/>
          <a:p>
            <a:pPr eaLnBrk="1" hangingPunct="1">
              <a:defRPr/>
            </a:pPr>
            <a:r>
              <a:rPr lang="en-US" sz="2800" b="0" u="sng" dirty="0" smtClean="0">
                <a:solidFill>
                  <a:schemeClr val="hlink"/>
                </a:solidFill>
                <a:latin typeface="Arial Black" pitchFamily="34" charset="0"/>
              </a:rPr>
              <a:t>Web Testing </a:t>
            </a:r>
            <a:r>
              <a:rPr lang="en-US" sz="2800" b="0" u="sng" dirty="0">
                <a:solidFill>
                  <a:schemeClr val="hlink"/>
                </a:solidFill>
                <a:latin typeface="Arial Black" pitchFamily="34" charset="0"/>
              </a:rPr>
              <a:t>P</a:t>
            </a:r>
            <a:r>
              <a:rPr lang="en-US" sz="2800" b="0" u="sng" dirty="0" smtClean="0">
                <a:solidFill>
                  <a:schemeClr val="hlink"/>
                </a:solidFill>
                <a:latin typeface="Arial Black" pitchFamily="34" charset="0"/>
              </a:rPr>
              <a:t>rinciple A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609600" y="1524000"/>
            <a:ext cx="7924800" cy="31242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0"/>
              </a:spcBef>
              <a:spcAft>
                <a:spcPts val="2400"/>
              </a:spcAft>
              <a:buClr>
                <a:schemeClr val="hlink"/>
              </a:buClr>
              <a:buSzPct val="70000"/>
              <a:defRPr/>
            </a:pPr>
            <a:r>
              <a:rPr 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Principle </a:t>
            </a:r>
            <a:r>
              <a:rPr 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</a:t>
            </a:r>
            <a:endParaRPr lang="en-US" sz="28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Clr>
                <a:schemeClr val="hlink"/>
              </a:buClr>
              <a:buSzPct val="70000"/>
              <a:defRPr/>
            </a:pP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To efficiently emulate web traffic the mean think-time, Z, in each of the N load generators should be scaled with N such that the ratio N / Z remains constant thereby ensuring the request rate </a:t>
            </a:r>
            <a:r>
              <a:rPr lang="el-GR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λ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 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approaches the soft bottleneck </a:t>
            </a:r>
            <a:r>
              <a:rPr lang="el-GR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λ</a:t>
            </a:r>
            <a:r>
              <a:rPr lang="en-US" sz="2000" baseline="-25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rat 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.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742950" lvl="1" indent="-285750">
              <a:spcBef>
                <a:spcPct val="5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42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/>
      <p:bldP spid="1546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8229600" cy="5943600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 anchor="t"/>
          <a:lstStyle/>
          <a:p>
            <a:pPr eaLnBrk="1" hangingPunct="1">
              <a:defRPr/>
            </a:pPr>
            <a:r>
              <a:rPr lang="en-US" sz="2800" b="0" u="sng" dirty="0" smtClean="0">
                <a:solidFill>
                  <a:schemeClr val="hlink"/>
                </a:solidFill>
                <a:latin typeface="Arial Black" pitchFamily="34" charset="0"/>
              </a:rPr>
              <a:t>Visualizing Principle A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2014" y="4228981"/>
            <a:ext cx="2667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Black" panose="020B0A04020102020204" pitchFamily="34" charset="0"/>
              </a:rPr>
              <a:t>Where:</a:t>
            </a:r>
          </a:p>
          <a:p>
            <a:r>
              <a:rPr lang="en-US" sz="1400" b="1" dirty="0" smtClean="0">
                <a:latin typeface="Arial Black" panose="020B0A04020102020204" pitchFamily="34" charset="0"/>
                <a:cs typeface="Helvetica"/>
              </a:rPr>
              <a:t>N = Number of Users</a:t>
            </a:r>
          </a:p>
          <a:p>
            <a:r>
              <a:rPr lang="el-GR" sz="1400" b="1" dirty="0">
                <a:latin typeface="Arial Black" panose="020B0A04020102020204" pitchFamily="34" charset="0"/>
                <a:cs typeface="Helvetica"/>
              </a:rPr>
              <a:t>λ</a:t>
            </a:r>
            <a:r>
              <a:rPr lang="en-US" sz="1400" b="1" dirty="0">
                <a:latin typeface="Arial Black" panose="020B0A04020102020204" pitchFamily="34" charset="0"/>
              </a:rPr>
              <a:t> = Arrival Rate</a:t>
            </a:r>
          </a:p>
          <a:p>
            <a:r>
              <a:rPr lang="el-GR" sz="1400" b="1" dirty="0" smtClean="0">
                <a:latin typeface="Arial Black" panose="020B0A04020102020204" pitchFamily="34" charset="0"/>
                <a:cs typeface="Helvetica"/>
              </a:rPr>
              <a:t>λ</a:t>
            </a:r>
            <a:r>
              <a:rPr lang="en-US" sz="1400" b="1" baseline="-25000" dirty="0" smtClean="0">
                <a:latin typeface="Arial Black" panose="020B0A04020102020204" pitchFamily="34" charset="0"/>
                <a:cs typeface="Helvetica"/>
              </a:rPr>
              <a:t>rat</a:t>
            </a:r>
            <a:r>
              <a:rPr lang="en-US" sz="1400" b="1" dirty="0" smtClean="0">
                <a:latin typeface="Arial Black" panose="020B0A04020102020204" pitchFamily="34" charset="0"/>
              </a:rPr>
              <a:t> </a:t>
            </a:r>
            <a:r>
              <a:rPr lang="en-US" sz="1400" b="1" dirty="0">
                <a:latin typeface="Arial Black" panose="020B0A04020102020204" pitchFamily="34" charset="0"/>
              </a:rPr>
              <a:t>= </a:t>
            </a:r>
            <a:r>
              <a:rPr lang="en-US" sz="1400" b="1" dirty="0" smtClean="0">
                <a:latin typeface="Arial Black" panose="020B0A04020102020204" pitchFamily="34" charset="0"/>
              </a:rPr>
              <a:t>Soft Bottleneck</a:t>
            </a:r>
            <a:endParaRPr lang="en-US" sz="1400" b="1" dirty="0">
              <a:latin typeface="Arial Black" panose="020B0A04020102020204" pitchFamily="34" charset="0"/>
            </a:endParaRPr>
          </a:p>
          <a:p>
            <a:r>
              <a:rPr lang="en-US" sz="1400" b="1" dirty="0">
                <a:latin typeface="Arial Black" panose="020B0A04020102020204" pitchFamily="34" charset="0"/>
              </a:rPr>
              <a:t>R = Residence </a:t>
            </a:r>
            <a:r>
              <a:rPr lang="en-US" sz="1400" b="1" dirty="0" smtClean="0">
                <a:latin typeface="Arial Black" panose="020B0A04020102020204" pitchFamily="34" charset="0"/>
              </a:rPr>
              <a:t>Time</a:t>
            </a:r>
          </a:p>
          <a:p>
            <a:r>
              <a:rPr lang="en-US" sz="1400" b="1" dirty="0" smtClean="0">
                <a:latin typeface="Arial Black" panose="020B0A04020102020204" pitchFamily="34" charset="0"/>
              </a:rPr>
              <a:t>Q = Number In Residence</a:t>
            </a:r>
            <a:endParaRPr lang="en-US" sz="1400" b="1" dirty="0">
              <a:latin typeface="Arial Black" panose="020B0A04020102020204" pitchFamily="34" charset="0"/>
            </a:endParaRPr>
          </a:p>
          <a:p>
            <a:r>
              <a:rPr lang="en-US" sz="1400" b="1" dirty="0" smtClean="0">
                <a:latin typeface="Arial Black" panose="020B0A04020102020204" pitchFamily="34" charset="0"/>
                <a:cs typeface="Helvetica"/>
              </a:rPr>
              <a:t>Z = Think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57599" y="4572000"/>
                <a:ext cx="1381521" cy="7284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b="1" i="1" baseline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𝑵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𝒁</m:t>
                          </m:r>
                        </m:den>
                      </m:f>
                      <m:r>
                        <a:rPr lang="en-US" sz="1600" b="1" i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</a:rPr>
                        <m:t>–</m:t>
                      </m:r>
                      <m:f>
                        <m:fPr>
                          <m:ctrlPr>
                            <a:rPr lang="en-US" sz="1600" b="1" i="1" dirty="0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</a:rPr>
                            <m:t>𝑸</m:t>
                          </m:r>
                        </m:num>
                        <m:den>
                          <m:r>
                            <a:rPr lang="en-US" sz="1600" b="1" i="1" dirty="0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</a:rPr>
                            <m:t>𝒁</m:t>
                          </m:r>
                        </m:den>
                      </m:f>
                    </m:oMath>
                  </m:oMathPara>
                </a14:m>
                <a:endParaRPr lang="en-US" sz="1600" b="1" i="1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9" y="4572000"/>
                <a:ext cx="1381521" cy="7284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89278" y="5299684"/>
                <a:ext cx="1610121" cy="7056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b="1" i="1" baseline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600" b="1" i="1" baseline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baseline="-2500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</a:rPr>
                        <m:t>𝒓𝒂𝒕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𝑵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𝒁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𝟐𝟎</m:t>
                      </m:r>
                    </m:oMath>
                  </m:oMathPara>
                </a14:m>
                <a:endParaRPr lang="en-US" sz="1600" b="1" i="1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78" y="5299684"/>
                <a:ext cx="1610121" cy="7056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848" y="1371600"/>
            <a:ext cx="340995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71600"/>
            <a:ext cx="4572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708" y="1371599"/>
            <a:ext cx="52387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226" y="1371600"/>
            <a:ext cx="52387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92" y="1371600"/>
            <a:ext cx="4434228" cy="232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92" y="1371600"/>
            <a:ext cx="4434228" cy="233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468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 autoUpdateAnimBg="0"/>
      <p:bldP spid="23" grpId="0"/>
      <p:bldP spid="24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8229600" cy="5943600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 anchor="t"/>
          <a:lstStyle/>
          <a:p>
            <a:pPr eaLnBrk="1" hangingPunct="1">
              <a:defRPr/>
            </a:pPr>
            <a:r>
              <a:rPr lang="en-US" sz="2800" b="0" u="sng" dirty="0" smtClean="0">
                <a:solidFill>
                  <a:schemeClr val="hlink"/>
                </a:solidFill>
                <a:latin typeface="Arial Black" pitchFamily="34" charset="0"/>
              </a:rPr>
              <a:t>Visualizing Principle A 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2014" y="4228981"/>
            <a:ext cx="2667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Black" panose="020B0A04020102020204" pitchFamily="34" charset="0"/>
              </a:rPr>
              <a:t>Where:</a:t>
            </a:r>
          </a:p>
          <a:p>
            <a:r>
              <a:rPr lang="en-US" sz="1400" b="1" dirty="0" smtClean="0">
                <a:latin typeface="Arial Black" panose="020B0A04020102020204" pitchFamily="34" charset="0"/>
                <a:cs typeface="Helvetica"/>
              </a:rPr>
              <a:t>N = Number of Users</a:t>
            </a:r>
          </a:p>
          <a:p>
            <a:r>
              <a:rPr lang="el-GR" sz="1400" b="1" dirty="0">
                <a:latin typeface="Arial Black" panose="020B0A04020102020204" pitchFamily="34" charset="0"/>
                <a:cs typeface="Helvetica"/>
              </a:rPr>
              <a:t>λ</a:t>
            </a:r>
            <a:r>
              <a:rPr lang="en-US" sz="1400" b="1" dirty="0">
                <a:latin typeface="Arial Black" panose="020B0A04020102020204" pitchFamily="34" charset="0"/>
              </a:rPr>
              <a:t> = Arrival Rate</a:t>
            </a:r>
          </a:p>
          <a:p>
            <a:r>
              <a:rPr lang="el-GR" sz="1400" b="1" dirty="0" smtClean="0">
                <a:latin typeface="Arial Black" panose="020B0A04020102020204" pitchFamily="34" charset="0"/>
                <a:cs typeface="Helvetica"/>
              </a:rPr>
              <a:t>λ</a:t>
            </a:r>
            <a:r>
              <a:rPr lang="en-US" sz="1400" b="1" baseline="-25000" dirty="0" smtClean="0">
                <a:latin typeface="Arial Black" panose="020B0A04020102020204" pitchFamily="34" charset="0"/>
                <a:cs typeface="Helvetica"/>
              </a:rPr>
              <a:t>rat</a:t>
            </a:r>
            <a:r>
              <a:rPr lang="en-US" sz="1400" b="1" dirty="0" smtClean="0">
                <a:latin typeface="Arial Black" panose="020B0A04020102020204" pitchFamily="34" charset="0"/>
              </a:rPr>
              <a:t> </a:t>
            </a:r>
            <a:r>
              <a:rPr lang="en-US" sz="1400" b="1" dirty="0">
                <a:latin typeface="Arial Black" panose="020B0A04020102020204" pitchFamily="34" charset="0"/>
              </a:rPr>
              <a:t>= </a:t>
            </a:r>
            <a:r>
              <a:rPr lang="en-US" sz="1400" b="1" dirty="0" smtClean="0">
                <a:latin typeface="Arial Black" panose="020B0A04020102020204" pitchFamily="34" charset="0"/>
              </a:rPr>
              <a:t>Soft Bottleneck</a:t>
            </a:r>
            <a:endParaRPr lang="en-US" sz="1400" b="1" dirty="0">
              <a:latin typeface="Arial Black" panose="020B0A04020102020204" pitchFamily="34" charset="0"/>
            </a:endParaRPr>
          </a:p>
          <a:p>
            <a:r>
              <a:rPr lang="en-US" sz="1400" b="1" dirty="0">
                <a:latin typeface="Arial Black" panose="020B0A04020102020204" pitchFamily="34" charset="0"/>
              </a:rPr>
              <a:t>R = Residence </a:t>
            </a:r>
            <a:r>
              <a:rPr lang="en-US" sz="1400" b="1" dirty="0" smtClean="0">
                <a:latin typeface="Arial Black" panose="020B0A04020102020204" pitchFamily="34" charset="0"/>
              </a:rPr>
              <a:t>Time</a:t>
            </a:r>
          </a:p>
          <a:p>
            <a:r>
              <a:rPr lang="en-US" sz="1400" b="1" dirty="0" smtClean="0">
                <a:latin typeface="Arial Black" panose="020B0A04020102020204" pitchFamily="34" charset="0"/>
              </a:rPr>
              <a:t>Q = Number In Residence</a:t>
            </a:r>
            <a:endParaRPr lang="en-US" sz="1400" b="1" dirty="0">
              <a:latin typeface="Arial Black" panose="020B0A04020102020204" pitchFamily="34" charset="0"/>
            </a:endParaRPr>
          </a:p>
          <a:p>
            <a:r>
              <a:rPr lang="en-US" sz="1400" b="1" dirty="0" smtClean="0">
                <a:latin typeface="Arial Black" panose="020B0A04020102020204" pitchFamily="34" charset="0"/>
                <a:cs typeface="Helvetica"/>
              </a:rPr>
              <a:t>Z = Think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5175" y="5400792"/>
                <a:ext cx="1381521" cy="7284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𝑵</m:t>
                          </m:r>
                        </m:num>
                        <m:den>
                          <m:r>
                            <a:rPr lang="el-GR" sz="1600" b="1" i="1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1600" b="1" i="1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600" b="1" i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</a:rPr>
                        <m:t>–</m:t>
                      </m:r>
                      <m:r>
                        <a:rPr lang="en-US" sz="1600" b="1" i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en-US" sz="1600" b="1" i="1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175" y="5400792"/>
                <a:ext cx="1381521" cy="7284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76434" y="4816813"/>
                <a:ext cx="1440262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baseline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600" b="1" i="1" baseline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1600" b="1" i="1" baseline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600" b="1" i="1" baseline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1600" b="1" i="1" u="sng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434" y="4816813"/>
                <a:ext cx="1440262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56882" y="1671256"/>
                <a:ext cx="1524000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= .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𝟎𝟓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𝑵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 – </m:t>
                      </m:r>
                      <m:r>
                        <a:rPr lang="en-US" sz="1600" b="1" i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en-US" sz="1600" b="1" i="1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882" y="1671256"/>
                <a:ext cx="1524000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78465" y="1243254"/>
                <a:ext cx="1880832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baseline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</a:rPr>
                        <m:t>𝑭𝒐𝒓</m:t>
                      </m:r>
                      <m:r>
                        <a:rPr lang="en-US" sz="1600" b="1" i="1" baseline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</a:rPr>
                        <m:t> </m:t>
                      </m:r>
                      <m:r>
                        <a:rPr lang="el-GR" sz="1600" b="1" i="1" baseline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600" b="1" i="1" baseline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</a:rPr>
                        <m:t>=</m:t>
                      </m:r>
                      <m:r>
                        <a:rPr lang="el-GR" sz="1600" b="1" i="1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600" b="1" i="1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baseline="-2500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</a:rPr>
                        <m:t>𝒓𝒂𝒕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𝟐𝟎</m:t>
                      </m:r>
                    </m:oMath>
                  </m:oMathPara>
                </a14:m>
                <a:endParaRPr lang="en-US" sz="1600" b="1" i="1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465" y="1243254"/>
                <a:ext cx="1880832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76434" y="4088344"/>
                <a:ext cx="1381521" cy="7284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b="1" i="1" baseline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𝑵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𝒁</m:t>
                          </m:r>
                        </m:den>
                      </m:f>
                      <m:r>
                        <a:rPr lang="en-US" sz="1600" b="1" i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</a:rPr>
                        <m:t>–</m:t>
                      </m:r>
                      <m:f>
                        <m:fPr>
                          <m:ctrlPr>
                            <a:rPr lang="en-US" sz="1600" b="1" i="1" dirty="0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</a:rPr>
                            <m:t>𝑸</m:t>
                          </m:r>
                        </m:num>
                        <m:den>
                          <m:r>
                            <a:rPr lang="en-US" sz="1600" b="1" i="1" dirty="0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</a:rPr>
                            <m:t>𝒁</m:t>
                          </m:r>
                        </m:den>
                      </m:f>
                    </m:oMath>
                  </m:oMathPara>
                </a14:m>
                <a:endParaRPr lang="en-US" sz="1600" b="1" i="1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434" y="4088344"/>
                <a:ext cx="1381521" cy="7284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173819"/>
            <a:ext cx="24479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592" y="2423160"/>
            <a:ext cx="520065" cy="166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01" y="1202139"/>
            <a:ext cx="5507100" cy="288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01" y="1202139"/>
            <a:ext cx="5507100" cy="288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095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 autoUpdateAnimBg="0"/>
      <p:bldP spid="23" grpId="0"/>
      <p:bldP spid="24" grpId="0" build="allAtOnce" autoUpdateAnimBg="0"/>
      <p:bldP spid="19" grpId="0" build="allAtOnce" autoUpdateAnimBg="0"/>
      <p:bldP spid="22" grpId="0" build="allAtOnce" autoUpdateAnimBg="0"/>
      <p:bldP spid="25" grpId="0" build="allAtOnce" autoUpdateAnimBg="0"/>
      <p:bldP spid="26" grpId="0" build="allAtOnce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8229600" cy="5943600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 anchor="t"/>
          <a:lstStyle/>
          <a:p>
            <a:pPr eaLnBrk="1" hangingPunct="1">
              <a:defRPr/>
            </a:pPr>
            <a:r>
              <a:rPr lang="en-US" sz="2800" b="0" u="sng" dirty="0" smtClean="0">
                <a:solidFill>
                  <a:schemeClr val="hlink"/>
                </a:solidFill>
                <a:latin typeface="Arial Black" pitchFamily="34" charset="0"/>
              </a:rPr>
              <a:t>Applying the Methodology</a:t>
            </a:r>
            <a:br>
              <a:rPr lang="en-US" sz="2800" b="0" u="sng" dirty="0" smtClean="0">
                <a:solidFill>
                  <a:schemeClr val="hlink"/>
                </a:solidFill>
                <a:latin typeface="Arial Black" pitchFamily="34" charset="0"/>
              </a:rPr>
            </a:br>
            <a:r>
              <a:rPr lang="en-US" sz="2800" b="0" u="sng" dirty="0" smtClean="0">
                <a:solidFill>
                  <a:schemeClr val="hlink"/>
                </a:solidFill>
                <a:latin typeface="Arial Black" pitchFamily="34" charset="0"/>
              </a:rPr>
              <a:t>Mimicking a Poisson Process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688020" y="14478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24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The Number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O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f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rrivals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n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ach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F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ixed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ime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nterval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andom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V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ariable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hat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 Poisson Distributed.</a:t>
            </a:r>
          </a:p>
          <a:p>
            <a:pPr marL="342900" indent="-342900">
              <a:spcBef>
                <a:spcPts val="0"/>
              </a:spcBef>
              <a:spcAft>
                <a:spcPts val="24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The Time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eriods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B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etween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rrivals Are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andom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V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ariable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hat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xponentially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D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istributed.</a:t>
            </a:r>
            <a:endParaRPr lang="en-US" sz="2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24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Combining Arrivals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F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rom N Poisson Processes, Each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H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aving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M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ean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equest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ate </a:t>
            </a:r>
            <a:r>
              <a:rPr lang="el-GR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λ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, Produces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A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n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A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ggregated Poisson Process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H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aving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A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M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ean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R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equest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R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ate N</a:t>
            </a:r>
            <a:r>
              <a:rPr lang="el-GR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λ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.</a:t>
            </a:r>
            <a:endParaRPr lang="en-US" sz="20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Combining N non-Poisson Processes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symptotically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pproaches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n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ggregated Poisson Process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rovided N Is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L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arge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nd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ach </a:t>
            </a:r>
            <a:r>
              <a:rPr lang="el-GR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λ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 Is 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S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mall.           (Palm-</a:t>
            </a:r>
            <a:r>
              <a:rPr lang="en-US" sz="2000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Kintchine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cs typeface="Helvetica"/>
              </a:rPr>
              <a:t> Theorem)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742950" lvl="1" indent="-285750" algn="just">
              <a:spcBef>
                <a:spcPct val="5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87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485775" y="542925"/>
            <a:ext cx="8229600" cy="5943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Visualizing a Poisson Process</a:t>
            </a:r>
            <a:endParaRPr lang="en-US" sz="2800" dirty="0">
              <a:solidFill>
                <a:srgbClr val="FFFFFF"/>
              </a:solidFill>
              <a:effectLst>
                <a:outerShdw blurRad="38100" dist="38100" dir="2700000" algn="ctr" rotWithShape="0">
                  <a:srgbClr val="000000"/>
                </a:outerShdw>
              </a:effectLst>
            </a:endParaRPr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8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8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8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85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720390" y="1056741"/>
            <a:ext cx="3775410" cy="1828800"/>
            <a:chOff x="1104" y="1187"/>
            <a:chExt cx="4821" cy="2016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104" y="1187"/>
              <a:ext cx="4821" cy="20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4" name="Group 6"/>
            <p:cNvGrpSpPr>
              <a:grpSpLocks/>
            </p:cNvGrpSpPr>
            <p:nvPr/>
          </p:nvGrpSpPr>
          <p:grpSpPr bwMode="auto">
            <a:xfrm>
              <a:off x="1221" y="1473"/>
              <a:ext cx="4704" cy="762"/>
              <a:chOff x="1221" y="1473"/>
              <a:chExt cx="4704" cy="762"/>
            </a:xfrm>
          </p:grpSpPr>
          <p:sp>
            <p:nvSpPr>
              <p:cNvPr id="39" name="Text Box 7"/>
              <p:cNvSpPr txBox="1">
                <a:spLocks noChangeArrowheads="1"/>
              </p:cNvSpPr>
              <p:nvPr/>
            </p:nvSpPr>
            <p:spPr bwMode="auto">
              <a:xfrm>
                <a:off x="2385" y="1803"/>
                <a:ext cx="2109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200" b="1" dirty="0" smtClean="0">
                    <a:solidFill>
                      <a:srgbClr val="FFFFFF"/>
                    </a:solidFill>
                    <a:cs typeface="Arial" pitchFamily="34" charset="0"/>
                  </a:rPr>
                  <a:t>Inter-arrival Times</a:t>
                </a:r>
                <a:endParaRPr lang="en-US" sz="1200" dirty="0" smtClean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grpSp>
            <p:nvGrpSpPr>
              <p:cNvPr id="40" name="Group 8"/>
              <p:cNvGrpSpPr>
                <a:grpSpLocks/>
              </p:cNvGrpSpPr>
              <p:nvPr/>
            </p:nvGrpSpPr>
            <p:grpSpPr bwMode="auto">
              <a:xfrm>
                <a:off x="1221" y="1473"/>
                <a:ext cx="4704" cy="432"/>
                <a:chOff x="1260" y="1322"/>
                <a:chExt cx="4704" cy="432"/>
              </a:xfrm>
            </p:grpSpPr>
            <p:sp>
              <p:nvSpPr>
                <p:cNvPr id="4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577" y="1322"/>
                  <a:ext cx="387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100" i="1" dirty="0" smtClean="0">
                      <a:solidFill>
                        <a:srgbClr val="FFFFFF"/>
                      </a:solidFill>
                      <a:latin typeface="Calibri" pitchFamily="34" charset="0"/>
                      <a:cs typeface="Arial" pitchFamily="34" charset="0"/>
                    </a:rPr>
                    <a:t>t</a:t>
                  </a:r>
                  <a:endParaRPr lang="en-US" dirty="0" smtClean="0">
                    <a:solidFill>
                      <a:srgbClr val="FFFFFF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42" name="Line 10"/>
                <p:cNvSpPr>
                  <a:spLocks noChangeShapeType="1"/>
                </p:cNvSpPr>
                <p:nvPr/>
              </p:nvSpPr>
              <p:spPr bwMode="auto">
                <a:xfrm>
                  <a:off x="1260" y="1641"/>
                  <a:ext cx="436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3" name="Line 11"/>
                <p:cNvSpPr>
                  <a:spLocks noChangeShapeType="1"/>
                </p:cNvSpPr>
                <p:nvPr/>
              </p:nvSpPr>
              <p:spPr bwMode="auto">
                <a:xfrm>
                  <a:off x="1404" y="1349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4" name="Line 12"/>
                <p:cNvSpPr>
                  <a:spLocks noChangeShapeType="1"/>
                </p:cNvSpPr>
                <p:nvPr/>
              </p:nvSpPr>
              <p:spPr bwMode="auto">
                <a:xfrm>
                  <a:off x="1761" y="1349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Line 13"/>
                <p:cNvSpPr>
                  <a:spLocks noChangeShapeType="1"/>
                </p:cNvSpPr>
                <p:nvPr/>
              </p:nvSpPr>
              <p:spPr bwMode="auto">
                <a:xfrm>
                  <a:off x="1905" y="1349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6" name="Line 14"/>
                <p:cNvSpPr>
                  <a:spLocks noChangeShapeType="1"/>
                </p:cNvSpPr>
                <p:nvPr/>
              </p:nvSpPr>
              <p:spPr bwMode="auto">
                <a:xfrm>
                  <a:off x="2271" y="136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7" name="Line 15"/>
                <p:cNvSpPr>
                  <a:spLocks noChangeShapeType="1"/>
                </p:cNvSpPr>
                <p:nvPr/>
              </p:nvSpPr>
              <p:spPr bwMode="auto">
                <a:xfrm>
                  <a:off x="2535" y="136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" name="Line 16"/>
                <p:cNvSpPr>
                  <a:spLocks noChangeShapeType="1"/>
                </p:cNvSpPr>
                <p:nvPr/>
              </p:nvSpPr>
              <p:spPr bwMode="auto">
                <a:xfrm>
                  <a:off x="3171" y="1349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9" name="Line 17"/>
                <p:cNvSpPr>
                  <a:spLocks noChangeShapeType="1"/>
                </p:cNvSpPr>
                <p:nvPr/>
              </p:nvSpPr>
              <p:spPr bwMode="auto">
                <a:xfrm>
                  <a:off x="2952" y="1349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0" name="Line 18"/>
                <p:cNvSpPr>
                  <a:spLocks noChangeShapeType="1"/>
                </p:cNvSpPr>
                <p:nvPr/>
              </p:nvSpPr>
              <p:spPr bwMode="auto">
                <a:xfrm>
                  <a:off x="3315" y="1349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" name="Line 19"/>
                <p:cNvSpPr>
                  <a:spLocks noChangeShapeType="1"/>
                </p:cNvSpPr>
                <p:nvPr/>
              </p:nvSpPr>
              <p:spPr bwMode="auto">
                <a:xfrm>
                  <a:off x="4050" y="1349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Line 20"/>
                <p:cNvSpPr>
                  <a:spLocks noChangeShapeType="1"/>
                </p:cNvSpPr>
                <p:nvPr/>
              </p:nvSpPr>
              <p:spPr bwMode="auto">
                <a:xfrm>
                  <a:off x="4299" y="135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Line 21"/>
                <p:cNvSpPr>
                  <a:spLocks noChangeShapeType="1"/>
                </p:cNvSpPr>
                <p:nvPr/>
              </p:nvSpPr>
              <p:spPr bwMode="auto">
                <a:xfrm>
                  <a:off x="5004" y="1349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Line 22"/>
                <p:cNvSpPr>
                  <a:spLocks noChangeShapeType="1"/>
                </p:cNvSpPr>
                <p:nvPr/>
              </p:nvSpPr>
              <p:spPr bwMode="auto">
                <a:xfrm>
                  <a:off x="4533" y="1349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Line 23"/>
                <p:cNvSpPr>
                  <a:spLocks noChangeShapeType="1"/>
                </p:cNvSpPr>
                <p:nvPr/>
              </p:nvSpPr>
              <p:spPr bwMode="auto">
                <a:xfrm>
                  <a:off x="5148" y="1349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Line 24"/>
                <p:cNvSpPr>
                  <a:spLocks noChangeShapeType="1"/>
                </p:cNvSpPr>
                <p:nvPr/>
              </p:nvSpPr>
              <p:spPr bwMode="auto">
                <a:xfrm>
                  <a:off x="5292" y="1349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Line 25"/>
                <p:cNvSpPr>
                  <a:spLocks noChangeShapeType="1"/>
                </p:cNvSpPr>
                <p:nvPr/>
              </p:nvSpPr>
              <p:spPr bwMode="auto">
                <a:xfrm>
                  <a:off x="5436" y="1349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Line 26"/>
                <p:cNvSpPr>
                  <a:spLocks noChangeShapeType="1"/>
                </p:cNvSpPr>
                <p:nvPr/>
              </p:nvSpPr>
              <p:spPr bwMode="auto">
                <a:xfrm>
                  <a:off x="3708" y="1349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25" name="Group 27"/>
            <p:cNvGrpSpPr>
              <a:grpSpLocks/>
            </p:cNvGrpSpPr>
            <p:nvPr/>
          </p:nvGrpSpPr>
          <p:grpSpPr bwMode="auto">
            <a:xfrm>
              <a:off x="1251" y="2362"/>
              <a:ext cx="4674" cy="758"/>
              <a:chOff x="1251" y="2362"/>
              <a:chExt cx="4674" cy="758"/>
            </a:xfrm>
          </p:grpSpPr>
          <p:sp>
            <p:nvSpPr>
              <p:cNvPr id="26" name="Text Box 28"/>
              <p:cNvSpPr txBox="1">
                <a:spLocks noChangeArrowheads="1"/>
              </p:cNvSpPr>
              <p:nvPr/>
            </p:nvSpPr>
            <p:spPr bwMode="auto">
              <a:xfrm>
                <a:off x="2422" y="2718"/>
                <a:ext cx="2057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200" b="1" dirty="0" smtClean="0">
                    <a:solidFill>
                      <a:srgbClr val="FFFFFF"/>
                    </a:solidFill>
                    <a:cs typeface="Arial" pitchFamily="34" charset="0"/>
                  </a:rPr>
                  <a:t>Count per Interval</a:t>
                </a:r>
                <a:endParaRPr lang="en-US" sz="1200" dirty="0" smtClean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grpSp>
            <p:nvGrpSpPr>
              <p:cNvPr id="27" name="Group 29"/>
              <p:cNvGrpSpPr>
                <a:grpSpLocks/>
              </p:cNvGrpSpPr>
              <p:nvPr/>
            </p:nvGrpSpPr>
            <p:grpSpPr bwMode="auto">
              <a:xfrm>
                <a:off x="1251" y="2362"/>
                <a:ext cx="4674" cy="417"/>
                <a:chOff x="1251" y="2362"/>
                <a:chExt cx="4674" cy="417"/>
              </a:xfrm>
            </p:grpSpPr>
            <p:sp>
              <p:nvSpPr>
                <p:cNvPr id="2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5508" y="2392"/>
                  <a:ext cx="417" cy="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100" i="1" dirty="0" smtClean="0">
                      <a:solidFill>
                        <a:srgbClr val="FFFFFF"/>
                      </a:solidFill>
                      <a:latin typeface="Calibri" pitchFamily="34" charset="0"/>
                      <a:cs typeface="Arial" pitchFamily="34" charset="0"/>
                    </a:rPr>
                    <a:t>x</a:t>
                  </a:r>
                  <a:endParaRPr lang="en-US" dirty="0" smtClean="0">
                    <a:solidFill>
                      <a:srgbClr val="FFFFFF"/>
                    </a:solidFill>
                    <a:cs typeface="Arial" pitchFamily="34" charset="0"/>
                  </a:endParaRPr>
                </a:p>
              </p:txBody>
            </p:sp>
            <p:grpSp>
              <p:nvGrpSpPr>
                <p:cNvPr id="29" name="Group 31"/>
                <p:cNvGrpSpPr>
                  <a:grpSpLocks/>
                </p:cNvGrpSpPr>
                <p:nvPr/>
              </p:nvGrpSpPr>
              <p:grpSpPr bwMode="auto">
                <a:xfrm>
                  <a:off x="1251" y="2367"/>
                  <a:ext cx="4287" cy="351"/>
                  <a:chOff x="1176" y="2240"/>
                  <a:chExt cx="4287" cy="351"/>
                </a:xfrm>
              </p:grpSpPr>
              <p:sp>
                <p:nvSpPr>
                  <p:cNvPr id="31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176" y="2574"/>
                    <a:ext cx="4287" cy="1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32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176" y="2240"/>
                    <a:ext cx="0" cy="32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3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896" y="2240"/>
                    <a:ext cx="0" cy="32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34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616" y="2240"/>
                    <a:ext cx="0" cy="32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3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336" y="2240"/>
                    <a:ext cx="0" cy="32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3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056" y="2240"/>
                    <a:ext cx="0" cy="32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37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776" y="2240"/>
                    <a:ext cx="0" cy="32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38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463" y="2265"/>
                    <a:ext cx="0" cy="32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3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409" y="2362"/>
                  <a:ext cx="4320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000" b="1" dirty="0" smtClean="0">
                      <a:solidFill>
                        <a:srgbClr val="FFFFFF"/>
                      </a:solidFill>
                      <a:cs typeface="Arial" pitchFamily="34" charset="0"/>
                    </a:rPr>
                    <a:t> </a:t>
                  </a:r>
                  <a:r>
                    <a:rPr lang="en-US" sz="870" b="1" dirty="0" smtClean="0">
                      <a:solidFill>
                        <a:srgbClr val="FFFFFF"/>
                      </a:solidFill>
                      <a:cs typeface="Arial" pitchFamily="34" charset="0"/>
                    </a:rPr>
                    <a:t>3               2                 3                  2                  2               4</a:t>
                  </a:r>
                  <a:endParaRPr lang="en-US" sz="870" dirty="0" smtClean="0">
                    <a:solidFill>
                      <a:srgbClr val="FFFFFF"/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1" name="Group 10"/>
          <p:cNvGrpSpPr/>
          <p:nvPr/>
        </p:nvGrpSpPr>
        <p:grpSpPr>
          <a:xfrm>
            <a:off x="4600575" y="1056741"/>
            <a:ext cx="3971925" cy="1828800"/>
            <a:chOff x="4600575" y="1056741"/>
            <a:chExt cx="3971925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57724" y="1188549"/>
                  <a:ext cx="3857625" cy="5927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1" i="1" baseline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𝒙</m:t>
                            </m:r>
                          </m:e>
                        </m:acc>
                        <m:r>
                          <a:rPr lang="en-US" sz="1600" b="1" i="1" baseline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 </m:t>
                        </m:r>
                        <m:f>
                          <m:fPr>
                            <m:ctrlPr>
                              <a:rPr lang="en-US" sz="1600" b="1" i="1">
                                <a:effectLst/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600" b="1" i="1"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1600" b="1" i="1" baseline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𝒊</m:t>
                                </m:r>
                                <m:r>
                                  <a:rPr lang="en-US" sz="1600" b="1" i="1" baseline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baseline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1600" b="1" i="1" baseline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𝒏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baseline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baseline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sz="1600" b="1" i="1" baseline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𝒏</m:t>
                            </m:r>
                          </m:den>
                        </m:f>
                        <m:r>
                          <a:rPr lang="en-US" sz="1600" b="1" i="1" smtClean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, </m:t>
                        </m:r>
                        <m:sSup>
                          <m:sSupPr>
                            <m:ctrlPr>
                              <a:rPr lang="en-US" sz="1600" b="1" i="1">
                                <a:effectLst/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1" i="1" baseline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𝒔</m:t>
                            </m:r>
                          </m:e>
                          <m:sup>
                            <m:r>
                              <a:rPr lang="en-US" sz="1600" b="1" i="1" baseline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𝟐</m:t>
                            </m:r>
                          </m:sup>
                        </m:sSup>
                        <m:r>
                          <a:rPr lang="en-US" sz="1600" b="1" i="1" baseline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US" sz="1600" b="1" i="1">
                                <a:effectLst/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600" b="1" i="1"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1600" b="1" i="1" baseline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𝒊</m:t>
                                </m:r>
                                <m:r>
                                  <a:rPr lang="en-US" sz="1600" b="1" i="1" baseline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600" b="1" i="1" baseline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1600" b="1" i="1" baseline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1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 baseline="0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 baseline="0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1" i="1" baseline="0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b="1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 baseline="0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b="1" i="1" baseline="0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1600" b="1" i="1" baseline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𝒏</m:t>
                            </m:r>
                            <m:r>
                              <a:rPr lang="en-US" sz="1600" b="1" i="1" baseline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r>
                              <a:rPr lang="en-US" sz="1600" b="1" i="1" baseline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𝟏</m:t>
                            </m:r>
                          </m:den>
                        </m:f>
                        <m:r>
                          <a:rPr lang="en-US" sz="1600" b="1" i="1" baseline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, </m:t>
                        </m:r>
                        <m:r>
                          <a:rPr lang="en-US" sz="1600" b="1" i="1" baseline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𝒔</m:t>
                        </m:r>
                        <m:r>
                          <a:rPr lang="en-US" sz="1600" b="1" i="1" baseline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1600" b="1" i="1">
                                <a:effectLst/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600" b="1" i="1">
                                    <a:effectLst/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baseline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1600" b="1" i="1" baseline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sz="1600" b="1" i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724" y="1188549"/>
                  <a:ext cx="3857625" cy="59272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724401" y="1953825"/>
                  <a:ext cx="838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/>
                            <a:ea typeface="Times New Roman"/>
                            <a:cs typeface="Times New Roman"/>
                          </a:rPr>
                          <m:t>𝑾𝒉𝒆𝒓𝒆</m:t>
                        </m:r>
                        <m:r>
                          <a:rPr lang="en-US" sz="1200" b="1" i="1">
                            <a:latin typeface="Cambria Math"/>
                            <a:ea typeface="Times New Roman"/>
                            <a:cs typeface="Times New Roman"/>
                          </a:rPr>
                          <m:t>:</m:t>
                        </m:r>
                      </m:oMath>
                    </m:oMathPara>
                  </a14:m>
                  <a:endParaRPr lang="en-US" sz="1200" b="1" i="1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1" y="1953825"/>
                  <a:ext cx="838200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733926" y="2144798"/>
                  <a:ext cx="2057401" cy="2839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/>
                          </a:rPr>
                          <m:t>=</m:t>
                        </m:r>
                        <m:r>
                          <a:rPr lang="en-US" sz="1200" b="1" i="1" smtClean="0">
                            <a:latin typeface="Cambria Math"/>
                          </a:rPr>
                          <m:t>𝒕𝒉𝒆</m:t>
                        </m:r>
                        <m:r>
                          <a:rPr lang="en-US" sz="1200" b="1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2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/>
                              </a:rPr>
                              <m:t>𝒊</m:t>
                            </m:r>
                          </m:e>
                          <m:sup>
                            <m:r>
                              <a:rPr lang="en-US" sz="1200" b="1" i="1" smtClean="0">
                                <a:latin typeface="Cambria Math"/>
                              </a:rPr>
                              <m:t>𝒕𝒉</m:t>
                            </m:r>
                          </m:sup>
                        </m:sSup>
                        <m:r>
                          <a:rPr lang="en-US" sz="1200" b="1" i="1" smtClean="0">
                            <a:latin typeface="Cambria Math"/>
                          </a:rPr>
                          <m:t>𝒔𝒂𝒎𝒑𝒍𝒆</m:t>
                        </m:r>
                        <m:r>
                          <a:rPr lang="en-US" sz="1200" b="1" i="1" smtClean="0">
                            <a:latin typeface="Cambria Math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/>
                          </a:rPr>
                          <m:t>𝒗𝒂𝒍𝒖𝒆</m:t>
                        </m:r>
                      </m:oMath>
                    </m:oMathPara>
                  </a14:m>
                  <a:endParaRPr lang="en-US" sz="1200" b="1" i="1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926" y="2144798"/>
                  <a:ext cx="2057401" cy="28398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772026" y="2354167"/>
                  <a:ext cx="13763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1200" b="1" i="1" smtClean="0">
                            <a:latin typeface="Cambria Math"/>
                          </a:rPr>
                          <m:t>=</m:t>
                        </m:r>
                        <m:r>
                          <a:rPr lang="en-US" sz="1200" b="1" i="1" smtClean="0">
                            <a:latin typeface="Cambria Math"/>
                          </a:rPr>
                          <m:t>𝒔𝒂𝒎𝒑𝒍𝒆</m:t>
                        </m:r>
                        <m:r>
                          <a:rPr lang="en-US" sz="1200" b="1" i="1" smtClean="0">
                            <a:latin typeface="Cambria Math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/>
                          </a:rPr>
                          <m:t>𝒔𝒊𝒛𝒆</m:t>
                        </m:r>
                      </m:oMath>
                    </m:oMathPara>
                  </a14:m>
                  <a:endParaRPr lang="en-US" sz="1200" b="1" i="1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026" y="2354167"/>
                  <a:ext cx="137636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 bwMode="auto">
            <a:xfrm>
              <a:off x="4600575" y="1056741"/>
              <a:ext cx="3971925" cy="18288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7008" y="3075574"/>
            <a:ext cx="3788792" cy="3200400"/>
            <a:chOff x="707008" y="3075574"/>
            <a:chExt cx="3788792" cy="3200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082248" y="3075574"/>
                  <a:ext cx="1395413" cy="540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 </a:t>
                  </a:r>
                  <a14:m>
                    <m:oMath xmlns:m="http://schemas.openxmlformats.org/officeDocument/2006/math">
                      <m:r>
                        <a:rPr lang="en-US" sz="1600" b="1" i="1" baseline="0">
                          <a:latin typeface="Cambria Math"/>
                          <a:ea typeface="Times New Roman"/>
                          <a:cs typeface="Times New Roman"/>
                        </a:rPr>
                        <m:t>𝒇</m:t>
                      </m:r>
                      <m:d>
                        <m:dPr>
                          <m:ctrlPr>
                            <a:rPr lang="en-US" sz="1600" b="1" i="1">
                              <a:effectLst/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baseline="0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𝒕</m:t>
                          </m:r>
                        </m:e>
                      </m:d>
                      <m:r>
                        <a:rPr lang="en-US" sz="1600" b="1" i="1" baseline="0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effectLst/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baseline="0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baseline="0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𝝁</m:t>
                          </m:r>
                        </m:den>
                      </m:f>
                      <m:sSup>
                        <m:sSupPr>
                          <m:ctrlPr>
                            <a:rPr lang="en-US" sz="1600" b="1" i="1">
                              <a:effectLst/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1" i="1" baseline="0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𝒆</m:t>
                          </m:r>
                        </m:e>
                        <m:sup>
                          <m:r>
                            <a:rPr lang="en-US" sz="1600" b="1" i="1" baseline="0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1" i="1"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1" i="1" baseline="0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en-US" sz="1600" b="1" i="1" baseline="0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𝝁</m:t>
                              </m:r>
                            </m:den>
                          </m:f>
                        </m:sup>
                      </m:sSup>
                    </m:oMath>
                  </a14:m>
                  <a:endParaRPr lang="en-US" sz="16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248" y="3075574"/>
                  <a:ext cx="1395413" cy="54021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022183" y="3615786"/>
                  <a:ext cx="3100388" cy="786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baseline="0">
                            <a:latin typeface="Cambria Math"/>
                            <a:ea typeface="Times New Roman"/>
                            <a:cs typeface="Times New Roman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effectLst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 baseline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𝒙</m:t>
                            </m:r>
                          </m:e>
                        </m:d>
                        <m:r>
                          <a:rPr lang="en-US" sz="1600" b="1" i="1" baseline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US" sz="1600" b="1" i="1">
                                <a:effectLst/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1" i="1">
                                    <a:effectLst/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1" i="1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1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1" i="1" baseline="0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sz="1600" b="1" i="1" baseline="0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600" b="1" i="1" baseline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𝒙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1" i="1" baseline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𝒙</m:t>
                            </m:r>
                            <m:r>
                              <a:rPr lang="en-US" sz="1600" b="1" i="1" baseline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sz="1600" b="1" i="1">
                                <a:effectLst/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1" i="1" baseline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600" b="1" i="1" baseline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b="1" i="1">
                                    <a:effectLst/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baseline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600" b="1" i="1" baseline="0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𝝁</m:t>
                                </m:r>
                              </m:den>
                            </m:f>
                          </m:sup>
                        </m:sSup>
                        <m:r>
                          <a:rPr lang="en-US" sz="1600" b="1" i="1" baseline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        </m:t>
                        </m:r>
                        <m:r>
                          <a:rPr lang="en-US" sz="1600" b="1" i="1" baseline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𝒙</m:t>
                        </m:r>
                        <m:r>
                          <a:rPr lang="en-US" sz="1600" b="1" i="1" baseline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</m:t>
                        </m:r>
                        <m:r>
                          <a:rPr lang="en-US" sz="1600" b="1" i="1" baseline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𝟎</m:t>
                        </m:r>
                        <m:r>
                          <a:rPr lang="en-US" sz="1600" b="1" i="1" baseline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, </m:t>
                        </m:r>
                        <m:r>
                          <a:rPr lang="en-US" sz="1600" b="1" i="1" baseline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𝟏</m:t>
                        </m:r>
                        <m:r>
                          <a:rPr lang="en-US" sz="1600" b="1" i="1" baseline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, …</m:t>
                        </m:r>
                      </m:oMath>
                    </m:oMathPara>
                  </a14:m>
                  <a:endParaRPr lang="en-US" sz="1600" b="1" i="1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183" y="3615786"/>
                  <a:ext cx="3100388" cy="78656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07008" y="4417906"/>
                  <a:ext cx="7504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/>
                            <a:ea typeface="Times New Roman"/>
                            <a:cs typeface="Times New Roman"/>
                          </a:rPr>
                          <m:t>𝑾𝒉𝒆𝒓𝒆</m:t>
                        </m:r>
                        <m:r>
                          <a:rPr lang="en-US" sz="1200" b="1" i="1">
                            <a:latin typeface="Cambria Math"/>
                            <a:ea typeface="Times New Roman"/>
                            <a:cs typeface="Times New Roman"/>
                          </a:rPr>
                          <m:t>:</m:t>
                        </m:r>
                      </m:oMath>
                    </m:oMathPara>
                  </a14:m>
                  <a:endParaRPr lang="en-US" sz="1200" b="1" i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008" y="4417906"/>
                  <a:ext cx="75048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57752" y="4674854"/>
                  <a:ext cx="27585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/>
                            <a:ea typeface="Times New Roman"/>
                            <a:cs typeface="Times New Roman"/>
                          </a:rPr>
                          <m:t>𝝁</m:t>
                        </m:r>
                        <m:r>
                          <a:rPr lang="en-US" sz="1200" b="1" i="1" smtClean="0">
                            <a:latin typeface="Cambria Math"/>
                            <a:ea typeface="Times New Roman"/>
                            <a:cs typeface="Times New Roman"/>
                          </a:rPr>
                          <m:t>=</m:t>
                        </m:r>
                        <m:r>
                          <a:rPr lang="en-US" sz="1200" b="1" i="1" smtClean="0">
                            <a:latin typeface="Cambria Math"/>
                            <a:ea typeface="Times New Roman"/>
                            <a:cs typeface="Times New Roman"/>
                          </a:rPr>
                          <m:t>𝒎𝒆𝒂𝒏</m:t>
                        </m:r>
                        <m:r>
                          <a:rPr lang="en-US" sz="1200" b="1" i="1" smtClean="0">
                            <a:latin typeface="Cambria Math"/>
                            <a:ea typeface="Times New Roman"/>
                            <a:cs typeface="Times New Roman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/>
                            <a:ea typeface="Times New Roman"/>
                            <a:cs typeface="Times New Roman"/>
                          </a:rPr>
                          <m:t>𝒕𝒊𝒎𝒆</m:t>
                        </m:r>
                        <m:r>
                          <a:rPr lang="en-US" sz="1200" b="1" i="1" smtClean="0">
                            <a:latin typeface="Cambria Math"/>
                            <a:ea typeface="Times New Roman"/>
                            <a:cs typeface="Times New Roman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/>
                            <a:ea typeface="Times New Roman"/>
                            <a:cs typeface="Times New Roman"/>
                          </a:rPr>
                          <m:t>𝒃𝒆𝒕𝒘𝒆𝒆𝒏</m:t>
                        </m:r>
                        <m:r>
                          <a:rPr lang="en-US" sz="1200" b="1" i="1" smtClean="0">
                            <a:latin typeface="Cambria Math"/>
                            <a:ea typeface="Times New Roman"/>
                            <a:cs typeface="Times New Roman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/>
                            <a:ea typeface="Times New Roman"/>
                            <a:cs typeface="Times New Roman"/>
                          </a:rPr>
                          <m:t>𝒂𝒓𝒓𝒊𝒗𝒂𝒍𝒔</m:t>
                        </m:r>
                        <m:r>
                          <a:rPr lang="en-US" sz="1200" b="1" i="1" smtClean="0">
                            <a:latin typeface="Cambria Math"/>
                            <a:ea typeface="Times New Roman"/>
                            <a:cs typeface="Times New Roman"/>
                          </a:rPr>
                          <m:t>, </m:t>
                        </m:r>
                        <m:r>
                          <a:rPr lang="en-US" sz="1200" b="1" i="1" smtClean="0">
                            <a:latin typeface="Cambria Math"/>
                            <a:ea typeface="Times New Roman"/>
                            <a:cs typeface="Times New Roman"/>
                          </a:rPr>
                          <m:t>𝒕</m:t>
                        </m:r>
                      </m:oMath>
                    </m:oMathPara>
                  </a14:m>
                  <a:endParaRPr lang="en-US" sz="1200" b="1" i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752" y="4674854"/>
                  <a:ext cx="2758596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07008" y="4894498"/>
                  <a:ext cx="3212901" cy="468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𝝁</m:t>
                            </m:r>
                          </m:den>
                        </m:f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</m:t>
                        </m:r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𝒎𝒆𝒂𝒏</m:t>
                        </m:r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 </m:t>
                        </m:r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𝒂𝒓𝒓𝒊𝒗𝒂𝒍𝒔</m:t>
                        </m:r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, </m:t>
                        </m:r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𝒙</m:t>
                        </m:r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, </m:t>
                        </m:r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𝒑𝒆𝒓</m:t>
                        </m:r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 </m:t>
                        </m:r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𝒕𝒊𝒎𝒆</m:t>
                        </m:r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 </m:t>
                        </m:r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𝒊𝒏𝒕𝒆𝒓𝒗𝒂𝒍</m:t>
                        </m:r>
                      </m:oMath>
                    </m:oMathPara>
                  </a14:m>
                  <a:endParaRPr lang="en-US" sz="1200" b="1" i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008" y="4894498"/>
                  <a:ext cx="3212901" cy="4680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57251" y="5359465"/>
                  <a:ext cx="3291291" cy="299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/>
                            <a:ea typeface="Times New Roman"/>
                            <a:cs typeface="Times New Roman"/>
                          </a:rPr>
                          <m:t>𝑭𝒐𝒓</m:t>
                        </m:r>
                        <m:r>
                          <a:rPr lang="en-US" sz="1200" b="1" i="1">
                            <a:latin typeface="Cambria Math"/>
                            <a:ea typeface="Times New Roman"/>
                            <a:cs typeface="Times New Roman"/>
                          </a:rPr>
                          <m:t> </m:t>
                        </m:r>
                        <m:r>
                          <a:rPr lang="en-US" sz="1200" b="1" i="1">
                            <a:latin typeface="Cambria Math"/>
                            <a:ea typeface="Times New Roman"/>
                            <a:cs typeface="Times New Roman"/>
                          </a:rPr>
                          <m:t>𝒇</m:t>
                        </m:r>
                        <m:d>
                          <m:dPr>
                            <m:ctrlPr>
                              <a:rPr lang="en-US" sz="1200" b="1" i="1">
                                <a:effectLst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, </m:t>
                        </m:r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𝝁</m:t>
                        </m:r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</m:t>
                        </m:r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𝒎𝒆𝒂𝒏</m:t>
                        </m:r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</m:t>
                        </m:r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𝒔𝒅𝒆𝒗</m:t>
                        </m:r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US" sz="1200" b="1" i="1">
                                <a:effectLst/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𝒗𝒂𝒓𝒊𝒂𝒏𝒄𝒆</m:t>
                            </m:r>
                          </m:e>
                        </m:rad>
                      </m:oMath>
                    </m:oMathPara>
                  </a14:m>
                  <a:endParaRPr lang="en-US" sz="1200" b="1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1" y="5359465"/>
                  <a:ext cx="3291291" cy="29950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8379" y="5771329"/>
                  <a:ext cx="2758596" cy="439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/>
                            <a:ea typeface="Times New Roman"/>
                            <a:cs typeface="Times New Roman"/>
                          </a:rPr>
                          <m:t>𝑭𝒐𝒓</m:t>
                        </m:r>
                        <m:r>
                          <a:rPr lang="en-US" sz="1200" b="1" i="1">
                            <a:latin typeface="Cambria Math"/>
                            <a:ea typeface="Times New Roman"/>
                            <a:cs typeface="Times New Roman"/>
                          </a:rPr>
                          <m:t> </m:t>
                        </m:r>
                        <m:r>
                          <a:rPr lang="en-US" sz="1200" b="1" i="1">
                            <a:latin typeface="Cambria Math"/>
                            <a:ea typeface="Times New Roman"/>
                            <a:cs typeface="Times New Roman"/>
                          </a:rPr>
                          <m:t>𝒑</m:t>
                        </m:r>
                        <m:d>
                          <m:dPr>
                            <m:ctrlPr>
                              <a:rPr lang="en-US" sz="1200" b="1" i="1">
                                <a:effectLst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𝒙</m:t>
                            </m:r>
                          </m:e>
                        </m:d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,  </m:t>
                        </m:r>
                        <m:f>
                          <m:fPr>
                            <m:ctrlPr>
                              <a:rPr lang="en-US" sz="1200" b="1" i="1">
                                <a:effectLst/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𝒖</m:t>
                            </m:r>
                          </m:den>
                        </m:f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</m:t>
                        </m:r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𝒎𝒆𝒂𝒏</m:t>
                        </m:r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</m:t>
                        </m:r>
                        <m:r>
                          <a:rPr lang="en-US" sz="1200" b="1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𝒗𝒂𝒓𝒊𝒂𝒏𝒄𝒆</m:t>
                        </m:r>
                      </m:oMath>
                    </m:oMathPara>
                  </a14:m>
                  <a:endParaRPr lang="en-US" sz="1200" b="1" i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379" y="5771329"/>
                  <a:ext cx="2758596" cy="43922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 bwMode="auto">
            <a:xfrm>
              <a:off x="720390" y="3075574"/>
              <a:ext cx="3775410" cy="32004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2" name="Group 19"/>
          <p:cNvGrpSpPr>
            <a:grpSpLocks/>
          </p:cNvGrpSpPr>
          <p:nvPr/>
        </p:nvGrpSpPr>
        <p:grpSpPr bwMode="auto">
          <a:xfrm>
            <a:off x="4532947" y="3105150"/>
            <a:ext cx="2822575" cy="514350"/>
            <a:chOff x="1299" y="5775"/>
            <a:chExt cx="4446" cy="810"/>
          </a:xfrm>
        </p:grpSpPr>
        <p:sp>
          <p:nvSpPr>
            <p:cNvPr id="63" name="Rectangle 20"/>
            <p:cNvSpPr>
              <a:spLocks noChangeArrowheads="1"/>
            </p:cNvSpPr>
            <p:nvPr/>
          </p:nvSpPr>
          <p:spPr bwMode="auto">
            <a:xfrm>
              <a:off x="2895" y="5775"/>
              <a:ext cx="2850" cy="8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2973" y="5925"/>
              <a:ext cx="2772" cy="49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 b="1" dirty="0" smtClean="0">
                  <a:solidFill>
                    <a:srgbClr val="FFFFFF"/>
                  </a:solidFill>
                  <a:latin typeface="Arial Bold" charset="0"/>
                  <a:cs typeface="Arial" pitchFamily="34" charset="0"/>
                </a:rPr>
                <a:t>Exponential</a:t>
              </a:r>
              <a:endParaRPr lang="en-US" sz="1200" dirty="0" smtClean="0">
                <a:solidFill>
                  <a:srgbClr val="FFFFFF"/>
                </a:solidFill>
                <a:cs typeface="Arial" pitchFamily="34" charset="0"/>
              </a:endParaRPr>
            </a:p>
          </p:txBody>
        </p:sp>
        <p:cxnSp>
          <p:nvCxnSpPr>
            <p:cNvPr id="65" name="AutoShape 22"/>
            <p:cNvCxnSpPr>
              <a:cxnSpLocks noChangeShapeType="1"/>
            </p:cNvCxnSpPr>
            <p:nvPr/>
          </p:nvCxnSpPr>
          <p:spPr bwMode="auto">
            <a:xfrm flipH="1">
              <a:off x="1299" y="6195"/>
              <a:ext cx="1596" cy="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7" name="Group 23"/>
          <p:cNvGrpSpPr>
            <a:grpSpLocks/>
          </p:cNvGrpSpPr>
          <p:nvPr/>
        </p:nvGrpSpPr>
        <p:grpSpPr bwMode="auto">
          <a:xfrm>
            <a:off x="4525847" y="3903556"/>
            <a:ext cx="2822575" cy="514350"/>
            <a:chOff x="1224" y="6990"/>
            <a:chExt cx="4446" cy="810"/>
          </a:xfrm>
        </p:grpSpPr>
        <p:sp>
          <p:nvSpPr>
            <p:cNvPr id="68" name="Rectangle 24"/>
            <p:cNvSpPr>
              <a:spLocks noChangeArrowheads="1"/>
            </p:cNvSpPr>
            <p:nvPr/>
          </p:nvSpPr>
          <p:spPr bwMode="auto">
            <a:xfrm>
              <a:off x="2820" y="6990"/>
              <a:ext cx="2850" cy="8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" name="Text Box 25"/>
            <p:cNvSpPr txBox="1">
              <a:spLocks noChangeArrowheads="1"/>
            </p:cNvSpPr>
            <p:nvPr/>
          </p:nvSpPr>
          <p:spPr bwMode="auto">
            <a:xfrm>
              <a:off x="2898" y="7140"/>
              <a:ext cx="2772" cy="49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 b="1" dirty="0" smtClean="0">
                  <a:solidFill>
                    <a:srgbClr val="FFFFFF"/>
                  </a:solidFill>
                  <a:latin typeface="Arial Bold" charset="0"/>
                  <a:cs typeface="Arial" pitchFamily="34" charset="0"/>
                </a:rPr>
                <a:t>Poisson</a:t>
              </a:r>
              <a:endParaRPr lang="en-US" sz="1200" dirty="0" smtClean="0">
                <a:solidFill>
                  <a:srgbClr val="FFFFFF"/>
                </a:solidFill>
                <a:cs typeface="Arial" pitchFamily="34" charset="0"/>
              </a:endParaRPr>
            </a:p>
          </p:txBody>
        </p:sp>
        <p:cxnSp>
          <p:nvCxnSpPr>
            <p:cNvPr id="70" name="AutoShape 26"/>
            <p:cNvCxnSpPr>
              <a:cxnSpLocks noChangeShapeType="1"/>
            </p:cNvCxnSpPr>
            <p:nvPr/>
          </p:nvCxnSpPr>
          <p:spPr bwMode="auto">
            <a:xfrm flipH="1">
              <a:off x="1224" y="7410"/>
              <a:ext cx="1596" cy="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1" name="Group 27"/>
          <p:cNvGrpSpPr>
            <a:grpSpLocks/>
          </p:cNvGrpSpPr>
          <p:nvPr/>
        </p:nvGrpSpPr>
        <p:grpSpPr bwMode="auto">
          <a:xfrm>
            <a:off x="4512944" y="5280618"/>
            <a:ext cx="2857500" cy="457200"/>
            <a:chOff x="1299" y="8055"/>
            <a:chExt cx="4500" cy="720"/>
          </a:xfrm>
        </p:grpSpPr>
        <p:sp>
          <p:nvSpPr>
            <p:cNvPr id="73" name="Oval 29"/>
            <p:cNvSpPr>
              <a:spLocks noChangeArrowheads="1"/>
            </p:cNvSpPr>
            <p:nvPr/>
          </p:nvSpPr>
          <p:spPr bwMode="auto">
            <a:xfrm>
              <a:off x="2895" y="8055"/>
              <a:ext cx="2904" cy="72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Text Box 28"/>
            <p:cNvSpPr txBox="1">
              <a:spLocks noChangeArrowheads="1"/>
            </p:cNvSpPr>
            <p:nvPr/>
          </p:nvSpPr>
          <p:spPr bwMode="auto">
            <a:xfrm>
              <a:off x="3249" y="8190"/>
              <a:ext cx="2127" cy="49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 b="1" dirty="0" smtClean="0">
                  <a:solidFill>
                    <a:srgbClr val="FFFFFF"/>
                  </a:solidFill>
                  <a:latin typeface="Arial Bold" charset="0"/>
                  <a:cs typeface="Arial" pitchFamily="34" charset="0"/>
                </a:rPr>
                <a:t>Mean = </a:t>
              </a:r>
              <a:r>
                <a:rPr lang="en-US" sz="1200" b="1" dirty="0" err="1" smtClean="0">
                  <a:solidFill>
                    <a:srgbClr val="FFFFFF"/>
                  </a:solidFill>
                  <a:latin typeface="Arial Bold" charset="0"/>
                  <a:cs typeface="Arial" pitchFamily="34" charset="0"/>
                </a:rPr>
                <a:t>Sdev</a:t>
              </a:r>
              <a:endParaRPr lang="en-US" sz="1200" dirty="0" smtClean="0">
                <a:solidFill>
                  <a:srgbClr val="FFFFFF"/>
                </a:solidFill>
                <a:cs typeface="Arial" pitchFamily="34" charset="0"/>
              </a:endParaRPr>
            </a:p>
          </p:txBody>
        </p:sp>
        <p:cxnSp>
          <p:nvCxnSpPr>
            <p:cNvPr id="74" name="AutoShape 30"/>
            <p:cNvCxnSpPr>
              <a:cxnSpLocks noChangeShapeType="1"/>
            </p:cNvCxnSpPr>
            <p:nvPr/>
          </p:nvCxnSpPr>
          <p:spPr bwMode="auto">
            <a:xfrm flipH="1">
              <a:off x="1299" y="8460"/>
              <a:ext cx="1542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5" name="Group 27"/>
          <p:cNvGrpSpPr>
            <a:grpSpLocks/>
          </p:cNvGrpSpPr>
          <p:nvPr/>
        </p:nvGrpSpPr>
        <p:grpSpPr bwMode="auto">
          <a:xfrm>
            <a:off x="4523422" y="5821432"/>
            <a:ext cx="2857500" cy="457200"/>
            <a:chOff x="1299" y="8055"/>
            <a:chExt cx="4500" cy="720"/>
          </a:xfrm>
        </p:grpSpPr>
        <p:sp>
          <p:nvSpPr>
            <p:cNvPr id="76" name="Text Box 28"/>
            <p:cNvSpPr txBox="1">
              <a:spLocks noChangeArrowheads="1"/>
            </p:cNvSpPr>
            <p:nvPr/>
          </p:nvSpPr>
          <p:spPr bwMode="auto">
            <a:xfrm>
              <a:off x="3249" y="8190"/>
              <a:ext cx="2250" cy="49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 b="1" dirty="0" smtClean="0">
                  <a:solidFill>
                    <a:srgbClr val="FFFFFF"/>
                  </a:solidFill>
                  <a:latin typeface="Arial Bold" charset="0"/>
                  <a:cs typeface="Arial" pitchFamily="34" charset="0"/>
                </a:rPr>
                <a:t>Mean = Variance</a:t>
              </a:r>
              <a:endParaRPr lang="en-US" sz="1200" dirty="0" smtClean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77" name="Oval 29"/>
            <p:cNvSpPr>
              <a:spLocks noChangeArrowheads="1"/>
            </p:cNvSpPr>
            <p:nvPr/>
          </p:nvSpPr>
          <p:spPr bwMode="auto">
            <a:xfrm>
              <a:off x="2895" y="8055"/>
              <a:ext cx="2904" cy="72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78" name="AutoShape 30"/>
            <p:cNvCxnSpPr>
              <a:cxnSpLocks noChangeShapeType="1"/>
            </p:cNvCxnSpPr>
            <p:nvPr/>
          </p:nvCxnSpPr>
          <p:spPr bwMode="auto">
            <a:xfrm flipH="1">
              <a:off x="1299" y="8460"/>
              <a:ext cx="1542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9" name="Group 19"/>
          <p:cNvGrpSpPr>
            <a:grpSpLocks/>
          </p:cNvGrpSpPr>
          <p:nvPr/>
        </p:nvGrpSpPr>
        <p:grpSpPr bwMode="auto">
          <a:xfrm>
            <a:off x="4532831" y="3100387"/>
            <a:ext cx="2815592" cy="514350"/>
            <a:chOff x="1310" y="5775"/>
            <a:chExt cx="4435" cy="810"/>
          </a:xfrm>
        </p:grpSpPr>
        <p:sp>
          <p:nvSpPr>
            <p:cNvPr id="80" name="Rectangle 20"/>
            <p:cNvSpPr>
              <a:spLocks noChangeArrowheads="1"/>
            </p:cNvSpPr>
            <p:nvPr/>
          </p:nvSpPr>
          <p:spPr bwMode="auto">
            <a:xfrm>
              <a:off x="2895" y="5775"/>
              <a:ext cx="2850" cy="810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2973" y="5925"/>
              <a:ext cx="2772" cy="49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 b="1" dirty="0" smtClean="0">
                  <a:solidFill>
                    <a:srgbClr val="FFFFFF"/>
                  </a:solidFill>
                  <a:latin typeface="Arial Bold" charset="0"/>
                  <a:cs typeface="Arial" pitchFamily="34" charset="0"/>
                </a:rPr>
                <a:t>Exponential</a:t>
              </a:r>
              <a:endParaRPr lang="en-US" sz="1200" dirty="0" smtClean="0">
                <a:solidFill>
                  <a:srgbClr val="FFFFFF"/>
                </a:solidFill>
                <a:cs typeface="Arial" pitchFamily="34" charset="0"/>
              </a:endParaRPr>
            </a:p>
          </p:txBody>
        </p:sp>
        <p:cxnSp>
          <p:nvCxnSpPr>
            <p:cNvPr id="82" name="AutoShape 22"/>
            <p:cNvCxnSpPr>
              <a:cxnSpLocks noChangeShapeType="1"/>
            </p:cNvCxnSpPr>
            <p:nvPr/>
          </p:nvCxnSpPr>
          <p:spPr bwMode="auto">
            <a:xfrm flipH="1">
              <a:off x="1310" y="6204"/>
              <a:ext cx="1538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3" name="Group 27"/>
          <p:cNvGrpSpPr>
            <a:grpSpLocks/>
          </p:cNvGrpSpPr>
          <p:nvPr/>
        </p:nvGrpSpPr>
        <p:grpSpPr bwMode="auto">
          <a:xfrm>
            <a:off x="4519531" y="5280618"/>
            <a:ext cx="2857500" cy="457200"/>
            <a:chOff x="1299" y="8055"/>
            <a:chExt cx="4500" cy="720"/>
          </a:xfrm>
        </p:grpSpPr>
        <p:sp>
          <p:nvSpPr>
            <p:cNvPr id="84" name="Oval 29"/>
            <p:cNvSpPr>
              <a:spLocks noChangeArrowheads="1"/>
            </p:cNvSpPr>
            <p:nvPr/>
          </p:nvSpPr>
          <p:spPr bwMode="auto">
            <a:xfrm>
              <a:off x="2895" y="8055"/>
              <a:ext cx="2904" cy="720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Text Box 28"/>
            <p:cNvSpPr txBox="1">
              <a:spLocks noChangeArrowheads="1"/>
            </p:cNvSpPr>
            <p:nvPr/>
          </p:nvSpPr>
          <p:spPr bwMode="auto">
            <a:xfrm>
              <a:off x="3249" y="8190"/>
              <a:ext cx="2127" cy="49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200" b="1" dirty="0" smtClean="0">
                  <a:solidFill>
                    <a:srgbClr val="FFFFFF"/>
                  </a:solidFill>
                  <a:latin typeface="Arial Bold" charset="0"/>
                  <a:cs typeface="Arial" pitchFamily="34" charset="0"/>
                </a:rPr>
                <a:t>Mean = </a:t>
              </a:r>
              <a:r>
                <a:rPr lang="en-US" sz="1200" b="1" dirty="0" err="1" smtClean="0">
                  <a:solidFill>
                    <a:srgbClr val="FFFFFF"/>
                  </a:solidFill>
                  <a:latin typeface="Arial Bold" charset="0"/>
                  <a:cs typeface="Arial" pitchFamily="34" charset="0"/>
                </a:rPr>
                <a:t>Sdev</a:t>
              </a:r>
              <a:endParaRPr lang="en-US" sz="1200" dirty="0" smtClean="0">
                <a:solidFill>
                  <a:srgbClr val="FFFFFF"/>
                </a:solidFill>
                <a:cs typeface="Arial" pitchFamily="34" charset="0"/>
              </a:endParaRPr>
            </a:p>
          </p:txBody>
        </p:sp>
        <p:cxnSp>
          <p:nvCxnSpPr>
            <p:cNvPr id="86" name="AutoShape 30"/>
            <p:cNvCxnSpPr>
              <a:cxnSpLocks noChangeShapeType="1"/>
            </p:cNvCxnSpPr>
            <p:nvPr/>
          </p:nvCxnSpPr>
          <p:spPr bwMode="auto">
            <a:xfrm flipH="1">
              <a:off x="1299" y="8460"/>
              <a:ext cx="1542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5185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457200" y="457200"/>
            <a:ext cx="8229600" cy="5943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One Meter Ruler Illustration</a:t>
            </a:r>
            <a:endParaRPr lang="en-US" sz="2800" dirty="0">
              <a:effectLst>
                <a:outerShdw blurRad="38100" dist="38100" dir="2700000" algn="ctr" rotWithShape="0">
                  <a:srgbClr val="000000"/>
                </a:outerShdw>
              </a:effectLst>
            </a:endParaRPr>
          </a:p>
        </p:txBody>
      </p:sp>
      <p:sp>
        <p:nvSpPr>
          <p:cNvPr id="205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1271418"/>
            <a:ext cx="8177213" cy="229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178641"/>
            <a:ext cx="4075845" cy="238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1178641"/>
            <a:ext cx="4083776" cy="238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75" y="3844880"/>
            <a:ext cx="1443592" cy="239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797" y="3844880"/>
            <a:ext cx="30099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945" y="3844880"/>
            <a:ext cx="32766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64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487655" y="457200"/>
            <a:ext cx="8229600" cy="5943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Combining N non-Poisson Processes</a:t>
            </a:r>
          </a:p>
        </p:txBody>
      </p:sp>
      <p:sp>
        <p:nvSpPr>
          <p:cNvPr id="205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564178" y="3656201"/>
            <a:ext cx="2659674" cy="2410595"/>
            <a:chOff x="3276599" y="3429000"/>
            <a:chExt cx="2659674" cy="2410595"/>
          </a:xfrm>
        </p:grpSpPr>
        <p:grpSp>
          <p:nvGrpSpPr>
            <p:cNvPr id="2" name="Group 1"/>
            <p:cNvGrpSpPr/>
            <p:nvPr/>
          </p:nvGrpSpPr>
          <p:grpSpPr>
            <a:xfrm>
              <a:off x="3657600" y="3581400"/>
              <a:ext cx="2278673" cy="1984324"/>
              <a:chOff x="1032363" y="1636421"/>
              <a:chExt cx="2278673" cy="1984324"/>
            </a:xfrm>
          </p:grpSpPr>
          <p:sp>
            <p:nvSpPr>
              <p:cNvPr id="45" name="Arc 118"/>
              <p:cNvSpPr>
                <a:spLocks/>
              </p:cNvSpPr>
              <p:nvPr/>
            </p:nvSpPr>
            <p:spPr bwMode="auto">
              <a:xfrm rot="10800000">
                <a:off x="1032363" y="1636421"/>
                <a:ext cx="2278673" cy="1984324"/>
              </a:xfrm>
              <a:custGeom>
                <a:avLst/>
                <a:gdLst>
                  <a:gd name="G0" fmla="+- 411 0 0"/>
                  <a:gd name="G1" fmla="+- 21600 0 0"/>
                  <a:gd name="G2" fmla="+- 21600 0 0"/>
                  <a:gd name="T0" fmla="*/ 0 w 22011"/>
                  <a:gd name="T1" fmla="*/ 4 h 21600"/>
                  <a:gd name="T2" fmla="*/ 22011 w 22011"/>
                  <a:gd name="T3" fmla="*/ 21600 h 21600"/>
                  <a:gd name="T4" fmla="*/ 411 w 2201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11" h="21600" fill="none" extrusionOk="0">
                    <a:moveTo>
                      <a:pt x="-1" y="3"/>
                    </a:moveTo>
                    <a:cubicBezTo>
                      <a:pt x="136" y="1"/>
                      <a:pt x="273" y="-1"/>
                      <a:pt x="411" y="0"/>
                    </a:cubicBezTo>
                    <a:cubicBezTo>
                      <a:pt x="12340" y="0"/>
                      <a:pt x="22011" y="9670"/>
                      <a:pt x="22011" y="21600"/>
                    </a:cubicBezTo>
                  </a:path>
                  <a:path w="22011" h="21600" stroke="0" extrusionOk="0">
                    <a:moveTo>
                      <a:pt x="-1" y="3"/>
                    </a:moveTo>
                    <a:cubicBezTo>
                      <a:pt x="136" y="1"/>
                      <a:pt x="273" y="-1"/>
                      <a:pt x="411" y="0"/>
                    </a:cubicBezTo>
                    <a:cubicBezTo>
                      <a:pt x="12340" y="0"/>
                      <a:pt x="22011" y="9670"/>
                      <a:pt x="22011" y="21600"/>
                    </a:cubicBezTo>
                    <a:lnTo>
                      <a:pt x="411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117"/>
              <p:cNvSpPr>
                <a:spLocks noChangeShapeType="1"/>
              </p:cNvSpPr>
              <p:nvPr/>
            </p:nvSpPr>
            <p:spPr bwMode="auto">
              <a:xfrm flipV="1">
                <a:off x="1032363" y="3617621"/>
                <a:ext cx="2057400" cy="31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108"/>
              <p:cNvSpPr>
                <a:spLocks noChangeShapeType="1"/>
              </p:cNvSpPr>
              <p:nvPr/>
            </p:nvSpPr>
            <p:spPr bwMode="auto">
              <a:xfrm>
                <a:off x="1032363" y="1636421"/>
                <a:ext cx="0" cy="1984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505199" y="5562596"/>
              <a:ext cx="2431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0 </a:t>
              </a:r>
              <a:r>
                <a:rPr lang="en-US" sz="1200" b="1" i="1" dirty="0" smtClean="0"/>
                <a:t>               </a:t>
              </a:r>
              <a:r>
                <a:rPr lang="en-US" sz="1200" b="1" i="1" dirty="0"/>
                <a:t> </a:t>
              </a:r>
              <a:r>
                <a:rPr lang="en-US" sz="1200" b="1" i="1" dirty="0" smtClean="0"/>
                <a:t>                              t</a:t>
              </a:r>
              <a:endParaRPr lang="en-US" sz="1200" b="1" i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76599" y="342900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/>
                <a:t>f</a:t>
              </a:r>
              <a:r>
                <a:rPr lang="en-US" sz="1200" b="1" i="1" dirty="0" smtClean="0"/>
                <a:t>(t)</a:t>
              </a:r>
              <a:endParaRPr lang="en-US" sz="1200" b="1" i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64984" y="1957477"/>
            <a:ext cx="4215912" cy="1060073"/>
            <a:chOff x="581024" y="1696552"/>
            <a:chExt cx="4215912" cy="1060073"/>
          </a:xfrm>
        </p:grpSpPr>
        <p:sp>
          <p:nvSpPr>
            <p:cNvPr id="3" name="Rectangle 2"/>
            <p:cNvSpPr/>
            <p:nvPr/>
          </p:nvSpPr>
          <p:spPr bwMode="auto">
            <a:xfrm>
              <a:off x="923925" y="1835052"/>
              <a:ext cx="3429000" cy="64457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9624" y="2479626"/>
              <a:ext cx="3987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0 </a:t>
              </a:r>
              <a:r>
                <a:rPr lang="en-US" sz="1200" b="1" i="1" dirty="0" smtClean="0"/>
                <a:t>                                   </a:t>
              </a:r>
              <a:r>
                <a:rPr lang="en-US" sz="1200" b="1" i="1" dirty="0" err="1"/>
                <a:t>z</a:t>
              </a:r>
              <a:r>
                <a:rPr lang="en-US" sz="1200" b="1" i="1" baseline="-25000" dirty="0" err="1" smtClean="0"/>
                <a:t>mean</a:t>
              </a:r>
              <a:r>
                <a:rPr lang="en-US" sz="1200" b="1" i="1" dirty="0" smtClean="0"/>
                <a:t>                                  </a:t>
              </a:r>
              <a:r>
                <a:rPr lang="en-US" sz="1200" b="1" i="1" dirty="0" err="1"/>
                <a:t>z</a:t>
              </a:r>
              <a:r>
                <a:rPr lang="en-US" sz="1200" b="1" i="1" baseline="-25000" dirty="0" err="1" smtClean="0"/>
                <a:t>max</a:t>
              </a:r>
              <a:endParaRPr lang="en-US" sz="1200" b="1" i="1" dirty="0"/>
            </a:p>
          </p:txBody>
        </p:sp>
        <p:cxnSp>
          <p:nvCxnSpPr>
            <p:cNvPr id="10" name="Straight Connector 9"/>
            <p:cNvCxnSpPr>
              <a:endCxn id="3" idx="0"/>
            </p:cNvCxnSpPr>
            <p:nvPr/>
          </p:nvCxnSpPr>
          <p:spPr bwMode="auto">
            <a:xfrm flipV="1">
              <a:off x="2638425" y="1835052"/>
              <a:ext cx="0" cy="6445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581024" y="1696552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/>
                <a:t>f(z)</a:t>
              </a:r>
              <a:endParaRPr lang="en-US" sz="1200" b="1" i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612359" y="1478013"/>
            <a:ext cx="3820051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anose="020B0A04020102020204" pitchFamily="34" charset="0"/>
                <a:cs typeface="Helvetica"/>
              </a:rPr>
              <a:t>Uniform Distribution Of Z Values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0929" y="3333829"/>
            <a:ext cx="764290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err="1" smtClean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anose="020B0A04020102020204" pitchFamily="34" charset="0"/>
                <a:cs typeface="Helvetica"/>
              </a:rPr>
              <a:t>Exp</a:t>
            </a:r>
            <a:r>
              <a:rPr lang="en-US" sz="1600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anose="020B0A04020102020204" pitchFamily="34" charset="0"/>
                <a:cs typeface="Helvetica"/>
              </a:rPr>
              <a:t> </a:t>
            </a:r>
            <a:r>
              <a:rPr lang="en-US" sz="1600" dirty="0" err="1" smtClean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anose="020B0A04020102020204" pitchFamily="34" charset="0"/>
                <a:cs typeface="Helvetica"/>
              </a:rPr>
              <a:t>Dist</a:t>
            </a:r>
            <a:r>
              <a:rPr lang="en-US" sz="1600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anose="020B0A04020102020204" pitchFamily="34" charset="0"/>
                <a:cs typeface="Helvetica"/>
              </a:rPr>
              <a:t> Of Times </a:t>
            </a:r>
            <a:r>
              <a:rPr lang="en-US" sz="1600" dirty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anose="020B0A04020102020204" pitchFamily="34" charset="0"/>
                <a:cs typeface="Helvetica"/>
              </a:rPr>
              <a:t>Between Requests - Superposition Of N Threads </a:t>
            </a:r>
            <a:endParaRPr lang="en-US" sz="1600" dirty="0" smtClean="0">
              <a:solidFill>
                <a:srgbClr val="FFC000"/>
              </a:solidFill>
              <a:effectLst>
                <a:outerShdw blurRad="38100" dist="38100" dir="2700000" algn="ctr" rotWithShape="0">
                  <a:schemeClr val="bg2"/>
                </a:outerShdw>
              </a:effectLst>
              <a:latin typeface="Arial Black" panose="020B0A04020102020204" pitchFamily="34" charset="0"/>
              <a:cs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698206" y="4114800"/>
                <a:ext cx="1395413" cy="540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sz="1600" b="1" i="1" baseline="0">
                        <a:latin typeface="Cambria Math"/>
                        <a:ea typeface="Times New Roman"/>
                        <a:cs typeface="Times New Roman"/>
                      </a:rPr>
                      <m:t>𝒇</m:t>
                    </m:r>
                    <m:d>
                      <m:dPr>
                        <m:ctrlPr>
                          <a:rPr lang="en-US" sz="1600" b="1" i="1">
                            <a:effectLst/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baseline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𝒕</m:t>
                        </m:r>
                      </m:e>
                    </m:d>
                    <m:r>
                      <a:rPr lang="en-US" sz="1600" b="1" i="1" baseline="0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 baseline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𝟏</m:t>
                        </m:r>
                      </m:num>
                      <m:den>
                        <m:r>
                          <a:rPr lang="en-US" sz="1600" b="1" i="1" baseline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𝝁</m:t>
                        </m:r>
                      </m:den>
                    </m:f>
                    <m:sSup>
                      <m:sSupPr>
                        <m:ctrlPr>
                          <a:rPr lang="en-US" sz="1600" b="1" i="1">
                            <a:effectLst/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1" baseline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𝒆</m:t>
                        </m:r>
                      </m:e>
                      <m:sup>
                        <m:r>
                          <a:rPr lang="en-US" sz="1600" b="1" i="1" baseline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>
                                <a:effectLst/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1" i="1" baseline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num>
                          <m:den>
                            <m:r>
                              <a:rPr lang="en-US" sz="1600" b="1" i="1" baseline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𝝁</m:t>
                            </m:r>
                          </m:den>
                        </m:f>
                      </m:sup>
                    </m:sSup>
                  </m:oMath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206" y="4114800"/>
                <a:ext cx="1395413" cy="5402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44805" y="5229906"/>
            <a:ext cx="30193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latin typeface="Arial Bold" panose="020B0704020202020204" pitchFamily="34" charset="0"/>
              </a:rPr>
              <a:t>Where:</a:t>
            </a:r>
          </a:p>
          <a:p>
            <a:r>
              <a:rPr lang="en-US" sz="1100" i="1" dirty="0" smtClean="0">
                <a:latin typeface="Arial Bold" panose="020B0704020202020204" pitchFamily="34" charset="0"/>
              </a:rPr>
              <a:t>µ = mean time between requests</a:t>
            </a:r>
          </a:p>
          <a:p>
            <a:r>
              <a:rPr lang="en-US" sz="1100" i="1" dirty="0" smtClean="0">
                <a:latin typeface="Arial Bold" panose="020B0704020202020204" pitchFamily="34" charset="0"/>
              </a:rPr>
              <a:t>For f(t), mean = </a:t>
            </a:r>
            <a:r>
              <a:rPr lang="en-US" sz="1100" i="1" dirty="0" err="1" smtClean="0">
                <a:latin typeface="Arial Bold" panose="020B0704020202020204" pitchFamily="34" charset="0"/>
              </a:rPr>
              <a:t>sdev</a:t>
            </a:r>
            <a:endParaRPr lang="en-US" sz="1100" i="1" dirty="0">
              <a:latin typeface="Arial Bold" panose="020B07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4805" y="2802107"/>
            <a:ext cx="3019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latin typeface="Arial Bold" panose="020B0704020202020204" pitchFamily="34" charset="0"/>
              </a:rPr>
              <a:t>Where:</a:t>
            </a:r>
          </a:p>
          <a:p>
            <a:r>
              <a:rPr lang="en-US" sz="1100" b="1" i="1" dirty="0" err="1"/>
              <a:t>z</a:t>
            </a:r>
            <a:r>
              <a:rPr lang="en-US" sz="1100" b="1" i="1" baseline="-25000" dirty="0" err="1" smtClean="0"/>
              <a:t>mean</a:t>
            </a:r>
            <a:r>
              <a:rPr lang="en-US" sz="1100" b="1" i="1" baseline="-25000" dirty="0" smtClean="0"/>
              <a:t> </a:t>
            </a:r>
            <a:r>
              <a:rPr lang="en-US" sz="1100" i="1" dirty="0" smtClean="0">
                <a:latin typeface="Arial Bold" panose="020B0704020202020204" pitchFamily="34" charset="0"/>
              </a:rPr>
              <a:t>= mean think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629400" y="2183520"/>
                <a:ext cx="1371600" cy="447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 </a:t>
                </a:r>
                <a14:m>
                  <m:oMath xmlns:m="http://schemas.openxmlformats.org/officeDocument/2006/math">
                    <m:r>
                      <a:rPr lang="en-US" sz="1600" b="1" i="1" baseline="0"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𝒇</m:t>
                    </m:r>
                    <m:d>
                      <m:dPr>
                        <m:ctrlPr>
                          <a:rPr lang="en-US" sz="1600" b="1" i="1">
                            <a:effectLst/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smtClean="0">
                            <a:effectLst/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sz="1600" b="1" i="1" baseline="0">
                        <a:effectLst/>
                        <a:latin typeface="Cambria Math" panose="02040503050406030204" pitchFamily="18" charset="0"/>
                        <a:ea typeface="Times New Roman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 baseline="0">
                            <a:effectLst/>
                            <a:latin typeface="Cambria Math" panose="02040503050406030204" pitchFamily="18" charset="0"/>
                            <a:ea typeface="Times New Roman"/>
                            <a:cs typeface="Times New Roman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i="1" baseline="0" smtClean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sz="1600" b="1" i="1" baseline="-25000" dirty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m:rPr>
                            <m:nor/>
                          </m:rPr>
                          <a:rPr lang="en-US" sz="1600" b="1" i="1" baseline="-2500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2183520"/>
                <a:ext cx="1371600" cy="447880"/>
              </a:xfrm>
              <a:prstGeom prst="rect">
                <a:avLst/>
              </a:prstGeom>
              <a:blipFill rotWithShape="1">
                <a:blip r:embed="rId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14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31" grpId="0"/>
      <p:bldP spid="32" grpId="0"/>
      <p:bldP spid="33" grpId="0"/>
      <p:bldP spid="6" grpId="0"/>
      <p:bldP spid="36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8229600" cy="5943600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 anchor="t"/>
          <a:lstStyle/>
          <a:p>
            <a:pPr eaLnBrk="1" hangingPunct="1">
              <a:defRPr/>
            </a:pPr>
            <a:r>
              <a:rPr lang="en-US" sz="2800" b="0" u="sng" dirty="0" smtClean="0">
                <a:solidFill>
                  <a:schemeClr val="hlink"/>
                </a:solidFill>
                <a:latin typeface="Arial Black" pitchFamily="34" charset="0"/>
              </a:rPr>
              <a:t>Web Testing </a:t>
            </a:r>
            <a:r>
              <a:rPr lang="en-US" sz="2800" b="0" u="sng" dirty="0">
                <a:solidFill>
                  <a:schemeClr val="hlink"/>
                </a:solidFill>
                <a:latin typeface="Arial Black" pitchFamily="34" charset="0"/>
              </a:rPr>
              <a:t>P</a:t>
            </a:r>
            <a:r>
              <a:rPr lang="en-US" sz="2800" b="0" u="sng" dirty="0" smtClean="0">
                <a:solidFill>
                  <a:schemeClr val="hlink"/>
                </a:solidFill>
                <a:latin typeface="Arial Black" pitchFamily="34" charset="0"/>
              </a:rPr>
              <a:t>rinciple B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609600" y="1295400"/>
            <a:ext cx="7924800" cy="35814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0"/>
              </a:spcBef>
              <a:spcAft>
                <a:spcPts val="2400"/>
              </a:spcAft>
              <a:buClr>
                <a:schemeClr val="hlink"/>
              </a:buClr>
              <a:buSzPct val="70000"/>
              <a:defRPr/>
            </a:pPr>
            <a:r>
              <a:rPr 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Principle B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Clr>
                <a:schemeClr val="hlink"/>
              </a:buClr>
              <a:buSzPct val="70000"/>
              <a:defRPr/>
            </a:pP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Verify that the requests generated by applying Principle A (i.e., large N with low rate 1/Z) closely approximate a Poisson process by measuring the coefficient of variation of the inter-arrival periods and demonstrating that </a:t>
            </a:r>
            <a:r>
              <a:rPr lang="en-US" sz="2000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CoV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~ 1 within acceptable measurement error.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6462" y="5062210"/>
            <a:ext cx="542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Black" panose="020B0A04020102020204" pitchFamily="34" charset="0"/>
              </a:rPr>
              <a:t>Where:</a:t>
            </a:r>
          </a:p>
          <a:p>
            <a:r>
              <a:rPr lang="en-US" sz="1400" b="1" dirty="0" err="1" smtClean="0">
                <a:latin typeface="Arial Black" panose="020B0A04020102020204" pitchFamily="34" charset="0"/>
              </a:rPr>
              <a:t>CoV</a:t>
            </a:r>
            <a:r>
              <a:rPr lang="en-US" sz="1400" b="1" dirty="0" smtClean="0">
                <a:latin typeface="Arial Black" panose="020B0A04020102020204" pitchFamily="34" charset="0"/>
              </a:rPr>
              <a:t> = </a:t>
            </a:r>
            <a:r>
              <a:rPr lang="en-US" sz="1400" b="1" dirty="0" err="1" smtClean="0">
                <a:latin typeface="Arial Black" panose="020B0A04020102020204" pitchFamily="34" charset="0"/>
              </a:rPr>
              <a:t>Sdev</a:t>
            </a:r>
            <a:r>
              <a:rPr lang="en-US" sz="1400" b="1" dirty="0" smtClean="0">
                <a:latin typeface="Arial Black" panose="020B0A04020102020204" pitchFamily="34" charset="0"/>
              </a:rPr>
              <a:t> / Mean = 1 for an Exponential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463884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/>
      <p:bldP spid="154633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8229600" cy="5943600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 anchor="t"/>
          <a:lstStyle/>
          <a:p>
            <a:pPr eaLnBrk="1" hangingPunct="1">
              <a:defRPr/>
            </a:pPr>
            <a:r>
              <a:rPr lang="en-US" sz="2800" b="0" u="sng" dirty="0" smtClean="0">
                <a:solidFill>
                  <a:schemeClr val="hlink"/>
                </a:solidFill>
                <a:latin typeface="Arial Black" pitchFamily="34" charset="0"/>
              </a:rPr>
              <a:t>Website Case Study</a:t>
            </a:r>
            <a:r>
              <a:rPr lang="en-US" sz="2800" dirty="0">
                <a:latin typeface="CG Times"/>
                <a:ea typeface="Times New Roman"/>
                <a:cs typeface="Times New Roman"/>
              </a:rPr>
              <a:t/>
            </a:r>
            <a:br>
              <a:rPr lang="en-US" sz="2800" dirty="0">
                <a:latin typeface="CG Times"/>
                <a:ea typeface="Times New Roman"/>
                <a:cs typeface="Times New Roman"/>
              </a:rPr>
            </a:br>
            <a:endParaRPr lang="en-US" sz="2800" b="0" u="sng" dirty="0" smtClean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457200" y="9906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Government Web Site – WEB.gov</a:t>
            </a: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800100" lvl="2" indent="-342900">
              <a:spcBef>
                <a:spcPct val="5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Citizens obtain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g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overnment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tatistics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800100" lvl="2" indent="-342900">
              <a:spcBef>
                <a:spcPct val="5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Reconfiguring site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f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rom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tandalone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ervers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o a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v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irtualized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l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oad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haring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nvironment</a:t>
            </a:r>
          </a:p>
          <a:p>
            <a:pPr marL="800100" lvl="2" indent="-342900">
              <a:spcBef>
                <a:spcPct val="5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endParaRPr lang="en-US" sz="24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70000"/>
              <a:defRPr/>
            </a:pP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70000"/>
              <a:defRPr/>
            </a:pP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>
              <a:spcBef>
                <a:spcPct val="5000"/>
              </a:spcBef>
              <a:buClr>
                <a:schemeClr val="hlink"/>
              </a:buClr>
              <a:buSzPct val="70000"/>
              <a:defRPr/>
            </a:pP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742950" lvl="1" indent="-285750">
              <a:spcBef>
                <a:spcPct val="5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71750"/>
              </p:ext>
            </p:extLst>
          </p:nvPr>
        </p:nvGraphicFramePr>
        <p:xfrm>
          <a:off x="2487561" y="2362200"/>
          <a:ext cx="4114800" cy="1463040"/>
        </p:xfrm>
        <a:graphic>
          <a:graphicData uri="http://schemas.openxmlformats.org/drawingml/2006/table">
            <a:tbl>
              <a:tblPr/>
              <a:tblGrid>
                <a:gridCol w="1752600"/>
                <a:gridCol w="2362200"/>
              </a:tblGrid>
              <a:tr h="18288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 smtClean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WEB.gov</a:t>
                      </a:r>
                      <a:r>
                        <a:rPr lang="en-US" sz="1200" b="1" i="0" baseline="0" dirty="0" smtClean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 test objects</a:t>
                      </a:r>
                      <a:endParaRPr lang="en-US" sz="1400" b="1" i="0" dirty="0"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 smtClean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Object</a:t>
                      </a:r>
                      <a:endParaRPr lang="en-US" sz="1400" b="1" i="0" dirty="0"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 smtClean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Definition</a:t>
                      </a:r>
                      <a:endParaRPr lang="en-US" sz="1400" b="1" i="0" dirty="0"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010_Home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Home </a:t>
                      </a:r>
                      <a:r>
                        <a:rPr lang="en-US" sz="1200" b="1" i="0" baseline="0" dirty="0" smtClean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page</a:t>
                      </a:r>
                      <a:endParaRPr lang="en-US" sz="1200" b="1" i="0" baseline="0" dirty="0"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012_Home_jpg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Background </a:t>
                      </a:r>
                      <a:r>
                        <a:rPr lang="en-US" sz="1200" b="1" i="0" dirty="0" smtClean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image</a:t>
                      </a:r>
                      <a:endParaRPr lang="en-US" sz="1200" b="1" i="0" dirty="0"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 smtClean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020_Depart</a:t>
                      </a:r>
                      <a:endParaRPr lang="en-US" sz="1200" b="1" i="0" dirty="0"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Department </a:t>
                      </a:r>
                      <a:r>
                        <a:rPr lang="en-US" sz="1200" b="1" i="0" dirty="0" smtClean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data</a:t>
                      </a:r>
                      <a:endParaRPr lang="en-US" sz="1200" b="1" i="0" dirty="0"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 smtClean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022_Depart_jpg</a:t>
                      </a:r>
                      <a:endParaRPr lang="en-US" sz="1200" b="1" i="0" dirty="0"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Department </a:t>
                      </a:r>
                      <a:r>
                        <a:rPr lang="en-US" sz="1200" b="1" i="0" dirty="0" smtClean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image</a:t>
                      </a:r>
                      <a:endParaRPr lang="en-US" sz="1200" b="1" i="0" dirty="0"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0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030_Demographics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Demographic </a:t>
                      </a:r>
                      <a:r>
                        <a:rPr lang="en-US" sz="1200" b="1" i="0" dirty="0" smtClean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data</a:t>
                      </a:r>
                      <a:endParaRPr lang="en-US" sz="1200" b="1" i="0" dirty="0"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0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040_Statistics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 smtClean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Government</a:t>
                      </a:r>
                      <a:r>
                        <a:rPr lang="en-US" sz="1200" b="1" i="0" baseline="0" dirty="0" smtClean="0"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 user data</a:t>
                      </a:r>
                      <a:endParaRPr lang="en-US" sz="1200" b="1" i="0" dirty="0"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76426"/>
              </p:ext>
            </p:extLst>
          </p:nvPr>
        </p:nvGraphicFramePr>
        <p:xfrm>
          <a:off x="2487561" y="3931920"/>
          <a:ext cx="4114800" cy="1097280"/>
        </p:xfrm>
        <a:graphic>
          <a:graphicData uri="http://schemas.openxmlformats.org/drawingml/2006/table">
            <a:tbl>
              <a:tblPr/>
              <a:tblGrid>
                <a:gridCol w="1427583"/>
                <a:gridCol w="2687217"/>
              </a:tblGrid>
              <a:tr h="3048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Mapping between web pages and objects</a:t>
                      </a:r>
                      <a:endParaRPr lang="en-US" sz="1400" b="1" i="0" baseline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baseline="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Web </a:t>
                      </a: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Page</a:t>
                      </a:r>
                      <a:endParaRPr lang="en-US" sz="1400" b="1" i="0" baseline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Objects</a:t>
                      </a:r>
                      <a:endParaRPr lang="en-US" sz="1400" b="1" i="0" baseline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Home</a:t>
                      </a:r>
                      <a:endParaRPr lang="en-US" sz="1200" b="1" i="0" baseline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010_Home</a:t>
                      </a:r>
                      <a:r>
                        <a:rPr lang="en-US" sz="1200" b="1" i="0" baseline="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+ 012_Home_jpg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Department</a:t>
                      </a:r>
                      <a:endParaRPr lang="en-US" sz="1200" b="1" i="0" baseline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020_Depart + 022_Depart_jpg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0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Demographics</a:t>
                      </a:r>
                      <a:endParaRPr lang="en-US" sz="1200" b="1" i="0" baseline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030_Demographics</a:t>
                      </a:r>
                      <a:endParaRPr lang="en-US" sz="1200" b="1" i="0" baseline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0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Statistics</a:t>
                      </a:r>
                      <a:endParaRPr lang="en-US" sz="1200" b="1" i="0" baseline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Times New Roman"/>
                          <a:cs typeface="Times New Roman"/>
                        </a:rPr>
                        <a:t>040_Statistics</a:t>
                      </a:r>
                      <a:endParaRPr lang="en-US" sz="1200" b="1" i="0" baseline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30161" y="50292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Test Objectives</a:t>
            </a: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800100" lvl="2" indent="-342900">
              <a:spcBef>
                <a:spcPct val="5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How many web users will real WEB.gov support?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800100" lvl="2" indent="-342900">
              <a:spcBef>
                <a:spcPct val="5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Do the virtual servers scale?</a:t>
            </a:r>
          </a:p>
          <a:p>
            <a:pPr marL="800100" lvl="2" indent="-342900">
              <a:spcBef>
                <a:spcPct val="5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Is the load shared evenly across the virtual servers?</a:t>
            </a:r>
          </a:p>
          <a:p>
            <a:pPr marL="800100" lvl="2" indent="-342900">
              <a:spcBef>
                <a:spcPct val="5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endParaRPr lang="en-US" sz="24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70000"/>
              <a:defRPr/>
            </a:pP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70000"/>
              <a:defRPr/>
            </a:pP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742950" lvl="1" indent="-285750">
              <a:spcBef>
                <a:spcPct val="5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05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457200" y="381000"/>
            <a:ext cx="8229600" cy="5943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Test Configuration</a:t>
            </a:r>
            <a:endParaRPr lang="en-US" sz="2800" dirty="0">
              <a:effectLst>
                <a:outerShdw blurRad="38100" dist="38100" dir="2700000" algn="ctr" rotWithShape="0">
                  <a:srgbClr val="000000"/>
                </a:outerShdw>
              </a:effectLst>
            </a:endParaRPr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5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602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1598613" y="1066800"/>
            <a:ext cx="5946775" cy="48768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65651" y="1135063"/>
            <a:ext cx="7461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565651" y="1344613"/>
            <a:ext cx="698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65651" y="1482725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65651" y="1679575"/>
            <a:ext cx="698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565651" y="1817688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565651" y="1958975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565651" y="2100263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565651" y="2243138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565651" y="2384425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565651" y="2525713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565651" y="2665413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565651" y="2808288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565651" y="2949575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565651" y="3090863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565651" y="3232150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565651" y="3375025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565651" y="3514725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565651" y="3656013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65651" y="3797300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565651" y="3940175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565651" y="4081463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65651" y="4222750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565651" y="4362450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565651" y="4505325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565651" y="4646613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565651" y="4787900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565651" y="4929188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565651" y="5070475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565651" y="5211763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565651" y="5353050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565651" y="5494338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565651" y="5635625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826001" y="1847850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338763" y="1847850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499101" y="1852613"/>
            <a:ext cx="10795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3697288" y="1733550"/>
            <a:ext cx="873125" cy="374650"/>
          </a:xfrm>
          <a:custGeom>
            <a:avLst/>
            <a:gdLst>
              <a:gd name="T0" fmla="*/ 549 w 550"/>
              <a:gd name="T1" fmla="*/ 110 h 236"/>
              <a:gd name="T2" fmla="*/ 545 w 550"/>
              <a:gd name="T3" fmla="*/ 95 h 236"/>
              <a:gd name="T4" fmla="*/ 536 w 550"/>
              <a:gd name="T5" fmla="*/ 80 h 236"/>
              <a:gd name="T6" fmla="*/ 522 w 550"/>
              <a:gd name="T7" fmla="*/ 66 h 236"/>
              <a:gd name="T8" fmla="*/ 504 w 550"/>
              <a:gd name="T9" fmla="*/ 53 h 236"/>
              <a:gd name="T10" fmla="*/ 483 w 550"/>
              <a:gd name="T11" fmla="*/ 40 h 236"/>
              <a:gd name="T12" fmla="*/ 458 w 550"/>
              <a:gd name="T13" fmla="*/ 30 h 236"/>
              <a:gd name="T14" fmla="*/ 430 w 550"/>
              <a:gd name="T15" fmla="*/ 21 h 236"/>
              <a:gd name="T16" fmla="*/ 399 w 550"/>
              <a:gd name="T17" fmla="*/ 13 h 236"/>
              <a:gd name="T18" fmla="*/ 367 w 550"/>
              <a:gd name="T19" fmla="*/ 7 h 236"/>
              <a:gd name="T20" fmla="*/ 333 w 550"/>
              <a:gd name="T21" fmla="*/ 3 h 236"/>
              <a:gd name="T22" fmla="*/ 297 w 550"/>
              <a:gd name="T23" fmla="*/ 0 h 236"/>
              <a:gd name="T24" fmla="*/ 262 w 550"/>
              <a:gd name="T25" fmla="*/ 0 h 236"/>
              <a:gd name="T26" fmla="*/ 227 w 550"/>
              <a:gd name="T27" fmla="*/ 2 h 236"/>
              <a:gd name="T28" fmla="*/ 192 w 550"/>
              <a:gd name="T29" fmla="*/ 5 h 236"/>
              <a:gd name="T30" fmla="*/ 159 w 550"/>
              <a:gd name="T31" fmla="*/ 11 h 236"/>
              <a:gd name="T32" fmla="*/ 128 w 550"/>
              <a:gd name="T33" fmla="*/ 19 h 236"/>
              <a:gd name="T34" fmla="*/ 99 w 550"/>
              <a:gd name="T35" fmla="*/ 28 h 236"/>
              <a:gd name="T36" fmla="*/ 73 w 550"/>
              <a:gd name="T37" fmla="*/ 38 h 236"/>
              <a:gd name="T38" fmla="*/ 51 w 550"/>
              <a:gd name="T39" fmla="*/ 50 h 236"/>
              <a:gd name="T40" fmla="*/ 32 w 550"/>
              <a:gd name="T41" fmla="*/ 63 h 236"/>
              <a:gd name="T42" fmla="*/ 17 w 550"/>
              <a:gd name="T43" fmla="*/ 77 h 236"/>
              <a:gd name="T44" fmla="*/ 7 w 550"/>
              <a:gd name="T45" fmla="*/ 91 h 236"/>
              <a:gd name="T46" fmla="*/ 2 w 550"/>
              <a:gd name="T47" fmla="*/ 106 h 236"/>
              <a:gd name="T48" fmla="*/ 0 w 550"/>
              <a:gd name="T49" fmla="*/ 122 h 236"/>
              <a:gd name="T50" fmla="*/ 4 w 550"/>
              <a:gd name="T51" fmla="*/ 137 h 236"/>
              <a:gd name="T52" fmla="*/ 12 w 550"/>
              <a:gd name="T53" fmla="*/ 152 h 236"/>
              <a:gd name="T54" fmla="*/ 24 w 550"/>
              <a:gd name="T55" fmla="*/ 166 h 236"/>
              <a:gd name="T56" fmla="*/ 41 w 550"/>
              <a:gd name="T57" fmla="*/ 180 h 236"/>
              <a:gd name="T58" fmla="*/ 62 w 550"/>
              <a:gd name="T59" fmla="*/ 192 h 236"/>
              <a:gd name="T60" fmla="*/ 85 w 550"/>
              <a:gd name="T61" fmla="*/ 203 h 236"/>
              <a:gd name="T62" fmla="*/ 113 w 550"/>
              <a:gd name="T63" fmla="*/ 213 h 236"/>
              <a:gd name="T64" fmla="*/ 143 w 550"/>
              <a:gd name="T65" fmla="*/ 221 h 236"/>
              <a:gd name="T66" fmla="*/ 175 w 550"/>
              <a:gd name="T67" fmla="*/ 228 h 236"/>
              <a:gd name="T68" fmla="*/ 209 w 550"/>
              <a:gd name="T69" fmla="*/ 232 h 236"/>
              <a:gd name="T70" fmla="*/ 244 w 550"/>
              <a:gd name="T71" fmla="*/ 235 h 236"/>
              <a:gd name="T72" fmla="*/ 280 w 550"/>
              <a:gd name="T73" fmla="*/ 236 h 236"/>
              <a:gd name="T74" fmla="*/ 315 w 550"/>
              <a:gd name="T75" fmla="*/ 235 h 236"/>
              <a:gd name="T76" fmla="*/ 350 w 550"/>
              <a:gd name="T77" fmla="*/ 232 h 236"/>
              <a:gd name="T78" fmla="*/ 383 w 550"/>
              <a:gd name="T79" fmla="*/ 226 h 236"/>
              <a:gd name="T80" fmla="*/ 415 w 550"/>
              <a:gd name="T81" fmla="*/ 219 h 236"/>
              <a:gd name="T82" fmla="*/ 444 w 550"/>
              <a:gd name="T83" fmla="*/ 211 h 236"/>
              <a:gd name="T84" fmla="*/ 471 w 550"/>
              <a:gd name="T85" fmla="*/ 201 h 236"/>
              <a:gd name="T86" fmla="*/ 494 w 550"/>
              <a:gd name="T87" fmla="*/ 189 h 236"/>
              <a:gd name="T88" fmla="*/ 514 w 550"/>
              <a:gd name="T89" fmla="*/ 176 h 236"/>
              <a:gd name="T90" fmla="*/ 530 w 550"/>
              <a:gd name="T91" fmla="*/ 162 h 236"/>
              <a:gd name="T92" fmla="*/ 541 w 550"/>
              <a:gd name="T93" fmla="*/ 148 h 236"/>
              <a:gd name="T94" fmla="*/ 548 w 550"/>
              <a:gd name="T95" fmla="*/ 133 h 236"/>
              <a:gd name="T96" fmla="*/ 550 w 550"/>
              <a:gd name="T97" fmla="*/ 11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50" h="236">
                <a:moveTo>
                  <a:pt x="550" y="118"/>
                </a:moveTo>
                <a:lnTo>
                  <a:pt x="549" y="110"/>
                </a:lnTo>
                <a:lnTo>
                  <a:pt x="548" y="103"/>
                </a:lnTo>
                <a:lnTo>
                  <a:pt x="545" y="95"/>
                </a:lnTo>
                <a:lnTo>
                  <a:pt x="541" y="88"/>
                </a:lnTo>
                <a:lnTo>
                  <a:pt x="536" y="80"/>
                </a:lnTo>
                <a:lnTo>
                  <a:pt x="530" y="73"/>
                </a:lnTo>
                <a:lnTo>
                  <a:pt x="522" y="66"/>
                </a:lnTo>
                <a:lnTo>
                  <a:pt x="514" y="59"/>
                </a:lnTo>
                <a:lnTo>
                  <a:pt x="504" y="53"/>
                </a:lnTo>
                <a:lnTo>
                  <a:pt x="494" y="47"/>
                </a:lnTo>
                <a:lnTo>
                  <a:pt x="483" y="40"/>
                </a:lnTo>
                <a:lnTo>
                  <a:pt x="471" y="35"/>
                </a:lnTo>
                <a:lnTo>
                  <a:pt x="458" y="30"/>
                </a:lnTo>
                <a:lnTo>
                  <a:pt x="444" y="25"/>
                </a:lnTo>
                <a:lnTo>
                  <a:pt x="430" y="21"/>
                </a:lnTo>
                <a:lnTo>
                  <a:pt x="415" y="16"/>
                </a:lnTo>
                <a:lnTo>
                  <a:pt x="399" y="13"/>
                </a:lnTo>
                <a:lnTo>
                  <a:pt x="383" y="9"/>
                </a:lnTo>
                <a:lnTo>
                  <a:pt x="367" y="7"/>
                </a:lnTo>
                <a:lnTo>
                  <a:pt x="350" y="4"/>
                </a:lnTo>
                <a:lnTo>
                  <a:pt x="333" y="3"/>
                </a:lnTo>
                <a:lnTo>
                  <a:pt x="315" y="1"/>
                </a:lnTo>
                <a:lnTo>
                  <a:pt x="297" y="0"/>
                </a:lnTo>
                <a:lnTo>
                  <a:pt x="280" y="0"/>
                </a:lnTo>
                <a:lnTo>
                  <a:pt x="262" y="0"/>
                </a:lnTo>
                <a:lnTo>
                  <a:pt x="244" y="1"/>
                </a:lnTo>
                <a:lnTo>
                  <a:pt x="227" y="2"/>
                </a:lnTo>
                <a:lnTo>
                  <a:pt x="209" y="4"/>
                </a:lnTo>
                <a:lnTo>
                  <a:pt x="192" y="5"/>
                </a:lnTo>
                <a:lnTo>
                  <a:pt x="175" y="8"/>
                </a:lnTo>
                <a:lnTo>
                  <a:pt x="159" y="11"/>
                </a:lnTo>
                <a:lnTo>
                  <a:pt x="143" y="14"/>
                </a:lnTo>
                <a:lnTo>
                  <a:pt x="128" y="19"/>
                </a:lnTo>
                <a:lnTo>
                  <a:pt x="113" y="23"/>
                </a:lnTo>
                <a:lnTo>
                  <a:pt x="99" y="28"/>
                </a:lnTo>
                <a:lnTo>
                  <a:pt x="85" y="32"/>
                </a:lnTo>
                <a:lnTo>
                  <a:pt x="73" y="38"/>
                </a:lnTo>
                <a:lnTo>
                  <a:pt x="62" y="44"/>
                </a:lnTo>
                <a:lnTo>
                  <a:pt x="51" y="50"/>
                </a:lnTo>
                <a:lnTo>
                  <a:pt x="41" y="56"/>
                </a:lnTo>
                <a:lnTo>
                  <a:pt x="32" y="63"/>
                </a:lnTo>
                <a:lnTo>
                  <a:pt x="24" y="70"/>
                </a:lnTo>
                <a:lnTo>
                  <a:pt x="17" y="77"/>
                </a:lnTo>
                <a:lnTo>
                  <a:pt x="12" y="84"/>
                </a:lnTo>
                <a:lnTo>
                  <a:pt x="7" y="91"/>
                </a:lnTo>
                <a:lnTo>
                  <a:pt x="4" y="99"/>
                </a:lnTo>
                <a:lnTo>
                  <a:pt x="2" y="106"/>
                </a:lnTo>
                <a:lnTo>
                  <a:pt x="0" y="114"/>
                </a:lnTo>
                <a:lnTo>
                  <a:pt x="0" y="122"/>
                </a:lnTo>
                <a:lnTo>
                  <a:pt x="2" y="129"/>
                </a:lnTo>
                <a:lnTo>
                  <a:pt x="4" y="137"/>
                </a:lnTo>
                <a:lnTo>
                  <a:pt x="7" y="144"/>
                </a:lnTo>
                <a:lnTo>
                  <a:pt x="12" y="152"/>
                </a:lnTo>
                <a:lnTo>
                  <a:pt x="17" y="159"/>
                </a:lnTo>
                <a:lnTo>
                  <a:pt x="24" y="166"/>
                </a:lnTo>
                <a:lnTo>
                  <a:pt x="32" y="173"/>
                </a:lnTo>
                <a:lnTo>
                  <a:pt x="41" y="180"/>
                </a:lnTo>
                <a:lnTo>
                  <a:pt x="51" y="186"/>
                </a:lnTo>
                <a:lnTo>
                  <a:pt x="62" y="192"/>
                </a:lnTo>
                <a:lnTo>
                  <a:pt x="73" y="198"/>
                </a:lnTo>
                <a:lnTo>
                  <a:pt x="85" y="203"/>
                </a:lnTo>
                <a:lnTo>
                  <a:pt x="99" y="209"/>
                </a:lnTo>
                <a:lnTo>
                  <a:pt x="113" y="213"/>
                </a:lnTo>
                <a:lnTo>
                  <a:pt x="128" y="218"/>
                </a:lnTo>
                <a:lnTo>
                  <a:pt x="143" y="221"/>
                </a:lnTo>
                <a:lnTo>
                  <a:pt x="159" y="225"/>
                </a:lnTo>
                <a:lnTo>
                  <a:pt x="175" y="228"/>
                </a:lnTo>
                <a:lnTo>
                  <a:pt x="192" y="230"/>
                </a:lnTo>
                <a:lnTo>
                  <a:pt x="209" y="232"/>
                </a:lnTo>
                <a:lnTo>
                  <a:pt x="227" y="234"/>
                </a:lnTo>
                <a:lnTo>
                  <a:pt x="244" y="235"/>
                </a:lnTo>
                <a:lnTo>
                  <a:pt x="262" y="236"/>
                </a:lnTo>
                <a:lnTo>
                  <a:pt x="280" y="236"/>
                </a:lnTo>
                <a:lnTo>
                  <a:pt x="297" y="236"/>
                </a:lnTo>
                <a:lnTo>
                  <a:pt x="315" y="235"/>
                </a:lnTo>
                <a:lnTo>
                  <a:pt x="333" y="233"/>
                </a:lnTo>
                <a:lnTo>
                  <a:pt x="350" y="232"/>
                </a:lnTo>
                <a:lnTo>
                  <a:pt x="367" y="229"/>
                </a:lnTo>
                <a:lnTo>
                  <a:pt x="383" y="226"/>
                </a:lnTo>
                <a:lnTo>
                  <a:pt x="399" y="223"/>
                </a:lnTo>
                <a:lnTo>
                  <a:pt x="415" y="219"/>
                </a:lnTo>
                <a:lnTo>
                  <a:pt x="430" y="215"/>
                </a:lnTo>
                <a:lnTo>
                  <a:pt x="444" y="211"/>
                </a:lnTo>
                <a:lnTo>
                  <a:pt x="458" y="206"/>
                </a:lnTo>
                <a:lnTo>
                  <a:pt x="471" y="201"/>
                </a:lnTo>
                <a:lnTo>
                  <a:pt x="483" y="195"/>
                </a:lnTo>
                <a:lnTo>
                  <a:pt x="494" y="189"/>
                </a:lnTo>
                <a:lnTo>
                  <a:pt x="504" y="183"/>
                </a:lnTo>
                <a:lnTo>
                  <a:pt x="514" y="176"/>
                </a:lnTo>
                <a:lnTo>
                  <a:pt x="522" y="170"/>
                </a:lnTo>
                <a:lnTo>
                  <a:pt x="530" y="162"/>
                </a:lnTo>
                <a:lnTo>
                  <a:pt x="536" y="156"/>
                </a:lnTo>
                <a:lnTo>
                  <a:pt x="541" y="148"/>
                </a:lnTo>
                <a:lnTo>
                  <a:pt x="545" y="141"/>
                </a:lnTo>
                <a:lnTo>
                  <a:pt x="548" y="133"/>
                </a:lnTo>
                <a:lnTo>
                  <a:pt x="549" y="126"/>
                </a:lnTo>
                <a:lnTo>
                  <a:pt x="550" y="118"/>
                </a:lnTo>
                <a:close/>
              </a:path>
            </a:pathLst>
          </a:custGeom>
          <a:noFill/>
          <a:ln w="14288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825876" y="1846263"/>
            <a:ext cx="631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Traffic_1</a:t>
            </a:r>
            <a:endParaRPr kumimoji="0" lang="en-US" altLang="en-US" sz="1800" b="0" i="0" u="none" strike="noStrike" cap="none" normalizeH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265613" y="1871663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398963" y="1873250"/>
            <a:ext cx="889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397376" y="2346325"/>
            <a:ext cx="403225" cy="306388"/>
          </a:xfrm>
          <a:prstGeom prst="rect">
            <a:avLst/>
          </a:prstGeom>
          <a:noFill/>
          <a:ln w="14288" cap="rnd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425951" y="2405063"/>
            <a:ext cx="3333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Enet</a:t>
            </a:r>
            <a:endParaRPr kumimoji="0" lang="en-US" altLang="en-US" sz="1800" b="0" i="0" u="none" strike="noStrike" cap="none" normalizeH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738688" y="2409825"/>
            <a:ext cx="10795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022726" y="1400175"/>
            <a:ext cx="12382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Traffic Generator</a:t>
            </a:r>
            <a:endParaRPr kumimoji="0" lang="en-US" altLang="en-US" sz="1800" b="0" i="0" u="none" strike="noStrike" cap="none" normalizeH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191126" y="1404938"/>
            <a:ext cx="10795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57"/>
          <p:cNvSpPr>
            <a:spLocks noChangeArrowheads="1"/>
          </p:cNvSpPr>
          <p:nvPr/>
        </p:nvSpPr>
        <p:spPr bwMode="auto">
          <a:xfrm>
            <a:off x="3527426" y="1290638"/>
            <a:ext cx="2209800" cy="1368425"/>
          </a:xfrm>
          <a:prstGeom prst="rect">
            <a:avLst/>
          </a:prstGeom>
          <a:noFill/>
          <a:ln w="17463" cap="rnd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8"/>
          <p:cNvSpPr>
            <a:spLocks noChangeArrowheads="1"/>
          </p:cNvSpPr>
          <p:nvPr/>
        </p:nvSpPr>
        <p:spPr bwMode="auto">
          <a:xfrm>
            <a:off x="2555876" y="4864100"/>
            <a:ext cx="1774825" cy="331788"/>
          </a:xfrm>
          <a:prstGeom prst="rect">
            <a:avLst/>
          </a:prstGeom>
          <a:noFill/>
          <a:ln w="17463" cap="rnd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9"/>
          <p:cNvSpPr>
            <a:spLocks noChangeArrowheads="1"/>
          </p:cNvSpPr>
          <p:nvPr/>
        </p:nvSpPr>
        <p:spPr bwMode="auto">
          <a:xfrm>
            <a:off x="3125788" y="4953000"/>
            <a:ext cx="428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GOV1</a:t>
            </a:r>
            <a:endParaRPr kumimoji="0" lang="en-US" altLang="en-US" sz="1800" b="0" i="0" u="none" strike="noStrike" cap="none" normalizeH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3525838" y="4957763"/>
            <a:ext cx="10795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61"/>
          <p:cNvSpPr>
            <a:spLocks noChangeArrowheads="1"/>
          </p:cNvSpPr>
          <p:nvPr/>
        </p:nvSpPr>
        <p:spPr bwMode="auto">
          <a:xfrm>
            <a:off x="3697288" y="4070350"/>
            <a:ext cx="1774825" cy="331788"/>
          </a:xfrm>
          <a:prstGeom prst="rect">
            <a:avLst/>
          </a:prstGeom>
          <a:noFill/>
          <a:ln w="17463" cap="rnd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62"/>
          <p:cNvSpPr>
            <a:spLocks noChangeArrowheads="1"/>
          </p:cNvSpPr>
          <p:nvPr/>
        </p:nvSpPr>
        <p:spPr bwMode="auto">
          <a:xfrm>
            <a:off x="4330701" y="4135438"/>
            <a:ext cx="6064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Network</a:t>
            </a:r>
            <a:endParaRPr kumimoji="0" lang="en-US" altLang="en-US" sz="1800" b="0" i="0" u="none" strike="noStrike" cap="none" normalizeH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63"/>
          <p:cNvSpPr>
            <a:spLocks noChangeArrowheads="1"/>
          </p:cNvSpPr>
          <p:nvPr/>
        </p:nvSpPr>
        <p:spPr bwMode="auto">
          <a:xfrm>
            <a:off x="4899026" y="4140200"/>
            <a:ext cx="10795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5"/>
          <p:cNvSpPr>
            <a:spLocks noChangeArrowheads="1"/>
          </p:cNvSpPr>
          <p:nvPr/>
        </p:nvSpPr>
        <p:spPr bwMode="auto">
          <a:xfrm>
            <a:off x="2879726" y="5376863"/>
            <a:ext cx="34591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Blade Server - Virtual Environment</a:t>
            </a:r>
            <a:endParaRPr kumimoji="0" lang="en-US" altLang="en-US" sz="1800" b="0" i="0" u="none" strike="noStrike" cap="none" normalizeH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6"/>
          <p:cNvSpPr>
            <a:spLocks noChangeArrowheads="1"/>
          </p:cNvSpPr>
          <p:nvPr/>
        </p:nvSpPr>
        <p:spPr bwMode="auto">
          <a:xfrm>
            <a:off x="6049963" y="5397500"/>
            <a:ext cx="14446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2" name="Rectangle 67"/>
          <p:cNvSpPr>
            <a:spLocks noChangeArrowheads="1"/>
          </p:cNvSpPr>
          <p:nvPr/>
        </p:nvSpPr>
        <p:spPr bwMode="auto">
          <a:xfrm>
            <a:off x="4824413" y="4864100"/>
            <a:ext cx="1773238" cy="331788"/>
          </a:xfrm>
          <a:prstGeom prst="rect">
            <a:avLst/>
          </a:prstGeom>
          <a:noFill/>
          <a:ln w="17463" cap="rnd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3" name="Rectangle 68"/>
          <p:cNvSpPr>
            <a:spLocks noChangeArrowheads="1"/>
          </p:cNvSpPr>
          <p:nvPr/>
        </p:nvSpPr>
        <p:spPr bwMode="auto">
          <a:xfrm>
            <a:off x="5472113" y="4953000"/>
            <a:ext cx="428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GOV2</a:t>
            </a:r>
            <a:endParaRPr kumimoji="0" lang="en-US" altLang="en-US" sz="1800" b="0" i="0" u="none" strike="noStrike" cap="none" normalizeH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4" name="Rectangle 69"/>
          <p:cNvSpPr>
            <a:spLocks noChangeArrowheads="1"/>
          </p:cNvSpPr>
          <p:nvPr/>
        </p:nvSpPr>
        <p:spPr bwMode="auto">
          <a:xfrm>
            <a:off x="5873751" y="4957763"/>
            <a:ext cx="10795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5" name="Rectangle 70"/>
          <p:cNvSpPr>
            <a:spLocks noChangeArrowheads="1"/>
          </p:cNvSpPr>
          <p:nvPr/>
        </p:nvSpPr>
        <p:spPr bwMode="auto">
          <a:xfrm>
            <a:off x="2244726" y="4652963"/>
            <a:ext cx="4730750" cy="1082675"/>
          </a:xfrm>
          <a:prstGeom prst="rect">
            <a:avLst/>
          </a:prstGeom>
          <a:noFill/>
          <a:ln w="17463" cap="rnd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6" name="Rectangle 71"/>
          <p:cNvSpPr>
            <a:spLocks noChangeArrowheads="1"/>
          </p:cNvSpPr>
          <p:nvPr/>
        </p:nvSpPr>
        <p:spPr bwMode="auto">
          <a:xfrm>
            <a:off x="4330701" y="2970213"/>
            <a:ext cx="6064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Network</a:t>
            </a:r>
            <a:endParaRPr kumimoji="0" lang="en-US" altLang="en-US" sz="1800" b="0" i="0" u="none" strike="noStrike" cap="none" normalizeH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7" name="Rectangle 72"/>
          <p:cNvSpPr>
            <a:spLocks noChangeArrowheads="1"/>
          </p:cNvSpPr>
          <p:nvPr/>
        </p:nvSpPr>
        <p:spPr bwMode="auto">
          <a:xfrm>
            <a:off x="4899026" y="2974975"/>
            <a:ext cx="10795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8" name="Rectangle 73"/>
          <p:cNvSpPr>
            <a:spLocks noChangeArrowheads="1"/>
          </p:cNvSpPr>
          <p:nvPr/>
        </p:nvSpPr>
        <p:spPr bwMode="auto">
          <a:xfrm>
            <a:off x="3740151" y="2903538"/>
            <a:ext cx="1773238" cy="331788"/>
          </a:xfrm>
          <a:prstGeom prst="rect">
            <a:avLst/>
          </a:prstGeom>
          <a:noFill/>
          <a:ln w="17463" cap="rnd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0" name="Rectangle 74"/>
          <p:cNvSpPr>
            <a:spLocks noChangeArrowheads="1"/>
          </p:cNvSpPr>
          <p:nvPr/>
        </p:nvSpPr>
        <p:spPr bwMode="auto">
          <a:xfrm>
            <a:off x="3740151" y="3486150"/>
            <a:ext cx="1773238" cy="333375"/>
          </a:xfrm>
          <a:prstGeom prst="rect">
            <a:avLst/>
          </a:prstGeom>
          <a:noFill/>
          <a:ln w="17463" cap="rnd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2" name="Rectangle 75"/>
          <p:cNvSpPr>
            <a:spLocks noChangeArrowheads="1"/>
          </p:cNvSpPr>
          <p:nvPr/>
        </p:nvSpPr>
        <p:spPr bwMode="auto">
          <a:xfrm>
            <a:off x="4022726" y="3563938"/>
            <a:ext cx="12827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F5 </a:t>
            </a:r>
            <a:r>
              <a:rPr kumimoji="0" lang="en-US" altLang="en-US" sz="1200" b="1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Load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Balancer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23" name="Rectangle 76"/>
          <p:cNvSpPr>
            <a:spLocks noChangeArrowheads="1"/>
          </p:cNvSpPr>
          <p:nvPr/>
        </p:nvSpPr>
        <p:spPr bwMode="auto">
          <a:xfrm>
            <a:off x="5224463" y="3568700"/>
            <a:ext cx="10795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24" name="Line 77"/>
          <p:cNvSpPr>
            <a:spLocks noChangeShapeType="1"/>
          </p:cNvSpPr>
          <p:nvPr/>
        </p:nvSpPr>
        <p:spPr bwMode="auto">
          <a:xfrm>
            <a:off x="4602163" y="4405313"/>
            <a:ext cx="0" cy="246063"/>
          </a:xfrm>
          <a:prstGeom prst="line">
            <a:avLst/>
          </a:prstGeom>
          <a:noFill/>
          <a:ln w="14288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5" name="Line 78"/>
          <p:cNvSpPr>
            <a:spLocks noChangeShapeType="1"/>
          </p:cNvSpPr>
          <p:nvPr/>
        </p:nvSpPr>
        <p:spPr bwMode="auto">
          <a:xfrm>
            <a:off x="4602163" y="3822700"/>
            <a:ext cx="0" cy="246063"/>
          </a:xfrm>
          <a:prstGeom prst="line">
            <a:avLst/>
          </a:prstGeom>
          <a:noFill/>
          <a:ln w="14288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6" name="Line 79"/>
          <p:cNvSpPr>
            <a:spLocks noChangeShapeType="1"/>
          </p:cNvSpPr>
          <p:nvPr/>
        </p:nvSpPr>
        <p:spPr bwMode="auto">
          <a:xfrm>
            <a:off x="4602163" y="3240088"/>
            <a:ext cx="0" cy="246063"/>
          </a:xfrm>
          <a:prstGeom prst="line">
            <a:avLst/>
          </a:prstGeom>
          <a:noFill/>
          <a:ln w="14288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27" name="Line 80"/>
          <p:cNvSpPr>
            <a:spLocks noChangeShapeType="1"/>
          </p:cNvSpPr>
          <p:nvPr/>
        </p:nvSpPr>
        <p:spPr bwMode="auto">
          <a:xfrm>
            <a:off x="4602163" y="2655888"/>
            <a:ext cx="0" cy="246063"/>
          </a:xfrm>
          <a:prstGeom prst="line">
            <a:avLst/>
          </a:prstGeom>
          <a:noFill/>
          <a:ln w="14288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4684713" y="1733550"/>
            <a:ext cx="912813" cy="371475"/>
          </a:xfrm>
          <a:custGeom>
            <a:avLst/>
            <a:gdLst>
              <a:gd name="T0" fmla="*/ 574 w 575"/>
              <a:gd name="T1" fmla="*/ 109 h 234"/>
              <a:gd name="T2" fmla="*/ 569 w 575"/>
              <a:gd name="T3" fmla="*/ 94 h 234"/>
              <a:gd name="T4" fmla="*/ 560 w 575"/>
              <a:gd name="T5" fmla="*/ 79 h 234"/>
              <a:gd name="T6" fmla="*/ 546 w 575"/>
              <a:gd name="T7" fmla="*/ 66 h 234"/>
              <a:gd name="T8" fmla="*/ 528 w 575"/>
              <a:gd name="T9" fmla="*/ 52 h 234"/>
              <a:gd name="T10" fmla="*/ 505 w 575"/>
              <a:gd name="T11" fmla="*/ 40 h 234"/>
              <a:gd name="T12" fmla="*/ 479 w 575"/>
              <a:gd name="T13" fmla="*/ 30 h 234"/>
              <a:gd name="T14" fmla="*/ 449 w 575"/>
              <a:gd name="T15" fmla="*/ 20 h 234"/>
              <a:gd name="T16" fmla="*/ 418 w 575"/>
              <a:gd name="T17" fmla="*/ 13 h 234"/>
              <a:gd name="T18" fmla="*/ 383 w 575"/>
              <a:gd name="T19" fmla="*/ 7 h 234"/>
              <a:gd name="T20" fmla="*/ 348 w 575"/>
              <a:gd name="T21" fmla="*/ 3 h 234"/>
              <a:gd name="T22" fmla="*/ 311 w 575"/>
              <a:gd name="T23" fmla="*/ 0 h 234"/>
              <a:gd name="T24" fmla="*/ 274 w 575"/>
              <a:gd name="T25" fmla="*/ 0 h 234"/>
              <a:gd name="T26" fmla="*/ 237 w 575"/>
              <a:gd name="T27" fmla="*/ 2 h 234"/>
              <a:gd name="T28" fmla="*/ 200 w 575"/>
              <a:gd name="T29" fmla="*/ 5 h 234"/>
              <a:gd name="T30" fmla="*/ 166 w 575"/>
              <a:gd name="T31" fmla="*/ 11 h 234"/>
              <a:gd name="T32" fmla="*/ 133 w 575"/>
              <a:gd name="T33" fmla="*/ 18 h 234"/>
              <a:gd name="T34" fmla="*/ 104 w 575"/>
              <a:gd name="T35" fmla="*/ 27 h 234"/>
              <a:gd name="T36" fmla="*/ 76 w 575"/>
              <a:gd name="T37" fmla="*/ 38 h 234"/>
              <a:gd name="T38" fmla="*/ 53 w 575"/>
              <a:gd name="T39" fmla="*/ 50 h 234"/>
              <a:gd name="T40" fmla="*/ 34 w 575"/>
              <a:gd name="T41" fmla="*/ 62 h 234"/>
              <a:gd name="T42" fmla="*/ 18 w 575"/>
              <a:gd name="T43" fmla="*/ 76 h 234"/>
              <a:gd name="T44" fmla="*/ 7 w 575"/>
              <a:gd name="T45" fmla="*/ 90 h 234"/>
              <a:gd name="T46" fmla="*/ 1 w 575"/>
              <a:gd name="T47" fmla="*/ 105 h 234"/>
              <a:gd name="T48" fmla="*/ 0 w 575"/>
              <a:gd name="T49" fmla="*/ 120 h 234"/>
              <a:gd name="T50" fmla="*/ 4 w 575"/>
              <a:gd name="T51" fmla="*/ 136 h 234"/>
              <a:gd name="T52" fmla="*/ 12 w 575"/>
              <a:gd name="T53" fmla="*/ 150 h 234"/>
              <a:gd name="T54" fmla="*/ 25 w 575"/>
              <a:gd name="T55" fmla="*/ 165 h 234"/>
              <a:gd name="T56" fmla="*/ 43 w 575"/>
              <a:gd name="T57" fmla="*/ 178 h 234"/>
              <a:gd name="T58" fmla="*/ 64 w 575"/>
              <a:gd name="T59" fmla="*/ 190 h 234"/>
              <a:gd name="T60" fmla="*/ 89 w 575"/>
              <a:gd name="T61" fmla="*/ 201 h 234"/>
              <a:gd name="T62" fmla="*/ 118 w 575"/>
              <a:gd name="T63" fmla="*/ 211 h 234"/>
              <a:gd name="T64" fmla="*/ 150 w 575"/>
              <a:gd name="T65" fmla="*/ 219 h 234"/>
              <a:gd name="T66" fmla="*/ 183 w 575"/>
              <a:gd name="T67" fmla="*/ 226 h 234"/>
              <a:gd name="T68" fmla="*/ 218 w 575"/>
              <a:gd name="T69" fmla="*/ 230 h 234"/>
              <a:gd name="T70" fmla="*/ 255 w 575"/>
              <a:gd name="T71" fmla="*/ 233 h 234"/>
              <a:gd name="T72" fmla="*/ 292 w 575"/>
              <a:gd name="T73" fmla="*/ 234 h 234"/>
              <a:gd name="T74" fmla="*/ 330 w 575"/>
              <a:gd name="T75" fmla="*/ 233 h 234"/>
              <a:gd name="T76" fmla="*/ 366 w 575"/>
              <a:gd name="T77" fmla="*/ 229 h 234"/>
              <a:gd name="T78" fmla="*/ 400 w 575"/>
              <a:gd name="T79" fmla="*/ 224 h 234"/>
              <a:gd name="T80" fmla="*/ 434 w 575"/>
              <a:gd name="T81" fmla="*/ 217 h 234"/>
              <a:gd name="T82" fmla="*/ 464 w 575"/>
              <a:gd name="T83" fmla="*/ 209 h 234"/>
              <a:gd name="T84" fmla="*/ 493 w 575"/>
              <a:gd name="T85" fmla="*/ 199 h 234"/>
              <a:gd name="T86" fmla="*/ 517 w 575"/>
              <a:gd name="T87" fmla="*/ 187 h 234"/>
              <a:gd name="T88" fmla="*/ 537 w 575"/>
              <a:gd name="T89" fmla="*/ 175 h 234"/>
              <a:gd name="T90" fmla="*/ 554 w 575"/>
              <a:gd name="T91" fmla="*/ 161 h 234"/>
              <a:gd name="T92" fmla="*/ 565 w 575"/>
              <a:gd name="T93" fmla="*/ 147 h 234"/>
              <a:gd name="T94" fmla="*/ 572 w 575"/>
              <a:gd name="T95" fmla="*/ 132 h 234"/>
              <a:gd name="T96" fmla="*/ 575 w 575"/>
              <a:gd name="T97" fmla="*/ 11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5" h="234">
                <a:moveTo>
                  <a:pt x="575" y="117"/>
                </a:moveTo>
                <a:lnTo>
                  <a:pt x="574" y="109"/>
                </a:lnTo>
                <a:lnTo>
                  <a:pt x="572" y="102"/>
                </a:lnTo>
                <a:lnTo>
                  <a:pt x="569" y="94"/>
                </a:lnTo>
                <a:lnTo>
                  <a:pt x="565" y="87"/>
                </a:lnTo>
                <a:lnTo>
                  <a:pt x="560" y="79"/>
                </a:lnTo>
                <a:lnTo>
                  <a:pt x="554" y="73"/>
                </a:lnTo>
                <a:lnTo>
                  <a:pt x="546" y="66"/>
                </a:lnTo>
                <a:lnTo>
                  <a:pt x="537" y="59"/>
                </a:lnTo>
                <a:lnTo>
                  <a:pt x="528" y="52"/>
                </a:lnTo>
                <a:lnTo>
                  <a:pt x="517" y="46"/>
                </a:lnTo>
                <a:lnTo>
                  <a:pt x="505" y="40"/>
                </a:lnTo>
                <a:lnTo>
                  <a:pt x="493" y="35"/>
                </a:lnTo>
                <a:lnTo>
                  <a:pt x="479" y="30"/>
                </a:lnTo>
                <a:lnTo>
                  <a:pt x="464" y="25"/>
                </a:lnTo>
                <a:lnTo>
                  <a:pt x="449" y="20"/>
                </a:lnTo>
                <a:lnTo>
                  <a:pt x="434" y="16"/>
                </a:lnTo>
                <a:lnTo>
                  <a:pt x="418" y="13"/>
                </a:lnTo>
                <a:lnTo>
                  <a:pt x="400" y="9"/>
                </a:lnTo>
                <a:lnTo>
                  <a:pt x="383" y="7"/>
                </a:lnTo>
                <a:lnTo>
                  <a:pt x="366" y="4"/>
                </a:lnTo>
                <a:lnTo>
                  <a:pt x="348" y="3"/>
                </a:lnTo>
                <a:lnTo>
                  <a:pt x="330" y="1"/>
                </a:lnTo>
                <a:lnTo>
                  <a:pt x="311" y="0"/>
                </a:lnTo>
                <a:lnTo>
                  <a:pt x="292" y="0"/>
                </a:lnTo>
                <a:lnTo>
                  <a:pt x="274" y="0"/>
                </a:lnTo>
                <a:lnTo>
                  <a:pt x="255" y="1"/>
                </a:lnTo>
                <a:lnTo>
                  <a:pt x="237" y="2"/>
                </a:lnTo>
                <a:lnTo>
                  <a:pt x="218" y="4"/>
                </a:lnTo>
                <a:lnTo>
                  <a:pt x="200" y="5"/>
                </a:lnTo>
                <a:lnTo>
                  <a:pt x="183" y="8"/>
                </a:lnTo>
                <a:lnTo>
                  <a:pt x="166" y="11"/>
                </a:lnTo>
                <a:lnTo>
                  <a:pt x="150" y="14"/>
                </a:lnTo>
                <a:lnTo>
                  <a:pt x="133" y="18"/>
                </a:lnTo>
                <a:lnTo>
                  <a:pt x="118" y="22"/>
                </a:lnTo>
                <a:lnTo>
                  <a:pt x="104" y="27"/>
                </a:lnTo>
                <a:lnTo>
                  <a:pt x="89" y="32"/>
                </a:lnTo>
                <a:lnTo>
                  <a:pt x="76" y="38"/>
                </a:lnTo>
                <a:lnTo>
                  <a:pt x="64" y="43"/>
                </a:lnTo>
                <a:lnTo>
                  <a:pt x="53" y="50"/>
                </a:lnTo>
                <a:lnTo>
                  <a:pt x="43" y="56"/>
                </a:lnTo>
                <a:lnTo>
                  <a:pt x="34" y="62"/>
                </a:lnTo>
                <a:lnTo>
                  <a:pt x="25" y="69"/>
                </a:lnTo>
                <a:lnTo>
                  <a:pt x="18" y="76"/>
                </a:lnTo>
                <a:lnTo>
                  <a:pt x="12" y="83"/>
                </a:lnTo>
                <a:lnTo>
                  <a:pt x="7" y="90"/>
                </a:lnTo>
                <a:lnTo>
                  <a:pt x="4" y="98"/>
                </a:lnTo>
                <a:lnTo>
                  <a:pt x="1" y="105"/>
                </a:lnTo>
                <a:lnTo>
                  <a:pt x="0" y="113"/>
                </a:lnTo>
                <a:lnTo>
                  <a:pt x="0" y="120"/>
                </a:lnTo>
                <a:lnTo>
                  <a:pt x="1" y="128"/>
                </a:lnTo>
                <a:lnTo>
                  <a:pt x="4" y="136"/>
                </a:lnTo>
                <a:lnTo>
                  <a:pt x="7" y="143"/>
                </a:lnTo>
                <a:lnTo>
                  <a:pt x="12" y="150"/>
                </a:lnTo>
                <a:lnTo>
                  <a:pt x="18" y="158"/>
                </a:lnTo>
                <a:lnTo>
                  <a:pt x="25" y="165"/>
                </a:lnTo>
                <a:lnTo>
                  <a:pt x="34" y="171"/>
                </a:lnTo>
                <a:lnTo>
                  <a:pt x="43" y="178"/>
                </a:lnTo>
                <a:lnTo>
                  <a:pt x="53" y="184"/>
                </a:lnTo>
                <a:lnTo>
                  <a:pt x="64" y="190"/>
                </a:lnTo>
                <a:lnTo>
                  <a:pt x="76" y="196"/>
                </a:lnTo>
                <a:lnTo>
                  <a:pt x="89" y="201"/>
                </a:lnTo>
                <a:lnTo>
                  <a:pt x="104" y="207"/>
                </a:lnTo>
                <a:lnTo>
                  <a:pt x="118" y="211"/>
                </a:lnTo>
                <a:lnTo>
                  <a:pt x="133" y="215"/>
                </a:lnTo>
                <a:lnTo>
                  <a:pt x="150" y="219"/>
                </a:lnTo>
                <a:lnTo>
                  <a:pt x="166" y="223"/>
                </a:lnTo>
                <a:lnTo>
                  <a:pt x="183" y="226"/>
                </a:lnTo>
                <a:lnTo>
                  <a:pt x="200" y="228"/>
                </a:lnTo>
                <a:lnTo>
                  <a:pt x="218" y="230"/>
                </a:lnTo>
                <a:lnTo>
                  <a:pt x="237" y="232"/>
                </a:lnTo>
                <a:lnTo>
                  <a:pt x="255" y="233"/>
                </a:lnTo>
                <a:lnTo>
                  <a:pt x="274" y="233"/>
                </a:lnTo>
                <a:lnTo>
                  <a:pt x="292" y="234"/>
                </a:lnTo>
                <a:lnTo>
                  <a:pt x="311" y="233"/>
                </a:lnTo>
                <a:lnTo>
                  <a:pt x="330" y="233"/>
                </a:lnTo>
                <a:lnTo>
                  <a:pt x="348" y="231"/>
                </a:lnTo>
                <a:lnTo>
                  <a:pt x="366" y="229"/>
                </a:lnTo>
                <a:lnTo>
                  <a:pt x="383" y="227"/>
                </a:lnTo>
                <a:lnTo>
                  <a:pt x="400" y="224"/>
                </a:lnTo>
                <a:lnTo>
                  <a:pt x="418" y="221"/>
                </a:lnTo>
                <a:lnTo>
                  <a:pt x="434" y="217"/>
                </a:lnTo>
                <a:lnTo>
                  <a:pt x="449" y="213"/>
                </a:lnTo>
                <a:lnTo>
                  <a:pt x="464" y="209"/>
                </a:lnTo>
                <a:lnTo>
                  <a:pt x="479" y="204"/>
                </a:lnTo>
                <a:lnTo>
                  <a:pt x="493" y="199"/>
                </a:lnTo>
                <a:lnTo>
                  <a:pt x="505" y="193"/>
                </a:lnTo>
                <a:lnTo>
                  <a:pt x="517" y="187"/>
                </a:lnTo>
                <a:lnTo>
                  <a:pt x="528" y="181"/>
                </a:lnTo>
                <a:lnTo>
                  <a:pt x="537" y="175"/>
                </a:lnTo>
                <a:lnTo>
                  <a:pt x="546" y="168"/>
                </a:lnTo>
                <a:lnTo>
                  <a:pt x="554" y="161"/>
                </a:lnTo>
                <a:lnTo>
                  <a:pt x="560" y="154"/>
                </a:lnTo>
                <a:lnTo>
                  <a:pt x="565" y="147"/>
                </a:lnTo>
                <a:lnTo>
                  <a:pt x="569" y="139"/>
                </a:lnTo>
                <a:lnTo>
                  <a:pt x="572" y="132"/>
                </a:lnTo>
                <a:lnTo>
                  <a:pt x="574" y="124"/>
                </a:lnTo>
                <a:lnTo>
                  <a:pt x="575" y="117"/>
                </a:lnTo>
                <a:close/>
              </a:path>
            </a:pathLst>
          </a:custGeom>
          <a:noFill/>
          <a:ln w="14288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4738688" y="1838326"/>
            <a:ext cx="8010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Traffic_200</a:t>
            </a:r>
            <a:endParaRPr kumimoji="0" lang="en-US" altLang="en-US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Line 80"/>
          <p:cNvSpPr>
            <a:spLocks noChangeShapeType="1"/>
          </p:cNvSpPr>
          <p:nvPr/>
        </p:nvSpPr>
        <p:spPr bwMode="auto">
          <a:xfrm flipH="1">
            <a:off x="4684712" y="2062162"/>
            <a:ext cx="161926" cy="284163"/>
          </a:xfrm>
          <a:prstGeom prst="line">
            <a:avLst/>
          </a:prstGeom>
          <a:noFill/>
          <a:ln w="14288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80"/>
          <p:cNvSpPr>
            <a:spLocks noChangeShapeType="1"/>
          </p:cNvSpPr>
          <p:nvPr/>
        </p:nvSpPr>
        <p:spPr bwMode="auto">
          <a:xfrm>
            <a:off x="4415631" y="2062162"/>
            <a:ext cx="150019" cy="284164"/>
          </a:xfrm>
          <a:prstGeom prst="line">
            <a:avLst/>
          </a:prstGeom>
          <a:noFill/>
          <a:ln w="14288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3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8229600" cy="5943600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 anchor="t"/>
          <a:lstStyle/>
          <a:p>
            <a:pPr eaLnBrk="1" hangingPunct="1">
              <a:defRPr/>
            </a:pPr>
            <a:r>
              <a:rPr lang="en-US" sz="2800" b="0" u="sng" dirty="0" smtClean="0">
                <a:solidFill>
                  <a:schemeClr val="hlink"/>
                </a:solidFill>
                <a:latin typeface="Arial Black" pitchFamily="34" charset="0"/>
              </a:rPr>
              <a:t>Introduction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609600" y="12192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ts val="0"/>
              </a:spcBef>
              <a:spcAft>
                <a:spcPts val="3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We Describe The Problem. </a:t>
            </a:r>
          </a:p>
          <a:p>
            <a:pPr marL="342900" indent="-342900" algn="just">
              <a:spcBef>
                <a:spcPts val="0"/>
              </a:spcBef>
              <a:spcAft>
                <a:spcPts val="3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We Provide A Conceptual Solution To The Problem.</a:t>
            </a:r>
          </a:p>
          <a:p>
            <a:pPr marL="342900" indent="-342900" algn="just">
              <a:spcBef>
                <a:spcPts val="0"/>
              </a:spcBef>
              <a:spcAft>
                <a:spcPts val="3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We Show How To Verify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That Solution Is Achieved.</a:t>
            </a:r>
          </a:p>
          <a:p>
            <a:pPr marL="342900" indent="-342900" algn="just">
              <a:spcBef>
                <a:spcPts val="0"/>
              </a:spcBef>
              <a:spcAft>
                <a:spcPts val="3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We Present a Detailed Case Study Based On Our Methodology.</a:t>
            </a:r>
          </a:p>
          <a:p>
            <a:pPr marL="342900" indent="-342900" algn="just">
              <a:spcBef>
                <a:spcPts val="0"/>
              </a:spcBef>
              <a:spcAft>
                <a:spcPts val="3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742950" lvl="1" indent="-285750">
              <a:spcBef>
                <a:spcPct val="5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20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8229600" cy="5943600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 anchor="t"/>
          <a:lstStyle/>
          <a:p>
            <a:pPr eaLnBrk="1" hangingPunct="1">
              <a:defRPr/>
            </a:pPr>
            <a:r>
              <a:rPr lang="en-US" sz="2800" b="0" u="sng" dirty="0" smtClean="0">
                <a:solidFill>
                  <a:schemeClr val="hlink"/>
                </a:solidFill>
                <a:latin typeface="Arial Black" pitchFamily="34" charset="0"/>
              </a:rPr>
              <a:t>Test Conditions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533400" y="1066800"/>
            <a:ext cx="800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-457200">
              <a:spcBef>
                <a:spcPts val="0"/>
              </a:spcBef>
              <a:spcAft>
                <a:spcPts val="300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All Tests Are Run With 200 </a:t>
            </a:r>
            <a:r>
              <a:rPr lang="en-US" sz="22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JMeter</a:t>
            </a:r>
            <a:r>
              <a:rPr lang="en-US" sz="2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Threads</a:t>
            </a:r>
          </a:p>
          <a:p>
            <a:pPr indent="-457200">
              <a:spcBef>
                <a:spcPts val="0"/>
              </a:spcBef>
              <a:spcAft>
                <a:spcPts val="300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One Uniform Random Timer For Think Times</a:t>
            </a:r>
          </a:p>
          <a:p>
            <a:pPr indent="-457200">
              <a:spcBef>
                <a:spcPts val="0"/>
              </a:spcBef>
              <a:spcAft>
                <a:spcPts val="300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lang="en-US" sz="2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Load </a:t>
            </a:r>
            <a:r>
              <a:rPr lang="en-US" sz="2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Increased By Reducing Mean Think Time</a:t>
            </a:r>
          </a:p>
          <a:p>
            <a:pPr indent="-457200">
              <a:spcBef>
                <a:spcPts val="0"/>
              </a:spcBef>
              <a:spcAft>
                <a:spcPts val="300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lang="en-US" sz="2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Web Objects Are Accessed In Random Order</a:t>
            </a:r>
            <a:endParaRPr lang="en-US" sz="22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lang="en-US" sz="2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Seven 25 Minutes Tests Performed</a:t>
            </a:r>
          </a:p>
          <a:p>
            <a:pPr marL="914400" indent="-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First Two And Last Three Minutes Excluded To Ensure Steady State</a:t>
            </a:r>
          </a:p>
          <a:p>
            <a:pPr marL="914400" indent="-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Test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r>
              <a:rPr 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Start Times Based On 24 Hour Clock - 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1800, 1830,1900, 1930, 2000, 2030, </a:t>
            </a:r>
            <a:r>
              <a:rPr 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2100</a:t>
            </a: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457200" indent="-457200">
              <a:spcBef>
                <a:spcPct val="5000"/>
              </a:spcBef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7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4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4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4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46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46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457200" y="381000"/>
            <a:ext cx="8229600" cy="5943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Test Script - </a:t>
            </a:r>
            <a:r>
              <a:rPr lang="en-US" sz="2800" u="sng" dirty="0" err="1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JMeter</a:t>
            </a:r>
            <a:endParaRPr lang="en-US" sz="2800" dirty="0">
              <a:effectLst>
                <a:outerShdw blurRad="38100" dist="38100" dir="2700000" algn="ctr" rotWithShape="0">
                  <a:srgbClr val="000000"/>
                </a:outerShdw>
              </a:effectLst>
            </a:endParaRPr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5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19" y="1337312"/>
            <a:ext cx="5937039" cy="4200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27"/>
          <p:cNvGrpSpPr>
            <a:grpSpLocks/>
          </p:cNvGrpSpPr>
          <p:nvPr/>
        </p:nvGrpSpPr>
        <p:grpSpPr bwMode="auto">
          <a:xfrm>
            <a:off x="1038650" y="2947514"/>
            <a:ext cx="1580131" cy="533400"/>
            <a:chOff x="1552" y="8190"/>
            <a:chExt cx="1505" cy="840"/>
          </a:xfrm>
        </p:grpSpPr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1552" y="8284"/>
              <a:ext cx="1107" cy="651"/>
            </a:xfrm>
            <a:prstGeom prst="rect">
              <a:avLst/>
            </a:prstGeom>
            <a:noFill/>
            <a:ln w="15875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  <a:ea typeface="Times New Roman" pitchFamily="18" charset="0"/>
                  <a:cs typeface="Times New Roman" pitchFamily="18" charset="0"/>
                </a:rPr>
                <a:t>Home</a:t>
              </a:r>
              <a:r>
                <a:rPr kumimoji="0" lang="en-US" sz="1200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  <a:ea typeface="Times New Roman" pitchFamily="18" charset="0"/>
                  <a:cs typeface="Times New Roman" pitchFamily="18" charset="0"/>
                </a:rPr>
                <a:t> Page Objects (4)</a:t>
              </a:r>
              <a:endPara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21" name="AutoShape 28"/>
            <p:cNvSpPr>
              <a:spLocks/>
            </p:cNvSpPr>
            <p:nvPr/>
          </p:nvSpPr>
          <p:spPr bwMode="auto">
            <a:xfrm>
              <a:off x="2943" y="8190"/>
              <a:ext cx="114" cy="840"/>
            </a:xfrm>
            <a:prstGeom prst="leftBrace">
              <a:avLst>
                <a:gd name="adj1" fmla="val 61404"/>
                <a:gd name="adj2" fmla="val 50000"/>
              </a:avLst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621843" y="4892040"/>
            <a:ext cx="2030202" cy="495300"/>
            <a:chOff x="1188" y="7350"/>
            <a:chExt cx="4010" cy="780"/>
          </a:xfrm>
        </p:grpSpPr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188" y="7350"/>
              <a:ext cx="3119" cy="78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  <a:cs typeface="Arial" pitchFamily="34" charset="0"/>
                </a:rPr>
                <a:t>Uniform Random Timer</a:t>
              </a:r>
              <a:endParaRPr kumimoji="0" lang="en-US" sz="12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" name="AutoShape 23"/>
            <p:cNvCxnSpPr>
              <a:cxnSpLocks noChangeShapeType="1"/>
            </p:cNvCxnSpPr>
            <p:nvPr/>
          </p:nvCxnSpPr>
          <p:spPr bwMode="auto">
            <a:xfrm>
              <a:off x="4314" y="7755"/>
              <a:ext cx="884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746900" y="2578919"/>
            <a:ext cx="1905145" cy="314325"/>
            <a:chOff x="1212" y="7635"/>
            <a:chExt cx="4395" cy="780"/>
          </a:xfrm>
        </p:grpSpPr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1212" y="7635"/>
              <a:ext cx="3362" cy="78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  <a:cs typeface="Arial" pitchFamily="34" charset="0"/>
                </a:rPr>
                <a:t>Random </a:t>
              </a:r>
              <a:r>
                <a:rPr lang="en-US" sz="1200" b="1" dirty="0" smtClean="0">
                  <a:latin typeface="Arial Black" pitchFamily="34" charset="0"/>
                  <a:cs typeface="Arial" pitchFamily="34" charset="0"/>
                </a:rPr>
                <a:t> Order</a:t>
              </a:r>
              <a:endParaRPr kumimoji="0" lang="en-US" sz="12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AutoShape 23"/>
            <p:cNvCxnSpPr>
              <a:cxnSpLocks noChangeShapeType="1"/>
              <a:stCxn id="27" idx="3"/>
            </p:cNvCxnSpPr>
            <p:nvPr/>
          </p:nvCxnSpPr>
          <p:spPr bwMode="auto">
            <a:xfrm>
              <a:off x="4574" y="8025"/>
              <a:ext cx="1033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37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495300" y="457200"/>
            <a:ext cx="8229600" cy="5943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WEB.gov Simulated Web User Loads</a:t>
            </a:r>
          </a:p>
        </p:txBody>
      </p:sp>
      <p:sp>
        <p:nvSpPr>
          <p:cNvPr id="205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23900" y="4267199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Black" panose="020B0A04020102020204" pitchFamily="34" charset="0"/>
              </a:rPr>
              <a:t>Where:</a:t>
            </a:r>
          </a:p>
          <a:p>
            <a:r>
              <a:rPr lang="en-US" sz="1400" b="1" dirty="0" smtClean="0">
                <a:latin typeface="Arial Black" panose="020B0A04020102020204" pitchFamily="34" charset="0"/>
                <a:cs typeface="Helvetica"/>
              </a:rPr>
              <a:t>Q (</a:t>
            </a:r>
            <a:r>
              <a:rPr lang="en-US" sz="1400" b="1" dirty="0" err="1" smtClean="0">
                <a:latin typeface="Arial Black" panose="020B0A04020102020204" pitchFamily="34" charset="0"/>
                <a:cs typeface="Helvetica"/>
              </a:rPr>
              <a:t>obj</a:t>
            </a:r>
            <a:r>
              <a:rPr lang="en-US" sz="1400" b="1" dirty="0" smtClean="0">
                <a:latin typeface="Arial Black" panose="020B0A04020102020204" pitchFamily="34" charset="0"/>
                <a:cs typeface="Helvetica"/>
              </a:rPr>
              <a:t>) = </a:t>
            </a:r>
            <a:r>
              <a:rPr lang="en-US" sz="1400" b="1" dirty="0">
                <a:latin typeface="Arial Black" panose="020B0A04020102020204" pitchFamily="34" charset="0"/>
                <a:cs typeface="Helvetica"/>
              </a:rPr>
              <a:t> λ</a:t>
            </a:r>
            <a:r>
              <a:rPr lang="en-US" sz="1400" b="1" dirty="0" smtClean="0">
                <a:latin typeface="Arial Black" panose="020B0A04020102020204" pitchFamily="34" charset="0"/>
                <a:cs typeface="Helvetica"/>
              </a:rPr>
              <a:t> x R</a:t>
            </a:r>
            <a:endParaRPr lang="en-US" sz="1400" b="1" dirty="0">
              <a:latin typeface="Arial Black" panose="020B0A04020102020204" pitchFamily="34" charset="0"/>
            </a:endParaRPr>
          </a:p>
          <a:p>
            <a:r>
              <a:rPr lang="en-US" sz="1400" b="1" dirty="0">
                <a:latin typeface="Arial Black" panose="020B0A04020102020204" pitchFamily="34" charset="0"/>
              </a:rPr>
              <a:t>N</a:t>
            </a:r>
            <a:r>
              <a:rPr lang="en-US" sz="1400" b="1" dirty="0" smtClean="0">
                <a:latin typeface="Arial Black" panose="020B0A04020102020204" pitchFamily="34" charset="0"/>
              </a:rPr>
              <a:t> (</a:t>
            </a:r>
            <a:r>
              <a:rPr lang="en-US" sz="1400" b="1" dirty="0" err="1" smtClean="0">
                <a:latin typeface="Arial Black" panose="020B0A04020102020204" pitchFamily="34" charset="0"/>
              </a:rPr>
              <a:t>obj</a:t>
            </a:r>
            <a:r>
              <a:rPr lang="en-US" sz="1400" b="1" dirty="0" smtClean="0">
                <a:latin typeface="Arial Black" panose="020B0A04020102020204" pitchFamily="34" charset="0"/>
              </a:rPr>
              <a:t>) = </a:t>
            </a:r>
            <a:r>
              <a:rPr lang="en-US" sz="1400" b="1" dirty="0">
                <a:latin typeface="Arial Black" panose="020B0A04020102020204" pitchFamily="34" charset="0"/>
                <a:cs typeface="Helvetica"/>
              </a:rPr>
              <a:t>λ </a:t>
            </a:r>
            <a:r>
              <a:rPr lang="en-US" sz="1400" b="1" dirty="0" smtClean="0">
                <a:latin typeface="Arial Black" panose="020B0A04020102020204" pitchFamily="34" charset="0"/>
                <a:cs typeface="Helvetica"/>
              </a:rPr>
              <a:t>(R + Z)</a:t>
            </a:r>
          </a:p>
          <a:p>
            <a:r>
              <a:rPr lang="en-US" sz="1400" b="1" dirty="0" err="1">
                <a:latin typeface="Arial Black" panose="020B0A04020102020204" pitchFamily="34" charset="0"/>
              </a:rPr>
              <a:t>CoV</a:t>
            </a:r>
            <a:r>
              <a:rPr lang="en-US" sz="1400" b="1" dirty="0">
                <a:latin typeface="Arial Black" panose="020B0A04020102020204" pitchFamily="34" charset="0"/>
              </a:rPr>
              <a:t> = </a:t>
            </a:r>
            <a:r>
              <a:rPr lang="en-US" sz="1400" b="1" dirty="0" err="1">
                <a:latin typeface="Arial Black" panose="020B0A04020102020204" pitchFamily="34" charset="0"/>
              </a:rPr>
              <a:t>Sdev</a:t>
            </a:r>
            <a:r>
              <a:rPr lang="en-US" sz="1400" b="1" dirty="0">
                <a:latin typeface="Arial Black" panose="020B0A04020102020204" pitchFamily="34" charset="0"/>
              </a:rPr>
              <a:t> / Mean of Inter-arrival </a:t>
            </a:r>
            <a:r>
              <a:rPr lang="en-US" sz="1400" b="1" dirty="0" smtClean="0">
                <a:latin typeface="Arial Black" panose="020B0A04020102020204" pitchFamily="34" charset="0"/>
              </a:rPr>
              <a:t>Time</a:t>
            </a:r>
            <a:endParaRPr lang="en-US" sz="1400" b="1" dirty="0" smtClean="0">
              <a:latin typeface="Arial Black" panose="020B0A04020102020204" pitchFamily="34" charset="0"/>
              <a:cs typeface="Helvetic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1625229"/>
            <a:ext cx="72866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2321515"/>
            <a:ext cx="72866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3492129"/>
            <a:ext cx="72866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65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457200" y="609600"/>
            <a:ext cx="8229600" cy="5943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Inter-arrival Time Coefficient of Variation</a:t>
            </a:r>
            <a:endParaRPr lang="en-US" sz="2800" u="sng" dirty="0">
              <a:solidFill>
                <a:srgbClr val="FFC000"/>
              </a:solidFill>
              <a:effectLst>
                <a:outerShdw blurRad="38100" dist="38100" dir="2700000" algn="ctr" rotWithShape="0">
                  <a:srgbClr val="000000"/>
                </a:outerShdw>
              </a:effectLst>
              <a:latin typeface="Arial Black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(</a:t>
            </a:r>
            <a:r>
              <a:rPr lang="en-US" sz="2000" dirty="0" err="1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CoV</a:t>
            </a: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 By Thread Count For </a:t>
            </a:r>
            <a:r>
              <a:rPr lang="en-US" sz="2000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Run 1830</a:t>
            </a: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)</a:t>
            </a:r>
            <a:endParaRPr lang="en-US" sz="2000" dirty="0">
              <a:effectLst>
                <a:outerShdw blurRad="38100" dist="38100" dir="2700000" algn="ctr" rotWithShape="0">
                  <a:srgbClr val="000000"/>
                </a:outerShdw>
              </a:effectLst>
            </a:endParaRPr>
          </a:p>
        </p:txBody>
      </p:sp>
      <p:sp>
        <p:nvSpPr>
          <p:cNvPr id="205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2144" y="4878824"/>
            <a:ext cx="41506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Black" panose="020B0A04020102020204" pitchFamily="34" charset="0"/>
              </a:rPr>
              <a:t>Where:</a:t>
            </a:r>
          </a:p>
          <a:p>
            <a:r>
              <a:rPr lang="en-US" sz="1400" b="1" dirty="0">
                <a:latin typeface="Arial Black" panose="020B0A04020102020204" pitchFamily="34" charset="0"/>
                <a:cs typeface="Helvetica"/>
              </a:rPr>
              <a:t>N = Number of </a:t>
            </a:r>
            <a:r>
              <a:rPr lang="en-US" sz="1400" b="1" dirty="0" smtClean="0">
                <a:latin typeface="Arial Black" panose="020B0A04020102020204" pitchFamily="34" charset="0"/>
                <a:cs typeface="Helvetica"/>
              </a:rPr>
              <a:t>Threads</a:t>
            </a:r>
            <a:endParaRPr lang="en-US" sz="1400" b="1" dirty="0">
              <a:latin typeface="Arial Black" panose="020B0A04020102020204" pitchFamily="34" charset="0"/>
              <a:cs typeface="Helvetica"/>
            </a:endParaRPr>
          </a:p>
          <a:p>
            <a:r>
              <a:rPr lang="en-US" sz="1400" b="1" dirty="0">
                <a:latin typeface="Arial Black" panose="020B0A04020102020204" pitchFamily="34" charset="0"/>
                <a:cs typeface="Helvetica"/>
              </a:rPr>
              <a:t>Z = Think Time</a:t>
            </a:r>
          </a:p>
          <a:p>
            <a:r>
              <a:rPr lang="el-GR" sz="1400" b="1" dirty="0">
                <a:latin typeface="Arial Black" panose="020B0A04020102020204" pitchFamily="34" charset="0"/>
                <a:cs typeface="Helvetica"/>
              </a:rPr>
              <a:t>λ</a:t>
            </a:r>
            <a:r>
              <a:rPr lang="en-US" sz="1400" b="1" dirty="0">
                <a:latin typeface="Arial Black" panose="020B0A04020102020204" pitchFamily="34" charset="0"/>
              </a:rPr>
              <a:t> = Arrival </a:t>
            </a:r>
            <a:r>
              <a:rPr lang="en-US" sz="1400" b="1" dirty="0" smtClean="0">
                <a:latin typeface="Arial Black" panose="020B0A04020102020204" pitchFamily="34" charset="0"/>
              </a:rPr>
              <a:t>Rate</a:t>
            </a:r>
          </a:p>
          <a:p>
            <a:r>
              <a:rPr lang="en-US" sz="1400" b="1" dirty="0" err="1" smtClean="0">
                <a:latin typeface="Arial Black" panose="020B0A04020102020204" pitchFamily="34" charset="0"/>
              </a:rPr>
              <a:t>CoV</a:t>
            </a:r>
            <a:r>
              <a:rPr lang="en-US" sz="1400" b="1" dirty="0" smtClean="0">
                <a:latin typeface="Arial Black" panose="020B0A04020102020204" pitchFamily="34" charset="0"/>
              </a:rPr>
              <a:t> = </a:t>
            </a:r>
            <a:r>
              <a:rPr lang="en-US" sz="1400" b="1" dirty="0" err="1" smtClean="0">
                <a:latin typeface="Arial Black" panose="020B0A04020102020204" pitchFamily="34" charset="0"/>
              </a:rPr>
              <a:t>Sdev</a:t>
            </a:r>
            <a:r>
              <a:rPr lang="en-US" sz="1400" b="1" dirty="0" smtClean="0">
                <a:latin typeface="Arial Black" panose="020B0A04020102020204" pitchFamily="34" charset="0"/>
              </a:rPr>
              <a:t> / Mean of Inter-arrival Time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44" y="1828799"/>
            <a:ext cx="4665656" cy="2177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21938"/>
            <a:ext cx="2971800" cy="4357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10314"/>
            <a:ext cx="508686" cy="4357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872" y="1810314"/>
            <a:ext cx="368128" cy="43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71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457200" y="457200"/>
            <a:ext cx="8229600" cy="5943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WEB.gov Estimated Internet Web Users</a:t>
            </a:r>
            <a:endParaRPr lang="en-US" sz="2800" dirty="0">
              <a:solidFill>
                <a:srgbClr val="FFFFFF"/>
              </a:solidFill>
              <a:effectLst>
                <a:outerShdw blurRad="38100" dist="38100" dir="2700000" algn="ctr" rotWithShape="0">
                  <a:srgbClr val="000000"/>
                </a:outerShdw>
              </a:effectLst>
            </a:endParaRPr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8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8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8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85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9600" y="1219200"/>
                <a:ext cx="78486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b="1" u="sng" dirty="0" smtClean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Arial Black" pitchFamily="34" charset="0"/>
                  </a:rPr>
                  <a:t>Number Of Users:</a:t>
                </a:r>
                <a:endParaRPr lang="en-US" sz="2000" b="1" dirty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Arial Black" panose="020B0A04020102020204" pitchFamily="34" charset="0"/>
                  <a:cs typeface="Helvetica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𝑵</m:t>
                      </m:r>
                      <m:r>
                        <a:rPr lang="en-US" sz="20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′= </m:t>
                      </m:r>
                      <m:r>
                        <m:rPr>
                          <m:sty m:val="p"/>
                        </m:rPr>
                        <a:rPr lang="el-GR" sz="20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λ</m:t>
                      </m:r>
                      <m:r>
                        <a:rPr lang="en-US" sz="20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 (</m:t>
                      </m:r>
                      <m:r>
                        <a:rPr lang="en-US" sz="20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𝑹</m:t>
                      </m:r>
                      <m:r>
                        <a:rPr lang="en-US" sz="20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𝒁</m:t>
                      </m:r>
                      <m:r>
                        <a:rPr lang="en-US" sz="20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′)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  <a:cs typeface="Helvetica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7848600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854" t="-5172" b="-137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80697" y="4876800"/>
            <a:ext cx="373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Black" panose="020B0A04020102020204" pitchFamily="34" charset="0"/>
              </a:rPr>
              <a:t>Where:</a:t>
            </a:r>
          </a:p>
          <a:p>
            <a:r>
              <a:rPr lang="en-US" sz="1400" b="1" dirty="0" smtClean="0">
                <a:latin typeface="Arial Black" panose="020B0A04020102020204" pitchFamily="34" charset="0"/>
                <a:cs typeface="Helvetica"/>
              </a:rPr>
              <a:t>N’ = Number of </a:t>
            </a:r>
            <a:r>
              <a:rPr lang="en-US" sz="1400" b="1" dirty="0">
                <a:latin typeface="Arial Black" panose="020B0A04020102020204" pitchFamily="34" charset="0"/>
                <a:cs typeface="Helvetica"/>
              </a:rPr>
              <a:t>I</a:t>
            </a:r>
            <a:r>
              <a:rPr lang="en-US" sz="1400" b="1" dirty="0" smtClean="0">
                <a:latin typeface="Arial Black" panose="020B0A04020102020204" pitchFamily="34" charset="0"/>
                <a:cs typeface="Helvetica"/>
              </a:rPr>
              <a:t>nternet Web Users</a:t>
            </a:r>
            <a:endParaRPr lang="en-US" sz="1400" b="1" dirty="0">
              <a:latin typeface="Arial Black" panose="020B0A04020102020204" pitchFamily="34" charset="0"/>
            </a:endParaRPr>
          </a:p>
          <a:p>
            <a:r>
              <a:rPr lang="el-GR" sz="1400" b="1" dirty="0" smtClean="0">
                <a:latin typeface="Helvetica"/>
                <a:cs typeface="Helvetica"/>
              </a:rPr>
              <a:t>λ</a:t>
            </a:r>
            <a:r>
              <a:rPr lang="en-US" sz="1400" b="1" dirty="0" smtClean="0">
                <a:latin typeface="Helvetica"/>
                <a:cs typeface="Helvetica"/>
              </a:rPr>
              <a:t> </a:t>
            </a:r>
            <a:r>
              <a:rPr lang="en-US" sz="1400" b="1" dirty="0" smtClean="0">
                <a:latin typeface="Arial Black" panose="020B0A04020102020204" pitchFamily="34" charset="0"/>
              </a:rPr>
              <a:t>(</a:t>
            </a:r>
            <a:r>
              <a:rPr lang="en-US" sz="1400" b="1" dirty="0" err="1" smtClean="0">
                <a:latin typeface="Arial Black" panose="020B0A04020102020204" pitchFamily="34" charset="0"/>
              </a:rPr>
              <a:t>pgs</a:t>
            </a:r>
            <a:r>
              <a:rPr lang="en-US" sz="1400" b="1" dirty="0" smtClean="0">
                <a:latin typeface="Arial Black" panose="020B0A04020102020204" pitchFamily="34" charset="0"/>
              </a:rPr>
              <a:t>/s</a:t>
            </a:r>
            <a:r>
              <a:rPr lang="en-US" sz="1400" b="1" dirty="0">
                <a:latin typeface="Arial Black" panose="020B0A04020102020204" pitchFamily="34" charset="0"/>
              </a:rPr>
              <a:t>) = Arrival </a:t>
            </a:r>
            <a:r>
              <a:rPr lang="en-US" sz="1400" b="1" dirty="0" smtClean="0">
                <a:latin typeface="Arial Black" panose="020B0A04020102020204" pitchFamily="34" charset="0"/>
              </a:rPr>
              <a:t>Rate in Pages/Sec</a:t>
            </a:r>
            <a:endParaRPr lang="en-US" sz="1400" b="1" dirty="0">
              <a:latin typeface="Arial Black" panose="020B0A04020102020204" pitchFamily="34" charset="0"/>
            </a:endParaRPr>
          </a:p>
          <a:p>
            <a:r>
              <a:rPr lang="en-US" sz="1400" b="1" dirty="0" smtClean="0">
                <a:latin typeface="Arial Black" panose="020B0A04020102020204" pitchFamily="34" charset="0"/>
              </a:rPr>
              <a:t>R </a:t>
            </a:r>
            <a:r>
              <a:rPr lang="en-US" sz="1400" b="1" dirty="0">
                <a:latin typeface="Arial Black" panose="020B0A04020102020204" pitchFamily="34" charset="0"/>
              </a:rPr>
              <a:t>= Residence </a:t>
            </a:r>
            <a:r>
              <a:rPr lang="en-US" sz="1400" b="1" dirty="0" smtClean="0">
                <a:latin typeface="Arial Black" panose="020B0A04020102020204" pitchFamily="34" charset="0"/>
              </a:rPr>
              <a:t>(Response) Time</a:t>
            </a:r>
            <a:endParaRPr lang="en-US" sz="1400" b="1" dirty="0">
              <a:latin typeface="Arial Black" panose="020B0A04020102020204" pitchFamily="34" charset="0"/>
            </a:endParaRPr>
          </a:p>
          <a:p>
            <a:r>
              <a:rPr lang="en-US" sz="1400" b="1" dirty="0" smtClean="0">
                <a:latin typeface="Arial Black" panose="020B0A04020102020204" pitchFamily="34" charset="0"/>
                <a:cs typeface="Helvetica"/>
              </a:rPr>
              <a:t>Z’ = Nominal Internet Think Time</a:t>
            </a:r>
            <a:endParaRPr lang="en-US" sz="1400" b="1" dirty="0" smtClean="0">
              <a:latin typeface="Arial Black" panose="020B0A04020102020204" pitchFamily="34" charset="0"/>
            </a:endParaRP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667000" y="4237355"/>
            <a:ext cx="4310418" cy="514350"/>
            <a:chOff x="2818" y="6253"/>
            <a:chExt cx="4687" cy="810"/>
          </a:xfrm>
        </p:grpSpPr>
        <p:cxnSp>
          <p:nvCxnSpPr>
            <p:cNvPr id="14" name="AutoShape 14"/>
            <p:cNvCxnSpPr>
              <a:cxnSpLocks noChangeShapeType="1"/>
            </p:cNvCxnSpPr>
            <p:nvPr/>
          </p:nvCxnSpPr>
          <p:spPr bwMode="auto">
            <a:xfrm flipV="1">
              <a:off x="2818" y="6255"/>
              <a:ext cx="0" cy="3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5"/>
            <p:cNvCxnSpPr>
              <a:cxnSpLocks noChangeShapeType="1"/>
            </p:cNvCxnSpPr>
            <p:nvPr/>
          </p:nvCxnSpPr>
          <p:spPr bwMode="auto">
            <a:xfrm flipV="1">
              <a:off x="4227" y="6260"/>
              <a:ext cx="0" cy="3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6" name="AutoShape 16"/>
            <p:cNvCxnSpPr>
              <a:cxnSpLocks noChangeShapeType="1"/>
            </p:cNvCxnSpPr>
            <p:nvPr/>
          </p:nvCxnSpPr>
          <p:spPr bwMode="auto">
            <a:xfrm flipV="1">
              <a:off x="7229" y="6253"/>
              <a:ext cx="0" cy="3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18"/>
            <p:cNvCxnSpPr>
              <a:cxnSpLocks noChangeShapeType="1"/>
            </p:cNvCxnSpPr>
            <p:nvPr/>
          </p:nvCxnSpPr>
          <p:spPr bwMode="auto">
            <a:xfrm flipH="1">
              <a:off x="2818" y="6568"/>
              <a:ext cx="4434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818" y="6568"/>
              <a:ext cx="4687" cy="49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latin typeface="Arial Black" pitchFamily="34" charset="0"/>
                  <a:cs typeface="Arial" pitchFamily="34" charset="0"/>
                </a:rPr>
                <a:t>95</a:t>
              </a:r>
              <a:r>
                <a:rPr kumimoji="0" lang="en-US" sz="1400" b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  <a:cs typeface="Arial" pitchFamily="34" charset="0"/>
                </a:rPr>
                <a:t>.50 x (.25338 + 30) = </a:t>
              </a:r>
              <a:r>
                <a:rPr lang="en-US" sz="1400" b="1" dirty="0" smtClean="0">
                  <a:latin typeface="Arial Black" pitchFamily="34" charset="0"/>
                  <a:cs typeface="Arial" pitchFamily="34" charset="0"/>
                </a:rPr>
                <a:t>2889.08</a:t>
              </a:r>
              <a:endParaRPr kumimoji="0" lang="en-US" sz="14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5" y="2132329"/>
            <a:ext cx="78486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55" y="2332100"/>
            <a:ext cx="35242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88" y="2551176"/>
            <a:ext cx="7048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04" y="2551176"/>
            <a:ext cx="7239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26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  <p:bldP spid="20" grpId="0" uiExpand="1" build="allAtOnce" autoUpdateAnimBg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457200" y="457200"/>
            <a:ext cx="8229600" cy="5943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WEB.gov Estimated Internet Web Users</a:t>
            </a:r>
            <a:endParaRPr lang="en-US" sz="2800" dirty="0">
              <a:solidFill>
                <a:srgbClr val="FFFFFF"/>
              </a:solidFill>
              <a:effectLst>
                <a:outerShdw blurRad="38100" dist="38100" dir="2700000" algn="ctr" rotWithShape="0">
                  <a:srgbClr val="000000"/>
                </a:outerShdw>
              </a:effectLst>
            </a:endParaRPr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8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8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8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85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9600" y="1219200"/>
                <a:ext cx="78486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b="1" u="sng" dirty="0" smtClean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Arial Black" pitchFamily="34" charset="0"/>
                  </a:rPr>
                  <a:t>Number Of Users:</a:t>
                </a:r>
                <a:endParaRPr lang="en-US" sz="2000" b="1" dirty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Arial Black" panose="020B0A04020102020204" pitchFamily="34" charset="0"/>
                  <a:cs typeface="Helvetica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𝑵</m:t>
                      </m:r>
                      <m:r>
                        <a:rPr lang="en-US" sz="20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′= </m:t>
                      </m:r>
                      <m:r>
                        <m:rPr>
                          <m:sty m:val="p"/>
                        </m:rPr>
                        <a:rPr lang="el-GR" sz="20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λ</m:t>
                      </m:r>
                      <m:r>
                        <a:rPr lang="en-US" sz="20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 (</m:t>
                      </m:r>
                      <m:r>
                        <a:rPr lang="en-US" sz="20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𝑹</m:t>
                      </m:r>
                      <m:r>
                        <a:rPr lang="en-US" sz="20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𝒁</m:t>
                      </m:r>
                      <m:r>
                        <a:rPr lang="en-US" sz="20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′)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  <a:cs typeface="Helvetica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7848600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854" t="-5172" b="-137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80697" y="4876800"/>
            <a:ext cx="373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Black" panose="020B0A04020102020204" pitchFamily="34" charset="0"/>
              </a:rPr>
              <a:t>Where:</a:t>
            </a:r>
          </a:p>
          <a:p>
            <a:r>
              <a:rPr lang="en-US" sz="1400" b="1" dirty="0" smtClean="0">
                <a:latin typeface="Arial Black" panose="020B0A04020102020204" pitchFamily="34" charset="0"/>
                <a:cs typeface="Helvetica"/>
              </a:rPr>
              <a:t>N’ = Number of </a:t>
            </a:r>
            <a:r>
              <a:rPr lang="en-US" sz="1400" b="1" dirty="0">
                <a:latin typeface="Arial Black" panose="020B0A04020102020204" pitchFamily="34" charset="0"/>
                <a:cs typeface="Helvetica"/>
              </a:rPr>
              <a:t>I</a:t>
            </a:r>
            <a:r>
              <a:rPr lang="en-US" sz="1400" b="1" dirty="0" smtClean="0">
                <a:latin typeface="Arial Black" panose="020B0A04020102020204" pitchFamily="34" charset="0"/>
                <a:cs typeface="Helvetica"/>
              </a:rPr>
              <a:t>nternet Web Users</a:t>
            </a:r>
            <a:endParaRPr lang="en-US" sz="1400" b="1" dirty="0">
              <a:latin typeface="Arial Black" panose="020B0A04020102020204" pitchFamily="34" charset="0"/>
            </a:endParaRPr>
          </a:p>
          <a:p>
            <a:r>
              <a:rPr lang="el-GR" sz="1400" b="1" dirty="0" smtClean="0">
                <a:latin typeface="Helvetica"/>
                <a:cs typeface="Helvetica"/>
              </a:rPr>
              <a:t>λ</a:t>
            </a:r>
            <a:r>
              <a:rPr lang="en-US" sz="1400" b="1" dirty="0" smtClean="0">
                <a:latin typeface="Helvetica"/>
                <a:cs typeface="Helvetica"/>
              </a:rPr>
              <a:t> </a:t>
            </a:r>
            <a:r>
              <a:rPr lang="en-US" sz="1400" b="1" dirty="0" smtClean="0">
                <a:latin typeface="Arial Black" panose="020B0A04020102020204" pitchFamily="34" charset="0"/>
              </a:rPr>
              <a:t>(</a:t>
            </a:r>
            <a:r>
              <a:rPr lang="en-US" sz="1400" b="1" dirty="0" err="1" smtClean="0">
                <a:latin typeface="Arial Black" panose="020B0A04020102020204" pitchFamily="34" charset="0"/>
              </a:rPr>
              <a:t>pgs</a:t>
            </a:r>
            <a:r>
              <a:rPr lang="en-US" sz="1400" b="1" dirty="0" smtClean="0">
                <a:latin typeface="Arial Black" panose="020B0A04020102020204" pitchFamily="34" charset="0"/>
              </a:rPr>
              <a:t>/s</a:t>
            </a:r>
            <a:r>
              <a:rPr lang="en-US" sz="1400" b="1" dirty="0">
                <a:latin typeface="Arial Black" panose="020B0A04020102020204" pitchFamily="34" charset="0"/>
              </a:rPr>
              <a:t>) = Arrival </a:t>
            </a:r>
            <a:r>
              <a:rPr lang="en-US" sz="1400" b="1" dirty="0" smtClean="0">
                <a:latin typeface="Arial Black" panose="020B0A04020102020204" pitchFamily="34" charset="0"/>
              </a:rPr>
              <a:t>Rate in Pages/Sec</a:t>
            </a:r>
            <a:endParaRPr lang="en-US" sz="1400" b="1" dirty="0">
              <a:latin typeface="Arial Black" panose="020B0A04020102020204" pitchFamily="34" charset="0"/>
            </a:endParaRPr>
          </a:p>
          <a:p>
            <a:r>
              <a:rPr lang="en-US" sz="1400" b="1" dirty="0" smtClean="0">
                <a:latin typeface="Arial Black" panose="020B0A04020102020204" pitchFamily="34" charset="0"/>
              </a:rPr>
              <a:t>R </a:t>
            </a:r>
            <a:r>
              <a:rPr lang="en-US" sz="1400" b="1" dirty="0">
                <a:latin typeface="Arial Black" panose="020B0A04020102020204" pitchFamily="34" charset="0"/>
              </a:rPr>
              <a:t>= Residence </a:t>
            </a:r>
            <a:r>
              <a:rPr lang="en-US" sz="1400" b="1" dirty="0" smtClean="0">
                <a:latin typeface="Arial Black" panose="020B0A04020102020204" pitchFamily="34" charset="0"/>
              </a:rPr>
              <a:t>(Response) Time</a:t>
            </a:r>
            <a:endParaRPr lang="en-US" sz="1400" b="1" dirty="0">
              <a:latin typeface="Arial Black" panose="020B0A04020102020204" pitchFamily="34" charset="0"/>
            </a:endParaRPr>
          </a:p>
          <a:p>
            <a:r>
              <a:rPr lang="en-US" sz="1400" b="1" dirty="0" smtClean="0">
                <a:latin typeface="Arial Black" panose="020B0A04020102020204" pitchFamily="34" charset="0"/>
                <a:cs typeface="Helvetica"/>
              </a:rPr>
              <a:t>Z’ = Nominal Internet Think Time</a:t>
            </a:r>
          </a:p>
          <a:p>
            <a:r>
              <a:rPr lang="en-US" sz="1400" b="1" dirty="0">
                <a:latin typeface="Arial Black" panose="020B0A04020102020204" pitchFamily="34" charset="0"/>
              </a:rPr>
              <a:t>Q = Number In </a:t>
            </a:r>
            <a:r>
              <a:rPr lang="en-US" sz="1400" b="1" dirty="0" smtClean="0">
                <a:latin typeface="Arial Black" panose="020B0A04020102020204" pitchFamily="34" charset="0"/>
              </a:rPr>
              <a:t>Residence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5" y="2132329"/>
            <a:ext cx="78486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55" y="2332100"/>
            <a:ext cx="35242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5" y="3383280"/>
            <a:ext cx="78486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25381" y="5014337"/>
                <a:ext cx="4206108" cy="554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λ</m:t>
                      </m:r>
                      <m:r>
                        <a:rPr lang="en-US" sz="1600" b="1" i="1" baseline="-2500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𝟏𝟎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 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cs typeface="Helvetica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cs typeface="Helvetica"/>
                            </a:rPr>
                            <m:t>𝟑𝟔𝟑</m:t>
                          </m:r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cs typeface="Helvetica"/>
                            </a:rPr>
                            <m:t>.</m:t>
                          </m:r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cs typeface="Helvetica"/>
                            </a:rPr>
                            <m:t>𝟕𝟐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cs typeface="Helvetica"/>
                            </a:rPr>
                            <m:t>𝟏𝟎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−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cs typeface="Helvetica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cs typeface="Helvetica"/>
                            </a:rPr>
                            <m:t>𝟐</m:t>
                          </m:r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cs typeface="Helvetica"/>
                            </a:rPr>
                            <m:t>.</m:t>
                          </m:r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cs typeface="Helvetica"/>
                            </a:rPr>
                            <m:t>𝟏𝟔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cs typeface="Helvetica"/>
                            </a:rPr>
                            <m:t>𝟏𝟎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𝟑𝟔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.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𝟏𝟔</m:t>
                      </m:r>
                    </m:oMath>
                  </m:oMathPara>
                </a14:m>
                <a:endParaRPr lang="en-US" sz="1600" b="1" i="1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  <a:cs typeface="Helvetica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381" y="5014337"/>
                <a:ext cx="4206108" cy="55496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142709" y="4237354"/>
                <a:ext cx="1381521" cy="7284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b="1" i="1" baseline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𝑵</m:t>
                          </m:r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′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𝒁</m:t>
                          </m:r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′</m:t>
                          </m:r>
                        </m:den>
                      </m:f>
                      <m:r>
                        <a:rPr lang="en-US" sz="1600" b="1" i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</a:rPr>
                        <m:t>–</m:t>
                      </m:r>
                      <m:f>
                        <m:fPr>
                          <m:ctrlPr>
                            <a:rPr lang="en-US" sz="1600" b="1" i="1" dirty="0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</a:rPr>
                            <m:t>𝑸</m:t>
                          </m:r>
                        </m:num>
                        <m:den>
                          <m:r>
                            <a:rPr lang="en-US" sz="1600" b="1" i="1" dirty="0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</a:rPr>
                            <m:t>𝒁</m:t>
                          </m:r>
                          <m:r>
                            <a:rPr lang="en-US" sz="1600" b="1" i="1" dirty="0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sz="1600" b="1" i="1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709" y="4237354"/>
                <a:ext cx="1381521" cy="7284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80692" y="5717345"/>
                <a:ext cx="4206108" cy="554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λ</m:t>
                      </m:r>
                      <m:r>
                        <a:rPr lang="en-US" sz="1600" b="1" i="1" baseline="-2500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𝟑𝟎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 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cs typeface="Helvetica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cs typeface="Helvetica"/>
                            </a:rPr>
                            <m:t>𝟏𝟎𝟖𝟔</m:t>
                          </m:r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cs typeface="Helvetica"/>
                            </a:rPr>
                            <m:t>.</m:t>
                          </m:r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cs typeface="Helvetica"/>
                            </a:rPr>
                            <m:t>𝟖𝟒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cs typeface="Helvetica"/>
                            </a:rPr>
                            <m:t>𝟑𝟎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−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cs typeface="Helvetica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cs typeface="Helvetica"/>
                            </a:rPr>
                            <m:t>𝟐</m:t>
                          </m:r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cs typeface="Helvetica"/>
                            </a:rPr>
                            <m:t>.</m:t>
                          </m:r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cs typeface="Helvetica"/>
                            </a:rPr>
                            <m:t>𝟏𝟔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cs typeface="Helvetica"/>
                            </a:rPr>
                            <m:t>𝟑𝟎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𝟑𝟔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.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cs typeface="Helvetica"/>
                        </a:rPr>
                        <m:t>𝟏𝟔</m:t>
                      </m:r>
                    </m:oMath>
                  </m:oMathPara>
                </a14:m>
                <a:endParaRPr lang="en-US" sz="1600" b="1" i="1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  <a:cs typeface="Helvetica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692" y="5717345"/>
                <a:ext cx="4206108" cy="55496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73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  <p:bldP spid="20" grpId="0"/>
      <p:bldP spid="22" grpId="0"/>
      <p:bldP spid="25" grpId="0"/>
      <p:bldP spid="27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495300" y="457200"/>
            <a:ext cx="8229600" cy="5943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u="sng" dirty="0" err="1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Gov</a:t>
            </a:r>
            <a:r>
              <a:rPr lang="en-US" sz="2800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 Test - SUT Scalability</a:t>
            </a:r>
          </a:p>
        </p:txBody>
      </p:sp>
      <p:sp>
        <p:nvSpPr>
          <p:cNvPr id="205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40" y="4124943"/>
            <a:ext cx="3977079" cy="179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80" y="4124944"/>
            <a:ext cx="3965654" cy="178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19" y="2596262"/>
            <a:ext cx="3964100" cy="1443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19" y="1050885"/>
            <a:ext cx="3951700" cy="143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222" y="1050885"/>
            <a:ext cx="3961700" cy="1439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80" y="2596262"/>
            <a:ext cx="3967514" cy="14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457200"/>
            <a:ext cx="8229600" cy="5943600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 anchor="t"/>
          <a:lstStyle/>
          <a:p>
            <a:pPr eaLnBrk="1" hangingPunct="1">
              <a:defRPr/>
            </a:pPr>
            <a:r>
              <a:rPr lang="en-US" sz="2800" b="0" u="sng" dirty="0" smtClean="0">
                <a:solidFill>
                  <a:schemeClr val="hlink"/>
                </a:solidFill>
                <a:latin typeface="Arial Black" pitchFamily="34" charset="0"/>
              </a:rPr>
              <a:t>Conclusions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670560" y="914400"/>
            <a:ext cx="7772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lang="en-US" sz="2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Conventional Tools Simulate A Fixed Set Of Users While Web Traffic Is Produced By A Dynamic User Population.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Our Methodology For Adapting Conventional Tools To Web Traffic Is Based On Two Fundamental Principles:</a:t>
            </a:r>
          </a:p>
          <a:p>
            <a:pPr marL="914400" indent="-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Principle A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– Shows How To Scale Parameters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N and Z To Produce A Poisson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Process.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914400" indent="-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Principle B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– Confirms These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Parameter Settings Actually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Mimic A Poisson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Process.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+mj-lt"/>
              <a:buAutoNum type="arabicPeriod" startAt="3"/>
              <a:defRPr/>
            </a:pPr>
            <a:r>
              <a:rPr lang="en-US" sz="2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Real Web Traffic Has Some Synchronization Properties But They Are Weak So Properly </a:t>
            </a:r>
            <a:r>
              <a:rPr lang="en-US" sz="2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Implemented Conventional Tools </a:t>
            </a:r>
            <a:r>
              <a:rPr lang="en-US" sz="2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Are Better Than Explicitly Asynchronous Tools For Mimicking Web Traffic.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37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4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4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4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4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/>
      <p:bldP spid="1546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457200"/>
            <a:ext cx="8229600" cy="5943600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 anchor="t"/>
          <a:lstStyle/>
          <a:p>
            <a:pPr eaLnBrk="1" hangingPunct="1">
              <a:defRPr/>
            </a:pPr>
            <a:r>
              <a:rPr lang="en-US" sz="2800" b="0" u="sng" dirty="0" smtClean="0">
                <a:solidFill>
                  <a:schemeClr val="hlink"/>
                </a:solidFill>
                <a:latin typeface="Arial Black" pitchFamily="34" charset="0"/>
              </a:rPr>
              <a:t>Conclusions (</a:t>
            </a:r>
            <a:r>
              <a:rPr lang="en-US" sz="2800" b="0" u="sng" dirty="0" err="1" smtClean="0">
                <a:solidFill>
                  <a:schemeClr val="hlink"/>
                </a:solidFill>
                <a:latin typeface="Arial Black" pitchFamily="34" charset="0"/>
              </a:rPr>
              <a:t>cont</a:t>
            </a:r>
            <a:r>
              <a:rPr lang="en-US" sz="2800" b="0" u="sng" dirty="0" smtClean="0">
                <a:solidFill>
                  <a:schemeClr val="hlink"/>
                </a:solidFill>
                <a:latin typeface="Arial Black" pitchFamily="34" charset="0"/>
              </a:rPr>
              <a:t>)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670560" y="12192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+mj-lt"/>
              <a:buAutoNum type="arabicPeriod" startAt="4"/>
              <a:defRPr/>
            </a:pPr>
            <a:r>
              <a:rPr lang="en-US" sz="2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The </a:t>
            </a:r>
            <a:r>
              <a:rPr lang="en-US" sz="2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Case Study </a:t>
            </a:r>
            <a:r>
              <a:rPr lang="en-US" sz="2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Provides </a:t>
            </a:r>
            <a:r>
              <a:rPr lang="en-US" sz="2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 Practical Example Of How Our Methodology Is Implemented And </a:t>
            </a:r>
            <a:r>
              <a:rPr lang="en-US" sz="2200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Highlightes</a:t>
            </a:r>
            <a:r>
              <a:rPr lang="en-US" sz="2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r>
              <a:rPr lang="en-US" sz="2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Some Of Its Nuances:</a:t>
            </a:r>
          </a:p>
          <a:p>
            <a:pPr marL="914400" indent="-457200" algn="just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It Illustrates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That An Estimation Of Actual N’ Internet Users Rather Than The Number Of Test Generator Threads May Need To Be Reported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.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914400" indent="-457200" algn="just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It Provides Insights Into How Many Load Tool Threads Are Needed To Mimic A Poisson Process</a:t>
            </a:r>
          </a:p>
          <a:p>
            <a:pPr marL="914400" indent="-457200" algn="just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The Statistical Analysis Tools Used To Produce These Results, </a:t>
            </a:r>
            <a:r>
              <a:rPr 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”web-generator-toolkit”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, Is Available Online (Free) With This Case Study As The Example.</a:t>
            </a:r>
            <a:endParaRPr lang="en-US" sz="22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defRPr/>
            </a:pPr>
            <a:endParaRPr lang="en-US" sz="22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16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4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4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/>
      <p:bldP spid="1546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457200"/>
            <a:ext cx="8382000" cy="5791200"/>
          </a:xfrm>
          <a:solidFill>
            <a:srgbClr val="99CCFF"/>
          </a:solidFill>
          <a:ln>
            <a:solidFill>
              <a:schemeClr val="tx1"/>
            </a:solidFill>
          </a:ln>
        </p:spPr>
        <p:txBody>
          <a:bodyPr anchor="t"/>
          <a:lstStyle/>
          <a:p>
            <a:pPr eaLnBrk="1" hangingPunct="1">
              <a:spcBef>
                <a:spcPts val="0"/>
              </a:spcBef>
              <a:defRPr/>
            </a:pPr>
            <a:r>
              <a:rPr lang="en-US" sz="3600" b="0" dirty="0" smtClean="0">
                <a:latin typeface="Arial Black" pitchFamily="34" charset="0"/>
              </a:rPr>
              <a:t/>
            </a:r>
            <a:br>
              <a:rPr lang="en-US" sz="3600" b="0" dirty="0" smtClean="0">
                <a:latin typeface="Arial Black" pitchFamily="34" charset="0"/>
              </a:rPr>
            </a:br>
            <a:r>
              <a:rPr lang="en-US" sz="3600" b="0" dirty="0">
                <a:latin typeface="Arial Black" pitchFamily="34" charset="0"/>
              </a:rPr>
              <a:t/>
            </a:r>
            <a:br>
              <a:rPr lang="en-US" sz="3600" b="0" dirty="0">
                <a:latin typeface="Arial Black" pitchFamily="34" charset="0"/>
              </a:rPr>
            </a:br>
            <a:r>
              <a:rPr lang="en-US" sz="3600" b="0" dirty="0" smtClean="0">
                <a:latin typeface="Arial Black" pitchFamily="34" charset="0"/>
              </a:rPr>
              <a:t/>
            </a:r>
            <a:br>
              <a:rPr lang="en-US" sz="3600" b="0" dirty="0" smtClean="0">
                <a:latin typeface="Arial Black" pitchFamily="34" charset="0"/>
              </a:rPr>
            </a:br>
            <a:r>
              <a:rPr lang="en-US" sz="3600" b="0" dirty="0">
                <a:latin typeface="Arial Black" pitchFamily="34" charset="0"/>
              </a:rPr>
              <a:t/>
            </a:r>
            <a:br>
              <a:rPr lang="en-US" sz="3600" b="0" dirty="0">
                <a:latin typeface="Arial Black" pitchFamily="34" charset="0"/>
              </a:rPr>
            </a:br>
            <a:r>
              <a:rPr lang="en-US" sz="3600" b="0" dirty="0" smtClean="0">
                <a:latin typeface="Arial Black" pitchFamily="34" charset="0"/>
              </a:rPr>
              <a:t>QUESTIONS</a:t>
            </a:r>
            <a:br>
              <a:rPr lang="en-US" sz="3600" b="0" dirty="0" smtClean="0">
                <a:latin typeface="Arial Black" pitchFamily="34" charset="0"/>
              </a:rPr>
            </a:br>
            <a:r>
              <a:rPr lang="en-US" sz="3600" b="0" dirty="0" smtClean="0">
                <a:latin typeface="Arial Black" pitchFamily="34" charset="0"/>
              </a:rPr>
              <a:t>? ? 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8229600" cy="5943600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 anchor="t"/>
          <a:lstStyle/>
          <a:p>
            <a:pPr eaLnBrk="1" hangingPunct="1">
              <a:defRPr/>
            </a:pPr>
            <a:r>
              <a:rPr lang="en-US" sz="2800" b="0" u="sng" dirty="0" smtClean="0">
                <a:solidFill>
                  <a:schemeClr val="hlink"/>
                </a:solidFill>
                <a:latin typeface="Arial Black" pitchFamily="34" charset="0"/>
              </a:rPr>
              <a:t>The Problem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609600" y="12192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ts val="0"/>
              </a:spcBef>
              <a:spcAft>
                <a:spcPts val="3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Conventional Load Testing Tools Simulate A Fixed Set Of Users Accessing The System Under Test (SUT).</a:t>
            </a: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 algn="just">
              <a:spcBef>
                <a:spcPts val="0"/>
              </a:spcBef>
              <a:spcAft>
                <a:spcPts val="3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Web Traffic Is Produced By A Transient User Population Who’s Size Is Unknown At Any Given Point In Time.</a:t>
            </a:r>
          </a:p>
          <a:p>
            <a:pPr marL="342900" indent="-342900" algn="just">
              <a:spcBef>
                <a:spcPts val="0"/>
              </a:spcBef>
              <a:spcAft>
                <a:spcPts val="3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How Can Conventional Load Testing Tools Be Used To Produce Traffic Consistent With This Dynamic Web User Population?</a:t>
            </a: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742950" lvl="1" indent="-285750">
              <a:spcBef>
                <a:spcPct val="5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3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229600" cy="5943600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 anchor="t"/>
          <a:lstStyle/>
          <a:p>
            <a:pPr eaLnBrk="1" hangingPunct="1">
              <a:defRPr/>
            </a:pPr>
            <a:r>
              <a:rPr lang="en-US" sz="2800" b="0" u="sng" dirty="0" smtClean="0">
                <a:solidFill>
                  <a:schemeClr val="hlink"/>
                </a:solidFill>
                <a:latin typeface="Arial Black" pitchFamily="34" charset="0"/>
              </a:rPr>
              <a:t>Synchronous Vs Asynchronous Arrivals</a:t>
            </a: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01531" y="4447894"/>
            <a:ext cx="30808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Black" panose="020B0A04020102020204" pitchFamily="34" charset="0"/>
              </a:rPr>
              <a:t>Where:</a:t>
            </a:r>
          </a:p>
          <a:p>
            <a:r>
              <a:rPr lang="en-US" sz="1400" b="1" dirty="0" smtClean="0">
                <a:latin typeface="Arial Black" panose="020B0A04020102020204" pitchFamily="34" charset="0"/>
                <a:cs typeface="Helvetica"/>
              </a:rPr>
              <a:t>N = Number of Virtual Users</a:t>
            </a:r>
          </a:p>
          <a:p>
            <a:r>
              <a:rPr lang="en-US" sz="1400" b="1" dirty="0" smtClean="0">
                <a:latin typeface="Arial Black" panose="020B0A04020102020204" pitchFamily="34" charset="0"/>
                <a:cs typeface="Helvetica"/>
              </a:rPr>
              <a:t>Z = Think Time Setting</a:t>
            </a:r>
          </a:p>
          <a:p>
            <a:r>
              <a:rPr lang="en-US" sz="1400" b="1" dirty="0">
                <a:latin typeface="Arial Black" panose="020B0A04020102020204" pitchFamily="34" charset="0"/>
              </a:rPr>
              <a:t>Q = Number In Residence</a:t>
            </a:r>
          </a:p>
          <a:p>
            <a:r>
              <a:rPr lang="el-GR" sz="1400" b="1" dirty="0" smtClean="0">
                <a:latin typeface="Arial Black" panose="020B0A04020102020204" pitchFamily="34" charset="0"/>
                <a:cs typeface="Helvetica"/>
              </a:rPr>
              <a:t>λ</a:t>
            </a:r>
            <a:r>
              <a:rPr lang="en-US" sz="1400" b="1" dirty="0" smtClean="0">
                <a:latin typeface="Arial Black" panose="020B0A04020102020204" pitchFamily="34" charset="0"/>
              </a:rPr>
              <a:t> </a:t>
            </a:r>
            <a:r>
              <a:rPr lang="en-US" sz="1400" b="1" dirty="0">
                <a:latin typeface="Arial Black" panose="020B0A04020102020204" pitchFamily="34" charset="0"/>
              </a:rPr>
              <a:t>= Arrival </a:t>
            </a:r>
            <a:r>
              <a:rPr lang="en-US" sz="1400" b="1" dirty="0" smtClean="0">
                <a:latin typeface="Arial Black" panose="020B0A04020102020204" pitchFamily="34" charset="0"/>
              </a:rPr>
              <a:t>Rate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9" y="1066800"/>
            <a:ext cx="3914141" cy="204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380" y="1066799"/>
            <a:ext cx="3886200" cy="203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31" y="3356270"/>
            <a:ext cx="37623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292" y="3356270"/>
            <a:ext cx="37623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34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 autoUpdateAnimBg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457200" y="457200"/>
            <a:ext cx="8229600" cy="5943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Virtual Users </a:t>
            </a:r>
            <a:r>
              <a:rPr lang="en-US" sz="2800" u="sng" dirty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A</a:t>
            </a:r>
            <a:r>
              <a:rPr lang="en-US" sz="2800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nd </a:t>
            </a:r>
            <a:r>
              <a:rPr lang="en-US" sz="2800" u="sng" dirty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W</a:t>
            </a:r>
            <a:r>
              <a:rPr lang="en-US" sz="2800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eb </a:t>
            </a:r>
            <a:r>
              <a:rPr lang="en-US" sz="2800" u="sng" dirty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U</a:t>
            </a:r>
            <a:r>
              <a:rPr lang="en-US" sz="2800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sers</a:t>
            </a:r>
            <a:endParaRPr lang="en-US" sz="2800" u="sng" dirty="0">
              <a:effectLst>
                <a:outerShdw blurRad="38100" dist="38100" dir="2700000" algn="ctr" rotWithShape="0">
                  <a:srgbClr val="000000"/>
                </a:outerShdw>
              </a:effectLst>
            </a:endParaRPr>
          </a:p>
        </p:txBody>
      </p:sp>
      <p:sp>
        <p:nvSpPr>
          <p:cNvPr id="205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863838"/>
              </p:ext>
            </p:extLst>
          </p:nvPr>
        </p:nvGraphicFramePr>
        <p:xfrm>
          <a:off x="4724400" y="1600200"/>
          <a:ext cx="405765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3" name="Document" r:id="rId5" imgW="3196958" imgH="3591001" progId="Word.Document.12">
                  <p:embed/>
                </p:oleObj>
              </mc:Choice>
              <mc:Fallback>
                <p:oleObj name="Document" r:id="rId5" imgW="3196958" imgH="359100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00200"/>
                        <a:ext cx="4057650" cy="455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131029"/>
              </p:ext>
            </p:extLst>
          </p:nvPr>
        </p:nvGraphicFramePr>
        <p:xfrm>
          <a:off x="4724400" y="1828800"/>
          <a:ext cx="4057650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4" name="Document" r:id="rId8" imgW="3196958" imgH="3464514" progId="Word.Document.12">
                  <p:embed/>
                </p:oleObj>
              </mc:Choice>
              <mc:Fallback>
                <p:oleObj name="Document" r:id="rId8" imgW="3196958" imgH="346451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828800"/>
                        <a:ext cx="4057650" cy="436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 bwMode="auto">
          <a:xfrm>
            <a:off x="4648940" y="1571348"/>
            <a:ext cx="3962400" cy="4572000"/>
          </a:xfrm>
          <a:prstGeom prst="rect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19098"/>
              </p:ext>
            </p:extLst>
          </p:nvPr>
        </p:nvGraphicFramePr>
        <p:xfrm>
          <a:off x="4724400" y="1784278"/>
          <a:ext cx="4095750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5" name="Document" r:id="rId11" imgW="3196958" imgH="3459829" progId="Word.Document.12">
                  <p:embed/>
                </p:oleObj>
              </mc:Choice>
              <mc:Fallback>
                <p:oleObj name="Document" r:id="rId11" imgW="3196958" imgH="345982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784278"/>
                        <a:ext cx="4095750" cy="439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107482"/>
              </p:ext>
            </p:extLst>
          </p:nvPr>
        </p:nvGraphicFramePr>
        <p:xfrm>
          <a:off x="581025" y="1799948"/>
          <a:ext cx="3990975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6" name="Document" r:id="rId14" imgW="3196958" imgH="3482892" progId="Word.Document.12">
                  <p:embed/>
                </p:oleObj>
              </mc:Choice>
              <mc:Fallback>
                <p:oleObj name="Document" r:id="rId14" imgW="3196958" imgH="3482892" progId="Word.Document.1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1799948"/>
                        <a:ext cx="3990975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30441" y="1143000"/>
            <a:ext cx="4038600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Steps Each </a:t>
            </a:r>
            <a:r>
              <a:rPr lang="en-US" sz="1600" b="1" u="sng" dirty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  <a:sym typeface="Wingdings" pitchFamily="2" charset="2"/>
              </a:rPr>
              <a:t></a:t>
            </a:r>
            <a:r>
              <a:rPr lang="en-US" sz="1600" b="1" u="sng" dirty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 </a:t>
            </a:r>
            <a:r>
              <a:rPr lang="en-US" sz="1600" b="1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Performs In Loop:</a:t>
            </a:r>
            <a:endParaRPr lang="en-US" sz="1600" u="sng" dirty="0">
              <a:solidFill>
                <a:srgbClr val="FFC000"/>
              </a:solidFill>
              <a:effectLst>
                <a:outerShdw blurRad="38100" dist="38100" dir="2700000" algn="ctr" rotWithShape="0">
                  <a:schemeClr val="bg2"/>
                </a:outerShdw>
              </a:effectLst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Make </a:t>
            </a: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A </a:t>
            </a: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W</a:t>
            </a: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eb Request</a:t>
            </a:r>
            <a:endParaRPr lang="en-US" sz="1600" b="1" dirty="0">
              <a:solidFill>
                <a:srgbClr val="FFC000"/>
              </a:solidFill>
              <a:effectLst>
                <a:outerShdw blurRad="38100" dist="38100" dir="2700000" algn="ctr" rotWithShape="0">
                  <a:schemeClr val="bg2"/>
                </a:outerShdw>
              </a:effectLst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Wait </a:t>
            </a: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For &amp; Time Response (R)</a:t>
            </a:r>
            <a:endParaRPr lang="en-US" sz="1600" b="1" dirty="0">
              <a:solidFill>
                <a:srgbClr val="FFC000"/>
              </a:solidFill>
              <a:effectLst>
                <a:outerShdw blurRad="38100" dist="38100" dir="2700000" algn="ctr" rotWithShape="0">
                  <a:schemeClr val="bg2"/>
                </a:outerShdw>
              </a:effectLst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Sleep </a:t>
            </a: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For Think </a:t>
            </a: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T</a:t>
            </a: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ime (</a:t>
            </a: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Z</a:t>
            </a: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)</a:t>
            </a:r>
            <a:endParaRPr lang="en-US" sz="1600" b="1" dirty="0">
              <a:solidFill>
                <a:srgbClr val="FFC000"/>
              </a:solidFill>
              <a:effectLst>
                <a:outerShdw blurRad="38100" dist="38100" dir="2700000" algn="ctr" rotWithShape="0">
                  <a:schemeClr val="bg2"/>
                </a:outerShdw>
              </a:effectLst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Wake </a:t>
            </a: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Up &amp; Wait </a:t>
            </a: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O</a:t>
            </a: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n Run </a:t>
            </a: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Q</a:t>
            </a: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ueue</a:t>
            </a:r>
            <a:endParaRPr lang="en-US" sz="1600" b="1" dirty="0">
              <a:solidFill>
                <a:srgbClr val="FFC000"/>
              </a:solidFill>
              <a:effectLst>
                <a:outerShdw blurRad="38100" dist="38100" dir="2700000" algn="ctr" rotWithShape="0">
                  <a:schemeClr val="bg2"/>
                </a:outerShdw>
              </a:effectLst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Compute And Return Results</a:t>
            </a:r>
            <a:endParaRPr lang="en-US" sz="1600" b="1" dirty="0">
              <a:solidFill>
                <a:srgbClr val="FFC000"/>
              </a:solidFill>
              <a:effectLst>
                <a:outerShdw blurRad="38100" dist="38100" dir="2700000" algn="ctr" rotWithShape="0">
                  <a:schemeClr val="bg2"/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2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22" grpId="0" animBg="1"/>
      <p:bldP spid="23" grpId="0" build="allAtOnce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8229600" cy="5943600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 anchor="t"/>
          <a:lstStyle/>
          <a:p>
            <a:pPr eaLnBrk="1" hangingPunct="1">
              <a:defRPr/>
            </a:pPr>
            <a:r>
              <a:rPr lang="en-US" sz="2800" b="0" u="sng" dirty="0" smtClean="0">
                <a:solidFill>
                  <a:schemeClr val="hlink"/>
                </a:solidFill>
                <a:latin typeface="Arial Black" pitchFamily="34" charset="0"/>
              </a:rPr>
              <a:t>Web Testing Methodology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609600" y="114300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  <a:buClr>
                <a:schemeClr val="hlink"/>
              </a:buClr>
              <a:buSzPct val="70000"/>
              <a:defRPr/>
            </a:pP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The Key Insights Come From Comparing The Load-test Simulation Models With The Appropriate Queue-theoretic 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Models</a:t>
            </a: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Open Queue - 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The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N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umber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O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f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U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sers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G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enerating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equests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U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nknown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Closed Queue - 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The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N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umber Of Users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G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enerating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equests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K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nown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nd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F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ixed</a:t>
            </a:r>
          </a:p>
          <a:p>
            <a:pPr>
              <a:spcBef>
                <a:spcPts val="1800"/>
              </a:spcBef>
              <a:spcAft>
                <a:spcPts val="1200"/>
              </a:spcAft>
              <a:buClr>
                <a:schemeClr val="hlink"/>
              </a:buClr>
              <a:buSzPct val="70000"/>
              <a:defRPr/>
            </a:pP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The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D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ynamics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O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f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hese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Q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ueues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D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iffer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D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ramatically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o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hey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N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eed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o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B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haracterized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n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ompletely </a:t>
            </a:r>
            <a:r>
              <a:rPr 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D</a:t>
            </a:r>
            <a:r>
              <a:rPr 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ifferent Ways</a:t>
            </a: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742950" lvl="1" indent="-285750">
              <a:spcBef>
                <a:spcPct val="5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73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4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4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457200" y="457200"/>
            <a:ext cx="8229600" cy="5943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Asynchronous Open </a:t>
            </a:r>
            <a:r>
              <a:rPr lang="en-US" sz="2800" u="sng" dirty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U</a:t>
            </a:r>
            <a:r>
              <a:rPr lang="en-US" sz="2800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sers</a:t>
            </a: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09600" y="4191000"/>
                <a:ext cx="7924800" cy="17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1600" dirty="0" smtClean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Arial Black" pitchFamily="34" charset="0"/>
                  </a:rPr>
                  <a:t>Residence Time:                       </a:t>
                </a:r>
                <a14:m>
                  <m:oMath xmlns:m="http://schemas.openxmlformats.org/officeDocument/2006/math">
                    <m:r>
                      <a:rPr lang="en-US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1600" b="1" i="1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  <a:defRPr/>
                </a:pPr>
                <a:r>
                  <a:rPr lang="en-US" sz="1600" dirty="0" smtClean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Arial Black" pitchFamily="34" charset="0"/>
                  </a:rPr>
                  <a:t>Number In Residence:              </a:t>
                </a:r>
                <a14:m>
                  <m:oMath xmlns:m="http://schemas.openxmlformats.org/officeDocument/2006/math">
                    <m:r>
                      <a:rPr lang="en-US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b="1" i="1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1600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</a:rPr>
                      <m:t>𝑹</m:t>
                    </m:r>
                    <m:r>
                      <a:rPr lang="en-US" sz="1600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</a:rPr>
                      <m:t>𝑾</m:t>
                    </m:r>
                    <m:r>
                      <a:rPr lang="en-US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</a:rPr>
                      <m:t>λ</m:t>
                    </m:r>
                    <m:r>
                      <a:rPr lang="en-US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</a:rPr>
                      <m:t>𝑺</m:t>
                    </m:r>
                  </m:oMath>
                </a14:m>
                <a:endParaRPr lang="en-US" sz="1600" b="1" i="1" u="sng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  <a:defRPr/>
                </a:pPr>
                <a:r>
                  <a:rPr lang="en-US" sz="1600" dirty="0" smtClean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Arial Black" pitchFamily="34" charset="0"/>
                  </a:rPr>
                  <a:t>Steady State:                            </a:t>
                </a:r>
                <a14:m>
                  <m:oMath xmlns:m="http://schemas.openxmlformats.org/officeDocument/2006/math">
                    <m:r>
                      <a:rPr lang="el-GR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1600" b="1" i="1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defRPr/>
                </a:pPr>
                <a:r>
                  <a:rPr lang="en-US" sz="1600" dirty="0" smtClean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Arial Black" pitchFamily="34" charset="0"/>
                  </a:rPr>
                  <a:t>M/M/1 Queue</a:t>
                </a:r>
                <a:r>
                  <a:rPr lang="en-US" sz="1600" dirty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Arial Black" pitchFamily="34" charset="0"/>
                  </a:rPr>
                  <a:t>:                  </a:t>
                </a:r>
                <a:r>
                  <a:rPr lang="en-US" sz="1600" dirty="0" smtClean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Arial Black" pitchFamily="34" charset="0"/>
                  </a:rPr>
                  <a:t>    </a:t>
                </a:r>
                <a:r>
                  <a:rPr lang="en-US" sz="1600" dirty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Arial Black" pitchFamily="34" charset="0"/>
                  </a:rPr>
                  <a:t>Random </a:t>
                </a:r>
                <a:r>
                  <a:rPr lang="en-US" sz="1600" dirty="0" smtClean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Arial Black" pitchFamily="34" charset="0"/>
                  </a:rPr>
                  <a:t>Arrivals</a:t>
                </a:r>
              </a:p>
              <a:p>
                <a:pPr algn="ctr">
                  <a:defRPr/>
                </a:pPr>
                <a:r>
                  <a:rPr lang="en-US" sz="1600" dirty="0" smtClean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Arial Black" pitchFamily="34" charset="0"/>
                  </a:rPr>
                  <a:t>Exponentially Distributed Service Times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91000"/>
                <a:ext cx="7924800" cy="1785104"/>
              </a:xfrm>
              <a:prstGeom prst="rect">
                <a:avLst/>
              </a:prstGeom>
              <a:blipFill rotWithShape="1">
                <a:blip r:embed="rId3"/>
                <a:stretch>
                  <a:fillRect l="-462" t="-1370" b="-47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31397" y="2514600"/>
            <a:ext cx="2667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Black" panose="020B0A04020102020204" pitchFamily="34" charset="0"/>
              </a:rPr>
              <a:t>Where:</a:t>
            </a:r>
          </a:p>
          <a:p>
            <a:r>
              <a:rPr lang="el-GR" sz="1400" b="1" dirty="0" smtClean="0">
                <a:latin typeface="Arial Black" panose="020B0A04020102020204" pitchFamily="34" charset="0"/>
                <a:cs typeface="Helvetica"/>
              </a:rPr>
              <a:t>λ</a:t>
            </a:r>
            <a:r>
              <a:rPr lang="en-US" sz="1400" b="1" dirty="0" smtClean="0">
                <a:latin typeface="Arial Black" panose="020B0A04020102020204" pitchFamily="34" charset="0"/>
              </a:rPr>
              <a:t>  = Arrival Rate</a:t>
            </a:r>
          </a:p>
          <a:p>
            <a:r>
              <a:rPr lang="en-US" sz="1400" b="1" dirty="0" smtClean="0">
                <a:latin typeface="Arial Black" panose="020B0A04020102020204" pitchFamily="34" charset="0"/>
              </a:rPr>
              <a:t>W = Time Waiting In Line</a:t>
            </a:r>
          </a:p>
          <a:p>
            <a:r>
              <a:rPr lang="en-US" sz="1400" b="1" dirty="0">
                <a:latin typeface="Arial Black" panose="020B0A04020102020204" pitchFamily="34" charset="0"/>
              </a:rPr>
              <a:t>S</a:t>
            </a:r>
            <a:r>
              <a:rPr lang="en-US" sz="1400" b="1" dirty="0" smtClean="0">
                <a:latin typeface="Arial Black" panose="020B0A04020102020204" pitchFamily="34" charset="0"/>
              </a:rPr>
              <a:t> = Service Time</a:t>
            </a:r>
          </a:p>
          <a:p>
            <a:r>
              <a:rPr lang="en-US" sz="1400" b="1" dirty="0">
                <a:latin typeface="Arial Black" panose="020B0A04020102020204" pitchFamily="34" charset="0"/>
              </a:rPr>
              <a:t>R = Residence </a:t>
            </a:r>
            <a:r>
              <a:rPr lang="en-US" sz="1400" b="1" dirty="0" smtClean="0">
                <a:latin typeface="Arial Black" panose="020B0A04020102020204" pitchFamily="34" charset="0"/>
              </a:rPr>
              <a:t>Time</a:t>
            </a:r>
          </a:p>
          <a:p>
            <a:r>
              <a:rPr lang="en-US" sz="1400" b="1" dirty="0" smtClean="0">
                <a:latin typeface="Arial Black" panose="020B0A04020102020204" pitchFamily="34" charset="0"/>
              </a:rPr>
              <a:t>X = Service Rate</a:t>
            </a:r>
          </a:p>
          <a:p>
            <a:r>
              <a:rPr lang="en-US" sz="1400" b="1" dirty="0" smtClean="0">
                <a:latin typeface="Arial Black" panose="020B0A04020102020204" pitchFamily="34" charset="0"/>
              </a:rPr>
              <a:t>Q = Number In Residence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95445" y="1146757"/>
            <a:ext cx="4890757" cy="1297770"/>
            <a:chOff x="1147389" y="1035942"/>
            <a:chExt cx="4890757" cy="1297770"/>
          </a:xfrm>
        </p:grpSpPr>
        <p:grpSp>
          <p:nvGrpSpPr>
            <p:cNvPr id="12" name="Group 11"/>
            <p:cNvGrpSpPr/>
            <p:nvPr/>
          </p:nvGrpSpPr>
          <p:grpSpPr>
            <a:xfrm>
              <a:off x="2834163" y="1088495"/>
              <a:ext cx="3203983" cy="1178433"/>
              <a:chOff x="2814885" y="1438882"/>
              <a:chExt cx="3203983" cy="1178433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186771" y="1772542"/>
                <a:ext cx="24411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200" b="1" dirty="0" smtClean="0">
                    <a:latin typeface="Helvetica"/>
                    <a:cs typeface="Helvetica"/>
                  </a:rPr>
                  <a:t>λ</a:t>
                </a:r>
                <a:r>
                  <a:rPr lang="en-US" sz="1200" b="1" dirty="0" smtClean="0"/>
                  <a:t>    </a:t>
                </a:r>
                <a:r>
                  <a:rPr lang="en-US" sz="1200" b="1" dirty="0" smtClean="0">
                    <a:latin typeface="Helvetica Narrow"/>
                  </a:rPr>
                  <a:t> </a:t>
                </a:r>
                <a:r>
                  <a:rPr lang="en-US" sz="1200" b="1" dirty="0" smtClean="0">
                    <a:latin typeface="Helvetica"/>
                    <a:cs typeface="Helvetica"/>
                  </a:rPr>
                  <a:t>                                          X</a:t>
                </a:r>
                <a:endParaRPr lang="en-US" sz="1200" b="1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4002636" y="1438882"/>
                <a:ext cx="457200" cy="339766"/>
                <a:chOff x="2903337" y="2226319"/>
                <a:chExt cx="457200" cy="339766"/>
              </a:xfrm>
            </p:grpSpPr>
            <p:sp>
              <p:nvSpPr>
                <p:cNvPr id="81" name="Right Brace 80"/>
                <p:cNvSpPr/>
                <p:nvPr/>
              </p:nvSpPr>
              <p:spPr bwMode="auto">
                <a:xfrm rot="16200000" flipV="1">
                  <a:off x="3069169" y="2274718"/>
                  <a:ext cx="125535" cy="457200"/>
                </a:xfrm>
                <a:prstGeom prst="rightBrac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964068" y="2226319"/>
                  <a:ext cx="2940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W</a:t>
                  </a:r>
                  <a:endParaRPr lang="en-US" sz="1200" b="1" dirty="0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3972576" y="2195471"/>
                <a:ext cx="869552" cy="421844"/>
                <a:chOff x="3104357" y="2631210"/>
                <a:chExt cx="869552" cy="421844"/>
              </a:xfrm>
            </p:grpSpPr>
            <p:sp>
              <p:nvSpPr>
                <p:cNvPr id="80" name="Right Brace 79"/>
                <p:cNvSpPr/>
                <p:nvPr/>
              </p:nvSpPr>
              <p:spPr bwMode="auto">
                <a:xfrm rot="16200000" flipH="1" flipV="1">
                  <a:off x="3442699" y="2292868"/>
                  <a:ext cx="192868" cy="869552"/>
                </a:xfrm>
                <a:prstGeom prst="rightBrac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3344459" y="2776055"/>
                  <a:ext cx="288944" cy="276999"/>
                </a:xfrm>
                <a:prstGeom prst="rect">
                  <a:avLst/>
                </a:prstGeom>
                <a:noFill/>
              </p:spPr>
              <p:txBody>
                <a:bodyPr wrap="square" lIns="137160" rtlCol="0">
                  <a:spAutoFit/>
                </a:bodyPr>
                <a:lstStyle/>
                <a:p>
                  <a:r>
                    <a:rPr lang="en-US" sz="1200" b="1" dirty="0"/>
                    <a:t>R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997776" y="1838328"/>
                <a:ext cx="838201" cy="339209"/>
                <a:chOff x="3780831" y="2145211"/>
                <a:chExt cx="838201" cy="339209"/>
              </a:xfrm>
            </p:grpSpPr>
            <p:sp>
              <p:nvSpPr>
                <p:cNvPr id="6" name="Oval 5"/>
                <p:cNvSpPr/>
                <p:nvPr/>
              </p:nvSpPr>
              <p:spPr bwMode="auto">
                <a:xfrm>
                  <a:off x="4274454" y="2145211"/>
                  <a:ext cx="344578" cy="339209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4008" tIns="18288" rIns="0" bIns="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1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S</a:t>
                  </a:r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3780831" y="2156887"/>
                  <a:ext cx="457200" cy="316468"/>
                  <a:chOff x="2333032" y="2742198"/>
                  <a:chExt cx="457200" cy="316468"/>
                </a:xfrm>
              </p:grpSpPr>
              <p:sp>
                <p:nvSpPr>
                  <p:cNvPr id="85" name="Rectangle 84"/>
                  <p:cNvSpPr/>
                  <p:nvPr/>
                </p:nvSpPr>
                <p:spPr bwMode="auto">
                  <a:xfrm>
                    <a:off x="2333032" y="2742198"/>
                    <a:ext cx="152400" cy="31646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 bwMode="auto">
                  <a:xfrm>
                    <a:off x="2485432" y="2742198"/>
                    <a:ext cx="152400" cy="31646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 bwMode="auto">
                  <a:xfrm>
                    <a:off x="2637832" y="2742198"/>
                    <a:ext cx="152400" cy="31646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cxnSp>
            <p:nvCxnSpPr>
              <p:cNvPr id="97" name="Straight Arrow Connector 96"/>
              <p:cNvCxnSpPr>
                <a:endCxn id="85" idx="1"/>
              </p:cNvCxnSpPr>
              <p:nvPr/>
            </p:nvCxnSpPr>
            <p:spPr bwMode="auto">
              <a:xfrm flipV="1">
                <a:off x="2814885" y="2008238"/>
                <a:ext cx="1182891" cy="776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 flipV="1">
                <a:off x="4835977" y="1998793"/>
                <a:ext cx="1182891" cy="776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5" name="Group 14"/>
            <p:cNvGrpSpPr/>
            <p:nvPr/>
          </p:nvGrpSpPr>
          <p:grpSpPr>
            <a:xfrm>
              <a:off x="1147389" y="1035942"/>
              <a:ext cx="1691163" cy="1297770"/>
              <a:chOff x="1147389" y="1035942"/>
              <a:chExt cx="1691163" cy="1297770"/>
            </a:xfrm>
          </p:grpSpPr>
          <p:sp>
            <p:nvSpPr>
              <p:cNvPr id="7" name="Cloud 6"/>
              <p:cNvSpPr/>
              <p:nvPr/>
            </p:nvSpPr>
            <p:spPr bwMode="auto">
              <a:xfrm>
                <a:off x="1147389" y="1035942"/>
                <a:ext cx="1691163" cy="1297770"/>
              </a:xfrm>
              <a:prstGeom prst="cloud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Smiley Face 8"/>
              <p:cNvSpPr/>
              <p:nvPr/>
            </p:nvSpPr>
            <p:spPr bwMode="auto">
              <a:xfrm>
                <a:off x="1447800" y="1385129"/>
                <a:ext cx="228600" cy="228976"/>
              </a:xfrm>
              <a:prstGeom prst="smileyFac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Smiley Face 25"/>
              <p:cNvSpPr/>
              <p:nvPr/>
            </p:nvSpPr>
            <p:spPr bwMode="auto">
              <a:xfrm>
                <a:off x="2287084" y="1340341"/>
                <a:ext cx="228600" cy="228976"/>
              </a:xfrm>
              <a:prstGeom prst="smileyFac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Smiley Face 26"/>
              <p:cNvSpPr/>
              <p:nvPr/>
            </p:nvSpPr>
            <p:spPr bwMode="auto">
              <a:xfrm>
                <a:off x="1447800" y="1747876"/>
                <a:ext cx="228600" cy="228976"/>
              </a:xfrm>
              <a:prstGeom prst="smileyFac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Smiley Face 27"/>
              <p:cNvSpPr/>
              <p:nvPr/>
            </p:nvSpPr>
            <p:spPr bwMode="auto">
              <a:xfrm>
                <a:off x="1764371" y="1875441"/>
                <a:ext cx="228600" cy="228976"/>
              </a:xfrm>
              <a:prstGeom prst="smileyFac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Smiley Face 28"/>
              <p:cNvSpPr/>
              <p:nvPr/>
            </p:nvSpPr>
            <p:spPr bwMode="auto">
              <a:xfrm>
                <a:off x="2132538" y="1747876"/>
                <a:ext cx="228600" cy="228976"/>
              </a:xfrm>
              <a:prstGeom prst="smileyFac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Smiley Face 29"/>
              <p:cNvSpPr/>
              <p:nvPr/>
            </p:nvSpPr>
            <p:spPr bwMode="auto">
              <a:xfrm>
                <a:off x="1878670" y="1446166"/>
                <a:ext cx="228600" cy="228976"/>
              </a:xfrm>
              <a:prstGeom prst="smileyFac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73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 autoUpdateAnimBg="0"/>
      <p:bldP spid="42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457200" y="457200"/>
            <a:ext cx="8229600" cy="5943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Synchronous Closed </a:t>
            </a:r>
            <a:r>
              <a:rPr lang="en-US" sz="2800" u="sng" dirty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U</a:t>
            </a:r>
            <a:r>
              <a:rPr lang="en-US" sz="2800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sers</a:t>
            </a: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400" y="1435049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Black" panose="020B0A04020102020204" pitchFamily="34" charset="0"/>
              </a:rPr>
              <a:t>Where:</a:t>
            </a:r>
          </a:p>
          <a:p>
            <a:r>
              <a:rPr lang="en-US" sz="1400" b="1" dirty="0" smtClean="0">
                <a:latin typeface="Arial Black" panose="020B0A04020102020204" pitchFamily="34" charset="0"/>
                <a:cs typeface="Helvetica"/>
              </a:rPr>
              <a:t>N = Number of Users</a:t>
            </a:r>
          </a:p>
          <a:p>
            <a:r>
              <a:rPr lang="en-US" sz="1400" b="1" dirty="0" smtClean="0">
                <a:latin typeface="Arial Black" panose="020B0A04020102020204" pitchFamily="34" charset="0"/>
                <a:cs typeface="Helvetica"/>
              </a:rPr>
              <a:t>Z = Think Time</a:t>
            </a:r>
          </a:p>
          <a:p>
            <a:r>
              <a:rPr lang="el-GR" sz="1400" b="1" dirty="0" smtClean="0">
                <a:latin typeface="Arial Black" panose="020B0A04020102020204" pitchFamily="34" charset="0"/>
                <a:cs typeface="Helvetica"/>
              </a:rPr>
              <a:t>λ</a:t>
            </a:r>
            <a:r>
              <a:rPr lang="en-US" sz="1400" b="1" dirty="0" smtClean="0">
                <a:latin typeface="Arial Black" panose="020B0A04020102020204" pitchFamily="34" charset="0"/>
              </a:rPr>
              <a:t> = Arrival Rate</a:t>
            </a:r>
          </a:p>
          <a:p>
            <a:r>
              <a:rPr lang="en-US" sz="1400" b="1" dirty="0">
                <a:latin typeface="Arial Black" panose="020B0A04020102020204" pitchFamily="34" charset="0"/>
              </a:rPr>
              <a:t>W = Time Waiting In Line</a:t>
            </a:r>
          </a:p>
          <a:p>
            <a:r>
              <a:rPr lang="en-US" sz="1400" b="1" dirty="0">
                <a:latin typeface="Arial Black" panose="020B0A04020102020204" pitchFamily="34" charset="0"/>
              </a:rPr>
              <a:t>S = Service </a:t>
            </a:r>
            <a:r>
              <a:rPr lang="en-US" sz="1400" b="1" dirty="0" smtClean="0">
                <a:latin typeface="Arial Black" panose="020B0A04020102020204" pitchFamily="34" charset="0"/>
              </a:rPr>
              <a:t>Time</a:t>
            </a:r>
          </a:p>
          <a:p>
            <a:r>
              <a:rPr lang="en-US" sz="1400" b="1" dirty="0" smtClean="0">
                <a:latin typeface="Arial Black" panose="020B0A04020102020204" pitchFamily="34" charset="0"/>
              </a:rPr>
              <a:t>R = Residence Time</a:t>
            </a:r>
          </a:p>
          <a:p>
            <a:r>
              <a:rPr lang="en-US" sz="1400" b="1" dirty="0" smtClean="0">
                <a:latin typeface="Arial Black" panose="020B0A04020102020204" pitchFamily="34" charset="0"/>
              </a:rPr>
              <a:t>X = Service Rate</a:t>
            </a:r>
          </a:p>
          <a:p>
            <a:r>
              <a:rPr lang="en-US" sz="1400" b="1" dirty="0" smtClean="0">
                <a:latin typeface="Arial Black" panose="020B0A04020102020204" pitchFamily="34" charset="0"/>
              </a:rPr>
              <a:t>Q = Number In Residence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05924" y="3889746"/>
                <a:ext cx="7924800" cy="23089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  <a:defRPr/>
                </a:pPr>
                <a:r>
                  <a:rPr lang="en-US" sz="1600" b="1" dirty="0" smtClean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Arial Black" pitchFamily="34" charset="0"/>
                  </a:rPr>
                  <a:t>Round Trip Time:                      </a:t>
                </a:r>
                <a14:m>
                  <m:oMath xmlns:m="http://schemas.openxmlformats.org/officeDocument/2006/math">
                    <m:r>
                      <a:rPr lang="en-US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1600" b="1" i="1" baseline="-2500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</a:rPr>
                      <m:t>𝑻</m:t>
                    </m:r>
                    <m:r>
                      <a:rPr lang="en-US" sz="1600" b="1" i="1" baseline="-2500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en-US" sz="1600" b="1" i="1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  <a:defRPr/>
                </a:pPr>
                <a:r>
                  <a:rPr lang="en-US" sz="1600" dirty="0" smtClean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Arial Black" pitchFamily="34" charset="0"/>
                  </a:rPr>
                  <a:t>Number Of Users: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</a:rPr>
                      <m:t>𝑁</m:t>
                    </m:r>
                    <m:r>
                      <a:rPr lang="en-US" sz="1600" b="0" i="1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</a:rPr>
                      <m:t>=</m:t>
                    </m:r>
                    <m:r>
                      <a:rPr lang="el-GR" sz="1600" b="0" i="1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</a:rPr>
                      <m:t>𝜆</m:t>
                    </m:r>
                    <m:r>
                      <a:rPr lang="en-US" sz="1600" b="0" i="1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1600" b="1" i="1" baseline="-2500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</a:rPr>
                      <m:t>𝑻</m:t>
                    </m:r>
                    <m:r>
                      <a:rPr lang="en-US" sz="1600" b="1" i="1" baseline="-2500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600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  <a:ea typeface="Cambria Math"/>
                      </a:rPr>
                      <m:t>𝝀</m:t>
                    </m:r>
                    <m:r>
                      <a:rPr lang="en-US" sz="1600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  <a:ea typeface="Cambria Math"/>
                      </a:rPr>
                      <m:t>𝑹</m:t>
                    </m:r>
                    <m:r>
                      <a:rPr lang="en-US" sz="1600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  <a:ea typeface="Cambria Math"/>
                      </a:rPr>
                      <m:t>𝝀</m:t>
                    </m:r>
                    <m:r>
                      <a:rPr lang="en-US" sz="1600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  <a:ea typeface="Cambria Math"/>
                      </a:rPr>
                      <m:t>𝒁</m:t>
                    </m:r>
                  </m:oMath>
                </a14:m>
                <a:r>
                  <a:rPr lang="en-US" sz="1600" b="1" i="1" baseline="-25000" dirty="0" smtClean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Cambria Math" panose="02040503050406030204" pitchFamily="18" charset="0"/>
                    <a:cs typeface="Helvetica"/>
                  </a:rPr>
                  <a:t> </a:t>
                </a:r>
              </a:p>
              <a:p>
                <a:pPr>
                  <a:spcAft>
                    <a:spcPts val="1200"/>
                  </a:spcAft>
                  <a:defRPr/>
                </a:pPr>
                <a:r>
                  <a:rPr lang="en-US" sz="1600" b="1" dirty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Arial Black" pitchFamily="34" charset="0"/>
                  </a:rPr>
                  <a:t>Number </a:t>
                </a:r>
                <a:r>
                  <a:rPr lang="en-US" sz="1600" b="1" dirty="0" smtClean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Arial Black" pitchFamily="34" charset="0"/>
                  </a:rPr>
                  <a:t>In Residence:                </a:t>
                </a:r>
                <a14:m>
                  <m:oMath xmlns:m="http://schemas.openxmlformats.org/officeDocument/2006/math">
                    <m:r>
                      <a:rPr lang="en-US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baseline="0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1600" b="1" i="1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  <a:defRPr/>
                </a:pPr>
                <a:r>
                  <a:rPr lang="en-US" sz="1600" b="1" dirty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Arial Black" pitchFamily="34" charset="0"/>
                  </a:rPr>
                  <a:t>Steady </a:t>
                </a:r>
                <a:r>
                  <a:rPr lang="en-US" sz="1600" b="1" dirty="0" smtClean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Arial Black" pitchFamily="34" charset="0"/>
                  </a:rPr>
                  <a:t>State:</a:t>
                </a:r>
                <a:r>
                  <a:rPr lang="en-US" sz="1600" b="1" dirty="0" smtClean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Cambria Math" panose="02040503050406030204" pitchFamily="18" charset="0"/>
                    <a:cs typeface="Helvetica"/>
                  </a:rPr>
                  <a:t>                                </a:t>
                </a:r>
                <a:r>
                  <a:rPr lang="en-US" sz="1600" b="1" dirty="0" smtClean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Helvetica"/>
                    <a:cs typeface="Helvetic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  <a:ea typeface="Cambria Math"/>
                        <a:cs typeface="Helvetica"/>
                      </a:rPr>
                      <m:t>𝛌</m:t>
                    </m:r>
                    <m:r>
                      <a:rPr lang="en-US" sz="1600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  <a:cs typeface="Helvetica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FFC000"/>
                            </a:solidFill>
                            <a:effectLst>
                              <a:outerShdw blurRad="38100" dist="38100" dir="2700000" algn="ctr" rotWithShape="0">
                                <a:schemeClr val="bg2"/>
                              </a:outerShdw>
                            </a:effectLst>
                            <a:latin typeface="Cambria Math"/>
                            <a:cs typeface="Helvetica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FFC000"/>
                            </a:solidFill>
                            <a:effectLst>
                              <a:outerShdw blurRad="38100" dist="38100" dir="2700000" algn="ctr" rotWithShape="0">
                                <a:schemeClr val="bg2"/>
                              </a:outerShdw>
                            </a:effectLst>
                            <a:latin typeface="Cambria Math"/>
                            <a:cs typeface="Helvetica"/>
                          </a:rPr>
                          <m:t>𝑵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FFC000"/>
                            </a:solidFill>
                            <a:effectLst>
                              <a:outerShdw blurRad="38100" dist="38100" dir="2700000" algn="ctr" rotWithShape="0">
                                <a:schemeClr val="bg2"/>
                              </a:outerShdw>
                            </a:effectLst>
                            <a:latin typeface="Cambria Math"/>
                            <a:cs typeface="Helvetica"/>
                          </a:rPr>
                          <m:t>𝒁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  <a:ea typeface="Cambria Math"/>
                        <a:cs typeface="Helvetica"/>
                      </a:rPr>
                      <m:t>−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FFC000"/>
                            </a:solidFill>
                            <a:effectLst>
                              <a:outerShdw blurRad="38100" dist="38100" dir="2700000" algn="ctr" rotWithShape="0">
                                <a:schemeClr val="bg2"/>
                              </a:outerShdw>
                            </a:effectLst>
                            <a:latin typeface="Cambria Math"/>
                            <a:ea typeface="Cambria Math"/>
                            <a:cs typeface="Helvetica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FFC000"/>
                            </a:solidFill>
                            <a:effectLst>
                              <a:outerShdw blurRad="38100" dist="38100" dir="2700000" algn="ctr" rotWithShape="0">
                                <a:schemeClr val="bg2"/>
                              </a:outerShdw>
                            </a:effectLst>
                            <a:latin typeface="Cambria Math"/>
                            <a:ea typeface="Cambria Math"/>
                            <a:cs typeface="Helvetica"/>
                          </a:rPr>
                          <m:t>𝑸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FFC000"/>
                            </a:solidFill>
                            <a:effectLst>
                              <a:outerShdw blurRad="38100" dist="38100" dir="2700000" algn="ctr" rotWithShape="0">
                                <a:schemeClr val="bg2"/>
                              </a:outerShdw>
                            </a:effectLst>
                            <a:latin typeface="Cambria Math"/>
                            <a:ea typeface="Cambria Math"/>
                            <a:cs typeface="Helvetica"/>
                          </a:rPr>
                          <m:t>𝒁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  <a:ea typeface="Cambria Math"/>
                        <a:cs typeface="Helvetica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ctr" rotWithShape="0">
                            <a:schemeClr val="bg2"/>
                          </a:outerShdw>
                        </a:effectLst>
                        <a:latin typeface="Cambria Math"/>
                        <a:ea typeface="Cambria Math"/>
                        <a:cs typeface="Helvetica"/>
                      </a:rPr>
                      <m:t>𝑿</m:t>
                    </m:r>
                  </m:oMath>
                </a14:m>
                <a:endParaRPr lang="en-US" sz="1600" b="1" i="1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defRPr/>
                </a:pPr>
                <a:r>
                  <a:rPr lang="en-US" sz="1600" dirty="0" smtClean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Arial Black" pitchFamily="34" charset="0"/>
                  </a:rPr>
                  <a:t>M/M/1/N/N </a:t>
                </a:r>
                <a:r>
                  <a:rPr lang="en-US" sz="1600" dirty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Arial Black" pitchFamily="34" charset="0"/>
                  </a:rPr>
                  <a:t>Queue</a:t>
                </a:r>
                <a:r>
                  <a:rPr lang="en-US" sz="1600" dirty="0" smtClean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Arial Black" pitchFamily="34" charset="0"/>
                  </a:rPr>
                  <a:t>:             Quasi-Random Arrivals</a:t>
                </a:r>
              </a:p>
              <a:p>
                <a:pPr algn="ctr">
                  <a:defRPr/>
                </a:pPr>
                <a:r>
                  <a:rPr lang="en-US" sz="1600" dirty="0" smtClean="0">
                    <a:solidFill>
                      <a:srgbClr val="FFC000"/>
                    </a:solidFill>
                    <a:effectLst>
                      <a:outerShdw blurRad="38100" dist="38100" dir="2700000" algn="ctr" rotWithShape="0">
                        <a:schemeClr val="bg2"/>
                      </a:outerShdw>
                    </a:effectLst>
                    <a:latin typeface="Arial Black" pitchFamily="34" charset="0"/>
                  </a:rPr>
                  <a:t>Exponentially Distributed Service Times 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4" y="3889746"/>
                <a:ext cx="7924800" cy="2308965"/>
              </a:xfrm>
              <a:prstGeom prst="rect">
                <a:avLst/>
              </a:prstGeom>
              <a:blipFill rotWithShape="1">
                <a:blip r:embed="rId3"/>
                <a:stretch>
                  <a:fillRect l="-462" t="-1055" b="-29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3390900" y="1094639"/>
            <a:ext cx="2362200" cy="2639927"/>
            <a:chOff x="3333796" y="1106546"/>
            <a:chExt cx="2362200" cy="2639927"/>
          </a:xfrm>
        </p:grpSpPr>
        <p:grpSp>
          <p:nvGrpSpPr>
            <p:cNvPr id="5" name="Group 4"/>
            <p:cNvGrpSpPr/>
            <p:nvPr/>
          </p:nvGrpSpPr>
          <p:grpSpPr>
            <a:xfrm>
              <a:off x="3333796" y="1112525"/>
              <a:ext cx="2362200" cy="2633948"/>
              <a:chOff x="3237099" y="825815"/>
              <a:chExt cx="2362200" cy="263394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237099" y="825815"/>
                <a:ext cx="2362200" cy="2185270"/>
                <a:chOff x="3124200" y="863153"/>
                <a:chExt cx="2362200" cy="218527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3934009" y="2709214"/>
                  <a:ext cx="838201" cy="339209"/>
                  <a:chOff x="3780396" y="1700407"/>
                  <a:chExt cx="838201" cy="339209"/>
                </a:xfrm>
              </p:grpSpPr>
              <p:sp>
                <p:nvSpPr>
                  <p:cNvPr id="6" name="Oval 5"/>
                  <p:cNvSpPr/>
                  <p:nvPr/>
                </p:nvSpPr>
                <p:spPr bwMode="auto">
                  <a:xfrm>
                    <a:off x="4274019" y="1700407"/>
                    <a:ext cx="344578" cy="33920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64008" tIns="18288" rIns="0" bIns="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200" b="1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rPr>
                      <a:t>S</a:t>
                    </a:r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3780396" y="1712083"/>
                    <a:ext cx="457200" cy="316468"/>
                    <a:chOff x="2332597" y="2297394"/>
                    <a:chExt cx="457200" cy="316468"/>
                  </a:xfrm>
                </p:grpSpPr>
                <p:sp>
                  <p:nvSpPr>
                    <p:cNvPr id="85" name="Rectangle 84"/>
                    <p:cNvSpPr/>
                    <p:nvPr/>
                  </p:nvSpPr>
                  <p:spPr bwMode="auto">
                    <a:xfrm>
                      <a:off x="2332597" y="2297394"/>
                      <a:ext cx="152400" cy="31646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86" name="Rectangle 85"/>
                    <p:cNvSpPr/>
                    <p:nvPr/>
                  </p:nvSpPr>
                  <p:spPr bwMode="auto">
                    <a:xfrm>
                      <a:off x="2484997" y="2297394"/>
                      <a:ext cx="152400" cy="31646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87" name="Rectangle 86"/>
                    <p:cNvSpPr/>
                    <p:nvPr/>
                  </p:nvSpPr>
                  <p:spPr bwMode="auto">
                    <a:xfrm>
                      <a:off x="2637397" y="2297394"/>
                      <a:ext cx="152400" cy="31646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4003028" y="863153"/>
                  <a:ext cx="655975" cy="952843"/>
                  <a:chOff x="4003028" y="863153"/>
                  <a:chExt cx="655975" cy="952843"/>
                </a:xfrm>
              </p:grpSpPr>
              <p:sp>
                <p:nvSpPr>
                  <p:cNvPr id="9" name="Left Brace 8"/>
                  <p:cNvSpPr/>
                  <p:nvPr/>
                </p:nvSpPr>
                <p:spPr bwMode="auto">
                  <a:xfrm>
                    <a:off x="4003028" y="880339"/>
                    <a:ext cx="148378" cy="935657"/>
                  </a:xfrm>
                  <a:prstGeom prst="leftBrac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" name="Right Brace 10"/>
                  <p:cNvSpPr/>
                  <p:nvPr/>
                </p:nvSpPr>
                <p:spPr bwMode="auto">
                  <a:xfrm>
                    <a:off x="4502158" y="863153"/>
                    <a:ext cx="156845" cy="952843"/>
                  </a:xfrm>
                  <a:prstGeom prst="rightBrace">
                    <a:avLst/>
                  </a:prstGeom>
                  <a:solidFill>
                    <a:schemeClr val="accent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51" name="TextBox 50"/>
                <p:cNvSpPr txBox="1"/>
                <p:nvPr/>
              </p:nvSpPr>
              <p:spPr>
                <a:xfrm>
                  <a:off x="3286309" y="2608196"/>
                  <a:ext cx="2057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Helvetica"/>
                      <a:cs typeface="Helvetica"/>
                    </a:rPr>
                    <a:t>λ</a:t>
                  </a:r>
                  <a:r>
                    <a:rPr lang="en-US" sz="1200" b="1" dirty="0" smtClean="0"/>
                    <a:t>                                  X</a:t>
                  </a:r>
                  <a:endParaRPr lang="en-US" sz="1200" b="1" dirty="0"/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3124200" y="1337013"/>
                  <a:ext cx="962209" cy="1545066"/>
                  <a:chOff x="3124200" y="1337013"/>
                  <a:chExt cx="962209" cy="1545066"/>
                </a:xfrm>
              </p:grpSpPr>
              <p:sp>
                <p:nvSpPr>
                  <p:cNvPr id="4" name="Left Bracket 3"/>
                  <p:cNvSpPr/>
                  <p:nvPr/>
                </p:nvSpPr>
                <p:spPr bwMode="auto">
                  <a:xfrm>
                    <a:off x="3124200" y="1339574"/>
                    <a:ext cx="747742" cy="1542505"/>
                  </a:xfrm>
                  <a:prstGeom prst="leftBracke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7" name="Straight Arrow Connector 6"/>
                  <p:cNvCxnSpPr>
                    <a:endCxn id="85" idx="1"/>
                  </p:cNvCxnSpPr>
                  <p:nvPr/>
                </p:nvCxnSpPr>
                <p:spPr bwMode="auto">
                  <a:xfrm>
                    <a:off x="3627997" y="2878818"/>
                    <a:ext cx="306012" cy="30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19" name="Straight Connector 18"/>
                  <p:cNvCxnSpPr/>
                  <p:nvPr/>
                </p:nvCxnSpPr>
                <p:spPr bwMode="auto">
                  <a:xfrm>
                    <a:off x="3871942" y="1337013"/>
                    <a:ext cx="214467" cy="13705"/>
                  </a:xfrm>
                  <a:prstGeom prst="line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4599921" y="1329728"/>
                  <a:ext cx="886479" cy="1552351"/>
                  <a:chOff x="4599921" y="1329728"/>
                  <a:chExt cx="886479" cy="1552351"/>
                </a:xfrm>
              </p:grpSpPr>
              <p:sp>
                <p:nvSpPr>
                  <p:cNvPr id="3" name="Right Bracket 2"/>
                  <p:cNvSpPr/>
                  <p:nvPr/>
                </p:nvSpPr>
                <p:spPr bwMode="auto">
                  <a:xfrm>
                    <a:off x="4781923" y="1329728"/>
                    <a:ext cx="704477" cy="1552351"/>
                  </a:xfrm>
                  <a:prstGeom prst="rightBracket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22" name="Straight Arrow Connector 21"/>
                  <p:cNvCxnSpPr/>
                  <p:nvPr/>
                </p:nvCxnSpPr>
                <p:spPr bwMode="auto">
                  <a:xfrm flipH="1">
                    <a:off x="4599921" y="1329728"/>
                    <a:ext cx="228600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  <p:sp>
              <p:nvSpPr>
                <p:cNvPr id="39" name="TextBox 38"/>
                <p:cNvSpPr txBox="1"/>
                <p:nvPr/>
              </p:nvSpPr>
              <p:spPr>
                <a:xfrm>
                  <a:off x="4688478" y="1065592"/>
                  <a:ext cx="533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N, Z</a:t>
                  </a:r>
                  <a:endParaRPr lang="en-US" sz="1200" b="1" dirty="0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4099141" y="2240036"/>
                <a:ext cx="2940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W</a:t>
                </a:r>
                <a:endParaRPr lang="en-US" sz="1200" b="1" dirty="0"/>
              </a:p>
            </p:txBody>
          </p:sp>
          <p:sp>
            <p:nvSpPr>
              <p:cNvPr id="43" name="Right Brace 42"/>
              <p:cNvSpPr/>
              <p:nvPr/>
            </p:nvSpPr>
            <p:spPr bwMode="auto">
              <a:xfrm rot="16200000" flipV="1">
                <a:off x="4178340" y="2342894"/>
                <a:ext cx="171931" cy="457200"/>
              </a:xfrm>
              <a:prstGeom prst="rightBrac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Right Brace 43"/>
              <p:cNvSpPr/>
              <p:nvPr/>
            </p:nvSpPr>
            <p:spPr bwMode="auto">
              <a:xfrm rot="16200000" flipH="1" flipV="1">
                <a:off x="4360068" y="2717632"/>
                <a:ext cx="190220" cy="816540"/>
              </a:xfrm>
              <a:prstGeom prst="rightBrac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86832" y="3182764"/>
                <a:ext cx="288944" cy="276999"/>
              </a:xfrm>
              <a:prstGeom prst="rect">
                <a:avLst/>
              </a:prstGeom>
              <a:noFill/>
            </p:spPr>
            <p:txBody>
              <a:bodyPr wrap="square" lIns="137160" rtlCol="0">
                <a:spAutoFit/>
              </a:bodyPr>
              <a:lstStyle/>
              <a:p>
                <a:r>
                  <a:rPr lang="en-US" sz="1200" b="1" dirty="0"/>
                  <a:t>R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411219" y="1106546"/>
              <a:ext cx="261254" cy="958822"/>
              <a:chOff x="7193606" y="2119060"/>
              <a:chExt cx="261254" cy="958822"/>
            </a:xfrm>
          </p:grpSpPr>
          <p:sp>
            <p:nvSpPr>
              <p:cNvPr id="41" name="Smiley Face 40"/>
              <p:cNvSpPr/>
              <p:nvPr/>
            </p:nvSpPr>
            <p:spPr bwMode="auto">
              <a:xfrm>
                <a:off x="7197171" y="2408780"/>
                <a:ext cx="257689" cy="232464"/>
              </a:xfrm>
              <a:prstGeom prst="smileyFace">
                <a:avLst>
                  <a:gd name="adj" fmla="val 242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Smiley Face 44"/>
              <p:cNvSpPr/>
              <p:nvPr/>
            </p:nvSpPr>
            <p:spPr bwMode="auto">
              <a:xfrm>
                <a:off x="7193606" y="2843916"/>
                <a:ext cx="257689" cy="233966"/>
              </a:xfrm>
              <a:prstGeom prst="smileyFace">
                <a:avLst>
                  <a:gd name="adj" fmla="val 242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5" name="Straight Connector 24"/>
              <p:cNvCxnSpPr>
                <a:stCxn id="45" idx="0"/>
              </p:cNvCxnSpPr>
              <p:nvPr/>
            </p:nvCxnSpPr>
            <p:spPr bwMode="auto">
              <a:xfrm flipH="1" flipV="1">
                <a:off x="7322450" y="2659610"/>
                <a:ext cx="1" cy="18430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Smiley Face 46"/>
              <p:cNvSpPr/>
              <p:nvPr/>
            </p:nvSpPr>
            <p:spPr bwMode="auto">
              <a:xfrm>
                <a:off x="7197171" y="2119060"/>
                <a:ext cx="257689" cy="232464"/>
              </a:xfrm>
              <a:prstGeom prst="smileyFace">
                <a:avLst>
                  <a:gd name="adj" fmla="val 242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672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 autoUpdateAnimBg="0"/>
      <p:bldP spid="38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495300" y="457200"/>
            <a:ext cx="8229600" cy="59436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800" u="sng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rgbClr val="000000"/>
                  </a:outerShdw>
                </a:effectLst>
                <a:latin typeface="Arial Black" pitchFamily="34" charset="0"/>
              </a:rPr>
              <a:t>Theoretical Comparison</a:t>
            </a:r>
          </a:p>
        </p:txBody>
      </p:sp>
      <p:sp>
        <p:nvSpPr>
          <p:cNvPr id="205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781344-8B0E-43FF-80B9-2D8C8CF152C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49362" y="2451234"/>
            <a:ext cx="289560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Constant Z virtual users</a:t>
            </a:r>
            <a:endParaRPr lang="en-US" sz="1600" dirty="0" smtClean="0">
              <a:solidFill>
                <a:srgbClr val="FFC000"/>
              </a:solidFill>
              <a:effectLst>
                <a:outerShdw blurRad="38100" dist="38100" dir="2700000" algn="ctr" rotWithShape="0">
                  <a:schemeClr val="bg2"/>
                </a:outerShdw>
              </a:effectLst>
              <a:latin typeface="Arial Black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57800" y="2438400"/>
            <a:ext cx="236220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ctr" rotWithShape="0">
                    <a:schemeClr val="bg2"/>
                  </a:outerShdw>
                </a:effectLst>
                <a:latin typeface="Arial Black" pitchFamily="34" charset="0"/>
              </a:rPr>
              <a:t>Scaled Z web users</a:t>
            </a:r>
            <a:endParaRPr lang="en-US" sz="1600" dirty="0" smtClean="0">
              <a:solidFill>
                <a:srgbClr val="FFC000"/>
              </a:solidFill>
              <a:effectLst>
                <a:outerShdw blurRad="38100" dist="38100" dir="2700000" algn="ctr" rotWithShape="0">
                  <a:schemeClr val="bg2"/>
                </a:outerShdw>
              </a:effectLst>
              <a:latin typeface="Arial Black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600" y="1169892"/>
            <a:ext cx="2667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Black" panose="020B0A04020102020204" pitchFamily="34" charset="0"/>
              </a:rPr>
              <a:t>Where:</a:t>
            </a:r>
          </a:p>
          <a:p>
            <a:r>
              <a:rPr lang="el-GR" sz="1400" b="1" dirty="0">
                <a:latin typeface="Arial Black" panose="020B0A04020102020204" pitchFamily="34" charset="0"/>
                <a:cs typeface="Helvetica"/>
              </a:rPr>
              <a:t>λ</a:t>
            </a:r>
            <a:r>
              <a:rPr lang="en-US" sz="1400" b="1" dirty="0">
                <a:latin typeface="Arial Black" panose="020B0A04020102020204" pitchFamily="34" charset="0"/>
              </a:rPr>
              <a:t> = Arrival Rate</a:t>
            </a:r>
          </a:p>
          <a:p>
            <a:r>
              <a:rPr lang="en-US" sz="1400" b="1" dirty="0" smtClean="0">
                <a:latin typeface="Arial Black" panose="020B0A04020102020204" pitchFamily="34" charset="0"/>
                <a:cs typeface="Helvetica"/>
              </a:rPr>
              <a:t>N = Number of Users</a:t>
            </a:r>
          </a:p>
          <a:p>
            <a:r>
              <a:rPr lang="en-US" sz="1400" b="1" dirty="0" smtClean="0">
                <a:latin typeface="Arial Black" panose="020B0A04020102020204" pitchFamily="34" charset="0"/>
                <a:cs typeface="Helvetica"/>
              </a:rPr>
              <a:t>Z = Think Time</a:t>
            </a:r>
          </a:p>
          <a:p>
            <a:r>
              <a:rPr lang="en-US" sz="1400" b="1" dirty="0" smtClean="0">
                <a:latin typeface="Arial Black" panose="020B0A04020102020204" pitchFamily="34" charset="0"/>
              </a:rPr>
              <a:t>Q = Number In Residence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933597" y="4724400"/>
                <a:ext cx="1327135" cy="7088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b="1" i="1" baseline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600" b="1" i="1" baseline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baseline="-2500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</a:rPr>
                        <m:t>𝒔𝒂𝒕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𝑺</m:t>
                          </m:r>
                          <m:r>
                            <a:rPr lang="en-US" sz="1600" b="1" i="1" baseline="-25000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𝒎𝒂𝒙</m:t>
                          </m:r>
                        </m:den>
                      </m:f>
                    </m:oMath>
                  </m:oMathPara>
                </a14:m>
                <a:endParaRPr lang="en-US" sz="1600" b="1" i="1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597" y="4724400"/>
                <a:ext cx="1327135" cy="7088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771359" y="4704779"/>
                <a:ext cx="1086641" cy="7056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b="1" i="1" baseline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600" b="1" i="1" baseline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baseline="-2500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</a:rPr>
                        <m:t>𝒓𝒂𝒕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𝑵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𝒁</m:t>
                          </m:r>
                        </m:den>
                      </m:f>
                    </m:oMath>
                  </m:oMathPara>
                </a14:m>
                <a:endParaRPr lang="en-US" sz="1600" b="1" i="1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359" y="4704779"/>
                <a:ext cx="1086641" cy="7056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81239" y="1295399"/>
                <a:ext cx="1381521" cy="7284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b="1" i="1" baseline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𝑵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𝒁</m:t>
                          </m:r>
                        </m:den>
                      </m:f>
                      <m:r>
                        <a:rPr lang="en-US" sz="1600" b="1" i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</a:rPr>
                        <m:t>–</m:t>
                      </m:r>
                      <m:f>
                        <m:fPr>
                          <m:ctrlPr>
                            <a:rPr lang="en-US" sz="1600" b="1" i="1" dirty="0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</a:rPr>
                            <m:t>𝑸</m:t>
                          </m:r>
                        </m:num>
                        <m:den>
                          <m:r>
                            <a:rPr lang="en-US" sz="1600" b="1" i="1" dirty="0" smtClean="0">
                              <a:solidFill>
                                <a:srgbClr val="FFC000"/>
                              </a:solidFill>
                              <a:effectLst>
                                <a:outerShdw blurRad="38100" dist="38100" dir="2700000" algn="ctr" rotWithShape="0">
                                  <a:schemeClr val="bg2"/>
                                </a:outerShdw>
                              </a:effectLst>
                              <a:latin typeface="Cambria Math"/>
                            </a:rPr>
                            <m:t>𝒁</m:t>
                          </m:r>
                        </m:den>
                      </m:f>
                    </m:oMath>
                  </m:oMathPara>
                </a14:m>
                <a:endParaRPr lang="en-US" sz="1600" b="1" i="1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239" y="1295399"/>
                <a:ext cx="1381521" cy="7284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028679" y="5334000"/>
                <a:ext cx="1327135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b="1" i="1" baseline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600" b="1" i="1" baseline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baseline="-2500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</a:rPr>
                        <m:t>𝒓𝒂𝒕</m:t>
                      </m:r>
                      <m:r>
                        <a:rPr lang="en-US" sz="1600" b="1" i="1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sz="1600" b="1" i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λ</m:t>
                      </m:r>
                      <m:r>
                        <a:rPr lang="en-US" sz="1600" b="1" i="1" baseline="-2500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ctr" rotWithShape="0">
                              <a:schemeClr val="bg2"/>
                            </a:outerShdw>
                          </a:effectLst>
                          <a:latin typeface="Cambria Math"/>
                          <a:ea typeface="Cambria Math"/>
                        </a:rPr>
                        <m:t>𝒔𝒂𝒕</m:t>
                      </m:r>
                    </m:oMath>
                  </m:oMathPara>
                </a14:m>
                <a:endParaRPr lang="en-US" sz="1600" b="1" i="1" baseline="-25000" dirty="0" smtClean="0">
                  <a:solidFill>
                    <a:srgbClr val="FFC000"/>
                  </a:solidFill>
                  <a:effectLst>
                    <a:outerShdw blurRad="38100" dist="38100" dir="2700000" algn="ctr" rotWithShape="0">
                      <a:schemeClr val="bg2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679" y="5334000"/>
                <a:ext cx="1327135" cy="4924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99" y="2789788"/>
            <a:ext cx="36671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730" y="2789788"/>
            <a:ext cx="36671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695" y="2789788"/>
            <a:ext cx="6191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627" y="2789788"/>
            <a:ext cx="6191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84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20" grpId="0"/>
      <p:bldP spid="28" grpId="0"/>
      <p:bldP spid="30" grpId="0"/>
      <p:bldP spid="24" grpId="0"/>
      <p:bldP spid="26" grpId="0"/>
      <p:bldP spid="27" grpId="0"/>
      <p:bldP spid="31" grpId="0"/>
    </p:bld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Curtain Call</Template>
  <TotalTime>14322</TotalTime>
  <Words>1712</Words>
  <Application>Microsoft Office PowerPoint</Application>
  <PresentationFormat>On-screen Show (4:3)</PresentationFormat>
  <Paragraphs>345</Paragraphs>
  <Slides>29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Stream</vt:lpstr>
      <vt:lpstr>Document</vt:lpstr>
      <vt:lpstr>PowerPoint Presentation</vt:lpstr>
      <vt:lpstr>Introduction</vt:lpstr>
      <vt:lpstr>The Problem</vt:lpstr>
      <vt:lpstr>Synchronous Vs Asynchronous Arrivals</vt:lpstr>
      <vt:lpstr>PowerPoint Presentation</vt:lpstr>
      <vt:lpstr>Web Testing Methodology</vt:lpstr>
      <vt:lpstr>PowerPoint Presentation</vt:lpstr>
      <vt:lpstr>PowerPoint Presentation</vt:lpstr>
      <vt:lpstr>PowerPoint Presentation</vt:lpstr>
      <vt:lpstr>Web Testing Principle A</vt:lpstr>
      <vt:lpstr>Visualizing Principle A</vt:lpstr>
      <vt:lpstr>Visualizing Principle A </vt:lpstr>
      <vt:lpstr>Applying the Methodology Mimicking a Poisson Process</vt:lpstr>
      <vt:lpstr>PowerPoint Presentation</vt:lpstr>
      <vt:lpstr>PowerPoint Presentation</vt:lpstr>
      <vt:lpstr>PowerPoint Presentation</vt:lpstr>
      <vt:lpstr>Web Testing Principle B</vt:lpstr>
      <vt:lpstr>Website Case Study </vt:lpstr>
      <vt:lpstr>PowerPoint Presentation</vt:lpstr>
      <vt:lpstr>Test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Conclusions (cont)</vt:lpstr>
      <vt:lpstr>    QUESTIONS ? ?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HiQ 8000 Traffic Capacity</dc:title>
  <dc:creator>James F. Brady</dc:creator>
  <cp:lastModifiedBy>James F. Brady</cp:lastModifiedBy>
  <cp:revision>3512</cp:revision>
  <cp:lastPrinted>2016-11-02T00:14:56Z</cp:lastPrinted>
  <dcterms:modified xsi:type="dcterms:W3CDTF">2016-11-10T16:46:45Z</dcterms:modified>
</cp:coreProperties>
</file>