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3"/>
  </p:notesMasterIdLst>
  <p:handoutMasterIdLst>
    <p:handoutMasterId r:id="rId14"/>
  </p:handoutMasterIdLst>
  <p:sldIdLst>
    <p:sldId id="1732" r:id="rId3"/>
    <p:sldId id="1730" r:id="rId4"/>
    <p:sldId id="1738" r:id="rId5"/>
    <p:sldId id="1739" r:id="rId6"/>
    <p:sldId id="1692" r:id="rId7"/>
    <p:sldId id="1740" r:id="rId8"/>
    <p:sldId id="1737" r:id="rId9"/>
    <p:sldId id="1741" r:id="rId10"/>
    <p:sldId id="1742" r:id="rId11"/>
    <p:sldId id="174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>
        <p:scale>
          <a:sx n="100" d="100"/>
          <a:sy n="100" d="100"/>
        </p:scale>
        <p:origin x="20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88D13-D730-4699-8540-D88D888B617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DDAC17-206C-4AB3-BBDD-972B2C44483C}">
      <dgm:prSet phldrT="[Text]"/>
      <dgm:spPr/>
      <dgm:t>
        <a:bodyPr/>
        <a:lstStyle/>
        <a:p>
          <a:r>
            <a:rPr lang="en-US" dirty="0"/>
            <a:t>BA</a:t>
          </a:r>
        </a:p>
      </dgm:t>
    </dgm:pt>
    <dgm:pt modelId="{5C8CA7E5-CB83-4620-8446-408A0521C474}" type="parTrans" cxnId="{6B33F6F1-8944-4055-A20E-8E3E19313614}">
      <dgm:prSet/>
      <dgm:spPr/>
      <dgm:t>
        <a:bodyPr/>
        <a:lstStyle/>
        <a:p>
          <a:endParaRPr lang="en-US"/>
        </a:p>
      </dgm:t>
    </dgm:pt>
    <dgm:pt modelId="{14E95870-0A5C-42FA-B136-1DA04D2B4760}" type="sibTrans" cxnId="{6B33F6F1-8944-4055-A20E-8E3E19313614}">
      <dgm:prSet/>
      <dgm:spPr/>
      <dgm:t>
        <a:bodyPr/>
        <a:lstStyle/>
        <a:p>
          <a:endParaRPr lang="en-US"/>
        </a:p>
      </dgm:t>
    </dgm:pt>
    <dgm:pt modelId="{C7802D8D-A717-47FC-B41C-25E9ED528A5B}">
      <dgm:prSet phldrT="[Text]"/>
      <dgm:spPr/>
      <dgm:t>
        <a:bodyPr/>
        <a:lstStyle/>
        <a:p>
          <a:r>
            <a:rPr lang="en-US" dirty="0"/>
            <a:t>Senior Analyst</a:t>
          </a:r>
        </a:p>
      </dgm:t>
    </dgm:pt>
    <dgm:pt modelId="{7CB597DF-1C2E-4A68-96BA-43DE6AC2D077}" type="parTrans" cxnId="{623D1F79-3B21-4CE6-9225-84CDCB7B0F81}">
      <dgm:prSet/>
      <dgm:spPr/>
      <dgm:t>
        <a:bodyPr/>
        <a:lstStyle/>
        <a:p>
          <a:endParaRPr lang="en-US"/>
        </a:p>
      </dgm:t>
    </dgm:pt>
    <dgm:pt modelId="{DC6DEBE4-E6BA-4830-A8E9-776182AD24D0}" type="sibTrans" cxnId="{623D1F79-3B21-4CE6-9225-84CDCB7B0F81}">
      <dgm:prSet/>
      <dgm:spPr/>
      <dgm:t>
        <a:bodyPr/>
        <a:lstStyle/>
        <a:p>
          <a:endParaRPr lang="en-US"/>
        </a:p>
      </dgm:t>
    </dgm:pt>
    <dgm:pt modelId="{7D1AEC04-A750-4AEF-AAC9-C3A82CD8F40C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7A812542-C62C-4EEF-80A2-3219D63CE54E}" type="parTrans" cxnId="{945CA5A3-6066-43F0-AE65-8B6C102A3BE2}">
      <dgm:prSet/>
      <dgm:spPr/>
      <dgm:t>
        <a:bodyPr/>
        <a:lstStyle/>
        <a:p>
          <a:endParaRPr lang="en-US"/>
        </a:p>
      </dgm:t>
    </dgm:pt>
    <dgm:pt modelId="{4C1E51FF-4131-4BA2-95FC-EBDBAF7F3DF9}" type="sibTrans" cxnId="{945CA5A3-6066-43F0-AE65-8B6C102A3BE2}">
      <dgm:prSet/>
      <dgm:spPr/>
      <dgm:t>
        <a:bodyPr/>
        <a:lstStyle/>
        <a:p>
          <a:endParaRPr lang="en-US"/>
        </a:p>
      </dgm:t>
    </dgm:pt>
    <dgm:pt modelId="{67046C94-04CD-47C9-83EB-2DE738C592A1}">
      <dgm:prSet/>
      <dgm:spPr/>
      <dgm:t>
        <a:bodyPr/>
        <a:lstStyle/>
        <a:p>
          <a:r>
            <a:rPr lang="en-US" dirty="0"/>
            <a:t>Product Owner</a:t>
          </a:r>
        </a:p>
      </dgm:t>
    </dgm:pt>
    <dgm:pt modelId="{C3429D00-9E43-48F9-B74B-E5F35C38EEE2}" type="parTrans" cxnId="{1B7EEE25-9197-4E26-A5A7-FD9869B22DBA}">
      <dgm:prSet/>
      <dgm:spPr/>
      <dgm:t>
        <a:bodyPr/>
        <a:lstStyle/>
        <a:p>
          <a:endParaRPr lang="en-US"/>
        </a:p>
      </dgm:t>
    </dgm:pt>
    <dgm:pt modelId="{EB36BCFB-3132-4BA6-87B8-DDD8677A7FBD}" type="sibTrans" cxnId="{1B7EEE25-9197-4E26-A5A7-FD9869B22DBA}">
      <dgm:prSet/>
      <dgm:spPr/>
      <dgm:t>
        <a:bodyPr/>
        <a:lstStyle/>
        <a:p>
          <a:endParaRPr lang="en-US"/>
        </a:p>
      </dgm:t>
    </dgm:pt>
    <dgm:pt modelId="{00122926-BC5C-4588-BF92-8D4B2BE1D8A7}" type="pres">
      <dgm:prSet presAssocID="{B5C88D13-D730-4699-8540-D88D888B617E}" presName="outerComposite" presStyleCnt="0">
        <dgm:presLayoutVars>
          <dgm:chMax val="5"/>
          <dgm:dir/>
          <dgm:resizeHandles val="exact"/>
        </dgm:presLayoutVars>
      </dgm:prSet>
      <dgm:spPr/>
    </dgm:pt>
    <dgm:pt modelId="{3B4FE8E0-D3D1-4503-ABAD-3A723B22A7CC}" type="pres">
      <dgm:prSet presAssocID="{B5C88D13-D730-4699-8540-D88D888B617E}" presName="dummyMaxCanvas" presStyleCnt="0">
        <dgm:presLayoutVars/>
      </dgm:prSet>
      <dgm:spPr/>
    </dgm:pt>
    <dgm:pt modelId="{0868034C-859A-45BE-99BD-717A3DF10F24}" type="pres">
      <dgm:prSet presAssocID="{B5C88D13-D730-4699-8540-D88D888B617E}" presName="FourNodes_1" presStyleLbl="node1" presStyleIdx="0" presStyleCnt="4">
        <dgm:presLayoutVars>
          <dgm:bulletEnabled val="1"/>
        </dgm:presLayoutVars>
      </dgm:prSet>
      <dgm:spPr/>
    </dgm:pt>
    <dgm:pt modelId="{A26EA6A3-C85C-4078-AEF3-95692EBA289C}" type="pres">
      <dgm:prSet presAssocID="{B5C88D13-D730-4699-8540-D88D888B617E}" presName="FourNodes_2" presStyleLbl="node1" presStyleIdx="1" presStyleCnt="4">
        <dgm:presLayoutVars>
          <dgm:bulletEnabled val="1"/>
        </dgm:presLayoutVars>
      </dgm:prSet>
      <dgm:spPr/>
    </dgm:pt>
    <dgm:pt modelId="{F8521191-0133-4755-A310-DCFACF04FA68}" type="pres">
      <dgm:prSet presAssocID="{B5C88D13-D730-4699-8540-D88D888B617E}" presName="FourNodes_3" presStyleLbl="node1" presStyleIdx="2" presStyleCnt="4">
        <dgm:presLayoutVars>
          <dgm:bulletEnabled val="1"/>
        </dgm:presLayoutVars>
      </dgm:prSet>
      <dgm:spPr/>
    </dgm:pt>
    <dgm:pt modelId="{7816C288-2D8A-4CCF-AC06-185FE8E33DBA}" type="pres">
      <dgm:prSet presAssocID="{B5C88D13-D730-4699-8540-D88D888B617E}" presName="FourNodes_4" presStyleLbl="node1" presStyleIdx="3" presStyleCnt="4">
        <dgm:presLayoutVars>
          <dgm:bulletEnabled val="1"/>
        </dgm:presLayoutVars>
      </dgm:prSet>
      <dgm:spPr/>
    </dgm:pt>
    <dgm:pt modelId="{38455D34-1011-428E-B8AB-17EC2C8D281A}" type="pres">
      <dgm:prSet presAssocID="{B5C88D13-D730-4699-8540-D88D888B617E}" presName="FourConn_1-2" presStyleLbl="fgAccFollowNode1" presStyleIdx="0" presStyleCnt="3">
        <dgm:presLayoutVars>
          <dgm:bulletEnabled val="1"/>
        </dgm:presLayoutVars>
      </dgm:prSet>
      <dgm:spPr/>
    </dgm:pt>
    <dgm:pt modelId="{341AC94B-B27E-452F-84F5-19055EB2E89D}" type="pres">
      <dgm:prSet presAssocID="{B5C88D13-D730-4699-8540-D88D888B617E}" presName="FourConn_2-3" presStyleLbl="fgAccFollowNode1" presStyleIdx="1" presStyleCnt="3">
        <dgm:presLayoutVars>
          <dgm:bulletEnabled val="1"/>
        </dgm:presLayoutVars>
      </dgm:prSet>
      <dgm:spPr/>
    </dgm:pt>
    <dgm:pt modelId="{2AF24B6D-6940-4DEF-9912-CAD488A3DD49}" type="pres">
      <dgm:prSet presAssocID="{B5C88D13-D730-4699-8540-D88D888B617E}" presName="FourConn_3-4" presStyleLbl="fgAccFollowNode1" presStyleIdx="2" presStyleCnt="3">
        <dgm:presLayoutVars>
          <dgm:bulletEnabled val="1"/>
        </dgm:presLayoutVars>
      </dgm:prSet>
      <dgm:spPr/>
    </dgm:pt>
    <dgm:pt modelId="{12111B5D-2E1B-47DA-AB83-FBCEDAF5C2A9}" type="pres">
      <dgm:prSet presAssocID="{B5C88D13-D730-4699-8540-D88D888B617E}" presName="FourNodes_1_text" presStyleLbl="node1" presStyleIdx="3" presStyleCnt="4">
        <dgm:presLayoutVars>
          <dgm:bulletEnabled val="1"/>
        </dgm:presLayoutVars>
      </dgm:prSet>
      <dgm:spPr/>
    </dgm:pt>
    <dgm:pt modelId="{D7D34B63-3E81-4041-BF58-97670F27936A}" type="pres">
      <dgm:prSet presAssocID="{B5C88D13-D730-4699-8540-D88D888B617E}" presName="FourNodes_2_text" presStyleLbl="node1" presStyleIdx="3" presStyleCnt="4">
        <dgm:presLayoutVars>
          <dgm:bulletEnabled val="1"/>
        </dgm:presLayoutVars>
      </dgm:prSet>
      <dgm:spPr/>
    </dgm:pt>
    <dgm:pt modelId="{493B99F4-2F02-49DC-ACDA-AAE022B8419D}" type="pres">
      <dgm:prSet presAssocID="{B5C88D13-D730-4699-8540-D88D888B617E}" presName="FourNodes_3_text" presStyleLbl="node1" presStyleIdx="3" presStyleCnt="4">
        <dgm:presLayoutVars>
          <dgm:bulletEnabled val="1"/>
        </dgm:presLayoutVars>
      </dgm:prSet>
      <dgm:spPr/>
    </dgm:pt>
    <dgm:pt modelId="{7E7C861C-E0C3-4E22-AD0D-091456F87C2F}" type="pres">
      <dgm:prSet presAssocID="{B5C88D13-D730-4699-8540-D88D888B617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4BD11B-27E1-446C-840A-485964FC015C}" type="presOf" srcId="{7D1AEC04-A750-4AEF-AAC9-C3A82CD8F40C}" destId="{493B99F4-2F02-49DC-ACDA-AAE022B8419D}" srcOrd="1" destOrd="0" presId="urn:microsoft.com/office/officeart/2005/8/layout/vProcess5"/>
    <dgm:cxn modelId="{1B7EEE25-9197-4E26-A5A7-FD9869B22DBA}" srcId="{B5C88D13-D730-4699-8540-D88D888B617E}" destId="{67046C94-04CD-47C9-83EB-2DE738C592A1}" srcOrd="3" destOrd="0" parTransId="{C3429D00-9E43-48F9-B74B-E5F35C38EEE2}" sibTransId="{EB36BCFB-3132-4BA6-87B8-DDD8677A7FBD}"/>
    <dgm:cxn modelId="{EE930C2E-7D5E-4AAD-8EF7-60AEA0F15A63}" type="presOf" srcId="{DC6DEBE4-E6BA-4830-A8E9-776182AD24D0}" destId="{341AC94B-B27E-452F-84F5-19055EB2E89D}" srcOrd="0" destOrd="0" presId="urn:microsoft.com/office/officeart/2005/8/layout/vProcess5"/>
    <dgm:cxn modelId="{FBB0D432-BAC6-4B77-A887-EF17DFC8E75D}" type="presOf" srcId="{14E95870-0A5C-42FA-B136-1DA04D2B4760}" destId="{38455D34-1011-428E-B8AB-17EC2C8D281A}" srcOrd="0" destOrd="0" presId="urn:microsoft.com/office/officeart/2005/8/layout/vProcess5"/>
    <dgm:cxn modelId="{27483F54-C7F4-45C5-8936-0E5F161BA440}" type="presOf" srcId="{C7802D8D-A717-47FC-B41C-25E9ED528A5B}" destId="{A26EA6A3-C85C-4078-AEF3-95692EBA289C}" srcOrd="0" destOrd="0" presId="urn:microsoft.com/office/officeart/2005/8/layout/vProcess5"/>
    <dgm:cxn modelId="{623D1F79-3B21-4CE6-9225-84CDCB7B0F81}" srcId="{B5C88D13-D730-4699-8540-D88D888B617E}" destId="{C7802D8D-A717-47FC-B41C-25E9ED528A5B}" srcOrd="1" destOrd="0" parTransId="{7CB597DF-1C2E-4A68-96BA-43DE6AC2D077}" sibTransId="{DC6DEBE4-E6BA-4830-A8E9-776182AD24D0}"/>
    <dgm:cxn modelId="{8B53547B-4685-4039-9D22-3A308539F2F8}" type="presOf" srcId="{C7802D8D-A717-47FC-B41C-25E9ED528A5B}" destId="{D7D34B63-3E81-4041-BF58-97670F27936A}" srcOrd="1" destOrd="0" presId="urn:microsoft.com/office/officeart/2005/8/layout/vProcess5"/>
    <dgm:cxn modelId="{9EADBB8C-08EB-403E-BEC3-91A3D73D1632}" type="presOf" srcId="{BCDDAC17-206C-4AB3-BBDD-972B2C44483C}" destId="{12111B5D-2E1B-47DA-AB83-FBCEDAF5C2A9}" srcOrd="1" destOrd="0" presId="urn:microsoft.com/office/officeart/2005/8/layout/vProcess5"/>
    <dgm:cxn modelId="{15B6A88F-588C-4B33-A8B9-AB0F4E2DD559}" type="presOf" srcId="{7D1AEC04-A750-4AEF-AAC9-C3A82CD8F40C}" destId="{F8521191-0133-4755-A310-DCFACF04FA68}" srcOrd="0" destOrd="0" presId="urn:microsoft.com/office/officeart/2005/8/layout/vProcess5"/>
    <dgm:cxn modelId="{41B24792-7C6C-4667-ABB7-0F771213E662}" type="presOf" srcId="{BCDDAC17-206C-4AB3-BBDD-972B2C44483C}" destId="{0868034C-859A-45BE-99BD-717A3DF10F24}" srcOrd="0" destOrd="0" presId="urn:microsoft.com/office/officeart/2005/8/layout/vProcess5"/>
    <dgm:cxn modelId="{945CA5A3-6066-43F0-AE65-8B6C102A3BE2}" srcId="{B5C88D13-D730-4699-8540-D88D888B617E}" destId="{7D1AEC04-A750-4AEF-AAC9-C3A82CD8F40C}" srcOrd="2" destOrd="0" parTransId="{7A812542-C62C-4EEF-80A2-3219D63CE54E}" sibTransId="{4C1E51FF-4131-4BA2-95FC-EBDBAF7F3DF9}"/>
    <dgm:cxn modelId="{6DF0B0BC-D0B5-4C52-BAF4-96A0096C9E8A}" type="presOf" srcId="{67046C94-04CD-47C9-83EB-2DE738C592A1}" destId="{7E7C861C-E0C3-4E22-AD0D-091456F87C2F}" srcOrd="1" destOrd="0" presId="urn:microsoft.com/office/officeart/2005/8/layout/vProcess5"/>
    <dgm:cxn modelId="{BFA358C9-4E5E-47AC-8CF9-8CC6A22C8FED}" type="presOf" srcId="{B5C88D13-D730-4699-8540-D88D888B617E}" destId="{00122926-BC5C-4588-BF92-8D4B2BE1D8A7}" srcOrd="0" destOrd="0" presId="urn:microsoft.com/office/officeart/2005/8/layout/vProcess5"/>
    <dgm:cxn modelId="{8F0386CC-D4F9-4F1D-AF03-CE0263CB8818}" type="presOf" srcId="{67046C94-04CD-47C9-83EB-2DE738C592A1}" destId="{7816C288-2D8A-4CCF-AC06-185FE8E33DBA}" srcOrd="0" destOrd="0" presId="urn:microsoft.com/office/officeart/2005/8/layout/vProcess5"/>
    <dgm:cxn modelId="{C96C33D7-BE86-4FEC-8FD4-EA7BEE522070}" type="presOf" srcId="{4C1E51FF-4131-4BA2-95FC-EBDBAF7F3DF9}" destId="{2AF24B6D-6940-4DEF-9912-CAD488A3DD49}" srcOrd="0" destOrd="0" presId="urn:microsoft.com/office/officeart/2005/8/layout/vProcess5"/>
    <dgm:cxn modelId="{6B33F6F1-8944-4055-A20E-8E3E19313614}" srcId="{B5C88D13-D730-4699-8540-D88D888B617E}" destId="{BCDDAC17-206C-4AB3-BBDD-972B2C44483C}" srcOrd="0" destOrd="0" parTransId="{5C8CA7E5-CB83-4620-8446-408A0521C474}" sibTransId="{14E95870-0A5C-42FA-B136-1DA04D2B4760}"/>
    <dgm:cxn modelId="{C98A8988-A934-40B7-81AF-5750296C50C3}" type="presParOf" srcId="{00122926-BC5C-4588-BF92-8D4B2BE1D8A7}" destId="{3B4FE8E0-D3D1-4503-ABAD-3A723B22A7CC}" srcOrd="0" destOrd="0" presId="urn:microsoft.com/office/officeart/2005/8/layout/vProcess5"/>
    <dgm:cxn modelId="{5D6830F6-D0A8-41C5-B029-D7FE5F8B7D41}" type="presParOf" srcId="{00122926-BC5C-4588-BF92-8D4B2BE1D8A7}" destId="{0868034C-859A-45BE-99BD-717A3DF10F24}" srcOrd="1" destOrd="0" presId="urn:microsoft.com/office/officeart/2005/8/layout/vProcess5"/>
    <dgm:cxn modelId="{4CC6D964-5A9C-40F8-A991-08FAD29C7847}" type="presParOf" srcId="{00122926-BC5C-4588-BF92-8D4B2BE1D8A7}" destId="{A26EA6A3-C85C-4078-AEF3-95692EBA289C}" srcOrd="2" destOrd="0" presId="urn:microsoft.com/office/officeart/2005/8/layout/vProcess5"/>
    <dgm:cxn modelId="{68E8BE8F-A4E3-43FC-A0CB-82020FED4E81}" type="presParOf" srcId="{00122926-BC5C-4588-BF92-8D4B2BE1D8A7}" destId="{F8521191-0133-4755-A310-DCFACF04FA68}" srcOrd="3" destOrd="0" presId="urn:microsoft.com/office/officeart/2005/8/layout/vProcess5"/>
    <dgm:cxn modelId="{8C3E2597-A015-410C-BEAD-1B486EE2A331}" type="presParOf" srcId="{00122926-BC5C-4588-BF92-8D4B2BE1D8A7}" destId="{7816C288-2D8A-4CCF-AC06-185FE8E33DBA}" srcOrd="4" destOrd="0" presId="urn:microsoft.com/office/officeart/2005/8/layout/vProcess5"/>
    <dgm:cxn modelId="{400F33E3-DD75-4273-85CE-F7E9DAB8630B}" type="presParOf" srcId="{00122926-BC5C-4588-BF92-8D4B2BE1D8A7}" destId="{38455D34-1011-428E-B8AB-17EC2C8D281A}" srcOrd="5" destOrd="0" presId="urn:microsoft.com/office/officeart/2005/8/layout/vProcess5"/>
    <dgm:cxn modelId="{5175B8A8-038C-4BFC-9C6F-DEB5FF5B051F}" type="presParOf" srcId="{00122926-BC5C-4588-BF92-8D4B2BE1D8A7}" destId="{341AC94B-B27E-452F-84F5-19055EB2E89D}" srcOrd="6" destOrd="0" presId="urn:microsoft.com/office/officeart/2005/8/layout/vProcess5"/>
    <dgm:cxn modelId="{1A575F8D-6A65-47D1-8CED-BD6D61B2ABBE}" type="presParOf" srcId="{00122926-BC5C-4588-BF92-8D4B2BE1D8A7}" destId="{2AF24B6D-6940-4DEF-9912-CAD488A3DD49}" srcOrd="7" destOrd="0" presId="urn:microsoft.com/office/officeart/2005/8/layout/vProcess5"/>
    <dgm:cxn modelId="{4DD5A6D1-7D76-4C41-A9E8-BDACE7B9D1B4}" type="presParOf" srcId="{00122926-BC5C-4588-BF92-8D4B2BE1D8A7}" destId="{12111B5D-2E1B-47DA-AB83-FBCEDAF5C2A9}" srcOrd="8" destOrd="0" presId="urn:microsoft.com/office/officeart/2005/8/layout/vProcess5"/>
    <dgm:cxn modelId="{16228140-3E66-4052-B98B-A3CEAAC35F39}" type="presParOf" srcId="{00122926-BC5C-4588-BF92-8D4B2BE1D8A7}" destId="{D7D34B63-3E81-4041-BF58-97670F27936A}" srcOrd="9" destOrd="0" presId="urn:microsoft.com/office/officeart/2005/8/layout/vProcess5"/>
    <dgm:cxn modelId="{3D0FD539-D2F1-4054-96CD-E0E1A4670DFA}" type="presParOf" srcId="{00122926-BC5C-4588-BF92-8D4B2BE1D8A7}" destId="{493B99F4-2F02-49DC-ACDA-AAE022B8419D}" srcOrd="10" destOrd="0" presId="urn:microsoft.com/office/officeart/2005/8/layout/vProcess5"/>
    <dgm:cxn modelId="{1A7F31B1-B089-4314-AAAB-D840E58CBD86}" type="presParOf" srcId="{00122926-BC5C-4588-BF92-8D4B2BE1D8A7}" destId="{7E7C861C-E0C3-4E22-AD0D-091456F87C2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8034C-859A-45BE-99BD-717A3DF10F24}">
      <dsp:nvSpPr>
        <dsp:cNvPr id="0" name=""/>
        <dsp:cNvSpPr/>
      </dsp:nvSpPr>
      <dsp:spPr>
        <a:xfrm>
          <a:off x="0" y="0"/>
          <a:ext cx="4693919" cy="71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</a:t>
          </a:r>
        </a:p>
      </dsp:txBody>
      <dsp:txXfrm>
        <a:off x="20949" y="20949"/>
        <a:ext cx="3861655" cy="673365"/>
      </dsp:txXfrm>
    </dsp:sp>
    <dsp:sp modelId="{A26EA6A3-C85C-4078-AEF3-95692EBA289C}">
      <dsp:nvSpPr>
        <dsp:cNvPr id="0" name=""/>
        <dsp:cNvSpPr/>
      </dsp:nvSpPr>
      <dsp:spPr>
        <a:xfrm>
          <a:off x="393115" y="845311"/>
          <a:ext cx="4693919" cy="71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Senior Analyst</a:t>
          </a:r>
        </a:p>
      </dsp:txBody>
      <dsp:txXfrm>
        <a:off x="414064" y="866260"/>
        <a:ext cx="3793984" cy="673365"/>
      </dsp:txXfrm>
    </dsp:sp>
    <dsp:sp modelId="{F8521191-0133-4755-A310-DCFACF04FA68}">
      <dsp:nvSpPr>
        <dsp:cNvPr id="0" name=""/>
        <dsp:cNvSpPr/>
      </dsp:nvSpPr>
      <dsp:spPr>
        <a:xfrm>
          <a:off x="780364" y="1690623"/>
          <a:ext cx="4693919" cy="71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Manager</a:t>
          </a:r>
        </a:p>
      </dsp:txBody>
      <dsp:txXfrm>
        <a:off x="801313" y="1711572"/>
        <a:ext cx="3799852" cy="673365"/>
      </dsp:txXfrm>
    </dsp:sp>
    <dsp:sp modelId="{7816C288-2D8A-4CCF-AC06-185FE8E33DBA}">
      <dsp:nvSpPr>
        <dsp:cNvPr id="0" name=""/>
        <dsp:cNvSpPr/>
      </dsp:nvSpPr>
      <dsp:spPr>
        <a:xfrm>
          <a:off x="1173479" y="2535935"/>
          <a:ext cx="4693919" cy="71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Product Owner</a:t>
          </a:r>
        </a:p>
      </dsp:txBody>
      <dsp:txXfrm>
        <a:off x="1194428" y="2556884"/>
        <a:ext cx="3793984" cy="673365"/>
      </dsp:txXfrm>
    </dsp:sp>
    <dsp:sp modelId="{38455D34-1011-428E-B8AB-17EC2C8D281A}">
      <dsp:nvSpPr>
        <dsp:cNvPr id="0" name=""/>
        <dsp:cNvSpPr/>
      </dsp:nvSpPr>
      <dsp:spPr>
        <a:xfrm>
          <a:off x="4228998" y="547827"/>
          <a:ext cx="464921" cy="464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333605" y="547827"/>
        <a:ext cx="255707" cy="349853"/>
      </dsp:txXfrm>
    </dsp:sp>
    <dsp:sp modelId="{341AC94B-B27E-452F-84F5-19055EB2E89D}">
      <dsp:nvSpPr>
        <dsp:cNvPr id="0" name=""/>
        <dsp:cNvSpPr/>
      </dsp:nvSpPr>
      <dsp:spPr>
        <a:xfrm>
          <a:off x="4622114" y="1393138"/>
          <a:ext cx="464921" cy="464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726721" y="1393138"/>
        <a:ext cx="255707" cy="349853"/>
      </dsp:txXfrm>
    </dsp:sp>
    <dsp:sp modelId="{2AF24B6D-6940-4DEF-9912-CAD488A3DD49}">
      <dsp:nvSpPr>
        <dsp:cNvPr id="0" name=""/>
        <dsp:cNvSpPr/>
      </dsp:nvSpPr>
      <dsp:spPr>
        <a:xfrm>
          <a:off x="5009362" y="2238450"/>
          <a:ext cx="464921" cy="464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13969" y="2238450"/>
        <a:ext cx="255707" cy="34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242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351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40822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801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34" r:id="rId5"/>
    <p:sldLayoutId id="2147484240" r:id="rId6"/>
    <p:sldLayoutId id="2147484241" r:id="rId7"/>
    <p:sldLayoutId id="2147484210" r:id="rId8"/>
    <p:sldLayoutId id="2147484242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12" name="Rectangle 11"/>
          <p:cNvSpPr/>
          <p:nvPr/>
        </p:nvSpPr>
        <p:spPr bwMode="auto">
          <a:xfrm flipH="1">
            <a:off x="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 bwMode="auto"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BUSINESS ANALYSIS</a:t>
            </a: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Cilacademycohort4 week 3: Uchechukwu Ikebudu</a:t>
            </a:r>
          </a:p>
        </p:txBody>
      </p:sp>
    </p:spTree>
    <p:extLst>
      <p:ext uri="{BB962C8B-B14F-4D97-AF65-F5344CB8AC3E}">
        <p14:creationId xmlns:p14="http://schemas.microsoft.com/office/powerpoint/2010/main" val="2774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EF1988-BDB5-7662-A170-67864ADEC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883820"/>
            <a:ext cx="8368363" cy="305953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Multitasking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Reach the goals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Communicate with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Determine a suitable way to improve the business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Implement new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Identifying ways to make analysis easier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Analyze and validate the need for a change in business plan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29C74-777A-00ED-8D68-F30E8B65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of a BA</a:t>
            </a:r>
          </a:p>
        </p:txBody>
      </p:sp>
    </p:spTree>
    <p:extLst>
      <p:ext uri="{BB962C8B-B14F-4D97-AF65-F5344CB8AC3E}">
        <p14:creationId xmlns:p14="http://schemas.microsoft.com/office/powerpoint/2010/main" val="23880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830012"/>
            <a:ext cx="2971800" cy="123246"/>
          </a:xfrm>
        </p:spPr>
        <p:txBody>
          <a:bodyPr/>
          <a:lstStyle/>
          <a:p>
            <a:r>
              <a:rPr lang="en-US" dirty="0"/>
              <a:t>cilacademycohort4 week3:uchechukwu Ikebudu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65" r="18865"/>
          <a:stretch>
            <a:fillRect/>
          </a:stretch>
        </p:blipFill>
        <p:spPr/>
      </p:pic>
      <p:sp>
        <p:nvSpPr>
          <p:cNvPr id="38" name="Freeform 37"/>
          <p:cNvSpPr/>
          <p:nvPr/>
        </p:nvSpPr>
        <p:spPr bwMode="auto">
          <a:xfrm flipH="1">
            <a:off x="4343400" y="0"/>
            <a:ext cx="4800600" cy="5143500"/>
          </a:xfrm>
          <a:custGeom>
            <a:avLst/>
            <a:gdLst>
              <a:gd name="connsiteX0" fmla="*/ 0 w 4800600"/>
              <a:gd name="connsiteY0" fmla="*/ 0 h 5143500"/>
              <a:gd name="connsiteX1" fmla="*/ 2399668 w 4800600"/>
              <a:gd name="connsiteY1" fmla="*/ 0 h 5143500"/>
              <a:gd name="connsiteX2" fmla="*/ 4800600 w 4800600"/>
              <a:gd name="connsiteY2" fmla="*/ 5143500 h 5143500"/>
              <a:gd name="connsiteX3" fmla="*/ 2399668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0" y="0"/>
                </a:moveTo>
                <a:lnTo>
                  <a:pt x="2399668" y="0"/>
                </a:lnTo>
                <a:lnTo>
                  <a:pt x="4800600" y="5143500"/>
                </a:lnTo>
                <a:lnTo>
                  <a:pt x="239966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auto"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914400" y="1483820"/>
            <a:ext cx="426954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WHAT IS BUSINESS ANALYSIS AND WHO IS A BA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TECHNIQUES AND TOOLS USED IN BUSINESS ANALYSIS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" name="Inhaltsplatzhalter 4"/>
          <p:cNvSpPr txBox="1">
            <a:spLocks/>
          </p:cNvSpPr>
          <p:nvPr/>
        </p:nvSpPr>
        <p:spPr>
          <a:xfrm>
            <a:off x="381001" y="3080083"/>
            <a:ext cx="389911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STEPS INVOLVED IN BUSINESS ANALYSIS AND THE SKILLS OF A BA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1" name="Inhaltsplatzhalter 4"/>
          <p:cNvSpPr txBox="1">
            <a:spLocks/>
          </p:cNvSpPr>
          <p:nvPr/>
        </p:nvSpPr>
        <p:spPr>
          <a:xfrm>
            <a:off x="263907" y="4203298"/>
            <a:ext cx="3564287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ROLES AND FUTURE OF A BA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2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/>
      <p:bldP spid="24" grpId="0" animBg="1"/>
      <p:bldP spid="26" grpId="0"/>
      <p:bldP spid="27" grpId="0" animBg="1"/>
      <p:bldP spid="29" grpId="0"/>
      <p:bldP spid="30" grpId="0" animBg="1"/>
      <p:bldP spid="31" grpId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2E2AA-40A9-7C33-8236-28CB0A8C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999" y="1581150"/>
            <a:ext cx="5548963" cy="1661945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Business Analysis as defined by IIBA as the enabling of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change in an enterprise by defining needs and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recommending solutions that are of value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business stakeholders.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FC544-BFB7-520E-6C76-94F5DC22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Business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778E79-FCED-20CA-E9CD-06828BF06BA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7" b="14117"/>
          <a:stretch>
            <a:fillRect/>
          </a:stretch>
        </p:blipFill>
        <p:spPr>
          <a:xfrm>
            <a:off x="5562600" y="-9525"/>
            <a:ext cx="3581400" cy="5143500"/>
          </a:xfrm>
        </p:spPr>
      </p:pic>
    </p:spTree>
    <p:extLst>
      <p:ext uri="{BB962C8B-B14F-4D97-AF65-F5344CB8AC3E}">
        <p14:creationId xmlns:p14="http://schemas.microsoft.com/office/powerpoint/2010/main" val="396653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239A6E5-F67B-D050-414B-2A9890DE690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 b="16318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FBE79E7C-B094-79E0-B460-25172D0A16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b="8309"/>
          <a:stretch>
            <a:fillRect/>
          </a:stretch>
        </p:blipFill>
        <p:spPr>
          <a:xfrm>
            <a:off x="-411540" y="1812530"/>
            <a:ext cx="2565515" cy="120615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59719-8A6F-D368-45B5-C211F0111FA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831435" y="1225900"/>
            <a:ext cx="3702966" cy="196141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business analyst uses data analysis and insights to make profitable decisions and checks integration of technology with business model.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FA2F0-B2E2-67F4-267A-D73D1FAE2C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43400" y="420119"/>
            <a:ext cx="4450679" cy="63715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is a BA</a:t>
            </a:r>
          </a:p>
        </p:txBody>
      </p:sp>
    </p:spTree>
    <p:extLst>
      <p:ext uri="{BB962C8B-B14F-4D97-AF65-F5344CB8AC3E}">
        <p14:creationId xmlns:p14="http://schemas.microsoft.com/office/powerpoint/2010/main" val="3496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Cilacademycohort4: uchechukwu Ikebudu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Steps involved in business Analysis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52400" y="3907860"/>
            <a:ext cx="1235220" cy="49269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371600" y="3349826"/>
            <a:ext cx="1235220" cy="593524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2590800" y="2801489"/>
            <a:ext cx="1351633" cy="608461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 bwMode="auto">
          <a:xfrm>
            <a:off x="3886200" y="2377510"/>
            <a:ext cx="1351634" cy="49904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Inhaltsplatzhalter 4"/>
          <p:cNvSpPr txBox="1">
            <a:spLocks/>
          </p:cNvSpPr>
          <p:nvPr/>
        </p:nvSpPr>
        <p:spPr>
          <a:xfrm>
            <a:off x="152400" y="4389340"/>
            <a:ext cx="135163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Info gathering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1476833" y="3915825"/>
            <a:ext cx="135163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Business Objectives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2686967" y="3409950"/>
            <a:ext cx="135163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Define scope</a:t>
            </a:r>
            <a:endParaRPr lang="en-US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3982367" y="2898343"/>
            <a:ext cx="112303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Business analysis plan</a:t>
            </a:r>
            <a:endParaRPr lang="en-US" sz="11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>
            <a:spLocks/>
          </p:cNvSpPr>
          <p:nvPr/>
        </p:nvSpPr>
        <p:spPr bwMode="auto">
          <a:xfrm>
            <a:off x="533400" y="3972850"/>
            <a:ext cx="400050" cy="35150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06"/>
          <p:cNvSpPr>
            <a:spLocks noEditPoints="1"/>
          </p:cNvSpPr>
          <p:nvPr/>
        </p:nvSpPr>
        <p:spPr bwMode="auto">
          <a:xfrm>
            <a:off x="3028950" y="2920135"/>
            <a:ext cx="400050" cy="337415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22"/>
          <p:cNvSpPr>
            <a:spLocks noEditPoints="1"/>
          </p:cNvSpPr>
          <p:nvPr/>
        </p:nvSpPr>
        <p:spPr bwMode="auto">
          <a:xfrm>
            <a:off x="4348162" y="2475361"/>
            <a:ext cx="300038" cy="324989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26"/>
          <p:cNvSpPr>
            <a:spLocks noEditPoints="1"/>
          </p:cNvSpPr>
          <p:nvPr/>
        </p:nvSpPr>
        <p:spPr bwMode="auto">
          <a:xfrm>
            <a:off x="1752600" y="3496422"/>
            <a:ext cx="401638" cy="294528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6"/>
                  <a:pt x="216" y="86"/>
                  <a:pt x="215" y="85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14" y="85"/>
                  <a:pt x="213" y="84"/>
                  <a:pt x="212" y="84"/>
                </a:cubicBezTo>
                <a:cubicBezTo>
                  <a:pt x="212" y="84"/>
                  <a:pt x="212" y="84"/>
                  <a:pt x="211" y="84"/>
                </a:cubicBezTo>
                <a:cubicBezTo>
                  <a:pt x="211" y="83"/>
                  <a:pt x="210" y="83"/>
                  <a:pt x="209" y="83"/>
                </a:cubicBezTo>
                <a:cubicBezTo>
                  <a:pt x="209" y="82"/>
                  <a:pt x="209" y="82"/>
                  <a:pt x="208" y="82"/>
                </a:cubic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cubicBezTo>
                  <a:pt x="204" y="81"/>
                  <a:pt x="204" y="81"/>
                  <a:pt x="203" y="81"/>
                </a:cubicBezTo>
                <a:cubicBezTo>
                  <a:pt x="202" y="81"/>
                  <a:pt x="202" y="80"/>
                  <a:pt x="201" y="8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cubicBezTo>
                  <a:pt x="189" y="62"/>
                  <a:pt x="189" y="62"/>
                  <a:pt x="189" y="61"/>
                </a:cubic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cubicBezTo>
                  <a:pt x="56" y="80"/>
                  <a:pt x="56" y="80"/>
                  <a:pt x="55" y="80"/>
                </a:cubicBezTo>
                <a:cubicBezTo>
                  <a:pt x="54" y="80"/>
                  <a:pt x="54" y="81"/>
                  <a:pt x="53" y="81"/>
                </a:cubicBezTo>
                <a:cubicBezTo>
                  <a:pt x="52" y="81"/>
                  <a:pt x="52" y="81"/>
                  <a:pt x="51" y="81"/>
                </a:cubic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7" y="82"/>
                  <a:pt x="47" y="82"/>
                  <a:pt x="47" y="83"/>
                </a:cubicBezTo>
                <a:cubicBezTo>
                  <a:pt x="46" y="83"/>
                  <a:pt x="45" y="83"/>
                  <a:pt x="45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3" y="84"/>
                  <a:pt x="42" y="85"/>
                  <a:pt x="41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0" y="86"/>
                  <a:pt x="39" y="86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cubicBezTo>
                  <a:pt x="126" y="177"/>
                  <a:pt x="126" y="177"/>
                  <a:pt x="126" y="177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cubicBezTo>
                  <a:pt x="138" y="203"/>
                  <a:pt x="138" y="203"/>
                  <a:pt x="138" y="203"/>
                </a:cubic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9"/>
          <p:cNvSpPr/>
          <p:nvPr/>
        </p:nvSpPr>
        <p:spPr bwMode="auto">
          <a:xfrm>
            <a:off x="5201566" y="1951266"/>
            <a:ext cx="1351634" cy="468084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1" name="Inhaltsplatzhalter 4"/>
          <p:cNvSpPr txBox="1">
            <a:spLocks/>
          </p:cNvSpPr>
          <p:nvPr/>
        </p:nvSpPr>
        <p:spPr>
          <a:xfrm>
            <a:off x="5237833" y="2453934"/>
            <a:ext cx="1295401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Define detailed requirements</a:t>
            </a:r>
            <a:endParaRPr lang="en-US" sz="11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5715000" y="2038350"/>
            <a:ext cx="333410" cy="229402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cubicBezTo>
                  <a:pt x="251" y="74"/>
                  <a:pt x="251" y="74"/>
                  <a:pt x="251" y="74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74" y="86"/>
                  <a:pt x="74" y="86"/>
                  <a:pt x="74" y="86"/>
                </a:cubicBezTo>
                <a:cubicBezTo>
                  <a:pt x="74" y="86"/>
                  <a:pt x="74" y="86"/>
                  <a:pt x="74" y="86"/>
                </a:cubic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140" y="121"/>
                  <a:pt x="140" y="121"/>
                  <a:pt x="140" y="121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C6311A9-E1C5-59D2-DDFA-716C3357D119}"/>
              </a:ext>
            </a:extLst>
          </p:cNvPr>
          <p:cNvSpPr/>
          <p:nvPr/>
        </p:nvSpPr>
        <p:spPr bwMode="auto">
          <a:xfrm>
            <a:off x="6477000" y="1607463"/>
            <a:ext cx="1351634" cy="430887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Freeform 226">
            <a:extLst>
              <a:ext uri="{FF2B5EF4-FFF2-40B4-BE49-F238E27FC236}">
                <a16:creationId xmlns:a16="http://schemas.microsoft.com/office/drawing/2014/main" id="{B89BBEBE-8265-716F-31F2-5CAD37C5E270}"/>
              </a:ext>
            </a:extLst>
          </p:cNvPr>
          <p:cNvSpPr>
            <a:spLocks noEditPoints="1"/>
          </p:cNvSpPr>
          <p:nvPr/>
        </p:nvSpPr>
        <p:spPr bwMode="auto">
          <a:xfrm>
            <a:off x="6934200" y="1667622"/>
            <a:ext cx="401638" cy="294528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6"/>
                  <a:pt x="216" y="86"/>
                  <a:pt x="215" y="85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14" y="85"/>
                  <a:pt x="213" y="84"/>
                  <a:pt x="212" y="84"/>
                </a:cubicBezTo>
                <a:cubicBezTo>
                  <a:pt x="212" y="84"/>
                  <a:pt x="212" y="84"/>
                  <a:pt x="211" y="84"/>
                </a:cubicBezTo>
                <a:cubicBezTo>
                  <a:pt x="211" y="83"/>
                  <a:pt x="210" y="83"/>
                  <a:pt x="209" y="83"/>
                </a:cubicBezTo>
                <a:cubicBezTo>
                  <a:pt x="209" y="82"/>
                  <a:pt x="209" y="82"/>
                  <a:pt x="208" y="82"/>
                </a:cubic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cubicBezTo>
                  <a:pt x="204" y="81"/>
                  <a:pt x="204" y="81"/>
                  <a:pt x="203" y="81"/>
                </a:cubicBezTo>
                <a:cubicBezTo>
                  <a:pt x="202" y="81"/>
                  <a:pt x="202" y="80"/>
                  <a:pt x="201" y="8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cubicBezTo>
                  <a:pt x="189" y="62"/>
                  <a:pt x="189" y="62"/>
                  <a:pt x="189" y="61"/>
                </a:cubic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cubicBezTo>
                  <a:pt x="56" y="80"/>
                  <a:pt x="56" y="80"/>
                  <a:pt x="55" y="80"/>
                </a:cubicBezTo>
                <a:cubicBezTo>
                  <a:pt x="54" y="80"/>
                  <a:pt x="54" y="81"/>
                  <a:pt x="53" y="81"/>
                </a:cubicBezTo>
                <a:cubicBezTo>
                  <a:pt x="52" y="81"/>
                  <a:pt x="52" y="81"/>
                  <a:pt x="51" y="81"/>
                </a:cubic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7" y="82"/>
                  <a:pt x="47" y="82"/>
                  <a:pt x="47" y="83"/>
                </a:cubicBezTo>
                <a:cubicBezTo>
                  <a:pt x="46" y="83"/>
                  <a:pt x="45" y="83"/>
                  <a:pt x="45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3" y="84"/>
                  <a:pt x="42" y="85"/>
                  <a:pt x="41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0" y="86"/>
                  <a:pt x="39" y="86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cubicBezTo>
                  <a:pt x="126" y="177"/>
                  <a:pt x="126" y="177"/>
                  <a:pt x="126" y="177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cubicBezTo>
                  <a:pt x="138" y="203"/>
                  <a:pt x="138" y="203"/>
                  <a:pt x="138" y="203"/>
                </a:cubic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88444713-B6B0-7108-56E3-B4AD7E979CD5}"/>
              </a:ext>
            </a:extLst>
          </p:cNvPr>
          <p:cNvSpPr txBox="1">
            <a:spLocks/>
          </p:cNvSpPr>
          <p:nvPr/>
        </p:nvSpPr>
        <p:spPr>
          <a:xfrm>
            <a:off x="6553201" y="2075007"/>
            <a:ext cx="127543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Implementation</a:t>
            </a:r>
            <a:endParaRPr lang="en-US" sz="11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8" name="Freeform 49">
            <a:extLst>
              <a:ext uri="{FF2B5EF4-FFF2-40B4-BE49-F238E27FC236}">
                <a16:creationId xmlns:a16="http://schemas.microsoft.com/office/drawing/2014/main" id="{6782A8C0-F83D-FFA7-8642-79B9B59582BB}"/>
              </a:ext>
            </a:extLst>
          </p:cNvPr>
          <p:cNvSpPr/>
          <p:nvPr/>
        </p:nvSpPr>
        <p:spPr bwMode="auto">
          <a:xfrm>
            <a:off x="7772400" y="1200150"/>
            <a:ext cx="1351634" cy="468084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reeform 206">
            <a:extLst>
              <a:ext uri="{FF2B5EF4-FFF2-40B4-BE49-F238E27FC236}">
                <a16:creationId xmlns:a16="http://schemas.microsoft.com/office/drawing/2014/main" id="{D3E4B8C9-D5A9-500A-6862-C6F843688B89}"/>
              </a:ext>
            </a:extLst>
          </p:cNvPr>
          <p:cNvSpPr>
            <a:spLocks noEditPoints="1"/>
          </p:cNvSpPr>
          <p:nvPr/>
        </p:nvSpPr>
        <p:spPr bwMode="auto">
          <a:xfrm>
            <a:off x="8248192" y="1251821"/>
            <a:ext cx="400050" cy="337415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7D9CD16A-1BF7-DCFE-95BD-5296687FCE2E}"/>
              </a:ext>
            </a:extLst>
          </p:cNvPr>
          <p:cNvSpPr txBox="1">
            <a:spLocks/>
          </p:cNvSpPr>
          <p:nvPr/>
        </p:nvSpPr>
        <p:spPr>
          <a:xfrm>
            <a:off x="7868567" y="1726727"/>
            <a:ext cx="112303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Assessment</a:t>
            </a:r>
            <a:endParaRPr lang="en-US" sz="11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4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9254967-FFE5-BE58-3FAA-17EB10D1145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9" b="16949"/>
          <a:stretch>
            <a:fillRect/>
          </a:stretch>
        </p:blipFill>
        <p:spPr>
          <a:xfrm>
            <a:off x="3200400" y="755650"/>
            <a:ext cx="2763838" cy="12065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818644-ED29-D7EA-5D1F-938204A0171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>
          <a:xfrm>
            <a:off x="6248400" y="1898650"/>
            <a:ext cx="2763838" cy="120650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2B4A4C0-3AF8-8B78-3A6B-14AA60CD1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5" b="16295"/>
          <a:stretch>
            <a:fillRect/>
          </a:stretch>
        </p:blipFill>
        <p:spPr>
          <a:xfrm>
            <a:off x="132024" y="2051050"/>
            <a:ext cx="2687376" cy="120650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2020EB7-D6DE-72E8-4610-77F4C769154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3" b="17113"/>
          <a:stretch>
            <a:fillRect/>
          </a:stretch>
        </p:blipFill>
        <p:spPr>
          <a:xfrm>
            <a:off x="2798763" y="3575050"/>
            <a:ext cx="2763837" cy="12065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FCE07A-406A-C3AE-4057-979F17458EB1}"/>
              </a:ext>
            </a:extLst>
          </p:cNvPr>
          <p:cNvSpPr txBox="1">
            <a:spLocks/>
          </p:cNvSpPr>
          <p:nvPr/>
        </p:nvSpPr>
        <p:spPr>
          <a:xfrm>
            <a:off x="228600" y="-26645"/>
            <a:ext cx="8368363" cy="7822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Skills of a BA</a:t>
            </a:r>
          </a:p>
        </p:txBody>
      </p:sp>
    </p:spTree>
    <p:extLst>
      <p:ext uri="{BB962C8B-B14F-4D97-AF65-F5344CB8AC3E}">
        <p14:creationId xmlns:p14="http://schemas.microsoft.com/office/powerpoint/2010/main" val="5896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56BB97-B98D-25AB-8038-740FB4B98096}"/>
              </a:ext>
            </a:extLst>
          </p:cNvPr>
          <p:cNvSpPr txBox="1">
            <a:spLocks/>
          </p:cNvSpPr>
          <p:nvPr/>
        </p:nvSpPr>
        <p:spPr>
          <a:xfrm>
            <a:off x="228600" y="-26645"/>
            <a:ext cx="8368363" cy="7822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BA Techniques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2E9059-CC34-BE87-19F3-34809BAD2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514350"/>
            <a:ext cx="3962400" cy="259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F070B2-9843-2105-BB64-0C5D23C2E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61" y="438150"/>
            <a:ext cx="3962401" cy="2767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4DB3A5-C9BA-6B35-381D-4F7B41AC1B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27578"/>
            <a:ext cx="3962401" cy="26587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52DE3F-0C25-1A81-37D8-248962F85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343150"/>
            <a:ext cx="44289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4BB69E-5E84-CAD1-7618-A1DCA5C9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3168-AA25-39E1-3DF2-4D9C774C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895350"/>
            <a:ext cx="8368363" cy="312420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Analysis tools: Visio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Microsoft Office tools: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Powerpoint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Excel, word,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visio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Pencil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Rational Requisite Pro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Google docs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Balsamiq: Project value, Trello, VersionOne lifecycle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Smartdraw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9AB71-6B2F-544E-06D1-A04D232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of a BA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0C9CE3-3D6D-D763-C1C0-39F763B80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956541"/>
              </p:ext>
            </p:extLst>
          </p:nvPr>
        </p:nvGraphicFramePr>
        <p:xfrm>
          <a:off x="1524000" y="1352550"/>
          <a:ext cx="5867400" cy="325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9078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13680</TotalTime>
  <Words>221</Words>
  <Application>Microsoft Office PowerPoint</Application>
  <PresentationFormat>On-screen Show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Roboto Light</vt:lpstr>
      <vt:lpstr>Wingdings</vt:lpstr>
      <vt:lpstr>Default Theme</vt:lpstr>
      <vt:lpstr>Custom Design</vt:lpstr>
      <vt:lpstr>PowerPoint Presentation</vt:lpstr>
      <vt:lpstr>OBJECTIVES</vt:lpstr>
      <vt:lpstr>What is Business Analysis</vt:lpstr>
      <vt:lpstr>Who is a BA</vt:lpstr>
      <vt:lpstr>Steps involved in business Analysis</vt:lpstr>
      <vt:lpstr>PowerPoint Presentation</vt:lpstr>
      <vt:lpstr>PowerPoint Presentation</vt:lpstr>
      <vt:lpstr>BA TOOLS</vt:lpstr>
      <vt:lpstr>Future of a BA</vt:lpstr>
      <vt:lpstr>Roles of a 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uchechukwu marycynthia</cp:lastModifiedBy>
  <cp:revision>1565</cp:revision>
  <dcterms:created xsi:type="dcterms:W3CDTF">2015-09-08T18:46:55Z</dcterms:created>
  <dcterms:modified xsi:type="dcterms:W3CDTF">2022-09-16T14:01:04Z</dcterms:modified>
</cp:coreProperties>
</file>