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259" r:id="rId5"/>
    <p:sldId id="260" r:id="rId6"/>
    <p:sldId id="278" r:id="rId7"/>
    <p:sldId id="261" r:id="rId8"/>
    <p:sldId id="262" r:id="rId9"/>
    <p:sldId id="264" r:id="rId10"/>
    <p:sldId id="265" r:id="rId11"/>
    <p:sldId id="263" r:id="rId12"/>
    <p:sldId id="279" r:id="rId13"/>
    <p:sldId id="266" r:id="rId14"/>
    <p:sldId id="268" r:id="rId15"/>
    <p:sldId id="269" r:id="rId16"/>
    <p:sldId id="270" r:id="rId17"/>
    <p:sldId id="271" r:id="rId18"/>
    <p:sldId id="277" r:id="rId19"/>
    <p:sldId id="272" r:id="rId20"/>
    <p:sldId id="273" r:id="rId21"/>
    <p:sldId id="274" r:id="rId22"/>
    <p:sldId id="276" r:id="rId23"/>
    <p:sldId id="284" r:id="rId24"/>
    <p:sldId id="275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84817" autoAdjust="0"/>
  </p:normalViewPr>
  <p:slideViewPr>
    <p:cSldViewPr snapToGrid="0">
      <p:cViewPr>
        <p:scale>
          <a:sx n="75" d="100"/>
          <a:sy n="75" d="100"/>
        </p:scale>
        <p:origin x="4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FD42-6F5C-4F27-AD06-EB38227F9A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整体框架：描述小车功能</a:t>
            </a:r>
            <a:r>
              <a:rPr lang="en-US" altLang="zh-CN" dirty="0"/>
              <a:t>-</a:t>
            </a:r>
            <a:r>
              <a:rPr lang="zh-CN" altLang="en-US" dirty="0"/>
              <a:t>介绍小车用的传感器</a:t>
            </a:r>
            <a:r>
              <a:rPr lang="en-US" altLang="zh-CN" dirty="0"/>
              <a:t>-</a:t>
            </a:r>
            <a:r>
              <a:rPr lang="zh-CN" altLang="en-US" dirty="0"/>
              <a:t>蓝牙模块介绍</a:t>
            </a:r>
            <a:r>
              <a:rPr lang="en-US" altLang="zh-CN" dirty="0"/>
              <a:t>-</a:t>
            </a:r>
            <a:r>
              <a:rPr lang="zh-CN" altLang="en-US" dirty="0"/>
              <a:t>避障模块介绍</a:t>
            </a:r>
            <a:r>
              <a:rPr lang="en-US" altLang="zh-CN" dirty="0"/>
              <a:t>-OLED</a:t>
            </a:r>
            <a:r>
              <a:rPr lang="zh-CN" altLang="en-US" dirty="0"/>
              <a:t>模块介绍</a:t>
            </a:r>
            <a:r>
              <a:rPr lang="en-US" altLang="zh-CN" dirty="0"/>
              <a:t>-</a:t>
            </a:r>
            <a:r>
              <a:rPr lang="zh-CN" altLang="en-US" dirty="0"/>
              <a:t>不足之处</a:t>
            </a:r>
            <a:r>
              <a:rPr lang="en-US" altLang="zh-CN" dirty="0"/>
              <a:t>-</a:t>
            </a:r>
            <a:r>
              <a:rPr lang="zh-CN" altLang="en-US" dirty="0"/>
              <a:t>现场演示</a:t>
            </a:r>
            <a:endParaRPr lang="en-US" altLang="zh-CN" dirty="0"/>
          </a:p>
          <a:p>
            <a:r>
              <a:rPr lang="zh-CN" altLang="en-US" dirty="0"/>
              <a:t>建议从头先放映一遍，看看效果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由于中断占用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，所以要把引脚换过来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换过来就变成了这样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u8g2</a:t>
            </a:r>
            <a:r>
              <a:rPr lang="zh-CN" altLang="en-US" dirty="0"/>
              <a:t>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这一页有自动切换，为了和下一页放在一起形成显示屏上面的效果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主动避让：踢一脚往后倒那个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HC-05</a:t>
            </a:r>
            <a:r>
              <a:rPr lang="zh-CN" altLang="en-US" dirty="0"/>
              <a:t>连接的过程，右上角写着</a:t>
            </a:r>
            <a:r>
              <a:rPr lang="en-US" altLang="zh-CN" dirty="0"/>
              <a:t>Page 6</a:t>
            </a:r>
            <a:r>
              <a:rPr lang="zh-CN" altLang="en-US" dirty="0"/>
              <a:t>的其实都是一页，换页假装当成动画了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这页强调主机和从机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这页强调绑定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这页有动画，放一下就明白了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告诉他们下面要介绍的是</a:t>
            </a:r>
            <a:r>
              <a:rPr lang="en-US" altLang="zh-CN" dirty="0"/>
              <a:t>stop</a:t>
            </a:r>
            <a:r>
              <a:rPr lang="zh-CN" altLang="en-US" dirty="0"/>
              <a:t>这个模块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曾经认为好用的</a:t>
            </a:r>
            <a:r>
              <a:rPr lang="en-US" altLang="zh-CN" dirty="0"/>
              <a:t>B</a:t>
            </a:r>
            <a:r>
              <a:rPr lang="zh-CN" altLang="en-US" dirty="0"/>
              <a:t>的代码，但是延迟很大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于是换成了中断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365D-92C2-45D7-99B4-7311214FBC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0EA74-F7D3-4A53-A506-BC112F7F0C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879" y="308863"/>
            <a:ext cx="792482" cy="7741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2940" y="174752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基于蓝牙通讯电脑终端指令控制的可避障小车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2116644"/>
            <a:ext cx="12407901" cy="19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184400" y="2009130"/>
            <a:ext cx="77724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64920" y="4042596"/>
            <a:ext cx="2262158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洪晨辉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杨佳昕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2024.7.21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8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205894" y="354227"/>
            <a:ext cx="1627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Part 2</a:t>
            </a:r>
            <a:endParaRPr lang="zh-CN" altLang="en-US" sz="3200" b="1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8676" cy="5886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4784" y="409194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避障模块介绍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7" y="2186940"/>
            <a:ext cx="210502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5894" y="352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预设指令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9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4775" cy="5847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432052" y="1746321"/>
            <a:ext cx="1656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3F88"/>
                </a:solidFill>
                <a:latin typeface="+mn-ea"/>
              </a:rPr>
              <a:t>自主避障</a:t>
            </a:r>
            <a:endParaRPr lang="zh-CN" altLang="en-US" sz="2800" b="1" dirty="0">
              <a:solidFill>
                <a:srgbClr val="003F88"/>
              </a:solidFill>
              <a:latin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99" y="1659546"/>
            <a:ext cx="658376" cy="65837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874554" y="1760581"/>
            <a:ext cx="173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3F88"/>
                </a:solidFill>
                <a:latin typeface="+mn-ea"/>
              </a:rPr>
              <a:t>主机发送</a:t>
            </a:r>
            <a:endParaRPr lang="zh-CN" altLang="en-US" sz="2800" b="1" dirty="0">
              <a:solidFill>
                <a:srgbClr val="003F88"/>
              </a:solidFill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15" y="1677326"/>
            <a:ext cx="658376" cy="65837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51950" y="4373680"/>
            <a:ext cx="994668" cy="965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</a:t>
            </a:r>
            <a:endParaRPr lang="zh-CN" altLang="en-US" sz="44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2751950" y="2931485"/>
            <a:ext cx="994668" cy="9656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4072750" y="4359174"/>
            <a:ext cx="994668" cy="9656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1431150" y="4388186"/>
            <a:ext cx="994668" cy="9656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874634" y="3166199"/>
            <a:ext cx="749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</a:t>
            </a:r>
            <a:endParaRPr lang="zh-CN" altLang="en-US" sz="18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62012" y="4486293"/>
            <a:ext cx="749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</a:t>
            </a:r>
            <a:endParaRPr lang="zh-CN" altLang="en-US" sz="18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45584" y="4471787"/>
            <a:ext cx="749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</a:t>
            </a:r>
            <a:endParaRPr lang="zh-CN" altLang="en-US" sz="18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15" y="2957082"/>
            <a:ext cx="1028067" cy="102806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92" y="2957082"/>
            <a:ext cx="1028067" cy="102806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39" y="2957081"/>
            <a:ext cx="1028066" cy="102806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69" y="2957081"/>
            <a:ext cx="1028066" cy="1028066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6382822" y="4457281"/>
            <a:ext cx="749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</a:t>
            </a:r>
            <a:endParaRPr lang="zh-CN" altLang="en-US" sz="18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88485" y="4457281"/>
            <a:ext cx="749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</a:t>
            </a:r>
            <a:endParaRPr lang="zh-CN" altLang="en-US" sz="18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782086" y="4457281"/>
            <a:ext cx="16564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Stop</a:t>
            </a:r>
            <a:endParaRPr lang="zh-CN" altLang="en-US" sz="1800" b="1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5894" y="352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避障设计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10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288240"/>
            <a:ext cx="716726" cy="6486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8585" y="1457870"/>
            <a:ext cx="2413000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void</a:t>
            </a:r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loop</a:t>
            </a:r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(){</a:t>
            </a:r>
            <a:endParaRPr lang="en-US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...</a:t>
            </a:r>
            <a:endParaRPr lang="en-US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CN" sz="2000" dirty="0">
                <a:solidFill>
                  <a:srgbClr val="7030A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if</a:t>
            </a:r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 a == ‘B’ )</a:t>
            </a:r>
            <a:endParaRPr lang="en-US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{</a:t>
            </a:r>
            <a:endParaRPr lang="en-US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t-BR" altLang="zh-CN" sz="20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pos_rev</a:t>
            </a:r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[0] = 1;</a:t>
            </a:r>
            <a:endParaRPr lang="pt-BR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t-BR" altLang="zh-CN" sz="20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pos_rev</a:t>
            </a:r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[1] = 1;</a:t>
            </a:r>
            <a:endParaRPr lang="pt-BR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endParaRPr lang="pt-BR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SpdA = 255;</a:t>
            </a:r>
            <a:endParaRPr lang="pt-BR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SpdB = 255;</a:t>
            </a:r>
            <a:endParaRPr lang="pt-BR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indent="457200"/>
            <a:r>
              <a:rPr lang="zh-CN" altLang="pt-BR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…</a:t>
            </a:r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//sent to pin</a:t>
            </a:r>
            <a:endParaRPr lang="pt-BR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t-BR" altLang="zh-CN" sz="20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delay</a:t>
            </a:r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(200);</a:t>
            </a:r>
            <a:endParaRPr lang="pt-BR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}</a:t>
            </a:r>
            <a:endParaRPr lang="pt-BR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...</a:t>
            </a:r>
            <a:endParaRPr lang="pt-BR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}</a:t>
            </a:r>
            <a:endParaRPr lang="zh-CN" alt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5894" y="352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避障设计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288240"/>
            <a:ext cx="716726" cy="6486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8585" y="1457870"/>
            <a:ext cx="30476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void loop(){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...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if( a == ‘B’ )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{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pos_rev[0] = 1;</a:t>
            </a:r>
            <a:endParaRPr lang="pt-BR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pos_rev[1] = 1;</a:t>
            </a:r>
            <a:endParaRPr lang="pt-BR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endParaRPr lang="pt-BR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SpdA = 255;</a:t>
            </a:r>
            <a:endParaRPr lang="pt-BR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SpdB = 255;</a:t>
            </a:r>
            <a:endParaRPr lang="pt-BR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pt-BR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delay(200);</a:t>
            </a:r>
            <a:endParaRPr lang="pt-BR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}</a:t>
            </a:r>
            <a:endParaRPr lang="pt-BR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...</a:t>
            </a:r>
            <a:endParaRPr lang="pt-BR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}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38480" y="254733"/>
            <a:ext cx="476284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err="1">
                <a:solidFill>
                  <a:srgbClr val="FF000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attachInterrupt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(1,B_avoid,CHANGE);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 err="1">
                <a:solidFill>
                  <a:srgbClr val="FF000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attachInterrupt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(0,B_avoid,CHANGE);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altLang="zh-CN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dirty="0">
                <a:solidFill>
                  <a:schemeClr val="accent6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void</a:t>
            </a:r>
            <a:r>
              <a:rPr lang="en-US" altLang="zh-CN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B_avoid</a:t>
            </a:r>
            <a:r>
              <a:rPr lang="en-US" altLang="zh-CN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(){</a:t>
            </a:r>
            <a:endParaRPr lang="en-US" altLang="zh-CN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pos_rev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[0] = 1;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pos_rev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[1] = 1;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SpdA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= 255;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SpdB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= 255;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digitalWrite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(IN1, LOW);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digitalWrite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(IN2, HIGH);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digitalWrite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(IN3, LOW);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digitalWrite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(IN4, HIGH);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analogWrite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</a:t>
            </a:r>
            <a:r>
              <a:rPr lang="en-US" altLang="zh-CN" b="0" dirty="0" err="1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ENA,SpdA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);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analogWrite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</a:t>
            </a:r>
            <a:r>
              <a:rPr lang="en-US" altLang="zh-CN" b="0" dirty="0" err="1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ENB,SpdB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);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delay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(40);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a = 'B’;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}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5894" y="352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改变端口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11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33281" y="2105388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52885" y="210538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60460" y="2105388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92305" y="2105387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19484" y="210538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13465" y="210538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81620" y="210538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112483" y="2105394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89970" y="2105394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62791" y="2105394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30946" y="210539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99101" y="210539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64144" y="210539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36965" y="210539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44328" y="2105391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165526" y="2105388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692705" y="210538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49963" y="2748268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0</a:t>
            </a:r>
            <a:endParaRPr lang="en-US" altLang="zh-CN" sz="16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777141" y="2748267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</a:t>
            </a:r>
            <a:endParaRPr lang="en-US" altLang="zh-CN" sz="16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2200926" y="274826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2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IN3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709528" y="2748266"/>
            <a:ext cx="55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3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ENB</a:t>
            </a:r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270641" y="274826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4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IN1</a:t>
            </a:r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801321" y="274826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5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IN2</a:t>
            </a:r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296296" y="2748265"/>
            <a:ext cx="566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6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ENA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4844533" y="2105384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863846" y="2748265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7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IN4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897354" y="2748265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8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RIN4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424533" y="2748264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9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RIN3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965522" y="2748263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10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RIN2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492777" y="2748262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11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RIN1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122701" y="274826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12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RX</a:t>
            </a:r>
            <a:endParaRPr lang="en-US" altLang="zh-CN" sz="1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643334" y="2748262"/>
            <a:ext cx="425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13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TX</a:t>
            </a:r>
            <a:endParaRPr lang="en-US" altLang="zh-CN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9062176" y="2748262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GND</a:t>
            </a:r>
            <a:endParaRPr lang="en-US" altLang="zh-CN" sz="16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9580673" y="27482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AREF</a:t>
            </a:r>
            <a:endParaRPr lang="en-US" altLang="zh-CN" sz="16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10143241" y="2748262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SDA</a:t>
            </a:r>
            <a:endParaRPr lang="en-US" altLang="zh-CN" sz="16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95575" y="274826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SCL</a:t>
            </a:r>
            <a:endParaRPr lang="en-US" altLang="zh-CN" sz="1600" b="1" dirty="0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168" y="352086"/>
            <a:ext cx="584775" cy="584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11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33281" y="2105388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52885" y="210538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60460" y="2105388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92305" y="2105387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19484" y="2105386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13465" y="210538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81620" y="210538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112483" y="2105394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89970" y="2105394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62791" y="2105394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30946" y="210539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99101" y="210539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64144" y="210539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36965" y="2105396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44328" y="2105391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165526" y="2105388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692705" y="210538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49963" y="2748268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0</a:t>
            </a:r>
            <a:endParaRPr lang="en-US" altLang="zh-CN" sz="16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777141" y="2748267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</a:t>
            </a:r>
            <a:endParaRPr lang="en-US" altLang="zh-CN" sz="16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2200926" y="274826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2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IN3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709528" y="2748266"/>
            <a:ext cx="55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3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ENB</a:t>
            </a:r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270641" y="274826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4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IN1</a:t>
            </a:r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801321" y="274826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5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IN2</a:t>
            </a:r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296296" y="2748265"/>
            <a:ext cx="566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6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ENA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4844533" y="2105384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863846" y="2748265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7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IN4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897354" y="2748265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8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RIN4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424533" y="2748264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9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RIN3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965522" y="2748263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10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RIN2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492777" y="2748262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11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RIN1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122701" y="274826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12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RX</a:t>
            </a:r>
            <a:endParaRPr lang="en-US" altLang="zh-CN" sz="1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643334" y="2748262"/>
            <a:ext cx="425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13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TX</a:t>
            </a:r>
            <a:endParaRPr lang="en-US" altLang="zh-CN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9062176" y="2748262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GND</a:t>
            </a:r>
            <a:endParaRPr lang="en-US" altLang="zh-CN" sz="16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9580673" y="27482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AREF</a:t>
            </a:r>
            <a:endParaRPr lang="en-US" altLang="zh-CN" sz="16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10143241" y="2748262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SDA</a:t>
            </a:r>
            <a:endParaRPr lang="en-US" altLang="zh-CN" sz="16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95575" y="274826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SCL</a:t>
            </a:r>
            <a:endParaRPr lang="en-US" altLang="zh-CN" sz="1600" b="1" dirty="0"/>
          </a:p>
        </p:txBody>
      </p:sp>
      <p:sp>
        <p:nvSpPr>
          <p:cNvPr id="44" name="矩形 43"/>
          <p:cNvSpPr/>
          <p:nvPr/>
        </p:nvSpPr>
        <p:spPr>
          <a:xfrm>
            <a:off x="1128615" y="4097789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248219" y="409778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655794" y="4097789"/>
            <a:ext cx="531845" cy="53184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187639" y="4097788"/>
            <a:ext cx="531845" cy="53184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714818" y="4097787"/>
            <a:ext cx="531845" cy="53184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308799" y="409778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776954" y="409778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107817" y="409779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585304" y="4097795"/>
            <a:ext cx="531845" cy="53184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058125" y="4097795"/>
            <a:ext cx="531845" cy="53184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526280" y="409779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994435" y="4097796"/>
            <a:ext cx="531845" cy="53184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459478" y="4097796"/>
            <a:ext cx="531845" cy="53184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932299" y="4097797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639662" y="4097792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0160860" y="4097789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0688039" y="409778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245297" y="4740669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0</a:t>
            </a:r>
            <a:endParaRPr lang="en-US" altLang="zh-CN" sz="1600" b="1" dirty="0"/>
          </a:p>
        </p:txBody>
      </p:sp>
      <p:sp>
        <p:nvSpPr>
          <p:cNvPr id="62" name="文本框 61"/>
          <p:cNvSpPr txBox="1"/>
          <p:nvPr/>
        </p:nvSpPr>
        <p:spPr>
          <a:xfrm>
            <a:off x="1772475" y="4740668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</a:t>
            </a:r>
            <a:endParaRPr lang="en-US" altLang="zh-CN" sz="16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2136949" y="4740668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2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RIN3</a:t>
            </a:r>
            <a:endParaRPr lang="zh-CN" altLang="en-US" sz="1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2675208" y="4740667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3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RIN2</a:t>
            </a:r>
            <a:endParaRPr lang="zh-CN" altLang="en-US" sz="1600" dirty="0"/>
          </a:p>
        </p:txBody>
      </p:sp>
      <p:sp>
        <p:nvSpPr>
          <p:cNvPr id="65" name="文本框 64"/>
          <p:cNvSpPr txBox="1"/>
          <p:nvPr/>
        </p:nvSpPr>
        <p:spPr>
          <a:xfrm>
            <a:off x="3265975" y="474066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4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IN1</a:t>
            </a:r>
            <a:endParaRPr lang="zh-CN" altLang="en-US" sz="1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796655" y="474066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5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IN2</a:t>
            </a:r>
            <a:endParaRPr lang="zh-CN" altLang="en-US" sz="1600" dirty="0"/>
          </a:p>
        </p:txBody>
      </p:sp>
      <p:sp>
        <p:nvSpPr>
          <p:cNvPr id="67" name="文本框 66"/>
          <p:cNvSpPr txBox="1"/>
          <p:nvPr/>
        </p:nvSpPr>
        <p:spPr>
          <a:xfrm>
            <a:off x="4291630" y="4740666"/>
            <a:ext cx="566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6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ENA</a:t>
            </a:r>
            <a:endParaRPr lang="zh-CN" altLang="en-US" sz="1600" dirty="0"/>
          </a:p>
        </p:txBody>
      </p:sp>
      <p:sp>
        <p:nvSpPr>
          <p:cNvPr id="68" name="矩形 67"/>
          <p:cNvSpPr/>
          <p:nvPr/>
        </p:nvSpPr>
        <p:spPr>
          <a:xfrm>
            <a:off x="4839867" y="409778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859180" y="474066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7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IN4</a:t>
            </a:r>
            <a:endParaRPr lang="zh-CN" altLang="en-US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5892688" y="4740666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8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RIN4</a:t>
            </a:r>
            <a:endParaRPr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479179" y="4740665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9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IN3</a:t>
            </a:r>
            <a:endParaRPr lang="zh-CN" altLang="en-US" sz="1600" dirty="0"/>
          </a:p>
        </p:txBody>
      </p:sp>
      <p:sp>
        <p:nvSpPr>
          <p:cNvPr id="72" name="文本框 71"/>
          <p:cNvSpPr txBox="1"/>
          <p:nvPr/>
        </p:nvSpPr>
        <p:spPr>
          <a:xfrm>
            <a:off x="6990511" y="4740664"/>
            <a:ext cx="55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10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ENB</a:t>
            </a:r>
            <a:endParaRPr lang="zh-CN" altLang="en-US" sz="1600" dirty="0"/>
          </a:p>
        </p:txBody>
      </p:sp>
      <p:sp>
        <p:nvSpPr>
          <p:cNvPr id="73" name="文本框 72"/>
          <p:cNvSpPr txBox="1"/>
          <p:nvPr/>
        </p:nvSpPr>
        <p:spPr>
          <a:xfrm>
            <a:off x="7488111" y="4740663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11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RIN1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8118035" y="474066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12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RX</a:t>
            </a:r>
            <a:endParaRPr lang="en-US" altLang="zh-CN" sz="1600" dirty="0"/>
          </a:p>
        </p:txBody>
      </p:sp>
      <p:sp>
        <p:nvSpPr>
          <p:cNvPr id="75" name="文本框 74"/>
          <p:cNvSpPr txBox="1"/>
          <p:nvPr/>
        </p:nvSpPr>
        <p:spPr>
          <a:xfrm>
            <a:off x="8638668" y="4740663"/>
            <a:ext cx="425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13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TX</a:t>
            </a:r>
            <a:endParaRPr lang="en-US" altLang="zh-CN" sz="1600" dirty="0"/>
          </a:p>
        </p:txBody>
      </p:sp>
      <p:sp>
        <p:nvSpPr>
          <p:cNvPr id="76" name="文本框 75"/>
          <p:cNvSpPr txBox="1"/>
          <p:nvPr/>
        </p:nvSpPr>
        <p:spPr>
          <a:xfrm>
            <a:off x="9057510" y="474066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GND</a:t>
            </a:r>
            <a:endParaRPr lang="en-US" altLang="zh-CN" sz="1600" b="1" dirty="0"/>
          </a:p>
        </p:txBody>
      </p:sp>
      <p:sp>
        <p:nvSpPr>
          <p:cNvPr id="77" name="文本框 76"/>
          <p:cNvSpPr txBox="1"/>
          <p:nvPr/>
        </p:nvSpPr>
        <p:spPr>
          <a:xfrm>
            <a:off x="9576007" y="4740663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AREF</a:t>
            </a:r>
            <a:endParaRPr lang="en-US" altLang="zh-CN" sz="16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10138575" y="4740663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SDA</a:t>
            </a:r>
            <a:endParaRPr lang="en-US" altLang="zh-CN" sz="1600" b="1" dirty="0"/>
          </a:p>
        </p:txBody>
      </p:sp>
      <p:sp>
        <p:nvSpPr>
          <p:cNvPr id="79" name="文本框 78"/>
          <p:cNvSpPr txBox="1"/>
          <p:nvPr/>
        </p:nvSpPr>
        <p:spPr>
          <a:xfrm>
            <a:off x="10690909" y="474066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SCL</a:t>
            </a:r>
            <a:endParaRPr lang="en-US" altLang="zh-CN" sz="160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1633767" y="3589954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attachInterrupt</a:t>
            </a:r>
            <a:r>
              <a:rPr lang="en-US" altLang="zh-C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endParaRPr lang="zh-CN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1" name="箭头: 上 80"/>
          <p:cNvSpPr/>
          <p:nvPr/>
        </p:nvSpPr>
        <p:spPr>
          <a:xfrm>
            <a:off x="2573276" y="3900530"/>
            <a:ext cx="276860" cy="19725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05894" y="3542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改变端口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168" y="354227"/>
            <a:ext cx="584775" cy="584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12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205894" y="354227"/>
            <a:ext cx="1627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Part 3</a:t>
            </a:r>
            <a:endParaRPr lang="zh-CN" altLang="en-US" sz="3200" b="1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8676" cy="5886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075180"/>
            <a:ext cx="1905000" cy="190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78034" y="3980180"/>
            <a:ext cx="3635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OLED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模块介绍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13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05894" y="354227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OLED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显示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280152"/>
            <a:ext cx="715151" cy="7151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2716" y="1179016"/>
            <a:ext cx="102700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U8G2_SSD1306_128X64_NONAME_1_HW_I2C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(U8G2_R0, U8X8_PIN_NONE, A5, A4);</a:t>
            </a:r>
            <a:endParaRPr lang="en-US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C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begin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(); </a:t>
            </a:r>
            <a:endParaRPr lang="en-US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C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firstPage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();</a:t>
            </a:r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</a:t>
            </a:r>
            <a:r>
              <a:rPr lang="pl-PL" altLang="zh-CN" b="0" dirty="0">
                <a:solidFill>
                  <a:srgbClr val="7030A0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do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{</a:t>
            </a:r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clearBuffer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();</a:t>
            </a:r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setFont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(u8g2_font_ncenB14_tr);</a:t>
            </a:r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setCursor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(0,15);</a:t>
            </a:r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print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("Speed:");</a:t>
            </a:r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print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(Spd);</a:t>
            </a:r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setCursor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(0,35);</a:t>
            </a:r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print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("BTstatus:");</a:t>
            </a:r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print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(a);</a:t>
            </a:r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sendBuffer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();</a:t>
            </a:r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} </a:t>
            </a:r>
            <a:r>
              <a:rPr lang="pl-PL" altLang="zh-CN" b="0" dirty="0">
                <a:solidFill>
                  <a:srgbClr val="7030A0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while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nextPage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());</a:t>
            </a:r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14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05894" y="354227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OLED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显示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280152"/>
            <a:ext cx="715151" cy="7151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06040" y="1635760"/>
            <a:ext cx="6979920" cy="39014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65120" y="1828860"/>
            <a:ext cx="4152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Speed: 150</a:t>
            </a:r>
            <a:endParaRPr lang="en-US" altLang="zh-CN" sz="48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CN" sz="48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BTStatus</a:t>
            </a:r>
            <a:r>
              <a:rPr lang="en-US" altLang="zh-CN" sz="4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: A</a:t>
            </a:r>
            <a:endParaRPr lang="zh-CN" altLang="en-US" sz="48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14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05894" y="354227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OLED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显示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280152"/>
            <a:ext cx="715151" cy="7151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06040" y="1635760"/>
            <a:ext cx="6979920" cy="39014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65120" y="1828860"/>
            <a:ext cx="4152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Speed: 0</a:t>
            </a:r>
            <a:endParaRPr lang="en-US" altLang="zh-CN" sz="48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CN" sz="48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BTStatus</a:t>
            </a:r>
            <a:r>
              <a:rPr lang="en-US" altLang="zh-CN" sz="4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: B</a:t>
            </a:r>
            <a:endParaRPr lang="zh-CN" altLang="en-US" sz="48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04111"/>
            <a:ext cx="632750" cy="632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5894" y="352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功能描述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2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31657" y="1790164"/>
            <a:ext cx="7654660" cy="341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遥控控制小车直流电机前进、停止、左右转弯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小车自主选择停止或左右转来自主避障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小车静止时，具有主动避让功能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en-US" altLang="zh-CN" sz="2800" dirty="0"/>
              <a:t>OLED</a:t>
            </a:r>
            <a:r>
              <a:rPr lang="zh-CN" altLang="en-US" sz="2800" dirty="0"/>
              <a:t>屏显示小车当前速度与状态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19" y="2024577"/>
            <a:ext cx="647700" cy="647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2859747"/>
            <a:ext cx="779939" cy="7058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44" y="3753044"/>
            <a:ext cx="584775" cy="5847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55" y="4525289"/>
            <a:ext cx="705827" cy="70582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15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05894" y="3542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有待改进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4775" cy="5847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72704" y="2149932"/>
            <a:ext cx="7366119" cy="2558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受电机动力影响，小车不一定完全按直线行驶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蓝牙传输有距离限制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红外不能探测底部为空的障碍物</a:t>
            </a:r>
            <a:endParaRPr lang="en-US" altLang="zh-CN" sz="28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81" y="4173428"/>
            <a:ext cx="534640" cy="5346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45" y="3328492"/>
            <a:ext cx="584776" cy="5847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13" y="2478297"/>
            <a:ext cx="584775" cy="584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16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05894" y="3542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有待改进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4775" cy="584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36" y="3706404"/>
            <a:ext cx="584775" cy="5847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93" y="2966416"/>
            <a:ext cx="457752" cy="4577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5" y="2023594"/>
            <a:ext cx="768668" cy="54322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87782" y="1719044"/>
            <a:ext cx="8991600" cy="341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避障识别距离短</a:t>
            </a:r>
            <a:endParaRPr lang="zh-CN" altLang="en-US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无法识别吸收红外线的物体</a:t>
            </a:r>
            <a:endParaRPr lang="zh-CN" altLang="en-US" sz="2800" dirty="0"/>
          </a:p>
          <a:p>
            <a:pPr>
              <a:lnSpc>
                <a:spcPct val="200000"/>
              </a:lnSpc>
            </a:pPr>
            <a:r>
              <a:rPr lang="en-US" altLang="zh-CN" sz="2800" dirty="0"/>
              <a:t>OLED</a:t>
            </a:r>
            <a:r>
              <a:rPr lang="zh-CN" altLang="en-US" sz="2800" dirty="0"/>
              <a:t>屏</a:t>
            </a:r>
            <a:r>
              <a:rPr lang="en-US" altLang="zh-CN" sz="2800" dirty="0"/>
              <a:t>UI</a:t>
            </a:r>
            <a:r>
              <a:rPr lang="zh-CN" altLang="en-US" sz="2800" dirty="0"/>
              <a:t>简陋，并且安装在车上，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小车运动时无法看清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17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205894" y="3542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现场展示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8676" cy="58867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86322" y="1481383"/>
            <a:ext cx="3467616" cy="389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蓝牙遥控与接收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前进、左转与右转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行进中避障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主动避障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1816100"/>
            <a:ext cx="617220" cy="6172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99" y="3754120"/>
            <a:ext cx="617221" cy="5585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2863850"/>
            <a:ext cx="459740" cy="4597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88" y="4743221"/>
            <a:ext cx="5791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879" y="308863"/>
            <a:ext cx="792482" cy="7741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25775" y="2082800"/>
            <a:ext cx="614045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Tw Cen MT" panose="020B06020201040206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THANKS</a:t>
            </a:r>
            <a:endParaRPr lang="zh-CN" altLang="en-US" sz="11500" b="1" dirty="0">
              <a:solidFill>
                <a:schemeClr val="bg1"/>
              </a:solidFill>
              <a:latin typeface="Tw Cen MT" panose="020B0602020104020603" pitchFamily="34" charset="0"/>
              <a:cs typeface="Cascadia Code SemiBold" panose="020B06090200000200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73359" y="384048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2024.7.21</a:t>
            </a:r>
            <a:endParaRPr lang="zh-CN" altLang="en-US" b="1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5894" y="35208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传感器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3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5"/>
            <a:ext cx="584775" cy="584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5" y="1985307"/>
            <a:ext cx="3366754" cy="25244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89" y="2238965"/>
            <a:ext cx="3389101" cy="254232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059800" y="5054417"/>
            <a:ext cx="81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OLED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352114" y="5054417"/>
            <a:ext cx="1603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红外传感器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616883" y="4901430"/>
            <a:ext cx="215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自制的遥控设备</a:t>
            </a:r>
            <a:endParaRPr lang="en-US" altLang="zh-CN" sz="2000" dirty="0"/>
          </a:p>
          <a:p>
            <a:pPr algn="ctr"/>
            <a:r>
              <a:rPr lang="zh-CN" altLang="en-US" sz="2000" dirty="0"/>
              <a:t>（含蓝牙模块）</a:t>
            </a:r>
            <a:endParaRPr lang="zh-CN" altLang="en-US" sz="20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90" y="1524948"/>
            <a:ext cx="4013408" cy="30119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4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205894" y="354227"/>
            <a:ext cx="1627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Part 1</a:t>
            </a:r>
            <a:endParaRPr lang="zh-CN" altLang="en-US" sz="3200" b="1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8676" cy="5886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4784" y="409194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蓝牙模块介绍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10" y="2491740"/>
            <a:ext cx="1440180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5894" y="352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蓝牙模块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5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7" y="352086"/>
            <a:ext cx="584776" cy="5847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74555" y="1405550"/>
            <a:ext cx="8395247" cy="4550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没有采用参考资料中用</a:t>
            </a:r>
            <a:r>
              <a:rPr lang="en-US" altLang="zh-CN" sz="2800" dirty="0" err="1"/>
              <a:t>apk</a:t>
            </a:r>
            <a:r>
              <a:rPr lang="zh-CN" altLang="en-US" sz="2800" dirty="0"/>
              <a:t>文件调试</a:t>
            </a:r>
            <a:r>
              <a:rPr lang="en-US" altLang="zh-CN" sz="2800" dirty="0"/>
              <a:t>HC-05</a:t>
            </a:r>
            <a:r>
              <a:rPr lang="zh-CN" altLang="en-US" sz="2800" dirty="0"/>
              <a:t>的方法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（因为我们两个都打不开</a:t>
            </a:r>
            <a:r>
              <a:rPr lang="en-US" altLang="zh-CN" sz="2800" dirty="0" err="1"/>
              <a:t>apk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而是采用</a:t>
            </a:r>
            <a:r>
              <a:rPr lang="zh-CN" altLang="en-US" sz="2800" b="1" dirty="0">
                <a:solidFill>
                  <a:srgbClr val="003F88"/>
                </a:solidFill>
              </a:rPr>
              <a:t>两块</a:t>
            </a:r>
            <a:r>
              <a:rPr lang="en-US" altLang="zh-CN" sz="2800" b="1" dirty="0">
                <a:solidFill>
                  <a:srgbClr val="003F88"/>
                </a:solidFill>
              </a:rPr>
              <a:t>HC-05</a:t>
            </a:r>
            <a:r>
              <a:rPr lang="zh-CN" altLang="en-US" sz="2800" b="1" dirty="0">
                <a:solidFill>
                  <a:srgbClr val="003F88"/>
                </a:solidFill>
              </a:rPr>
              <a:t>自主连接蓝牙</a:t>
            </a:r>
            <a:r>
              <a:rPr lang="zh-CN" altLang="en-US" sz="2800" dirty="0"/>
              <a:t>的方法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其中一块</a:t>
            </a:r>
            <a:r>
              <a:rPr lang="en-US" altLang="zh-CN" sz="2800" dirty="0"/>
              <a:t>HC-05</a:t>
            </a:r>
            <a:r>
              <a:rPr lang="zh-CN" altLang="en-US" sz="2800" dirty="0"/>
              <a:t>连接电脑，作为主机控制小车的移动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另一块</a:t>
            </a:r>
            <a:r>
              <a:rPr lang="en-US" altLang="zh-CN" sz="2800" dirty="0"/>
              <a:t>HC-05</a:t>
            </a:r>
            <a:r>
              <a:rPr lang="zh-CN" altLang="en-US" sz="2800" dirty="0"/>
              <a:t>连接小车，作为从机响应主机的命令，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并向主机发送小车当前的状态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5894" y="352086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HC-05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互连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6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7" y="352086"/>
            <a:ext cx="584776" cy="5847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00" y="1276811"/>
            <a:ext cx="500727" cy="50072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06087" y="1300799"/>
            <a:ext cx="7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3F88"/>
                </a:solidFill>
                <a:latin typeface="+mn-ea"/>
              </a:rPr>
              <a:t>从机</a:t>
            </a:r>
            <a:endParaRPr lang="zh-CN" altLang="en-US" sz="2400" b="1" dirty="0">
              <a:solidFill>
                <a:srgbClr val="003F88"/>
              </a:solidFill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89" y="1338802"/>
            <a:ext cx="423662" cy="4236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52431" y="1300799"/>
            <a:ext cx="7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3F88"/>
                </a:solidFill>
                <a:latin typeface="+mn-ea"/>
              </a:rPr>
              <a:t>主机</a:t>
            </a:r>
            <a:endParaRPr lang="zh-CN" altLang="en-US" sz="24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65378" y="2406510"/>
            <a:ext cx="4169731" cy="328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endParaRPr lang="en-US" altLang="zh-CN" sz="2400" dirty="0">
              <a:solidFill>
                <a:srgbClr val="003F88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+ORGL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+UART=9600,0,0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+PSWD=“0000”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+ROLE=1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+CMODE=0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+BIND=98d3,91,fd3e80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43186" y="1777538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3F88"/>
                </a:solidFill>
              </a:rPr>
              <a:t>MAC: 98: d3: 91: </a:t>
            </a:r>
            <a:r>
              <a:rPr lang="en-US" altLang="zh-CN" b="1" dirty="0" err="1">
                <a:solidFill>
                  <a:srgbClr val="003F88"/>
                </a:solidFill>
              </a:rPr>
              <a:t>fd</a:t>
            </a:r>
            <a:r>
              <a:rPr lang="en-US" altLang="zh-CN" b="1" dirty="0">
                <a:solidFill>
                  <a:srgbClr val="003F88"/>
                </a:solidFill>
              </a:rPr>
              <a:t>: 3e: 80</a:t>
            </a:r>
            <a:endParaRPr lang="zh-CN" altLang="en-US" b="1" dirty="0">
              <a:solidFill>
                <a:srgbClr val="003F88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77256" y="2406510"/>
            <a:ext cx="3082895" cy="328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endParaRPr lang="en-US" altLang="zh-CN" sz="2400" dirty="0">
              <a:solidFill>
                <a:srgbClr val="003F88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+ORGL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+UART=9600,0,0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+PSWD=“0000”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+ROLE=0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+CMODE=0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+ADDR?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5894" y="352086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HC-05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互连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6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7" y="352086"/>
            <a:ext cx="584776" cy="5847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00" y="1276811"/>
            <a:ext cx="500727" cy="50072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06087" y="1300799"/>
            <a:ext cx="7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3F88"/>
                </a:solidFill>
                <a:latin typeface="+mn-ea"/>
              </a:rPr>
              <a:t>从机</a:t>
            </a:r>
            <a:endParaRPr lang="zh-CN" altLang="en-US" sz="2400" b="1" dirty="0">
              <a:solidFill>
                <a:srgbClr val="003F88"/>
              </a:solidFill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89" y="1338802"/>
            <a:ext cx="423662" cy="4236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52431" y="1300799"/>
            <a:ext cx="7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3F88"/>
                </a:solidFill>
                <a:latin typeface="+mn-ea"/>
              </a:rPr>
              <a:t>主机</a:t>
            </a:r>
            <a:endParaRPr lang="zh-CN" altLang="en-US" sz="24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65378" y="2406510"/>
            <a:ext cx="4169731" cy="328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endParaRPr lang="en-US" altLang="zh-CN" sz="2400" dirty="0">
              <a:solidFill>
                <a:srgbClr val="003F88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+ORGL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+UART=9600,0,0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+PSWD=“0000”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AT+ROLE=1</a:t>
            </a:r>
            <a:endParaRPr lang="en-US" altLang="zh-CN" sz="2400" dirty="0">
              <a:solidFill>
                <a:schemeClr val="accent2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+CMODE=0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+BIND=98d3,91,fd3e80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43186" y="1777538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3F88"/>
                </a:solidFill>
              </a:rPr>
              <a:t>MAC: 98: d3: 91: </a:t>
            </a:r>
            <a:r>
              <a:rPr lang="en-US" altLang="zh-CN" b="1" dirty="0" err="1">
                <a:solidFill>
                  <a:srgbClr val="003F88"/>
                </a:solidFill>
              </a:rPr>
              <a:t>fd</a:t>
            </a:r>
            <a:r>
              <a:rPr lang="en-US" altLang="zh-CN" b="1" dirty="0">
                <a:solidFill>
                  <a:srgbClr val="003F88"/>
                </a:solidFill>
              </a:rPr>
              <a:t>: 3e: 80</a:t>
            </a:r>
            <a:endParaRPr lang="zh-CN" altLang="en-US" b="1" dirty="0">
              <a:solidFill>
                <a:srgbClr val="003F88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77256" y="2406510"/>
            <a:ext cx="3082895" cy="328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endParaRPr lang="en-US" altLang="zh-CN" sz="2400" dirty="0">
              <a:solidFill>
                <a:srgbClr val="003F88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+ORGL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+UART=9600,0,0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+PSWD=“0000”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AT+ROLE=0</a:t>
            </a:r>
            <a:endParaRPr lang="en-US" altLang="zh-CN" sz="2400" dirty="0">
              <a:solidFill>
                <a:schemeClr val="accent2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+CMODE=0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+ADDR?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5894" y="352086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HC-05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互连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6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7" y="352086"/>
            <a:ext cx="584776" cy="5847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00" y="1276811"/>
            <a:ext cx="500727" cy="50072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06087" y="1300799"/>
            <a:ext cx="7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3F88"/>
                </a:solidFill>
                <a:latin typeface="+mn-ea"/>
              </a:rPr>
              <a:t>从机</a:t>
            </a:r>
            <a:endParaRPr lang="zh-CN" altLang="en-US" sz="2400" b="1" dirty="0">
              <a:solidFill>
                <a:srgbClr val="003F88"/>
              </a:solidFill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89" y="1338802"/>
            <a:ext cx="423662" cy="4236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52431" y="1300799"/>
            <a:ext cx="7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3F88"/>
                </a:solidFill>
                <a:latin typeface="+mn-ea"/>
              </a:rPr>
              <a:t>主机</a:t>
            </a:r>
            <a:endParaRPr lang="zh-CN" altLang="en-US" sz="24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65378" y="2406510"/>
            <a:ext cx="4169731" cy="328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endParaRPr lang="en-US" altLang="zh-CN" sz="2400" dirty="0">
              <a:solidFill>
                <a:srgbClr val="003F88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+ORGL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+UART=9600,0,0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+PSWD=“0000”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+ROLE=1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+CMODE=0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AT+BIND=98d3,91,fd3e80</a:t>
            </a:r>
            <a:endParaRPr lang="en-US" altLang="zh-CN" sz="2400" dirty="0">
              <a:solidFill>
                <a:schemeClr val="accent2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43186" y="1777538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MAC: 98: d3: 91: </a:t>
            </a:r>
            <a:r>
              <a:rPr lang="en-US" altLang="zh-CN" b="1" dirty="0" err="1">
                <a:solidFill>
                  <a:schemeClr val="accent2"/>
                </a:solidFill>
              </a:rPr>
              <a:t>fd</a:t>
            </a:r>
            <a:r>
              <a:rPr lang="en-US" altLang="zh-CN" b="1" dirty="0">
                <a:solidFill>
                  <a:schemeClr val="accent2"/>
                </a:solidFill>
              </a:rPr>
              <a:t>: 3e: 80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77256" y="2406510"/>
            <a:ext cx="3082895" cy="328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endParaRPr lang="en-US" altLang="zh-CN" sz="2400" dirty="0">
              <a:solidFill>
                <a:srgbClr val="003F88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+ORGL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+UART=9600,0,0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+PSWD=“0000”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+ROLE=0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+CMODE=0</a:t>
            </a:r>
            <a:endParaRPr lang="en-US" altLang="zh-C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AT+ADDR?</a:t>
            </a:r>
            <a:endParaRPr lang="en-US" altLang="zh-CN" sz="2400" dirty="0">
              <a:solidFill>
                <a:schemeClr val="accent2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5894" y="352086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HC-05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互连</a:t>
            </a:r>
            <a:endParaRPr lang="zh-CN" altLang="en-US" sz="3200" b="1" dirty="0">
              <a:solidFill>
                <a:srgbClr val="003F8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  <a:endParaRPr lang="en-US" altLang="zh-CN" sz="1600" b="1" dirty="0">
              <a:solidFill>
                <a:srgbClr val="003F88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scadia Code SemiBold" panose="020B0609020000020004" pitchFamily="49" charset="0"/>
            </a:endParaRP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7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7" y="352086"/>
            <a:ext cx="584776" cy="5847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35" y="2242820"/>
            <a:ext cx="1905000" cy="1905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65" y="2242820"/>
            <a:ext cx="1905000" cy="190500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3943577" y="3195320"/>
            <a:ext cx="44907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759200" y="3429000"/>
            <a:ext cx="4470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897425" y="2550845"/>
            <a:ext cx="90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</a:t>
            </a:r>
            <a:endParaRPr lang="zh-CN" altLang="en-US" sz="3200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98135" y="3662680"/>
            <a:ext cx="1581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 sent</a:t>
            </a:r>
            <a:endParaRPr lang="zh-CN" altLang="en-US" sz="3200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39310" y="4246245"/>
            <a:ext cx="3050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Stop triggered</a:t>
            </a:r>
            <a:endParaRPr lang="zh-CN" altLang="en-US" sz="3200" b="1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11158 -2.22222E-6 " pathEditMode="relative" rAng="0" ptsTypes="AA">
                                      <p:cBhvr>
                                        <p:cTn id="12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2608</Words>
  <Application>WPS 文字</Application>
  <PresentationFormat>宽屏</PresentationFormat>
  <Paragraphs>467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汉仪旗黑</vt:lpstr>
      <vt:lpstr>Microsoft YaHei UI</vt:lpstr>
      <vt:lpstr>苹方-简</vt:lpstr>
      <vt:lpstr>Cascadia Code SemiBold</vt:lpstr>
      <vt:lpstr>等线</vt:lpstr>
      <vt:lpstr>汉仪中等线KW</vt:lpstr>
      <vt:lpstr>宋体</vt:lpstr>
      <vt:lpstr>Arial Unicode MS</vt:lpstr>
      <vt:lpstr>等线 Light</vt:lpstr>
      <vt:lpstr>Cascadia Mono SemiBold</vt:lpstr>
      <vt:lpstr>Cascadia Code</vt:lpstr>
      <vt:lpstr>Tw Cen MT</vt:lpstr>
      <vt:lpstr>汉仪书宋二KW</vt:lpstr>
      <vt:lpstr>Calibri</vt:lpstr>
      <vt:lpstr>Helvetica Neue</vt:lpstr>
      <vt:lpstr>Microsoft YaHei UI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佳昕 杨</dc:creator>
  <cp:lastModifiedBy>hch</cp:lastModifiedBy>
  <cp:revision>7</cp:revision>
  <dcterms:created xsi:type="dcterms:W3CDTF">2024-07-20T14:39:43Z</dcterms:created>
  <dcterms:modified xsi:type="dcterms:W3CDTF">2024-07-20T14:39:43Z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A69A2D6C2D055F0A2B699B66A3BFBECD_42</vt:lpwstr>
  </property>
  <property fmtid="{D5CDD505-2E9C-101B-9397-08002B2CF9AE}" pid="3" name="KSOProductBuildVer">
    <vt:lpwstr>2052-6.7.0.8823</vt:lpwstr>
  </property>
</Properties>
</file>