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9" r:id="rId2"/>
    <p:sldId id="302" r:id="rId3"/>
    <p:sldId id="303" r:id="rId4"/>
    <p:sldId id="304" r:id="rId5"/>
    <p:sldId id="305" r:id="rId6"/>
    <p:sldId id="306" r:id="rId7"/>
    <p:sldId id="309" r:id="rId8"/>
    <p:sldId id="274" r:id="rId9"/>
    <p:sldId id="299" r:id="rId10"/>
    <p:sldId id="295" r:id="rId11"/>
    <p:sldId id="296" r:id="rId12"/>
    <p:sldId id="297" r:id="rId13"/>
    <p:sldId id="298" r:id="rId14"/>
    <p:sldId id="300" r:id="rId15"/>
    <p:sldId id="267" r:id="rId16"/>
    <p:sldId id="270" r:id="rId17"/>
    <p:sldId id="271" r:id="rId18"/>
    <p:sldId id="272" r:id="rId19"/>
    <p:sldId id="273" r:id="rId20"/>
    <p:sldId id="292" r:id="rId21"/>
    <p:sldId id="293" r:id="rId22"/>
    <p:sldId id="284" r:id="rId23"/>
    <p:sldId id="285" r:id="rId24"/>
    <p:sldId id="287" r:id="rId25"/>
    <p:sldId id="288" r:id="rId26"/>
    <p:sldId id="286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-642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898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36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607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97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05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772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032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3318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0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7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DD163-2F02-4BBD-9510-C77055398890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87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7DD163-2F02-4BBD-9510-C77055398890}" type="datetimeFigureOut">
              <a:rPr lang="zh-CN" altLang="en-US" smtClean="0"/>
              <a:t>2023/3/24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512FE-15E3-4E0A-AC12-49605B3921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83993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创</a:t>
            </a:r>
            <a:r>
              <a:rPr lang="zh-CN" altLang="en-US" dirty="0" smtClean="0"/>
              <a:t>建 </a:t>
            </a:r>
            <a:r>
              <a:rPr lang="en-US" altLang="zh-CN" dirty="0" smtClean="0"/>
              <a:t>VS2019 </a:t>
            </a:r>
            <a:r>
              <a:rPr lang="en-US" altLang="zh-CN" dirty="0" smtClean="0"/>
              <a:t>win32 </a:t>
            </a:r>
            <a:r>
              <a:rPr lang="zh-CN" altLang="en-US" dirty="0" smtClean="0"/>
              <a:t>工程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0561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新建</a:t>
            </a:r>
            <a:r>
              <a:rPr lang="en-US" altLang="zh-CN" dirty="0" smtClean="0"/>
              <a:t>filter</a:t>
            </a:r>
            <a:r>
              <a:rPr lang="zh-CN" altLang="en-US" dirty="0" smtClean="0"/>
              <a:t>（类别）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4294967295"/>
          </p:nvPr>
        </p:nvPicPr>
        <p:blipFill>
          <a:blip r:embed="rId2"/>
          <a:stretch>
            <a:fillRect/>
          </a:stretch>
        </p:blipFill>
        <p:spPr>
          <a:xfrm>
            <a:off x="838200" y="2204596"/>
            <a:ext cx="5181600" cy="3592512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3000" y="2204596"/>
            <a:ext cx="2590800" cy="3357677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2225" y="2204596"/>
            <a:ext cx="23907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8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 err="1"/>
              <a:t>libgraphics</a:t>
            </a:r>
            <a:r>
              <a:rPr lang="zh-CN" altLang="en-US" dirty="0"/>
              <a:t>文件</a:t>
            </a:r>
          </a:p>
        </p:txBody>
      </p:sp>
      <p:pic>
        <p:nvPicPr>
          <p:cNvPr id="14" name="内容占位符 13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714877"/>
            <a:ext cx="5181600" cy="2572833"/>
          </a:xfrm>
          <a:prstGeom prst="rect">
            <a:avLst/>
          </a:prstGeom>
        </p:spPr>
      </p:pic>
      <p:pic>
        <p:nvPicPr>
          <p:cNvPr id="16" name="内容占位符 15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372307"/>
            <a:ext cx="5181600" cy="3257973"/>
          </a:xfrm>
          <a:prstGeom prst="rect">
            <a:avLst/>
          </a:prstGeom>
        </p:spPr>
      </p:pic>
      <p:sp>
        <p:nvSpPr>
          <p:cNvPr id="18" name="矩形 17"/>
          <p:cNvSpPr/>
          <p:nvPr/>
        </p:nvSpPr>
        <p:spPr>
          <a:xfrm>
            <a:off x="6172200" y="5797282"/>
            <a:ext cx="51866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>
                <a:solidFill>
                  <a:srgbClr val="FFFF00"/>
                </a:solidFill>
              </a:rPr>
              <a:t>找到工程文件下的目录</a:t>
            </a:r>
            <a:r>
              <a:rPr lang="en-US" altLang="zh-CN" dirty="0" err="1" smtClean="0">
                <a:solidFill>
                  <a:srgbClr val="FFFF00"/>
                </a:solidFill>
              </a:rPr>
              <a:t>libgraphics</a:t>
            </a:r>
            <a:r>
              <a:rPr lang="zh-CN" altLang="en-US" dirty="0" smtClean="0">
                <a:solidFill>
                  <a:srgbClr val="FFFF00"/>
                </a:solidFill>
              </a:rPr>
              <a:t>，选中所有文件，按</a:t>
            </a:r>
            <a:r>
              <a:rPr lang="en-US" altLang="zh-CN" dirty="0" smtClean="0">
                <a:solidFill>
                  <a:srgbClr val="FFFF00"/>
                </a:solidFill>
              </a:rPr>
              <a:t>Add</a:t>
            </a:r>
            <a:r>
              <a:rPr lang="zh-CN" altLang="en-US" dirty="0" smtClean="0">
                <a:solidFill>
                  <a:srgbClr val="FFFF00"/>
                </a:solidFill>
              </a:rPr>
              <a:t>按钮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6019800" y="110816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该目录下所有文件都需要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按</a:t>
            </a:r>
            <a:r>
              <a:rPr lang="en-US" altLang="zh-CN" dirty="0" err="1" smtClean="0"/>
              <a:t>Ctrl+A</a:t>
            </a:r>
            <a:r>
              <a:rPr lang="en-US" altLang="zh-CN" dirty="0" smtClean="0"/>
              <a:t>,</a:t>
            </a:r>
            <a:r>
              <a:rPr lang="zh-CN" altLang="en-US" dirty="0" smtClean="0"/>
              <a:t>选中所有文件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点击</a:t>
            </a:r>
            <a:r>
              <a:rPr lang="en-US" altLang="zh-CN" dirty="0" smtClean="0"/>
              <a:t>Add</a:t>
            </a:r>
            <a:r>
              <a:rPr lang="zh-CN" altLang="en-US" dirty="0" smtClean="0"/>
              <a:t>进行添加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0816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</a:t>
            </a:r>
            <a:r>
              <a:rPr lang="en-US" altLang="zh-CN" dirty="0" err="1" smtClean="0"/>
              <a:t>libgraphics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899400" cy="4351338"/>
          </a:xfrm>
        </p:spPr>
        <p:txBody>
          <a:bodyPr/>
          <a:lstStyle/>
          <a:p>
            <a:r>
              <a:rPr lang="zh-CN" altLang="en-US" dirty="0" smtClean="0"/>
              <a:t>新进来很多</a:t>
            </a:r>
            <a:r>
              <a:rPr lang="en-US" altLang="zh-CN" dirty="0" smtClean="0"/>
              <a:t>.c</a:t>
            </a:r>
            <a:r>
              <a:rPr lang="zh-CN" altLang="en-US" dirty="0" smtClean="0"/>
              <a:t>文件</a:t>
            </a:r>
            <a:endParaRPr lang="en-US" altLang="zh-CN" dirty="0" smtClean="0"/>
          </a:p>
          <a:p>
            <a:r>
              <a:rPr lang="zh-CN" altLang="en-US" dirty="0" smtClean="0"/>
              <a:t>新进来很多</a:t>
            </a:r>
            <a:r>
              <a:rPr lang="en-US" altLang="zh-CN" dirty="0" smtClean="0"/>
              <a:t>.h</a:t>
            </a:r>
            <a:r>
              <a:rPr lang="zh-CN" altLang="en-US" dirty="0" smtClean="0"/>
              <a:t>文件</a:t>
            </a:r>
            <a:endParaRPr lang="en-US" altLang="zh-CN" dirty="0"/>
          </a:p>
          <a:p>
            <a:r>
              <a:rPr lang="zh-CN" altLang="en-US" dirty="0" smtClean="0"/>
              <a:t>这些文件我们不会进行修改，所以</a:t>
            </a:r>
            <a:r>
              <a:rPr lang="zh-CN" altLang="en-US" dirty="0" smtClean="0">
                <a:solidFill>
                  <a:srgbClr val="FFFF00"/>
                </a:solidFill>
              </a:rPr>
              <a:t>希望它不要出现我们的眼前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r>
              <a:rPr lang="zh-CN" altLang="en-US" dirty="0" smtClean="0">
                <a:solidFill>
                  <a:srgbClr val="FF0000"/>
                </a:solidFill>
              </a:rPr>
              <a:t>点击</a:t>
            </a:r>
            <a:r>
              <a:rPr lang="en-US" altLang="zh-CN" dirty="0" err="1" smtClean="0">
                <a:solidFill>
                  <a:srgbClr val="FF0000"/>
                </a:solidFill>
              </a:rPr>
              <a:t>libgraphics</a:t>
            </a:r>
            <a:r>
              <a:rPr lang="zh-CN" altLang="en-US" dirty="0" smtClean="0">
                <a:solidFill>
                  <a:srgbClr val="FF0000"/>
                </a:solidFill>
              </a:rPr>
              <a:t>，将它合起来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再按相同方法添加</a:t>
            </a:r>
            <a:r>
              <a:rPr lang="en-US" altLang="zh-CN" dirty="0" err="1" smtClean="0"/>
              <a:t>simpleGUI</a:t>
            </a:r>
            <a:r>
              <a:rPr lang="zh-CN" altLang="en-US" dirty="0" smtClean="0"/>
              <a:t>下的程序文件</a:t>
            </a:r>
            <a:endParaRPr lang="en-US" altLang="zh-CN" dirty="0" smtClean="0"/>
          </a:p>
        </p:txBody>
      </p:sp>
      <p:pic>
        <p:nvPicPr>
          <p:cNvPr id="13" name="内容占位符 12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825954" y="365125"/>
            <a:ext cx="2965410" cy="6176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25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</a:t>
            </a:r>
            <a:r>
              <a:rPr lang="zh-CN" altLang="en-US" dirty="0"/>
              <a:t>加</a:t>
            </a:r>
            <a:r>
              <a:rPr lang="en-US" altLang="zh-CN" dirty="0" err="1" smtClean="0"/>
              <a:t>simpleGUI</a:t>
            </a:r>
            <a:r>
              <a:rPr lang="zh-CN" altLang="en-US" dirty="0" smtClean="0"/>
              <a:t>的</a:t>
            </a:r>
            <a:r>
              <a:rPr lang="zh-CN" altLang="en-US" dirty="0"/>
              <a:t>程序文</a:t>
            </a:r>
            <a:r>
              <a:rPr lang="zh-CN" altLang="en-US" dirty="0" smtClean="0"/>
              <a:t>件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再按相同方法添加</a:t>
            </a:r>
            <a:r>
              <a:rPr lang="en-US" altLang="zh-CN" dirty="0" err="1"/>
              <a:t>simpleGUI</a:t>
            </a:r>
            <a:r>
              <a:rPr lang="zh-CN" altLang="en-US" dirty="0"/>
              <a:t>下的程序文件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72374" y="1690689"/>
            <a:ext cx="3162131" cy="370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3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添加</a:t>
            </a:r>
            <a:r>
              <a:rPr lang="en-US" altLang="zh-CN" dirty="0" smtClean="0"/>
              <a:t>C</a:t>
            </a:r>
            <a:r>
              <a:rPr lang="zh-CN" altLang="en-US" dirty="0" smtClean="0"/>
              <a:t>语言源程序文件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85691" cy="3115830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然后建立一个新目录，存放自己将要写的程序。在左图的例子中，新建的目录名字是</a:t>
            </a:r>
            <a:r>
              <a:rPr lang="en-US" altLang="zh-CN" dirty="0" smtClean="0"/>
              <a:t>source</a:t>
            </a:r>
          </a:p>
          <a:p>
            <a:r>
              <a:rPr lang="zh-CN" altLang="en-US" dirty="0"/>
              <a:t>然</a:t>
            </a:r>
            <a:r>
              <a:rPr lang="zh-CN" altLang="en-US" dirty="0" smtClean="0"/>
              <a:t>后把自己写的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程序拷贝到新建的目录中。也可以在该目录中新建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</a:t>
            </a:r>
            <a:endParaRPr lang="en-US" altLang="zh-CN" dirty="0" smtClean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957" y="3155400"/>
            <a:ext cx="4900085" cy="1691787"/>
          </a:xfrm>
        </p:spPr>
      </p:pic>
    </p:spTree>
    <p:extLst>
      <p:ext uri="{BB962C8B-B14F-4D97-AF65-F5344CB8AC3E}">
        <p14:creationId xmlns:p14="http://schemas.microsoft.com/office/powerpoint/2010/main" val="182201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C</a:t>
            </a:r>
            <a:r>
              <a:rPr lang="zh-CN" altLang="en-US" dirty="0" smtClean="0"/>
              <a:t>文件添加到工程文件中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例</a:t>
            </a:r>
            <a:r>
              <a:rPr lang="zh-CN" altLang="en-US" dirty="0" smtClean="0"/>
              <a:t>如</a:t>
            </a:r>
            <a:r>
              <a:rPr lang="en-US" altLang="zh-CN" dirty="0" err="1" smtClean="0"/>
              <a:t>demoGUIAll.c</a:t>
            </a:r>
            <a:r>
              <a:rPr lang="zh-CN" altLang="en-US" dirty="0" smtClean="0"/>
              <a:t>拷贝到</a:t>
            </a:r>
            <a:r>
              <a:rPr lang="en-US" altLang="zh-CN" dirty="0" smtClean="0"/>
              <a:t>source</a:t>
            </a:r>
            <a:r>
              <a:rPr lang="zh-CN" altLang="en-US" dirty="0" smtClean="0"/>
              <a:t>目录中</a:t>
            </a:r>
            <a:endParaRPr lang="en-US" altLang="zh-CN" dirty="0" smtClean="0"/>
          </a:p>
          <a:p>
            <a:pPr lvl="1"/>
            <a:r>
              <a:rPr lang="zh-CN" altLang="en-US" dirty="0"/>
              <a:t>还需</a:t>
            </a:r>
            <a:r>
              <a:rPr lang="zh-CN" altLang="en-US" dirty="0" smtClean="0"/>
              <a:t>要在</a:t>
            </a:r>
            <a:r>
              <a:rPr lang="en-US" altLang="zh-CN" dirty="0" smtClean="0"/>
              <a:t>VS</a:t>
            </a:r>
            <a:r>
              <a:rPr lang="zh-CN" altLang="en-US" dirty="0" smtClean="0"/>
              <a:t>中，将</a:t>
            </a:r>
            <a:r>
              <a:rPr lang="en-US" altLang="zh-CN" dirty="0" smtClean="0"/>
              <a:t>c</a:t>
            </a:r>
            <a:r>
              <a:rPr lang="zh-CN" altLang="en-US" dirty="0" smtClean="0"/>
              <a:t>程序文件加入到工程中</a:t>
            </a:r>
            <a:endParaRPr lang="en-US" altLang="zh-CN" dirty="0" smtClean="0"/>
          </a:p>
          <a:p>
            <a:r>
              <a:rPr lang="zh-CN" altLang="en-US" dirty="0"/>
              <a:t>如右</a:t>
            </a:r>
            <a:r>
              <a:rPr lang="zh-CN" altLang="en-US" dirty="0" smtClean="0"/>
              <a:t>图所示，用鼠标右键点击</a:t>
            </a:r>
            <a:r>
              <a:rPr lang="en-US" altLang="zh-CN" dirty="0" err="1" smtClean="0"/>
              <a:t>SourceFiles</a:t>
            </a:r>
            <a:r>
              <a:rPr lang="zh-CN" altLang="en-US" dirty="0" smtClean="0"/>
              <a:t>标签，打开弹出菜单</a:t>
            </a:r>
            <a:endParaRPr lang="en-US" altLang="zh-CN" dirty="0" smtClean="0"/>
          </a:p>
          <a:p>
            <a:pPr lvl="1"/>
            <a:r>
              <a:rPr lang="zh-CN" altLang="en-US" dirty="0"/>
              <a:t>选</a:t>
            </a:r>
            <a:r>
              <a:rPr lang="zh-CN" altLang="en-US" dirty="0" smtClean="0"/>
              <a:t>择</a:t>
            </a:r>
            <a:r>
              <a:rPr lang="en-US" altLang="zh-CN" dirty="0" smtClean="0"/>
              <a:t>Add -&gt; Existing Item</a:t>
            </a:r>
          </a:p>
          <a:p>
            <a:pPr lvl="1"/>
            <a:r>
              <a:rPr lang="zh-CN" altLang="en-US" dirty="0"/>
              <a:t>然</a:t>
            </a:r>
            <a:r>
              <a:rPr lang="zh-CN" altLang="en-US" dirty="0" smtClean="0"/>
              <a:t>后会启动一个对话框，让你选择要加入的文件（可以一次同时选择多个）（不要将不需要的文件加入</a:t>
            </a:r>
            <a:endParaRPr lang="en-US" altLang="zh-CN" dirty="0" smtClean="0"/>
          </a:p>
          <a:p>
            <a:endParaRPr lang="en-US" altLang="zh-CN" dirty="0" smtClean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63772"/>
            <a:ext cx="5181600" cy="347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202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将</a:t>
            </a:r>
            <a:r>
              <a:rPr lang="en-US" altLang="zh-CN" dirty="0" smtClean="0"/>
              <a:t>C</a:t>
            </a:r>
            <a:r>
              <a:rPr lang="zh-CN" altLang="en-US" dirty="0" smtClean="0"/>
              <a:t>文件添加到工程文件中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558051"/>
            <a:ext cx="5181600" cy="2988016"/>
          </a:xfrm>
          <a:prstGeom prst="rect">
            <a:avLst/>
          </a:prstGeom>
        </p:spPr>
      </p:pic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1558051"/>
            <a:ext cx="5181600" cy="298801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5101" y="5041191"/>
            <a:ext cx="2581275" cy="15906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38200" y="5651863"/>
            <a:ext cx="4366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可以看到</a:t>
            </a:r>
            <a:r>
              <a:rPr lang="en-US" altLang="zh-CN" dirty="0" err="1" smtClean="0"/>
              <a:t>demoGUIAll.c</a:t>
            </a:r>
            <a:r>
              <a:rPr lang="zh-CN" altLang="en-US" dirty="0"/>
              <a:t>被加</a:t>
            </a:r>
            <a:r>
              <a:rPr lang="zh-CN" altLang="en-US" dirty="0" smtClean="0"/>
              <a:t>入到工程中了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11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尝试编译应用程序，按</a:t>
            </a:r>
            <a:r>
              <a:rPr lang="en-US" altLang="zh-CN" smtClean="0"/>
              <a:t>F5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窗口底部的</a:t>
            </a:r>
            <a:r>
              <a:rPr lang="en-US" altLang="zh-CN" dirty="0" smtClean="0"/>
              <a:t>output</a:t>
            </a:r>
            <a:r>
              <a:rPr lang="zh-CN" altLang="en-US" dirty="0" smtClean="0"/>
              <a:t>窗口显示错误信息：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fatal error C1083: </a:t>
            </a:r>
            <a:r>
              <a:rPr lang="en-US" altLang="zh-CN" dirty="0" smtClean="0">
                <a:solidFill>
                  <a:srgbClr val="FFFF00"/>
                </a:solidFill>
              </a:rPr>
              <a:t>Cannot open include file: '</a:t>
            </a:r>
            <a:r>
              <a:rPr lang="en-US" altLang="zh-CN" dirty="0" err="1" smtClean="0">
                <a:solidFill>
                  <a:srgbClr val="FFFF00"/>
                </a:solidFill>
              </a:rPr>
              <a:t>graphics.h</a:t>
            </a:r>
            <a:r>
              <a:rPr lang="en-US" altLang="zh-CN" dirty="0" smtClean="0"/>
              <a:t>': No such file or directory……</a:t>
            </a:r>
          </a:p>
          <a:p>
            <a:r>
              <a:rPr lang="zh-CN" altLang="en-US" dirty="0" smtClean="0"/>
              <a:t>编译器为什么找不到</a:t>
            </a:r>
            <a:r>
              <a:rPr lang="en-US" altLang="zh-CN" dirty="0" err="1" smtClean="0"/>
              <a:t>graphics.h</a:t>
            </a:r>
            <a:r>
              <a:rPr lang="zh-CN" altLang="en-US" dirty="0" smtClean="0"/>
              <a:t>文件呢？因为它查找的路径是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FFFF00"/>
                </a:solidFill>
              </a:rPr>
              <a:t>与</a:t>
            </a:r>
            <a:r>
              <a:rPr lang="en-US" altLang="zh-CN" dirty="0" smtClean="0">
                <a:solidFill>
                  <a:srgbClr val="FFFF00"/>
                </a:solidFill>
              </a:rPr>
              <a:t>.c</a:t>
            </a:r>
            <a:r>
              <a:rPr lang="zh-CN" altLang="en-US" dirty="0" smtClean="0">
                <a:solidFill>
                  <a:srgbClr val="FFFF00"/>
                </a:solidFill>
              </a:rPr>
              <a:t>文件所在同一个目录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FF00"/>
                </a:solidFill>
              </a:rPr>
              <a:t>工程文件设定的查找目录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2"/>
            <a:r>
              <a:rPr lang="zh-CN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需</a:t>
            </a:r>
            <a:r>
              <a:rPr lang="zh-CN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要我</a:t>
            </a:r>
            <a:r>
              <a:rPr lang="zh-CN" altLang="en-US" dirty="0" smtClean="0">
                <a:solidFill>
                  <a:srgbClr val="FF0000"/>
                </a:solidFill>
                <a:sym typeface="Wingdings" panose="05000000000000000000" pitchFamily="2" charset="2"/>
              </a:rPr>
              <a:t>们手工设置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>
                <a:solidFill>
                  <a:srgbClr val="FFFF00"/>
                </a:solidFill>
              </a:rPr>
              <a:t>标准库头文件所在的目录</a:t>
            </a:r>
            <a:endParaRPr lang="en-US" altLang="zh-CN" dirty="0" smtClean="0">
              <a:solidFill>
                <a:srgbClr val="FFFF00"/>
              </a:solidFill>
            </a:endParaRPr>
          </a:p>
          <a:p>
            <a:pPr lvl="1"/>
            <a:endParaRPr lang="zh-CN" altLang="en-US" dirty="0"/>
          </a:p>
        </p:txBody>
      </p:sp>
      <p:pic>
        <p:nvPicPr>
          <p:cNvPr id="14" name="内容占位符 13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35260"/>
            <a:ext cx="5181600" cy="3732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967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</a:t>
            </a:r>
            <a:r>
              <a:rPr lang="zh-CN" altLang="en-US" dirty="0" smtClean="0"/>
              <a:t>置工程的头文件包含目录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鼠标</a:t>
            </a:r>
            <a:r>
              <a:rPr lang="zh-CN" altLang="en-US" dirty="0" smtClean="0">
                <a:solidFill>
                  <a:srgbClr val="FFFF00"/>
                </a:solidFill>
              </a:rPr>
              <a:t>右键点击</a:t>
            </a:r>
            <a:r>
              <a:rPr lang="zh-CN" altLang="en-US" dirty="0" smtClean="0"/>
              <a:t>工程文件名字（</a:t>
            </a:r>
            <a:r>
              <a:rPr lang="en-US" altLang="zh-CN" dirty="0" err="1" smtClean="0"/>
              <a:t>MyExampleProject</a:t>
            </a:r>
            <a:r>
              <a:rPr lang="en-US" altLang="zh-CN" dirty="0" smtClean="0"/>
              <a:t>)</a:t>
            </a:r>
          </a:p>
          <a:p>
            <a:r>
              <a:rPr lang="zh-CN" altLang="en-US" dirty="0" smtClean="0"/>
              <a:t>在弹出菜单的末尾处，点击</a:t>
            </a:r>
            <a:r>
              <a:rPr lang="en-US" altLang="zh-CN" dirty="0" smtClean="0"/>
              <a:t>Properties</a:t>
            </a:r>
            <a:r>
              <a:rPr lang="zh-CN" altLang="en-US" dirty="0" smtClean="0"/>
              <a:t>选项</a:t>
            </a:r>
            <a:endParaRPr lang="en-US" altLang="zh-CN" dirty="0" smtClean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8640" y="1825625"/>
            <a:ext cx="396872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03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设置如下图所示</a:t>
            </a:r>
            <a:endParaRPr lang="zh-CN" altLang="en-US" dirty="0"/>
          </a:p>
        </p:txBody>
      </p:sp>
      <p:sp>
        <p:nvSpPr>
          <p:cNvPr id="13" name="内容占位符 1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在</a:t>
            </a:r>
            <a:r>
              <a:rPr lang="en-US" altLang="zh-CN" dirty="0" smtClean="0"/>
              <a:t>Additional Include Directories</a:t>
            </a:r>
            <a:r>
              <a:rPr lang="zh-CN" altLang="en-US" dirty="0" smtClean="0"/>
              <a:t>中填入</a:t>
            </a:r>
            <a:r>
              <a:rPr lang="en-US" altLang="zh-CN" dirty="0" smtClean="0"/>
              <a:t>2</a:t>
            </a:r>
            <a:r>
              <a:rPr lang="zh-CN" altLang="en-US" dirty="0" smtClean="0"/>
              <a:t>个目录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 smtClean="0"/>
              <a:t>	../</a:t>
            </a:r>
            <a:r>
              <a:rPr lang="en-US" altLang="zh-CN" dirty="0" err="1"/>
              <a:t>libgraphics</a:t>
            </a:r>
            <a:r>
              <a:rPr lang="en-US" altLang="zh-CN" dirty="0"/>
              <a:t>; ../</a:t>
            </a:r>
            <a:r>
              <a:rPr lang="en-US" altLang="zh-CN" dirty="0" err="1" smtClean="0"/>
              <a:t>simpleGUI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目录之间用分号隔开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 smtClean="0">
                <a:solidFill>
                  <a:srgbClr val="FF0000"/>
                </a:solidFill>
              </a:rPr>
              <a:t>注意不要用中文的</a:t>
            </a:r>
            <a:r>
              <a:rPr lang="zh-CN" altLang="en-US" dirty="0">
                <a:solidFill>
                  <a:srgbClr val="FF0000"/>
                </a:solidFill>
              </a:rPr>
              <a:t>；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16" name="内容占位符 1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62435"/>
            <a:ext cx="5181600" cy="3677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800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745" y="1524729"/>
            <a:ext cx="8139479" cy="4709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1. </a:t>
            </a:r>
            <a:r>
              <a:rPr lang="zh-CN" altLang="en-US" smtClean="0"/>
              <a:t>创建工程，选择菜单 </a:t>
            </a:r>
            <a:r>
              <a:rPr lang="en-US" altLang="zh-CN" smtClean="0"/>
              <a:t>File-&gt;New-&gt;Project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654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572653" y="729673"/>
            <a:ext cx="10668001" cy="44208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400" dirty="0"/>
              <a:t>由于高版本的</a:t>
            </a:r>
            <a:r>
              <a:rPr lang="en-US" altLang="zh-CN" sz="2400" dirty="0"/>
              <a:t>visual studio</a:t>
            </a:r>
            <a:r>
              <a:rPr lang="zh-CN" altLang="en-US" sz="2400" dirty="0"/>
              <a:t>默认不让使用</a:t>
            </a:r>
            <a:r>
              <a:rPr lang="en-US" altLang="zh-CN" sz="2400" dirty="0" err="1"/>
              <a:t>scanf</a:t>
            </a:r>
            <a:r>
              <a:rPr lang="zh-CN" altLang="en-US" sz="2400" dirty="0"/>
              <a:t>等函数，认为这些函数不够安全，而其相对应的代替函数为</a:t>
            </a:r>
            <a:r>
              <a:rPr lang="en-US" altLang="zh-CN" sz="2400" dirty="0" err="1"/>
              <a:t>scanf_s</a:t>
            </a:r>
            <a:r>
              <a:rPr lang="zh-CN" altLang="en-US" sz="2400" dirty="0"/>
              <a:t>等。如果在</a:t>
            </a:r>
            <a:r>
              <a:rPr lang="en-US" altLang="zh-CN" sz="2400" dirty="0"/>
              <a:t>visual studio</a:t>
            </a:r>
            <a:r>
              <a:rPr lang="zh-CN" altLang="en-US" sz="2400" dirty="0"/>
              <a:t>中使用</a:t>
            </a:r>
            <a:r>
              <a:rPr lang="en-US" altLang="zh-CN" sz="2400" dirty="0" err="1"/>
              <a:t>scanf</a:t>
            </a:r>
            <a:r>
              <a:rPr lang="zh-CN" altLang="en-US" sz="2400" dirty="0"/>
              <a:t>等那些</a:t>
            </a:r>
            <a:r>
              <a:rPr lang="en-US" altLang="zh-CN" sz="2400" dirty="0"/>
              <a:t>visual studio</a:t>
            </a:r>
            <a:r>
              <a:rPr lang="zh-CN" altLang="en-US" sz="2400" dirty="0"/>
              <a:t>认为不安全的函数，就会报错。</a:t>
            </a:r>
            <a:r>
              <a:rPr lang="zh-CN" altLang="en-US" sz="2400" dirty="0" smtClean="0"/>
              <a:t>以下可以</a:t>
            </a:r>
            <a:r>
              <a:rPr lang="zh-CN" altLang="en-US" sz="2400" dirty="0"/>
              <a:t>解决该问题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>
              <a:lnSpc>
                <a:spcPct val="200000"/>
              </a:lnSpc>
            </a:pPr>
            <a:endParaRPr lang="en-US" altLang="zh-CN" sz="2400" dirty="0"/>
          </a:p>
          <a:p>
            <a:pPr>
              <a:lnSpc>
                <a:spcPct val="200000"/>
              </a:lnSpc>
            </a:pPr>
            <a:r>
              <a:rPr lang="zh-CN" altLang="en-US" sz="2400" dirty="0"/>
              <a:t>在 项目</a:t>
            </a:r>
            <a:r>
              <a:rPr lang="en-US" altLang="zh-CN" sz="2400" dirty="0"/>
              <a:t>-&gt;</a:t>
            </a:r>
            <a:r>
              <a:rPr lang="zh-CN" altLang="en-US" sz="2400" dirty="0"/>
              <a:t>属性</a:t>
            </a:r>
            <a:r>
              <a:rPr lang="en-US" altLang="zh-CN" sz="2400" dirty="0"/>
              <a:t>-&gt;C/C++-&gt;</a:t>
            </a:r>
            <a:r>
              <a:rPr lang="zh-CN" altLang="en-US" sz="2400" dirty="0"/>
              <a:t>预处理器</a:t>
            </a:r>
            <a:r>
              <a:rPr lang="en-US" altLang="zh-CN" sz="2400" dirty="0"/>
              <a:t>-&gt;</a:t>
            </a:r>
            <a:r>
              <a:rPr lang="zh-CN" altLang="en-US" sz="2400" dirty="0"/>
              <a:t>预处理器定义中添加</a:t>
            </a:r>
            <a:r>
              <a:rPr lang="en-US" altLang="zh-CN" sz="2400" dirty="0"/>
              <a:t>_CRT_SECURE_NO_WARNINGS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89748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002" y="658890"/>
            <a:ext cx="10325995" cy="554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019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再次尝试编译运行，</a:t>
            </a:r>
            <a:r>
              <a:rPr lang="zh-CN" altLang="en-US" dirty="0" smtClean="0">
                <a:solidFill>
                  <a:srgbClr val="FFFF00"/>
                </a:solidFill>
              </a:rPr>
              <a:t>按 </a:t>
            </a:r>
            <a:r>
              <a:rPr lang="en-US" altLang="zh-CN" dirty="0" smtClean="0">
                <a:solidFill>
                  <a:srgbClr val="FFFF00"/>
                </a:solidFill>
              </a:rPr>
              <a:t>F5 </a:t>
            </a:r>
            <a:r>
              <a:rPr lang="zh-CN" altLang="en-US" dirty="0" smtClean="0">
                <a:solidFill>
                  <a:srgbClr val="FFFF00"/>
                </a:solidFill>
              </a:rPr>
              <a:t>键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编译时，会输出很多信息。。。</a:t>
            </a:r>
            <a:endParaRPr lang="en-US" altLang="zh-CN" dirty="0" smtClean="0"/>
          </a:p>
          <a:p>
            <a:r>
              <a:rPr lang="zh-CN" altLang="en-US" dirty="0"/>
              <a:t>重</a:t>
            </a:r>
            <a:r>
              <a:rPr lang="zh-CN" altLang="en-US" dirty="0" smtClean="0"/>
              <a:t>要的时，成功了</a:t>
            </a:r>
            <a:endParaRPr lang="en-US" altLang="zh-CN" dirty="0" smtClean="0"/>
          </a:p>
          <a:p>
            <a:r>
              <a:rPr lang="zh-CN" altLang="en-US" dirty="0"/>
              <a:t>运行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6600" dirty="0" smtClean="0">
                <a:solidFill>
                  <a:srgbClr val="FFFF00"/>
                </a:solidFill>
              </a:rPr>
              <a:t>但画面不对！</a:t>
            </a:r>
            <a:endParaRPr lang="zh-CN" altLang="en-US" sz="6600" dirty="0">
              <a:solidFill>
                <a:srgbClr val="FFFF00"/>
              </a:solidFill>
            </a:endParaRPr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04535"/>
            <a:ext cx="5181600" cy="379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132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设置字符集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7394" y="1825624"/>
            <a:ext cx="4108331" cy="4351338"/>
          </a:xfrm>
          <a:prstGeom prst="rect">
            <a:avLst/>
          </a:prstGeom>
        </p:spPr>
      </p:pic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572000" y="752790"/>
            <a:ext cx="7620000" cy="5424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579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再次尝试编译运行，</a:t>
            </a:r>
            <a:r>
              <a:rPr lang="zh-CN" altLang="en-US" dirty="0" smtClean="0">
                <a:solidFill>
                  <a:srgbClr val="FFFF00"/>
                </a:solidFill>
              </a:rPr>
              <a:t>按 </a:t>
            </a:r>
            <a:r>
              <a:rPr lang="en-US" altLang="zh-CN" dirty="0" smtClean="0">
                <a:solidFill>
                  <a:srgbClr val="FFFF00"/>
                </a:solidFill>
              </a:rPr>
              <a:t>F5 </a:t>
            </a:r>
            <a:r>
              <a:rPr lang="zh-CN" altLang="en-US" dirty="0" smtClean="0">
                <a:solidFill>
                  <a:srgbClr val="FFFF00"/>
                </a:solidFill>
              </a:rPr>
              <a:t>键</a:t>
            </a:r>
            <a:endParaRPr lang="zh-CN" altLang="en-US" dirty="0">
              <a:solidFill>
                <a:srgbClr val="FFFF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 smtClean="0"/>
              <a:t>编译时，会输出很多信息。。。</a:t>
            </a:r>
            <a:endParaRPr lang="en-US" altLang="zh-CN" dirty="0" smtClean="0"/>
          </a:p>
          <a:p>
            <a:r>
              <a:rPr lang="zh-CN" altLang="en-US" dirty="0"/>
              <a:t>重</a:t>
            </a:r>
            <a:r>
              <a:rPr lang="zh-CN" altLang="en-US" dirty="0" smtClean="0"/>
              <a:t>要的时，成功了</a:t>
            </a:r>
            <a:endParaRPr lang="en-US" altLang="zh-CN" dirty="0" smtClean="0"/>
          </a:p>
          <a:p>
            <a:r>
              <a:rPr lang="zh-CN" altLang="en-US" dirty="0"/>
              <a:t>运行</a:t>
            </a:r>
            <a:r>
              <a:rPr lang="zh-CN" altLang="en-US" dirty="0" smtClean="0"/>
              <a:t>了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sz="6600" dirty="0">
                <a:solidFill>
                  <a:srgbClr val="FFFF00"/>
                </a:solidFill>
              </a:rPr>
              <a:t>正确了</a:t>
            </a:r>
            <a:r>
              <a:rPr lang="zh-CN" altLang="en-US" sz="6600" dirty="0" smtClean="0">
                <a:solidFill>
                  <a:srgbClr val="FFFF00"/>
                </a:solidFill>
              </a:rPr>
              <a:t>！</a:t>
            </a:r>
            <a:endParaRPr lang="zh-CN" altLang="en-US" sz="6600" dirty="0">
              <a:solidFill>
                <a:srgbClr val="FFFF00"/>
              </a:solidFill>
            </a:endParaRPr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04535"/>
            <a:ext cx="5181600" cy="379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94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Visual Studio </a:t>
            </a:r>
            <a:r>
              <a:rPr lang="zh-CN" altLang="en-US" dirty="0" smtClean="0"/>
              <a:t>常用命令和快捷键</a:t>
            </a:r>
            <a:r>
              <a:rPr lang="en-US" altLang="zh-CN" dirty="0" smtClean="0"/>
              <a:t> </a:t>
            </a:r>
            <a:endParaRPr lang="zh-CN" altLang="en-US" dirty="0" smtClean="0"/>
          </a:p>
        </p:txBody>
      </p:sp>
      <p:sp>
        <p:nvSpPr>
          <p:cNvPr id="13314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dirty="0" smtClean="0"/>
              <a:t>F4</a:t>
            </a:r>
            <a:r>
              <a:rPr lang="zh-CN" altLang="zh-CN" dirty="0" smtClean="0"/>
              <a:t>：将光标定位在下一个编译出错的代码</a:t>
            </a:r>
          </a:p>
          <a:p>
            <a:pPr marL="0" indent="0">
              <a:buNone/>
            </a:pPr>
            <a:r>
              <a:rPr lang="en-US" altLang="zh-CN" dirty="0" smtClean="0"/>
              <a:t>F7</a:t>
            </a:r>
            <a:r>
              <a:rPr lang="zh-CN" altLang="zh-CN" dirty="0" smtClean="0"/>
              <a:t>：编译、链接，生成可执行程序</a:t>
            </a:r>
          </a:p>
          <a:p>
            <a:pPr marL="0" indent="0">
              <a:buNone/>
            </a:pPr>
            <a:r>
              <a:rPr lang="en-US" altLang="zh-CN" dirty="0" smtClean="0"/>
              <a:t>F9</a:t>
            </a:r>
            <a:r>
              <a:rPr lang="zh-CN" altLang="zh-CN" dirty="0" smtClean="0"/>
              <a:t>：在光标所在的行设置运行断点</a:t>
            </a:r>
          </a:p>
          <a:p>
            <a:pPr marL="0" indent="0">
              <a:buNone/>
            </a:pPr>
            <a:r>
              <a:rPr lang="en-US" altLang="zh-CN" dirty="0" smtClean="0"/>
              <a:t>F5</a:t>
            </a:r>
            <a:r>
              <a:rPr lang="zh-CN" altLang="zh-CN" dirty="0" smtClean="0"/>
              <a:t>：</a:t>
            </a:r>
            <a:r>
              <a:rPr lang="zh-CN" altLang="en-US" dirty="0" smtClean="0"/>
              <a:t>调试</a:t>
            </a:r>
            <a:r>
              <a:rPr lang="zh-CN" altLang="zh-CN" dirty="0" smtClean="0"/>
              <a:t>运行程序直到碰到断点</a:t>
            </a:r>
            <a:endParaRPr lang="en-US" altLang="zh-CN" dirty="0" smtClean="0"/>
          </a:p>
          <a:p>
            <a:pPr marL="457200" lvl="1" indent="0">
              <a:buNone/>
            </a:pPr>
            <a:r>
              <a:rPr lang="zh-CN" altLang="en-US" dirty="0" smtClean="0"/>
              <a:t>调试时，鼠标停留在变量上面，可现示变量值</a:t>
            </a:r>
            <a:endParaRPr lang="zh-CN" altLang="zh-CN" dirty="0" smtClean="0"/>
          </a:p>
          <a:p>
            <a:pPr marL="0" indent="0">
              <a:buNone/>
            </a:pPr>
            <a:r>
              <a:rPr lang="en-US" altLang="zh-CN" dirty="0" smtClean="0"/>
              <a:t>F10</a:t>
            </a:r>
            <a:r>
              <a:rPr lang="zh-CN" altLang="zh-CN" dirty="0" smtClean="0"/>
              <a:t>：单步执行一行代码</a:t>
            </a:r>
          </a:p>
          <a:p>
            <a:pPr marL="0" indent="0">
              <a:buNone/>
            </a:pPr>
            <a:r>
              <a:rPr lang="en-US" altLang="zh-CN" dirty="0" smtClean="0"/>
              <a:t>Ctrl+F10</a:t>
            </a:r>
            <a:r>
              <a:rPr lang="zh-CN" altLang="zh-CN" dirty="0" smtClean="0"/>
              <a:t>：执行程序直到光标所在的代码行</a:t>
            </a:r>
          </a:p>
          <a:p>
            <a:pPr marL="0" indent="0">
              <a:buNone/>
            </a:pPr>
            <a:r>
              <a:rPr lang="en-US" altLang="zh-CN" dirty="0" smtClean="0"/>
              <a:t>F11</a:t>
            </a:r>
            <a:r>
              <a:rPr lang="zh-CN" altLang="zh-CN" dirty="0" smtClean="0"/>
              <a:t>：进入函数调用内部</a:t>
            </a:r>
          </a:p>
          <a:p>
            <a:r>
              <a:rPr lang="en-US" altLang="zh-CN" dirty="0"/>
              <a:t>Ctrl+F5</a:t>
            </a:r>
            <a:r>
              <a:rPr lang="zh-CN" altLang="zh-CN" dirty="0"/>
              <a:t>：运行程序</a:t>
            </a:r>
            <a:r>
              <a:rPr lang="zh-CN" altLang="en-US" dirty="0"/>
              <a:t>，不调</a:t>
            </a:r>
            <a:r>
              <a:rPr lang="zh-CN" altLang="en-US" dirty="0" smtClean="0"/>
              <a:t>试（不会被断点中断）</a:t>
            </a:r>
          </a:p>
          <a:p>
            <a:endParaRPr lang="zh-CN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45111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结束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12942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创</a:t>
            </a:r>
            <a:r>
              <a:rPr lang="zh-CN" altLang="en-US" dirty="0" smtClean="0"/>
              <a:t>建 </a:t>
            </a:r>
            <a:r>
              <a:rPr lang="en-US" altLang="zh-CN" dirty="0" smtClean="0"/>
              <a:t>VS2015 win32 </a:t>
            </a:r>
            <a:r>
              <a:rPr lang="zh-CN" altLang="en-US" dirty="0" smtClean="0"/>
              <a:t>工程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7205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1. </a:t>
            </a:r>
            <a:r>
              <a:rPr lang="zh-CN" altLang="en-US" dirty="0"/>
              <a:t>创</a:t>
            </a:r>
            <a:r>
              <a:rPr lang="zh-CN" altLang="en-US" dirty="0" smtClean="0"/>
              <a:t>建工程，选择菜单 </a:t>
            </a:r>
            <a:r>
              <a:rPr lang="en-US" altLang="zh-CN" dirty="0" smtClean="0"/>
              <a:t>File-&gt;New-&gt;Project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124" y="1825625"/>
            <a:ext cx="723375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89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 </a:t>
            </a:r>
            <a:r>
              <a:rPr lang="zh-CN" altLang="en-US" dirty="0" smtClean="0"/>
              <a:t>在创建对话框中，进行适当选择</a:t>
            </a:r>
            <a:r>
              <a:rPr lang="en-US" altLang="zh-CN" dirty="0" smtClean="0"/>
              <a:t>/</a:t>
            </a:r>
            <a:r>
              <a:rPr lang="zh-CN" altLang="en-US" dirty="0" smtClean="0"/>
              <a:t>设置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905739" y="2862184"/>
            <a:ext cx="30305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prstClr val="white"/>
                </a:solidFill>
              </a:rPr>
              <a:t>选择：</a:t>
            </a:r>
            <a:r>
              <a:rPr lang="en-US" altLang="zh-CN" dirty="0" smtClean="0">
                <a:solidFill>
                  <a:prstClr val="white"/>
                </a:solidFill>
              </a:rPr>
              <a:t>Win32</a:t>
            </a:r>
          </a:p>
          <a:p>
            <a:r>
              <a:rPr lang="zh-CN" altLang="en-US" dirty="0" smtClean="0">
                <a:solidFill>
                  <a:prstClr val="white"/>
                </a:solidFill>
              </a:rPr>
              <a:t>选择：</a:t>
            </a:r>
            <a:r>
              <a:rPr lang="en-US" altLang="zh-CN" dirty="0" smtClean="0">
                <a:solidFill>
                  <a:prstClr val="white"/>
                </a:solidFill>
              </a:rPr>
              <a:t>Win32 Project</a:t>
            </a:r>
          </a:p>
          <a:p>
            <a:r>
              <a:rPr lang="zh-CN" altLang="en-US" dirty="0" smtClean="0">
                <a:solidFill>
                  <a:prstClr val="white"/>
                </a:solidFill>
              </a:rPr>
              <a:t>填入：为工程取名</a:t>
            </a:r>
            <a:endParaRPr lang="en-US" altLang="zh-CN" dirty="0" smtClean="0">
              <a:solidFill>
                <a:prstClr val="white"/>
              </a:solidFill>
            </a:endParaRPr>
          </a:p>
          <a:p>
            <a:r>
              <a:rPr lang="zh-CN" altLang="en-US" dirty="0" smtClean="0">
                <a:solidFill>
                  <a:prstClr val="white"/>
                </a:solidFill>
              </a:rPr>
              <a:t>选择：项目的位置</a:t>
            </a:r>
            <a:endParaRPr lang="en-US" altLang="zh-CN" dirty="0" smtClean="0">
              <a:solidFill>
                <a:prstClr val="white"/>
              </a:solidFill>
            </a:endParaRPr>
          </a:p>
          <a:p>
            <a:r>
              <a:rPr lang="zh-CN" altLang="en-US" dirty="0" smtClean="0">
                <a:solidFill>
                  <a:prstClr val="white"/>
                </a:solidFill>
              </a:rPr>
              <a:t>选择：为解决方案创建目录</a:t>
            </a:r>
            <a:endParaRPr lang="en-US" altLang="zh-CN" dirty="0" smtClean="0">
              <a:solidFill>
                <a:prstClr val="white"/>
              </a:solidFill>
            </a:endParaRPr>
          </a:p>
          <a:p>
            <a:endParaRPr lang="en-US" altLang="zh-CN" dirty="0">
              <a:solidFill>
                <a:prstClr val="white"/>
              </a:solidFill>
            </a:endParaRPr>
          </a:p>
          <a:p>
            <a:endParaRPr lang="en-US" altLang="zh-CN" dirty="0" smtClean="0">
              <a:solidFill>
                <a:prstClr val="white"/>
              </a:solidFill>
            </a:endParaRPr>
          </a:p>
          <a:p>
            <a:r>
              <a:rPr lang="zh-CN" altLang="en-US" dirty="0" smtClean="0">
                <a:solidFill>
                  <a:prstClr val="white"/>
                </a:solidFill>
              </a:rPr>
              <a:t>注：在</a:t>
            </a:r>
            <a:r>
              <a:rPr lang="en-US" altLang="zh-CN" dirty="0" smtClean="0">
                <a:solidFill>
                  <a:prstClr val="white"/>
                </a:solidFill>
              </a:rPr>
              <a:t>VS</a:t>
            </a:r>
            <a:r>
              <a:rPr lang="zh-CN" altLang="en-US" dirty="0" smtClean="0">
                <a:solidFill>
                  <a:prstClr val="white"/>
                </a:solidFill>
              </a:rPr>
              <a:t>中，一个解决方案可以包含多个相关的工程</a:t>
            </a: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36" name="内容占位符 3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71597" y="1690688"/>
            <a:ext cx="62710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7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761" y="1289398"/>
            <a:ext cx="7907216" cy="5177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2. </a:t>
            </a:r>
            <a:r>
              <a:rPr lang="zh-CN" altLang="en-US" smtClean="0"/>
              <a:t>在创建对话框中，进行适当选择</a:t>
            </a:r>
            <a:r>
              <a:rPr lang="en-US" altLang="zh-CN" smtClean="0"/>
              <a:t>/</a:t>
            </a:r>
            <a:r>
              <a:rPr lang="zh-CN" altLang="en-US" smtClean="0"/>
              <a:t>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44795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对应用程序进行设置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点击 </a:t>
            </a:r>
            <a:r>
              <a:rPr lang="en-US" altLang="zh-CN" dirty="0" smtClean="0"/>
              <a:t>Application Settings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63838"/>
            <a:ext cx="5181600" cy="407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60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 </a:t>
            </a:r>
            <a:r>
              <a:rPr lang="zh-CN" altLang="en-US" dirty="0" smtClean="0"/>
              <a:t>对应用程序进行设置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 smtClean="0"/>
              <a:t>选择</a:t>
            </a:r>
            <a:r>
              <a:rPr lang="en-US" altLang="zh-CN" dirty="0" smtClean="0"/>
              <a:t>Windows application</a:t>
            </a:r>
          </a:p>
          <a:p>
            <a:r>
              <a:rPr lang="zh-CN" altLang="en-US" dirty="0" smtClean="0"/>
              <a:t>勾选 </a:t>
            </a:r>
            <a:r>
              <a:rPr lang="en-US" altLang="zh-CN" dirty="0" smtClean="0"/>
              <a:t>Empty project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963838"/>
            <a:ext cx="5181600" cy="407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22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en-US" altLang="zh-CN" dirty="0" smtClean="0"/>
              <a:t>. </a:t>
            </a:r>
            <a:r>
              <a:rPr lang="en-US" altLang="zh-CN" dirty="0" smtClean="0"/>
              <a:t>VS </a:t>
            </a:r>
            <a:r>
              <a:rPr lang="zh-CN" altLang="en-US" dirty="0" smtClean="0"/>
              <a:t>应用程序工程创建成功 </a:t>
            </a:r>
            <a:r>
              <a:rPr lang="en-US" altLang="zh-CN" dirty="0" smtClean="0"/>
              <a:t>- </a:t>
            </a:r>
            <a:r>
              <a:rPr lang="zh-CN" altLang="en-US" dirty="0" smtClean="0"/>
              <a:t>空的</a:t>
            </a:r>
            <a:endParaRPr lang="zh-CN" altLang="en-US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6957" y="2210439"/>
            <a:ext cx="4458086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310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项目文件浏览栏（界面</a:t>
            </a:r>
            <a:r>
              <a:rPr lang="zh-CN" altLang="en-US" dirty="0"/>
              <a:t>左</a:t>
            </a:r>
            <a:r>
              <a:rPr lang="zh-CN" altLang="en-US" dirty="0" smtClean="0"/>
              <a:t>侧）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这是工程文件的文件列表</a:t>
            </a:r>
            <a:endParaRPr lang="en-US" altLang="zh-CN" dirty="0" smtClean="0"/>
          </a:p>
          <a:p>
            <a:pPr lvl="1"/>
            <a:r>
              <a:rPr lang="zh-CN" altLang="en-US" dirty="0"/>
              <a:t>目</a:t>
            </a:r>
            <a:r>
              <a:rPr lang="zh-CN" altLang="en-US" dirty="0" smtClean="0"/>
              <a:t>前是空的</a:t>
            </a:r>
            <a:endParaRPr lang="en-US" altLang="zh-CN" dirty="0" smtClean="0"/>
          </a:p>
          <a:p>
            <a:r>
              <a:rPr lang="zh-CN" altLang="en-US" dirty="0" smtClean="0"/>
              <a:t>如果不小心，关掉了，可以点击下面带放大镜的图标，再次打开它</a:t>
            </a:r>
            <a:endParaRPr lang="en-US" altLang="zh-CN" dirty="0" smtClean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0" y="3782297"/>
            <a:ext cx="2971800" cy="1390650"/>
          </a:xfrm>
          <a:prstGeom prst="rect">
            <a:avLst/>
          </a:prstGeom>
        </p:spPr>
      </p:pic>
      <p:pic>
        <p:nvPicPr>
          <p:cNvPr id="10" name="内容占位符 9"/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99957" y="2210439"/>
            <a:ext cx="4458086" cy="3581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828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 smtClean="0">
                <a:solidFill>
                  <a:prstClr val="white"/>
                </a:solidFill>
              </a:rPr>
              <a:t>创建 </a:t>
            </a:r>
            <a:r>
              <a:rPr lang="en-US" altLang="zh-CN" dirty="0" smtClean="0">
                <a:solidFill>
                  <a:prstClr val="white"/>
                </a:solidFill>
              </a:rPr>
              <a:t>VS2017 win32 </a:t>
            </a:r>
            <a:r>
              <a:rPr lang="zh-CN" altLang="en-US" dirty="0" smtClean="0">
                <a:solidFill>
                  <a:prstClr val="white"/>
                </a:solidFill>
              </a:rPr>
              <a:t>工程</a:t>
            </a:r>
            <a:endParaRPr lang="zh-CN" alt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015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9810" y="319770"/>
            <a:ext cx="8992379" cy="6218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210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olidFill>
                  <a:prstClr val="white"/>
                </a:solidFill>
              </a:rPr>
              <a:t>VS2017 </a:t>
            </a:r>
            <a:r>
              <a:rPr lang="zh-CN" altLang="en-US" dirty="0" smtClean="0">
                <a:solidFill>
                  <a:prstClr val="white"/>
                </a:solidFill>
              </a:rPr>
              <a:t>创建</a:t>
            </a:r>
            <a:r>
              <a:rPr lang="zh-CN" altLang="en-US" dirty="0">
                <a:solidFill>
                  <a:prstClr val="white"/>
                </a:solidFill>
              </a:rPr>
              <a:t>空</a:t>
            </a:r>
            <a:r>
              <a:rPr lang="zh-CN" altLang="en-US" dirty="0" smtClean="0">
                <a:solidFill>
                  <a:prstClr val="white"/>
                </a:solidFill>
              </a:rPr>
              <a:t>的工程</a:t>
            </a:r>
            <a:endParaRPr lang="zh-CN" altLang="en-US" dirty="0">
              <a:solidFill>
                <a:prstClr val="white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440" y="1607662"/>
            <a:ext cx="4839119" cy="364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4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2285" y="1609199"/>
            <a:ext cx="7407153" cy="487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901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0255" y="1690688"/>
            <a:ext cx="4714875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标题 4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/>
              <a:t>3. </a:t>
            </a:r>
            <a:r>
              <a:rPr lang="zh-CN" altLang="en-US" dirty="0" smtClean="0"/>
              <a:t>对应用程序进行设置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4348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4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mtClean="0"/>
              <a:t>4. VS </a:t>
            </a:r>
            <a:r>
              <a:rPr lang="zh-CN" altLang="en-US" smtClean="0"/>
              <a:t>应用程序工程创建成功 </a:t>
            </a:r>
            <a:r>
              <a:rPr lang="en-US" altLang="zh-CN" smtClean="0"/>
              <a:t>- </a:t>
            </a:r>
            <a:r>
              <a:rPr lang="zh-CN" altLang="en-US" smtClean="0"/>
              <a:t>空的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5576153"/>
            <a:ext cx="82178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把</a:t>
            </a:r>
            <a:r>
              <a:rPr lang="en-US" altLang="zh-CN" dirty="0" smtClean="0"/>
              <a:t>hello</a:t>
            </a:r>
            <a:r>
              <a:rPr lang="zh-CN" altLang="en-US" dirty="0"/>
              <a:t>（不使用</a:t>
            </a:r>
            <a:r>
              <a:rPr lang="en-US" altLang="zh-CN" dirty="0" err="1"/>
              <a:t>libgraphics</a:t>
            </a:r>
            <a:r>
              <a:rPr lang="zh-CN" altLang="en-US" dirty="0"/>
              <a:t>库的</a:t>
            </a:r>
            <a:r>
              <a:rPr lang="en-US" altLang="zh-CN" dirty="0"/>
              <a:t>windows</a:t>
            </a:r>
            <a:r>
              <a:rPr lang="zh-CN" altLang="en-US" dirty="0"/>
              <a:t>程序）</a:t>
            </a:r>
            <a:r>
              <a:rPr lang="en-US" altLang="zh-CN" dirty="0"/>
              <a:t>.</a:t>
            </a:r>
            <a:r>
              <a:rPr lang="en-US" altLang="zh-CN" dirty="0" smtClean="0"/>
              <a:t>c</a:t>
            </a:r>
            <a:r>
              <a:rPr lang="zh-CN" altLang="en-US" dirty="0" smtClean="0"/>
              <a:t>添加到项目中</a:t>
            </a:r>
            <a:endParaRPr lang="en-US" altLang="zh-CN" dirty="0" smtClean="0"/>
          </a:p>
          <a:p>
            <a:r>
              <a:rPr lang="zh-CN" altLang="en-US" dirty="0" smtClean="0"/>
              <a:t>编译运行！若发现乱码</a:t>
            </a:r>
            <a:endParaRPr lang="zh-CN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388" y="1396145"/>
            <a:ext cx="8734425" cy="3819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298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9259" y="0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设置字符集</a:t>
            </a:r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666" y="1089513"/>
            <a:ext cx="3076575" cy="550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标注 3"/>
          <p:cNvSpPr/>
          <p:nvPr/>
        </p:nvSpPr>
        <p:spPr>
          <a:xfrm>
            <a:off x="3881718" y="1739153"/>
            <a:ext cx="1129553" cy="439271"/>
          </a:xfrm>
          <a:prstGeom prst="wedgeRoundRectCallout">
            <a:avLst>
              <a:gd name="adj1" fmla="val -273214"/>
              <a:gd name="adj2" fmla="val -39541"/>
              <a:gd name="adj3" fmla="val 16667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鼠标右点击项目名称</a:t>
            </a:r>
            <a:endParaRPr lang="zh-CN" altLang="en-US" sz="1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469341" y="6069106"/>
            <a:ext cx="1129553" cy="439271"/>
          </a:xfrm>
          <a:prstGeom prst="wedgeRoundRectCallout">
            <a:avLst>
              <a:gd name="adj1" fmla="val -98611"/>
              <a:gd name="adj2" fmla="val 48215"/>
              <a:gd name="adj3" fmla="val 16667"/>
            </a:avLst>
          </a:prstGeom>
          <a:solidFill>
            <a:schemeClr val="tx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 smtClean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鼠标属性</a:t>
            </a:r>
            <a:endParaRPr lang="zh-CN" altLang="en-US" sz="14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4695" y="1522350"/>
            <a:ext cx="6605640" cy="46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0660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使用图形库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0739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zh-CN" altLang="en-US" dirty="0" smtClean="0"/>
              <a:t>将现有的图形库代码文件（</a:t>
            </a:r>
            <a:r>
              <a:rPr lang="en-US" altLang="zh-CN" dirty="0" smtClean="0"/>
              <a:t>.c/.h</a:t>
            </a:r>
            <a:r>
              <a:rPr lang="zh-CN" altLang="en-US" dirty="0" smtClean="0"/>
              <a:t>）文件添加到工程中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 smtClean="0"/>
              <a:t>在工程中新建代码文件</a:t>
            </a:r>
            <a:endParaRPr lang="en-US" altLang="zh-CN" dirty="0" smtClean="0"/>
          </a:p>
          <a:p>
            <a:pPr marL="514350" indent="-514350">
              <a:buAutoNum type="arabicPeriod"/>
            </a:pPr>
            <a:r>
              <a:rPr lang="zh-CN" altLang="en-US" dirty="0"/>
              <a:t>编</a:t>
            </a:r>
            <a:r>
              <a:rPr lang="zh-CN" altLang="en-US" dirty="0" smtClean="0"/>
              <a:t>译程序 和 调试程序 （按</a:t>
            </a:r>
            <a:r>
              <a:rPr lang="en-US" altLang="zh-CN" dirty="0" smtClean="0"/>
              <a:t>F5</a:t>
            </a:r>
            <a:r>
              <a:rPr lang="zh-CN" altLang="en-US" dirty="0" smtClean="0"/>
              <a:t>键）</a:t>
            </a:r>
            <a:endParaRPr lang="zh-CN" altLang="en-US" dirty="0"/>
          </a:p>
        </p:txBody>
      </p:sp>
      <p:sp>
        <p:nvSpPr>
          <p:cNvPr id="4" name="内容占位符 3"/>
          <p:cNvSpPr txBox="1">
            <a:spLocks/>
          </p:cNvSpPr>
          <p:nvPr/>
        </p:nvSpPr>
        <p:spPr>
          <a:xfrm>
            <a:off x="3890819" y="3977698"/>
            <a:ext cx="5181600" cy="176732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 smtClean="0"/>
              <a:t>首先将</a:t>
            </a:r>
            <a:r>
              <a:rPr lang="en-US" altLang="zh-CN" dirty="0" smtClean="0"/>
              <a:t>LibGraphics2021.zip</a:t>
            </a:r>
            <a:r>
              <a:rPr lang="zh-CN" altLang="en-US" dirty="0" smtClean="0"/>
              <a:t>解压，并将其中的两个目录（</a:t>
            </a:r>
            <a:r>
              <a:rPr lang="en-US" altLang="zh-CN" dirty="0" err="1" smtClean="0"/>
              <a:t>libgraphics</a:t>
            </a:r>
            <a:r>
              <a:rPr lang="zh-CN" altLang="en-US" dirty="0" smtClean="0"/>
              <a:t>和</a:t>
            </a:r>
            <a:r>
              <a:rPr lang="en-US" altLang="zh-CN" dirty="0" err="1" smtClean="0"/>
              <a:t>simpleGUI</a:t>
            </a:r>
            <a:r>
              <a:rPr lang="zh-CN" altLang="en-US" dirty="0" smtClean="0"/>
              <a:t>）拷贝到工程文件所在的目录中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960332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添加</a:t>
            </a:r>
            <a:r>
              <a:rPr lang="en-US" altLang="zh-CN" dirty="0" err="1" smtClean="0"/>
              <a:t>libgraphics</a:t>
            </a:r>
            <a:r>
              <a:rPr lang="en-US" altLang="zh-CN" dirty="0" smtClean="0"/>
              <a:t> </a:t>
            </a:r>
            <a:r>
              <a:rPr lang="zh-CN" altLang="en-US" dirty="0" smtClean="0"/>
              <a:t>和 </a:t>
            </a:r>
            <a:r>
              <a:rPr lang="en-US" altLang="zh-CN" dirty="0" err="1" smtClean="0"/>
              <a:t>simpleGUI</a:t>
            </a:r>
            <a:r>
              <a:rPr lang="en-US" altLang="zh-CN" dirty="0" smtClean="0"/>
              <a:t> </a:t>
            </a:r>
            <a:r>
              <a:rPr lang="zh-CN" altLang="en-US" dirty="0" smtClean="0"/>
              <a:t>文</a:t>
            </a:r>
            <a:r>
              <a:rPr lang="zh-CN" altLang="en-US" dirty="0"/>
              <a:t>件</a:t>
            </a:r>
          </a:p>
        </p:txBody>
      </p:sp>
      <p:sp>
        <p:nvSpPr>
          <p:cNvPr id="12" name="内容占位符 11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09430"/>
          </a:xfrm>
        </p:spPr>
        <p:txBody>
          <a:bodyPr/>
          <a:lstStyle/>
          <a:p>
            <a:r>
              <a:rPr lang="zh-CN" altLang="en-US" dirty="0" smtClean="0"/>
              <a:t>如果直接添加，很多文件都混在一起，很凌乱</a:t>
            </a:r>
            <a:endParaRPr lang="en-US" altLang="zh-CN" dirty="0" smtClean="0"/>
          </a:p>
          <a:p>
            <a:r>
              <a:rPr lang="zh-CN" altLang="en-US" dirty="0"/>
              <a:t>所</a:t>
            </a:r>
            <a:r>
              <a:rPr lang="zh-CN" altLang="en-US" dirty="0" smtClean="0"/>
              <a:t>以先建立</a:t>
            </a:r>
            <a:r>
              <a:rPr lang="en-US" altLang="zh-CN" dirty="0"/>
              <a:t>2</a:t>
            </a:r>
            <a:r>
              <a:rPr lang="zh-CN" altLang="en-US" dirty="0" smtClean="0"/>
              <a:t>个类别（</a:t>
            </a:r>
            <a:r>
              <a:rPr lang="en-US" altLang="zh-CN" dirty="0" smtClean="0"/>
              <a:t>filter)</a:t>
            </a:r>
          </a:p>
          <a:p>
            <a:pPr lvl="1"/>
            <a:r>
              <a:rPr lang="en-US" altLang="zh-CN" dirty="0" err="1" smtClean="0"/>
              <a:t>libgraphics</a:t>
            </a:r>
            <a:endParaRPr lang="en-US" altLang="zh-CN" dirty="0" smtClean="0"/>
          </a:p>
          <a:p>
            <a:pPr lvl="1"/>
            <a:r>
              <a:rPr lang="en-US" altLang="zh-CN" dirty="0" err="1" smtClean="0"/>
              <a:t>simpleGUI</a:t>
            </a:r>
            <a:endParaRPr lang="en-US" altLang="zh-CN" dirty="0" smtClean="0"/>
          </a:p>
          <a:p>
            <a:pPr marL="0" indent="0">
              <a:buNone/>
            </a:pPr>
            <a:r>
              <a:rPr lang="zh-CN" altLang="en-US" dirty="0" smtClean="0"/>
              <a:t>   分别收藏两个对应目录下的程序文件，利于管理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16917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</TotalTime>
  <Words>908</Words>
  <Application>Microsoft Office PowerPoint</Application>
  <PresentationFormat>自定义</PresentationFormat>
  <Paragraphs>112</Paragraphs>
  <Slides>36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37" baseType="lpstr">
      <vt:lpstr>Office Theme</vt:lpstr>
      <vt:lpstr>创建 VS2019 win32 工程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设置字符集</vt:lpstr>
      <vt:lpstr>使用图形库</vt:lpstr>
      <vt:lpstr>添加libgraphics 和 simpleGUI 文件</vt:lpstr>
      <vt:lpstr>新建filter（类别）</vt:lpstr>
      <vt:lpstr>添加libgraphics文件</vt:lpstr>
      <vt:lpstr>添加libgraphics文件</vt:lpstr>
      <vt:lpstr>添加simpleGUI的程序文件</vt:lpstr>
      <vt:lpstr>添加C语言源程序文件</vt:lpstr>
      <vt:lpstr>将C文件添加到工程文件中</vt:lpstr>
      <vt:lpstr>将C文件添加到工程文件中</vt:lpstr>
      <vt:lpstr>尝试编译应用程序，按F5</vt:lpstr>
      <vt:lpstr>设置工程的头文件包含目录</vt:lpstr>
      <vt:lpstr>设置如下图所示</vt:lpstr>
      <vt:lpstr>PowerPoint 演示文稿</vt:lpstr>
      <vt:lpstr>PowerPoint 演示文稿</vt:lpstr>
      <vt:lpstr>再次尝试编译运行，按 F5 键</vt:lpstr>
      <vt:lpstr>设置字符集</vt:lpstr>
      <vt:lpstr>再次尝试编译运行，按 F5 键</vt:lpstr>
      <vt:lpstr>Visual Studio 常用命令和快捷键 </vt:lpstr>
      <vt:lpstr>结束</vt:lpstr>
      <vt:lpstr>创建 VS2015 win32 工程</vt:lpstr>
      <vt:lpstr>1. 创建工程，选择菜单 File-&gt;New-&gt;Project</vt:lpstr>
      <vt:lpstr>2. 在创建对话框中，进行适当选择/设置</vt:lpstr>
      <vt:lpstr>3. 对应用程序进行设置</vt:lpstr>
      <vt:lpstr>3. 对应用程序进行设置</vt:lpstr>
      <vt:lpstr>4. VS 应用程序工程创建成功 - 空的</vt:lpstr>
      <vt:lpstr>项目文件浏览栏（界面左侧）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Visual Studio 2010</dc:title>
  <dc:creator>Liu Xinguo</dc:creator>
  <cp:lastModifiedBy>User</cp:lastModifiedBy>
  <cp:revision>81</cp:revision>
  <dcterms:created xsi:type="dcterms:W3CDTF">2019-03-01T02:01:37Z</dcterms:created>
  <dcterms:modified xsi:type="dcterms:W3CDTF">2023-03-24T03:12:36Z</dcterms:modified>
</cp:coreProperties>
</file>