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85" r:id="rId4"/>
    <p:sldId id="258" r:id="rId5"/>
    <p:sldId id="284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3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gi.piccolo94@yahoo.it" userId="556eb003d48f480c" providerId="LiveId" clId="{5355CBCD-70C8-475C-BCEC-DBFBC92BB560}"/>
    <pc:docChg chg="custSel addSld modSld">
      <pc:chgData name="luigi.piccolo94@yahoo.it" userId="556eb003d48f480c" providerId="LiveId" clId="{5355CBCD-70C8-475C-BCEC-DBFBC92BB560}" dt="2018-01-30T19:04:12.378" v="32" actId="20577"/>
      <pc:docMkLst>
        <pc:docMk/>
      </pc:docMkLst>
      <pc:sldChg chg="modSp add">
        <pc:chgData name="luigi.piccolo94@yahoo.it" userId="556eb003d48f480c" providerId="LiveId" clId="{5355CBCD-70C8-475C-BCEC-DBFBC92BB560}" dt="2018-01-30T19:04:12.378" v="32" actId="20577"/>
        <pc:sldMkLst>
          <pc:docMk/>
          <pc:sldMk cId="3222111964" sldId="309"/>
        </pc:sldMkLst>
        <pc:spChg chg="mod">
          <ac:chgData name="luigi.piccolo94@yahoo.it" userId="556eb003d48f480c" providerId="LiveId" clId="{5355CBCD-70C8-475C-BCEC-DBFBC92BB560}" dt="2018-01-30T19:04:12.378" v="32" actId="20577"/>
          <ac:spMkLst>
            <pc:docMk/>
            <pc:sldMk cId="3222111964" sldId="309"/>
            <ac:spMk id="4" creationId="{4AB252C3-3974-4DF6-8ECE-9FB43A5AED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30/01/2018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41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30/01/2018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91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30/01/2018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60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30/01/2018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6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30/01/2018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0334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30/01/2018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33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30/01/2018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797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30/01/2018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33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30/01/2018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22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30/01/2018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184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30/01/2018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27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30/01/2018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30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30/01/2018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22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30/01/2018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66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30/01/2018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95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145-690F-47F6-BF0B-D6A56B6F284A}" type="datetimeFigureOut">
              <a:rPr lang="it-IT" smtClean="0"/>
              <a:t>30/01/2018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57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8145-690F-47F6-BF0B-D6A56B6F284A}" type="datetimeFigureOut">
              <a:rPr lang="it-IT" smtClean="0"/>
              <a:t>30/01/2018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B0779C-4EF3-4AA1-8783-74DFD73A3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55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uigi\OneDrive\Documenti\GitHub\Quattrocchi.it\Documenti\RAD_Quattrocchi.i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uigi\OneDrive\Documenti\GitHub\Quattrocchi.it\Documenti\SCHEMA%20E-R_Quattrocchi.it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uigi\OneDrive\Documenti\GitHub\Quattrocchi.it\Documenti\ODD_Quattrocchi.it.pd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uigi\OneDrive\Documenti\GitHub\Quattrocchi.it\Documenti\SEQUENCE%20DIAGRAM%20FINALI_Quattrocchi.it.pd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luigi\OneDrive\Documenti\GitHub\Quattrocchi.it\Documenti\SDD_Quattrocchi.it.pdf" TargetMode="External"/><Relationship Id="rId2" Type="http://schemas.openxmlformats.org/officeDocument/2006/relationships/hyperlink" Target="file:///C:\Users\luigi\OneDrive\Documenti\GitHub\Quattrocchi.it\Documenti\RAD_Quattrocchi.i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luigi\OneDrive\Documenti\GitHub\Quattrocchi.it\Documenti\ODD_Quattrocchi.i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uigi\OneDrive\Documenti\GitHub\Quattrocchi.it\Documenti\TEST%20CASE%20SPECIFICATION_Quattrocchi.it.pdf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luigi\OneDrive\Documenti\GitHub\Quattrocchi.it\Documenti\TEST%20INCIDENT%20REPORT_Quattrocchi.it.pdf" TargetMode="External"/><Relationship Id="rId2" Type="http://schemas.openxmlformats.org/officeDocument/2006/relationships/hyperlink" Target="file:///C:\Users\luigi\OneDrive\Documenti\GitHub\Quattrocchi.it\Documenti\TEST%20EXECUTION%20REPORT_Quattrocchi.it.pd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F7C49AE-455E-4677-A284-95335C37E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5" y="2376996"/>
            <a:ext cx="8873787" cy="18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0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400287" y="1012766"/>
            <a:ext cx="113914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Casi d’uso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Century Gothic (Corpo)"/>
              </a:rPr>
              <a:t>Utente generico diagram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Effettua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Century Gothic (Corpo)"/>
              </a:rPr>
              <a:t>Cliente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Ricerca Prodotto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Ricerca Prodotto Avanzata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Visualizza Catalogo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Aggiungi Prodotto Al Carrello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Visualizza Carrello</a:t>
            </a:r>
          </a:p>
        </p:txBody>
      </p:sp>
    </p:spTree>
    <p:extLst>
      <p:ext uri="{BB962C8B-B14F-4D97-AF65-F5344CB8AC3E}">
        <p14:creationId xmlns:p14="http://schemas.microsoft.com/office/powerpoint/2010/main" val="281520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400287" y="1012766"/>
            <a:ext cx="113914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Casi d’uso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Century Gothic (Corpo)"/>
              </a:rPr>
              <a:t>Cliente non registrato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Effettua Registrazione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Century Gothic (Corpo)"/>
              </a:rPr>
              <a:t>Cliente registrato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Visualizza Profilo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Inserisci Metodo Di Pagamento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Inserisci Metodo Di Spedizione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Visualizza Storico Ordini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Checkout</a:t>
            </a:r>
          </a:p>
        </p:txBody>
      </p:sp>
    </p:spTree>
    <p:extLst>
      <p:ext uri="{BB962C8B-B14F-4D97-AF65-F5344CB8AC3E}">
        <p14:creationId xmlns:p14="http://schemas.microsoft.com/office/powerpoint/2010/main" val="255758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400287" y="1012766"/>
            <a:ext cx="113914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Casi d’uso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Century Gothic (Corpo)"/>
              </a:rPr>
              <a:t>Gestore degli ordini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Visualizza Ordini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Gestione Ordine Da Spedire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Gestione Ordine In Corso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Inserisci Dati Di Spedizione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Century Gothic (Corpo)"/>
              </a:rPr>
              <a:t>Gestore del catalogo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Modifica Prodotto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Aggiungi Prodotto</a:t>
            </a:r>
          </a:p>
        </p:txBody>
      </p:sp>
    </p:spTree>
    <p:extLst>
      <p:ext uri="{BB962C8B-B14F-4D97-AF65-F5344CB8AC3E}">
        <p14:creationId xmlns:p14="http://schemas.microsoft.com/office/powerpoint/2010/main" val="131908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400287" y="1012766"/>
            <a:ext cx="11391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Casi d’uso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Century Gothic (Corpo)"/>
              </a:rPr>
              <a:t>Amministratore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Aggiungi Login Gestore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Rimuovi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Century Gothic (Corpo)"/>
              </a:rPr>
              <a:t>Eccezioni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Form Exception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Failure Notification</a:t>
            </a:r>
          </a:p>
        </p:txBody>
      </p:sp>
    </p:spTree>
    <p:extLst>
      <p:ext uri="{BB962C8B-B14F-4D97-AF65-F5344CB8AC3E}">
        <p14:creationId xmlns:p14="http://schemas.microsoft.com/office/powerpoint/2010/main" val="38089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530916" y="769441"/>
            <a:ext cx="11391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Class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600" b="1" dirty="0">
              <a:latin typeface="Century Gothic (Corpo)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85E9FC2-1E44-4EB2-8F61-28381AF79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44217"/>
            <a:ext cx="10985863" cy="54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0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1147047" y="921841"/>
            <a:ext cx="113914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Class diagram singoli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Statechart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Sequence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Mock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  <a:hlinkClick r:id="rId2" action="ppaction://hlinkfile"/>
              </a:rPr>
              <a:t>RAD_Quattrocchi.it.pdf</a:t>
            </a: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33935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AB252C3-3974-4DF6-8ECE-9FB43A5AED71}"/>
              </a:ext>
            </a:extLst>
          </p:cNvPr>
          <p:cNvSpPr/>
          <p:nvPr/>
        </p:nvSpPr>
        <p:spPr>
          <a:xfrm>
            <a:off x="1037967" y="1198605"/>
            <a:ext cx="7648833" cy="4154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2666438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4AE06C-3E17-4755-B00E-0189EEA4B469}"/>
              </a:ext>
            </a:extLst>
          </p:cNvPr>
          <p:cNvSpPr txBox="1"/>
          <p:nvPr/>
        </p:nvSpPr>
        <p:spPr>
          <a:xfrm>
            <a:off x="1040367" y="1089481"/>
            <a:ext cx="113914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Obiettivi del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Design 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Criteri di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Criteri di affidabilità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Manutenzione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Criteri di usabilità</a:t>
            </a:r>
          </a:p>
        </p:txBody>
      </p:sp>
    </p:spTree>
    <p:extLst>
      <p:ext uri="{BB962C8B-B14F-4D97-AF65-F5344CB8AC3E}">
        <p14:creationId xmlns:p14="http://schemas.microsoft.com/office/powerpoint/2010/main" val="322444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4AE06C-3E17-4755-B00E-0189EEA4B469}"/>
              </a:ext>
            </a:extLst>
          </p:cNvPr>
          <p:cNvSpPr txBox="1"/>
          <p:nvPr/>
        </p:nvSpPr>
        <p:spPr>
          <a:xfrm>
            <a:off x="0" y="967561"/>
            <a:ext cx="11391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Architettura del sistema e dei sottosistemi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Architettura del sistema proposto</a:t>
            </a:r>
            <a:endParaRPr lang="it-IT" sz="4000" b="1" i="1" dirty="0">
              <a:latin typeface="Century Gothic (Corpo)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C8F342B-0D7C-4F31-97C8-CF635116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" y="2854880"/>
            <a:ext cx="12183750" cy="40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6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4AE06C-3E17-4755-B00E-0189EEA4B469}"/>
              </a:ext>
            </a:extLst>
          </p:cNvPr>
          <p:cNvSpPr txBox="1"/>
          <p:nvPr/>
        </p:nvSpPr>
        <p:spPr>
          <a:xfrm>
            <a:off x="0" y="2274838"/>
            <a:ext cx="5989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Architettura del sistema e dei sottosistemi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Decomposizione in Sottosistemi</a:t>
            </a:r>
            <a:endParaRPr lang="it-IT" sz="3600" b="1" i="1" dirty="0">
              <a:latin typeface="Century Gothic (Corpo)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4A13D7-356C-46BF-8915-084507C99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65" y="746403"/>
            <a:ext cx="6561235" cy="61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9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436CA1-F3A4-4F1A-B221-46E4D321A884}"/>
              </a:ext>
            </a:extLst>
          </p:cNvPr>
          <p:cNvSpPr txBox="1"/>
          <p:nvPr/>
        </p:nvSpPr>
        <p:spPr>
          <a:xfrm>
            <a:off x="417251" y="301841"/>
            <a:ext cx="8744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Century Gothic (Corpo)"/>
              </a:rPr>
              <a:t>COORDINATORI DEL PROGETTO: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4400" i="1" dirty="0">
                <a:latin typeface="Century Gothic (Corpo)"/>
              </a:rPr>
              <a:t>Andrea De Lucia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4400" i="1" dirty="0">
                <a:latin typeface="Century Gothic (Corpo)"/>
              </a:rPr>
              <a:t>Rita Francese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FC73DB-27ED-40B0-9F35-3C2D42D75DFD}"/>
              </a:ext>
            </a:extLst>
          </p:cNvPr>
          <p:cNvSpPr txBox="1"/>
          <p:nvPr/>
        </p:nvSpPr>
        <p:spPr>
          <a:xfrm>
            <a:off x="417251" y="2693564"/>
            <a:ext cx="96322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Century Gothic (Corpo)"/>
              </a:rPr>
              <a:t>PARTECIPANTI: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4400" i="1" dirty="0">
                <a:latin typeface="Century Gothic (Corpo)"/>
              </a:rPr>
              <a:t>Alberto Palmiero			05121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4400" i="1" dirty="0">
                <a:latin typeface="Century Gothic (Corpo)"/>
              </a:rPr>
              <a:t>Luca Reccia					05121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4400" i="1" dirty="0">
                <a:latin typeface="Century Gothic (Corpo)"/>
              </a:rPr>
              <a:t>Nicola Volpe					05121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4400" i="1" dirty="0">
                <a:latin typeface="Century Gothic (Corpo)"/>
              </a:rPr>
              <a:t>Luigi Piccolo					0512103964</a:t>
            </a:r>
          </a:p>
        </p:txBody>
      </p:sp>
    </p:spTree>
    <p:extLst>
      <p:ext uri="{BB962C8B-B14F-4D97-AF65-F5344CB8AC3E}">
        <p14:creationId xmlns:p14="http://schemas.microsoft.com/office/powerpoint/2010/main" val="94392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4AE06C-3E17-4755-B00E-0189EEA4B469}"/>
              </a:ext>
            </a:extLst>
          </p:cNvPr>
          <p:cNvSpPr txBox="1"/>
          <p:nvPr/>
        </p:nvSpPr>
        <p:spPr>
          <a:xfrm>
            <a:off x="0" y="967561"/>
            <a:ext cx="11391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Architettura del sistema e dei sottosistemi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Mapping Hardware / Software</a:t>
            </a:r>
            <a:endParaRPr lang="it-IT" sz="4000" b="1" i="1" dirty="0">
              <a:latin typeface="Century Gothic (Corpo)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788C16-9CFD-4913-A9C3-06684C47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8354"/>
            <a:ext cx="9388265" cy="44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4AE06C-3E17-4755-B00E-0189EEA4B469}"/>
              </a:ext>
            </a:extLst>
          </p:cNvPr>
          <p:cNvSpPr txBox="1"/>
          <p:nvPr/>
        </p:nvSpPr>
        <p:spPr>
          <a:xfrm>
            <a:off x="400287" y="2459504"/>
            <a:ext cx="11391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Gestione dei dati persistenti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  <a:hlinkClick r:id="rId2" action="ppaction://hlinkfile"/>
              </a:rPr>
              <a:t>SCHEMA E-R_Quattrocchi.it.pdf</a:t>
            </a:r>
            <a:endParaRPr lang="it-IT" sz="4000" b="1" dirty="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4983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D4F656E-68D6-4902-93DA-BF6B262F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276"/>
            <a:ext cx="10175966" cy="541472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7E0C30-6889-44D7-B015-75CAEFFBE8E5}"/>
              </a:ext>
            </a:extLst>
          </p:cNvPr>
          <p:cNvSpPr txBox="1"/>
          <p:nvPr/>
        </p:nvSpPr>
        <p:spPr>
          <a:xfrm>
            <a:off x="269659" y="769441"/>
            <a:ext cx="11391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Schema E - R</a:t>
            </a:r>
          </a:p>
        </p:txBody>
      </p:sp>
    </p:spTree>
    <p:extLst>
      <p:ext uri="{BB962C8B-B14F-4D97-AF65-F5344CB8AC3E}">
        <p14:creationId xmlns:p14="http://schemas.microsoft.com/office/powerpoint/2010/main" val="143498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2F2FD50-189B-4BDC-ADC8-1E9AC052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251"/>
            <a:ext cx="8202558" cy="55427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A77BAC-72C1-4F83-A796-A2022DD738F1}"/>
              </a:ext>
            </a:extLst>
          </p:cNvPr>
          <p:cNvSpPr txBox="1"/>
          <p:nvPr/>
        </p:nvSpPr>
        <p:spPr>
          <a:xfrm>
            <a:off x="0" y="688403"/>
            <a:ext cx="11391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Ristrutturazione </a:t>
            </a:r>
          </a:p>
        </p:txBody>
      </p:sp>
    </p:spTree>
    <p:extLst>
      <p:ext uri="{BB962C8B-B14F-4D97-AF65-F5344CB8AC3E}">
        <p14:creationId xmlns:p14="http://schemas.microsoft.com/office/powerpoint/2010/main" val="30419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613F21-89E2-4B02-AF8F-29498BA60C67}"/>
              </a:ext>
            </a:extLst>
          </p:cNvPr>
          <p:cNvSpPr txBox="1"/>
          <p:nvPr/>
        </p:nvSpPr>
        <p:spPr>
          <a:xfrm>
            <a:off x="0" y="2767280"/>
            <a:ext cx="5603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Gestione e controllo della sicurezza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2A307FE-3E4F-4565-B514-F738B072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492" y="735169"/>
            <a:ext cx="6619508" cy="61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F700DD-2A16-4BA2-ABBE-BAF3CE42F99B}"/>
              </a:ext>
            </a:extLst>
          </p:cNvPr>
          <p:cNvSpPr txBox="1"/>
          <p:nvPr/>
        </p:nvSpPr>
        <p:spPr>
          <a:xfrm>
            <a:off x="0" y="1002648"/>
            <a:ext cx="98819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Boundary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Startup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4000" i="1" dirty="0">
              <a:latin typeface="Century Gothic (Co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Shutdown del sistema</a:t>
            </a:r>
          </a:p>
        </p:txBody>
      </p:sp>
    </p:spTree>
    <p:extLst>
      <p:ext uri="{BB962C8B-B14F-4D97-AF65-F5344CB8AC3E}">
        <p14:creationId xmlns:p14="http://schemas.microsoft.com/office/powerpoint/2010/main" val="398066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F700DD-2A16-4BA2-ABBE-BAF3CE42F99B}"/>
              </a:ext>
            </a:extLst>
          </p:cNvPr>
          <p:cNvSpPr txBox="1"/>
          <p:nvPr/>
        </p:nvSpPr>
        <p:spPr>
          <a:xfrm>
            <a:off x="0" y="584089"/>
            <a:ext cx="988193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Servizi dei sottosistemi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Gestione ordini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Inserisci Dati Di Spedizione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Aggiungi Prodotto Al Carrello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Rimuovi Prodotto Dal Carrello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Modifica Quantità In Carrello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Visualizza Storico Ordini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Visualizza Ordini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Visualizza Carrello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Checkout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sz="4000" dirty="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47334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F700DD-2A16-4BA2-ABBE-BAF3CE42F99B}"/>
              </a:ext>
            </a:extLst>
          </p:cNvPr>
          <p:cNvSpPr txBox="1"/>
          <p:nvPr/>
        </p:nvSpPr>
        <p:spPr>
          <a:xfrm>
            <a:off x="0" y="584089"/>
            <a:ext cx="988193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Servizi dei sottosistemi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Gestione articoli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Ricerca Prodotto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Ricerca Prodotto Avanzata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Visualizza Catalogo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Visualizza Prodotto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Aggiungi Prodotto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Modifica Prodotto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u="sng" dirty="0">
                <a:latin typeface="Century Gothic (Corpo)"/>
              </a:rPr>
              <a:t>Elimina Prodotto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sz="4000" dirty="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366987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F700DD-2A16-4BA2-ABBE-BAF3CE42F99B}"/>
              </a:ext>
            </a:extLst>
          </p:cNvPr>
          <p:cNvSpPr txBox="1"/>
          <p:nvPr/>
        </p:nvSpPr>
        <p:spPr>
          <a:xfrm>
            <a:off x="0" y="584089"/>
            <a:ext cx="988193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Servizi dei sottosistemi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Gestione utenti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Login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Registrazione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VisualizzaProfilo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Aggiungi Carta di Credito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Rimuovi Carta di Credito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Aggiungi Indirizzo di Spedizione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Rimuovi Indirizzo di spedizione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Aggiungi Login Gestore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u="sng" dirty="0">
                <a:latin typeface="Century Gothic (Corpo)"/>
              </a:rPr>
              <a:t>Rimuovi Login</a:t>
            </a:r>
          </a:p>
        </p:txBody>
      </p:sp>
    </p:spTree>
    <p:extLst>
      <p:ext uri="{BB962C8B-B14F-4D97-AF65-F5344CB8AC3E}">
        <p14:creationId xmlns:p14="http://schemas.microsoft.com/office/powerpoint/2010/main" val="28900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 DESIGN DOCUMENT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F700DD-2A16-4BA2-ABBE-BAF3CE42F99B}"/>
              </a:ext>
            </a:extLst>
          </p:cNvPr>
          <p:cNvSpPr txBox="1"/>
          <p:nvPr/>
        </p:nvSpPr>
        <p:spPr>
          <a:xfrm>
            <a:off x="0" y="1535559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Rilascio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Gestione ordini, accesso al sito e lato acquisti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Gestione catalogo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Pagina amministratore</a:t>
            </a:r>
          </a:p>
        </p:txBody>
      </p:sp>
    </p:spTree>
    <p:extLst>
      <p:ext uri="{BB962C8B-B14F-4D97-AF65-F5344CB8AC3E}">
        <p14:creationId xmlns:p14="http://schemas.microsoft.com/office/powerpoint/2010/main" val="30742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AB252C3-3974-4DF6-8ECE-9FB43A5AED71}"/>
              </a:ext>
            </a:extLst>
          </p:cNvPr>
          <p:cNvSpPr/>
          <p:nvPr/>
        </p:nvSpPr>
        <p:spPr>
          <a:xfrm>
            <a:off x="807308" y="1608487"/>
            <a:ext cx="8279028" cy="2800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PROBLEM</a:t>
            </a:r>
          </a:p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430731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AB252C3-3974-4DF6-8ECE-9FB43A5AED71}"/>
              </a:ext>
            </a:extLst>
          </p:cNvPr>
          <p:cNvSpPr/>
          <p:nvPr/>
        </p:nvSpPr>
        <p:spPr>
          <a:xfrm>
            <a:off x="1037967" y="1198605"/>
            <a:ext cx="7648833" cy="4154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</a:t>
            </a:r>
          </a:p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DESIGN</a:t>
            </a:r>
          </a:p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777018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F700DD-2A16-4BA2-ABBE-BAF3CE42F99B}"/>
              </a:ext>
            </a:extLst>
          </p:cNvPr>
          <p:cNvSpPr txBox="1"/>
          <p:nvPr/>
        </p:nvSpPr>
        <p:spPr>
          <a:xfrm>
            <a:off x="0" y="1535559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Object design trade - offs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Costi vs Mantenimento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Memory space vs Response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Interfaccia vs Easy – use </a:t>
            </a:r>
          </a:p>
        </p:txBody>
      </p:sp>
    </p:spTree>
    <p:extLst>
      <p:ext uri="{BB962C8B-B14F-4D97-AF65-F5344CB8AC3E}">
        <p14:creationId xmlns:p14="http://schemas.microsoft.com/office/powerpoint/2010/main" val="88365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F700DD-2A16-4BA2-ABBE-BAF3CE42F99B}"/>
              </a:ext>
            </a:extLst>
          </p:cNvPr>
          <p:cNvSpPr txBox="1"/>
          <p:nvPr/>
        </p:nvSpPr>
        <p:spPr>
          <a:xfrm>
            <a:off x="0" y="76944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Linee guida documentazione interfaccia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Spostamento di linee</a:t>
            </a:r>
            <a:endParaRPr lang="it-IT" sz="4000" i="1" u="sng" dirty="0">
              <a:latin typeface="Century Gothic (Co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Indentazione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Parentesi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Nome delle classi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Nomi delle variabili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09E4F4-C845-422C-95C0-762230051B49}"/>
              </a:ext>
            </a:extLst>
          </p:cNvPr>
          <p:cNvSpPr txBox="1"/>
          <p:nvPr/>
        </p:nvSpPr>
        <p:spPr>
          <a:xfrm>
            <a:off x="0" y="49099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Componenti off – the – shelf </a:t>
            </a:r>
          </a:p>
        </p:txBody>
      </p:sp>
    </p:spTree>
    <p:extLst>
      <p:ext uri="{BB962C8B-B14F-4D97-AF65-F5344CB8AC3E}">
        <p14:creationId xmlns:p14="http://schemas.microsoft.com/office/powerpoint/2010/main" val="15178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358347" y="1843950"/>
            <a:ext cx="40035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Web pages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A7B1E5B-C36A-4829-8A23-FC9F9A99A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03" y="796141"/>
            <a:ext cx="6792097" cy="60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3067217"/>
            <a:ext cx="3163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Control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7CDA8C-1641-49A4-814F-6F35976E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03" y="769441"/>
            <a:ext cx="8546997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2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2521059"/>
            <a:ext cx="36450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i="1" dirty="0">
                <a:latin typeface="Century Gothic (Corpo)"/>
              </a:rPr>
              <a:t>Gestione articoli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i="1" dirty="0">
                <a:latin typeface="Century Gothic (Corpo)"/>
              </a:rPr>
              <a:t>Gestione utenti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i="1" dirty="0">
                <a:latin typeface="Century Gothic (Corpo)"/>
              </a:rPr>
              <a:t>Gestione ordini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7CDA8C-1641-49A4-814F-6F35976E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03" y="769441"/>
            <a:ext cx="8546997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2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3069273"/>
            <a:ext cx="4730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Gestione articoli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5364D0C-563F-4DD8-863A-CCDED9AD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73" y="769441"/>
            <a:ext cx="7461428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9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3069273"/>
            <a:ext cx="4730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Gestione ordini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5EDF5C4-80E9-4BC1-9C3A-BDC91F65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76" y="769441"/>
            <a:ext cx="7755324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0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3069273"/>
            <a:ext cx="4730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Gestione utenti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6CA730D-2430-4295-9053-E9F9727D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74" y="1136822"/>
            <a:ext cx="8035426" cy="572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4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1" y="3075057"/>
            <a:ext cx="2187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Model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BA22F97-BBE0-4F56-97FD-7B45706F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692" y="766037"/>
            <a:ext cx="9189307" cy="609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9339309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PROBLEM STATEMENT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1530263-469F-4EA7-8D83-0BCAAA4C96BB}"/>
              </a:ext>
            </a:extLst>
          </p:cNvPr>
          <p:cNvSpPr txBox="1"/>
          <p:nvPr/>
        </p:nvSpPr>
        <p:spPr>
          <a:xfrm>
            <a:off x="621436" y="1358283"/>
            <a:ext cx="766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b="1" dirty="0">
                <a:latin typeface="Century Gothic (Corpo)"/>
              </a:rPr>
              <a:t>Problema ed obiettivi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243BE5-09E6-4222-BAFB-E21B89A93B5C}"/>
              </a:ext>
            </a:extLst>
          </p:cNvPr>
          <p:cNvSpPr txBox="1"/>
          <p:nvPr/>
        </p:nvSpPr>
        <p:spPr>
          <a:xfrm>
            <a:off x="621436" y="2193345"/>
            <a:ext cx="766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b="1" dirty="0">
                <a:latin typeface="Century Gothic (Corpo)"/>
              </a:rPr>
              <a:t>Target Enviroment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F2B8434-5F1A-4FEF-8801-E969C326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08" y="2901231"/>
            <a:ext cx="5297084" cy="242523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44AEA1-0C56-48DE-AF2C-AFAB794F01DB}"/>
              </a:ext>
            </a:extLst>
          </p:cNvPr>
          <p:cNvSpPr txBox="1"/>
          <p:nvPr/>
        </p:nvSpPr>
        <p:spPr>
          <a:xfrm>
            <a:off x="621435" y="5870180"/>
            <a:ext cx="766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b="1" dirty="0">
                <a:latin typeface="Century Gothic (Corpo)"/>
              </a:rPr>
              <a:t>Criteri di accettazione</a:t>
            </a:r>
          </a:p>
        </p:txBody>
      </p:sp>
    </p:spTree>
    <p:extLst>
      <p:ext uri="{BB962C8B-B14F-4D97-AF65-F5344CB8AC3E}">
        <p14:creationId xmlns:p14="http://schemas.microsoft.com/office/powerpoint/2010/main" val="221851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86499" y="3075057"/>
            <a:ext cx="2187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Entity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705B9FC-4D6D-4B1C-94EC-A7C59AC4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45" y="769441"/>
            <a:ext cx="8031856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2494289"/>
            <a:ext cx="3348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Web pages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i="1" dirty="0">
                <a:latin typeface="Century Gothic (Corpo)"/>
              </a:rPr>
              <a:t>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i="1" dirty="0">
                <a:latin typeface="Century Gothic (Corpo)"/>
              </a:rPr>
              <a:t>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i="1" dirty="0">
                <a:latin typeface="Century Gothic (Corpo)"/>
              </a:rPr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i="1" dirty="0">
                <a:latin typeface="Century Gothic (Corpo)"/>
              </a:rPr>
              <a:t>IMAGES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0E3BF2-7B67-4FBE-AE45-249E3C5B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065" y="769441"/>
            <a:ext cx="7510936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0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3075057"/>
            <a:ext cx="3348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View</a:t>
            </a:r>
            <a:endParaRPr lang="it-IT" sz="3200" i="1" dirty="0">
              <a:latin typeface="Century Gothic (Corpo)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D8DA48E-B978-4834-B902-11141A59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15" y="748357"/>
            <a:ext cx="7595286" cy="61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3075057"/>
            <a:ext cx="3348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i="1" dirty="0">
                <a:latin typeface="Century Gothic (Corpo)"/>
              </a:rPr>
              <a:t>JS</a:t>
            </a:r>
            <a:endParaRPr lang="it-IT" sz="3200" i="1" dirty="0">
              <a:latin typeface="Century Gothic (Corpo)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3712A82-D517-411B-BFC9-93EC88DD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55" y="769441"/>
            <a:ext cx="9791645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2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3075057"/>
            <a:ext cx="3348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i="1" dirty="0">
                <a:latin typeface="Century Gothic (Corpo)"/>
              </a:rPr>
              <a:t>CSS</a:t>
            </a:r>
            <a:endParaRPr lang="it-IT" sz="3200" i="1" dirty="0">
              <a:latin typeface="Century Gothic (Corpo)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EE1A525-39BC-4ED7-8170-53111D86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55" y="754674"/>
            <a:ext cx="8435546" cy="61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8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2042187"/>
            <a:ext cx="67220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Interfacce delle classi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it-IT" sz="3200" u="sng" dirty="0">
              <a:latin typeface="Century Gothic (Corpo)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it-IT" sz="3200" b="1" u="sng" dirty="0">
                <a:latin typeface="Century Gothic (Corpo)"/>
                <a:hlinkClick r:id="rId2" action="ppaction://hlinkfile"/>
              </a:rPr>
              <a:t>ODD_Quattrocchi.it.pdf</a:t>
            </a:r>
            <a:endParaRPr lang="it-IT" sz="3200" b="1" u="sng" dirty="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0336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5D1D587-9F91-4E20-8C2F-D7071627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03" y="791783"/>
            <a:ext cx="9037793" cy="606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 DESIGN DOCUMENT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-1" y="2042187"/>
            <a:ext cx="831062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Sequence diagram finali</a:t>
            </a:r>
            <a:endParaRPr lang="it-IT" sz="3200" b="1" u="sng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b="1" u="sng" dirty="0">
              <a:latin typeface="Century Gothic (Corpo)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  <a:hlinkClick r:id="rId2" action="ppaction://hlinkfile"/>
              </a:rPr>
              <a:t>SEQUENCE DIAGRAM FINALI_Quattrocchi.it.pdf</a:t>
            </a:r>
            <a:endParaRPr lang="it-IT" sz="4000" b="1" dirty="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73541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AB252C3-3974-4DF6-8ECE-9FB43A5AED71}"/>
              </a:ext>
            </a:extLst>
          </p:cNvPr>
          <p:cNvSpPr/>
          <p:nvPr/>
        </p:nvSpPr>
        <p:spPr>
          <a:xfrm>
            <a:off x="841197" y="1788914"/>
            <a:ext cx="7648833" cy="2800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</a:t>
            </a:r>
          </a:p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1105008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 PLAN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115250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Introduzione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Documenti correlati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  <a:hlinkClick r:id="rId2" action="ppaction://hlinkfile"/>
              </a:rPr>
              <a:t>RAD_Quattrocchi.it.pdf</a:t>
            </a:r>
            <a:endParaRPr lang="it-IT" sz="4000" b="1" dirty="0">
              <a:latin typeface="Century Gothic (Co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  <a:hlinkClick r:id="rId3" action="ppaction://hlinkfile"/>
              </a:rPr>
              <a:t>SDD_Quattrocchi.it.pdf</a:t>
            </a:r>
            <a:endParaRPr lang="it-IT" sz="4000" b="1" dirty="0">
              <a:latin typeface="Century Gothic (Co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  <a:hlinkClick r:id="rId4" action="ppaction://hlinkfile"/>
              </a:rPr>
              <a:t>ODD_Quattrocchi.it.pdf</a:t>
            </a:r>
            <a:endParaRPr lang="it-IT" sz="4000" b="1" dirty="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05526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AB252C3-3974-4DF6-8ECE-9FB43A5AED71}"/>
              </a:ext>
            </a:extLst>
          </p:cNvPr>
          <p:cNvSpPr/>
          <p:nvPr/>
        </p:nvSpPr>
        <p:spPr>
          <a:xfrm>
            <a:off x="1037967" y="1198605"/>
            <a:ext cx="8279028" cy="4154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</p:spTree>
    <p:extLst>
      <p:ext uri="{BB962C8B-B14F-4D97-AF65-F5344CB8AC3E}">
        <p14:creationId xmlns:p14="http://schemas.microsoft.com/office/powerpoint/2010/main" val="3083663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 PLAN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769441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Panoramica del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Funzionalità da testare e da non tesare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b="1" dirty="0">
              <a:latin typeface="Century Gothic (Corpo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Criteri Pass /Failed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EABB00-3AD1-4A92-8A2F-CAB2E8F263C9}"/>
              </a:ext>
            </a:extLst>
          </p:cNvPr>
          <p:cNvSpPr txBox="1"/>
          <p:nvPr/>
        </p:nvSpPr>
        <p:spPr>
          <a:xfrm>
            <a:off x="0" y="4339839"/>
            <a:ext cx="648729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Approccio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Testing di unità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Testing di integrazione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Testing di sistema</a:t>
            </a:r>
          </a:p>
        </p:txBody>
      </p:sp>
    </p:spTree>
    <p:extLst>
      <p:ext uri="{BB962C8B-B14F-4D97-AF65-F5344CB8AC3E}">
        <p14:creationId xmlns:p14="http://schemas.microsoft.com/office/powerpoint/2010/main" val="295666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 PLAN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769441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Sospensione e ripresa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Criteri di sospensione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Criteri di ripresa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EABB00-3AD1-4A92-8A2F-CAB2E8F263C9}"/>
              </a:ext>
            </a:extLst>
          </p:cNvPr>
          <p:cNvSpPr txBox="1"/>
          <p:nvPr/>
        </p:nvSpPr>
        <p:spPr>
          <a:xfrm>
            <a:off x="0" y="2798058"/>
            <a:ext cx="109480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Test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b="1" i="1" dirty="0">
                <a:latin typeface="Century Gothic (Corpo)"/>
                <a:hlinkClick r:id="rId2" action="ppaction://hlinkfile"/>
              </a:rPr>
              <a:t>TEST CASE SPECIFICATION_Quattrocchi.it.pdf</a:t>
            </a:r>
            <a:endParaRPr lang="it-IT" sz="3600" b="1" i="1" dirty="0">
              <a:latin typeface="Century Gothic (Corpo)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901175-95AF-46F4-9F17-1EC40AE3C54A}"/>
              </a:ext>
            </a:extLst>
          </p:cNvPr>
          <p:cNvSpPr txBox="1"/>
          <p:nvPr/>
        </p:nvSpPr>
        <p:spPr>
          <a:xfrm>
            <a:off x="0" y="4272677"/>
            <a:ext cx="1094808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Pianificazione del testing</a:t>
            </a:r>
            <a:endParaRPr lang="it-IT" sz="3600" b="1" i="1" dirty="0">
              <a:latin typeface="Century Gothic (Co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Determinazione dei ruoli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Determinazione dei rischi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Organizzazione delle attività di testing</a:t>
            </a:r>
          </a:p>
        </p:txBody>
      </p:sp>
    </p:spTree>
    <p:extLst>
      <p:ext uri="{BB962C8B-B14F-4D97-AF65-F5344CB8AC3E}">
        <p14:creationId xmlns:p14="http://schemas.microsoft.com/office/powerpoint/2010/main" val="377269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 PLAN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1F2D3E-5E83-4981-8FEF-78551DE3D6AE}"/>
              </a:ext>
            </a:extLst>
          </p:cNvPr>
          <p:cNvSpPr txBox="1"/>
          <p:nvPr/>
        </p:nvSpPr>
        <p:spPr>
          <a:xfrm>
            <a:off x="0" y="1512788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Test Execution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latin typeface="Century Gothic (Corpo)"/>
                <a:hlinkClick r:id="rId2" action="ppaction://hlinkfile"/>
              </a:rPr>
              <a:t>TEST EXECUTION REPORT_Quattrocchi.it.pdf</a:t>
            </a:r>
            <a:endParaRPr lang="it-IT" sz="3600" b="1" i="1" dirty="0">
              <a:latin typeface="Century Gothic (Corpo)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EABB00-3AD1-4A92-8A2F-CAB2E8F263C9}"/>
              </a:ext>
            </a:extLst>
          </p:cNvPr>
          <p:cNvSpPr txBox="1"/>
          <p:nvPr/>
        </p:nvSpPr>
        <p:spPr>
          <a:xfrm>
            <a:off x="0" y="3511376"/>
            <a:ext cx="10948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Test Incident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Century Gothic (Corpo)"/>
                <a:hlinkClick r:id="rId3" action="ppaction://hlinkfile"/>
              </a:rPr>
              <a:t>TEST INCIDENT REPORT_Quattrocchi.it.pdf</a:t>
            </a:r>
            <a:endParaRPr lang="it-IT" sz="4000" b="1" dirty="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20362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AB252C3-3974-4DF6-8ECE-9FB43A5AED71}"/>
              </a:ext>
            </a:extLst>
          </p:cNvPr>
          <p:cNvSpPr/>
          <p:nvPr/>
        </p:nvSpPr>
        <p:spPr>
          <a:xfrm>
            <a:off x="1037967" y="1198605"/>
            <a:ext cx="8279028" cy="4154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GRAZIE </a:t>
            </a:r>
          </a:p>
          <a:p>
            <a:pPr algn="ctr"/>
            <a:r>
              <a:rPr lang="it-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 </a:t>
            </a:r>
          </a:p>
          <a:p>
            <a:pPr algn="ctr"/>
            <a:r>
              <a:rPr lang="it-IT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L’ATTENZIONE</a:t>
            </a:r>
            <a:endParaRPr lang="it-IT" sz="8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211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921882" y="1110089"/>
            <a:ext cx="76614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b="1" dirty="0">
                <a:latin typeface="Century Gothic (Corpo)"/>
              </a:rPr>
              <a:t>Requisiti funzionali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Utente generico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Cliente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Cliente non registrato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Cliente registrato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Gestore degli ordini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Gestore del catalogo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4000" i="1" dirty="0">
                <a:latin typeface="Century Gothic (Corpo)"/>
              </a:rPr>
              <a:t>Amministratore</a:t>
            </a:r>
          </a:p>
        </p:txBody>
      </p:sp>
    </p:spTree>
    <p:extLst>
      <p:ext uri="{BB962C8B-B14F-4D97-AF65-F5344CB8AC3E}">
        <p14:creationId xmlns:p14="http://schemas.microsoft.com/office/powerpoint/2010/main" val="95071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921881" y="769441"/>
            <a:ext cx="7661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Requisiti non funzionali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Usabilità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Performance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Affidabilità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Supportabilità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9EE62F-B489-4332-A665-BA29B76CFA31}"/>
              </a:ext>
            </a:extLst>
          </p:cNvPr>
          <p:cNvSpPr txBox="1"/>
          <p:nvPr/>
        </p:nvSpPr>
        <p:spPr>
          <a:xfrm>
            <a:off x="921881" y="3631763"/>
            <a:ext cx="7661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Pseudorequisiti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Implementazione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Interfaccia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Operazione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Legali</a:t>
            </a:r>
          </a:p>
        </p:txBody>
      </p:sp>
    </p:spTree>
    <p:extLst>
      <p:ext uri="{BB962C8B-B14F-4D97-AF65-F5344CB8AC3E}">
        <p14:creationId xmlns:p14="http://schemas.microsoft.com/office/powerpoint/2010/main" val="277730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400287" y="1443841"/>
            <a:ext cx="11391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Scenari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Registrazione di un utente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Nuovo gestore del catalogo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Ricerca, aggiunta nel carrello e acquisto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Gestione di un ordine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Aggiunta di un nuovo prodotto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3600" i="1" dirty="0">
                <a:latin typeface="Century Gothic (Corpo)"/>
              </a:rPr>
              <a:t>Incremento della disponibilità di un prodotto</a:t>
            </a:r>
          </a:p>
        </p:txBody>
      </p:sp>
    </p:spTree>
    <p:extLst>
      <p:ext uri="{BB962C8B-B14F-4D97-AF65-F5344CB8AC3E}">
        <p14:creationId xmlns:p14="http://schemas.microsoft.com/office/powerpoint/2010/main" val="380436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750F485-83B4-4D5E-89D2-624EBA698EAB}"/>
              </a:ext>
            </a:extLst>
          </p:cNvPr>
          <p:cNvSpPr/>
          <p:nvPr/>
        </p:nvSpPr>
        <p:spPr>
          <a:xfrm>
            <a:off x="0" y="0"/>
            <a:ext cx="10546672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ANALYSIS DOCUMENT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6378C2-1A0A-4D91-8F13-C030DA026CED}"/>
              </a:ext>
            </a:extLst>
          </p:cNvPr>
          <p:cNvSpPr txBox="1"/>
          <p:nvPr/>
        </p:nvSpPr>
        <p:spPr>
          <a:xfrm>
            <a:off x="400287" y="1012766"/>
            <a:ext cx="1139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b="1" dirty="0">
                <a:latin typeface="Century Gothic (Corpo)"/>
              </a:rPr>
              <a:t>Diagramma degli attori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9E17764-1BFB-4230-93E7-45B2355FC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423"/>
            <a:ext cx="12192000" cy="49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6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697</Words>
  <Application>Microsoft Office PowerPoint</Application>
  <PresentationFormat>Widescreen</PresentationFormat>
  <Paragraphs>264</Paragraphs>
  <Slides>53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53</vt:i4>
      </vt:variant>
    </vt:vector>
  </HeadingPairs>
  <TitlesOfParts>
    <vt:vector size="58" baseType="lpstr">
      <vt:lpstr>Arial</vt:lpstr>
      <vt:lpstr>Century Gothic (Corpo)</vt:lpstr>
      <vt:lpstr>Trebuchet MS</vt:lpstr>
      <vt:lpstr>Wingdings 3</vt:lpstr>
      <vt:lpstr>Sfaccettatura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luigi.piccolo94@yahoo.it</dc:creator>
  <cp:lastModifiedBy>luigi.piccolo94@yahoo.it</cp:lastModifiedBy>
  <cp:revision>15</cp:revision>
  <dcterms:created xsi:type="dcterms:W3CDTF">2018-01-30T15:44:29Z</dcterms:created>
  <dcterms:modified xsi:type="dcterms:W3CDTF">2018-01-30T19:04:13Z</dcterms:modified>
</cp:coreProperties>
</file>