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62" r:id="rId3"/>
    <p:sldId id="263" r:id="rId4"/>
    <p:sldId id="257" r:id="rId5"/>
    <p:sldId id="264" r:id="rId6"/>
    <p:sldId id="261" r:id="rId7"/>
    <p:sldId id="258" r:id="rId8"/>
    <p:sldId id="259" r:id="rId9"/>
    <p:sldId id="256" r:id="rId10"/>
    <p:sldId id="266" r:id="rId11"/>
    <p:sldId id="271" r:id="rId12"/>
    <p:sldId id="267" r:id="rId13"/>
    <p:sldId id="265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9D69-76C9-4B36-ADE6-42C2593EA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30475"/>
            <a:ext cx="7766936" cy="1646302"/>
          </a:xfrm>
        </p:spPr>
        <p:txBody>
          <a:bodyPr/>
          <a:lstStyle/>
          <a:p>
            <a:pPr algn="ctr"/>
            <a:r>
              <a:rPr lang="en-US" sz="3600" dirty="0"/>
              <a:t>Analysis on the Impact of Carbon Dioxide &amp; Other Greenhouse Gases on Sea-Level and Glacier Density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5CC13-703E-45B1-B9B2-F25554ABE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259" y="3429000"/>
            <a:ext cx="7812756" cy="123264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Presented By:</a:t>
            </a:r>
          </a:p>
          <a:p>
            <a:pPr algn="l"/>
            <a:r>
              <a:rPr lang="en-US" dirty="0"/>
              <a:t>Siddhant Sanjiv </a:t>
            </a:r>
            <a:r>
              <a:rPr lang="en-US" dirty="0" err="1"/>
              <a:t>Sapte</a:t>
            </a:r>
            <a:endParaRPr lang="en-US" dirty="0"/>
          </a:p>
          <a:p>
            <a:pPr algn="l"/>
            <a:r>
              <a:rPr lang="en-US" dirty="0"/>
              <a:t>Saran </a:t>
            </a:r>
            <a:r>
              <a:rPr lang="en-US" dirty="0" err="1"/>
              <a:t>Tejas</a:t>
            </a:r>
            <a:r>
              <a:rPr lang="en-US" dirty="0"/>
              <a:t> </a:t>
            </a:r>
            <a:r>
              <a:rPr lang="en-US" dirty="0" err="1"/>
              <a:t>Kaja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Pratibha Sridhar Iyengar</a:t>
            </a:r>
          </a:p>
        </p:txBody>
      </p:sp>
    </p:spTree>
    <p:extLst>
      <p:ext uri="{BB962C8B-B14F-4D97-AF65-F5344CB8AC3E}">
        <p14:creationId xmlns:p14="http://schemas.microsoft.com/office/powerpoint/2010/main" val="2654710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75564-C1BE-484B-B0B8-F0120A89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Carbon Dioxide Emission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F3F58-8ECA-4535-96B1-EF4D2FB1A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Carbon Dioxide Emission per Dollar of GDP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1A1226-3097-417B-87C8-6B436DA841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92" y="1564851"/>
            <a:ext cx="9195494" cy="522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85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2B5B4-E45C-402C-8688-5DE3AB5E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Carbon Dioxide Emission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7A61-82DE-4AA8-B144-AE9E6866E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481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Clustering Countries grouped by GDP for Carbon Dioxide Emission per Dollar GDP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D6D3B-2837-4D27-9C98-DED0B64950C7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"/>
          <a:stretch/>
        </p:blipFill>
        <p:spPr bwMode="auto">
          <a:xfrm>
            <a:off x="677334" y="1588416"/>
            <a:ext cx="9027562" cy="51564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43074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A858EF2-BCB0-4918-8D7D-F20710D5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88" y="309282"/>
            <a:ext cx="7669306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and Prediction of Sea Level and Glacier Density</a:t>
            </a:r>
            <a:br>
              <a:rPr lang="en-US" dirty="0"/>
            </a:b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99094FE-78B9-4789-9077-DBD3B2E3B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494" y="1331259"/>
            <a:ext cx="8825940" cy="3930837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en-US" dirty="0"/>
              <a:t>Analysis and Prediction of Sea Level and Glacier Density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F6C47FB9-F2A9-49C9-BB1D-07092656A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90" r="30"/>
          <a:stretch/>
        </p:blipFill>
        <p:spPr>
          <a:xfrm>
            <a:off x="206187" y="1745521"/>
            <a:ext cx="9418825" cy="465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95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532B-259B-4596-BAE3-2A8687B3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and Prediction of Sea Level and Glacier Density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827F9-940A-4FF7-B1DD-1B0E60352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751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Trend Analysis of Carbon Dioxide emission and Glacier density decline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5491D60D-35D3-41E1-9464-D675FF5494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60"/>
          <a:stretch/>
        </p:blipFill>
        <p:spPr>
          <a:xfrm>
            <a:off x="345140" y="2133600"/>
            <a:ext cx="8832487" cy="44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17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36901C-350E-45F7-B775-9CF04A0D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2706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Prediction of increase in Sea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6FD51C-18C2-4079-8AFA-8DEA9E064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and Prediction of Sea Level and Glacier Density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76C3677-E3FC-426D-A80B-E4E988552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89"/>
          <a:stretch/>
        </p:blipFill>
        <p:spPr>
          <a:xfrm>
            <a:off x="287368" y="1982031"/>
            <a:ext cx="10378881" cy="464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74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4D4D41-CF95-4661-92BC-D1FCD054C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640" y="1663048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Prediction of decrease in Glacier Density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06BBBF5-7A26-4BC1-9FCE-55CE754D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and Prediction of Sea Level and Glacier Density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7FDF4FB-A80E-4A44-8236-340A8C2C31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01"/>
          <a:stretch/>
        </p:blipFill>
        <p:spPr>
          <a:xfrm>
            <a:off x="367554" y="2021542"/>
            <a:ext cx="9361846" cy="464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64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1F92-CF77-4924-AA00-CCAEB5209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93" y="1447800"/>
            <a:ext cx="8596668" cy="13208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82F70-BFFD-48A7-B130-3357F679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840" y="2227824"/>
            <a:ext cx="8596668" cy="3880773"/>
          </a:xfrm>
        </p:spPr>
        <p:txBody>
          <a:bodyPr/>
          <a:lstStyle/>
          <a:p>
            <a:r>
              <a:rPr lang="en-US" dirty="0"/>
              <a:t>Carbon dioxide is the major contributor to Greenhouse gases emissions</a:t>
            </a:r>
          </a:p>
          <a:p>
            <a:r>
              <a:rPr lang="en-US" dirty="0"/>
              <a:t>Considering the Carbon Dioxide emission per 1$ GDP (Purchasing Power Parity), depicts countries like Ukraine and Estonia contribute more to carbon emission , which means they consume more energy despite low GDP</a:t>
            </a:r>
          </a:p>
          <a:p>
            <a:r>
              <a:rPr lang="en-US" dirty="0"/>
              <a:t>From the trend and forecast, increase in Carbon Dioxide emission affects the environment</a:t>
            </a:r>
          </a:p>
          <a:p>
            <a:r>
              <a:rPr lang="en-US" dirty="0"/>
              <a:t>Consequently contributes to rise in sea level and glacier melting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9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BFBD-9DC7-4B92-8174-5D4E8ABB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1" y="1425389"/>
            <a:ext cx="8596668" cy="13208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712AA-2F87-44FE-9EDF-5FADCC333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611" y="2160589"/>
            <a:ext cx="8476143" cy="3097211"/>
          </a:xfrm>
        </p:spPr>
        <p:txBody>
          <a:bodyPr/>
          <a:lstStyle/>
          <a:p>
            <a:r>
              <a:rPr lang="en-US" dirty="0"/>
              <a:t>Climate Change is one of the major concern in the world</a:t>
            </a:r>
          </a:p>
          <a:p>
            <a:r>
              <a:rPr lang="en-US" dirty="0"/>
              <a:t>Rapid industrial and technological developments lead to increased greenhouse emissions</a:t>
            </a:r>
          </a:p>
          <a:p>
            <a:r>
              <a:rPr lang="en-US" dirty="0"/>
              <a:t>Environmental sustainability is as important as social and economic sustainability</a:t>
            </a:r>
          </a:p>
          <a:p>
            <a:r>
              <a:rPr lang="en-US" dirty="0"/>
              <a:t>Global warming causing climate change and rapid glacier melting</a:t>
            </a:r>
          </a:p>
          <a:p>
            <a:r>
              <a:rPr lang="en-US" dirty="0"/>
              <a:t>We will analyze effect of emissions on the sea-level rising and declining glacier density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9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F1BD8-EEC9-4071-8B3C-286617BB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00189"/>
            <a:ext cx="8596668" cy="1320800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CB00B-B518-4681-91A0-AABDBE3A0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Climate change related datasets from UN Data report and EU Data report</a:t>
            </a:r>
          </a:p>
          <a:p>
            <a:r>
              <a:rPr lang="en-US" dirty="0"/>
              <a:t>Global greenhouse gas emissions(1990-2012)</a:t>
            </a:r>
          </a:p>
          <a:p>
            <a:r>
              <a:rPr lang="en-US" dirty="0"/>
              <a:t>Emission Value for each Greenhouse gas (1990-2012)</a:t>
            </a:r>
          </a:p>
          <a:p>
            <a:r>
              <a:rPr lang="en-US" dirty="0"/>
              <a:t>Carbon Dioxide emissions per capita per metric ton (1990-2012)</a:t>
            </a:r>
          </a:p>
          <a:p>
            <a:r>
              <a:rPr lang="en-US" dirty="0"/>
              <a:t>Carbon dioxide emissions per $1 GDP (PPP, Purchasing Power Parity)</a:t>
            </a:r>
          </a:p>
          <a:p>
            <a:r>
              <a:rPr lang="en-US" dirty="0"/>
              <a:t>Sea level and glacier density recordings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3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60404-CBA3-42DA-90DB-2EDC84605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828" y="2212883"/>
            <a:ext cx="8596668" cy="1320800"/>
          </a:xfrm>
        </p:spPr>
        <p:txBody>
          <a:bodyPr/>
          <a:lstStyle/>
          <a:p>
            <a:r>
              <a:rPr lang="en-US" dirty="0"/>
              <a:t>DATA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3D9DD-6DA9-4244-8A5F-61D001CC7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828" y="2873283"/>
            <a:ext cx="8596668" cy="3880773"/>
          </a:xfrm>
        </p:spPr>
        <p:txBody>
          <a:bodyPr/>
          <a:lstStyle/>
          <a:p>
            <a:r>
              <a:rPr lang="en-US" dirty="0"/>
              <a:t>Different sources of data</a:t>
            </a:r>
          </a:p>
          <a:p>
            <a:r>
              <a:rPr lang="en-US" dirty="0"/>
              <a:t>R Package “</a:t>
            </a:r>
            <a:r>
              <a:rPr lang="en-US" dirty="0" err="1"/>
              <a:t>countrycode</a:t>
            </a:r>
            <a:r>
              <a:rPr lang="en-US" dirty="0"/>
              <a:t>” used to map countries and areas to related continents</a:t>
            </a:r>
          </a:p>
          <a:p>
            <a:r>
              <a:rPr lang="en-US" dirty="0"/>
              <a:t>Related datasets merged using </a:t>
            </a:r>
            <a:r>
              <a:rPr lang="en-US" dirty="0" err="1"/>
              <a:t>dplyr</a:t>
            </a:r>
            <a:r>
              <a:rPr lang="en-US" dirty="0"/>
              <a:t> and </a:t>
            </a:r>
            <a:r>
              <a:rPr lang="en-US" dirty="0" err="1"/>
              <a:t>tidyr</a:t>
            </a:r>
            <a:r>
              <a:rPr lang="en-US" dirty="0"/>
              <a:t> functions to join datasets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34FD8E-7838-4B75-B15F-AB049990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27847"/>
            <a:ext cx="8596668" cy="1320800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D198A8-126C-4E5F-BC56-C6DD827A9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35" y="1564341"/>
            <a:ext cx="8866094" cy="42671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Descriptive analysis of</a:t>
            </a:r>
          </a:p>
          <a:p>
            <a:pPr lvl="1"/>
            <a:r>
              <a:rPr lang="en-US" dirty="0"/>
              <a:t>Greenhouse Gas emission</a:t>
            </a:r>
          </a:p>
          <a:p>
            <a:pPr lvl="1"/>
            <a:r>
              <a:rPr lang="en-US" dirty="0"/>
              <a:t>Component Greenhouse Gas emission</a:t>
            </a:r>
          </a:p>
          <a:p>
            <a:r>
              <a:rPr lang="en-US" dirty="0"/>
              <a:t>Analysis of Carbon Dioxide Emission</a:t>
            </a:r>
          </a:p>
          <a:p>
            <a:pPr lvl="1"/>
            <a:r>
              <a:rPr lang="en-US" dirty="0"/>
              <a:t>Composition of Carbon Dioxide in Greenhouse Gas Emission (%)</a:t>
            </a:r>
          </a:p>
          <a:p>
            <a:pPr lvl="1"/>
            <a:r>
              <a:rPr lang="en-US" dirty="0"/>
              <a:t>Sources of Carbon Dioxide emission</a:t>
            </a:r>
          </a:p>
          <a:p>
            <a:pPr lvl="1"/>
            <a:r>
              <a:rPr lang="en-US" dirty="0"/>
              <a:t>Carbon Dioxide Emission per Dollar of GDP</a:t>
            </a:r>
          </a:p>
          <a:p>
            <a:pPr lvl="1"/>
            <a:r>
              <a:rPr lang="en-US" dirty="0"/>
              <a:t>Clustering Countries based on PPP according to GDP</a:t>
            </a:r>
          </a:p>
          <a:p>
            <a:r>
              <a:rPr lang="en-US" dirty="0"/>
              <a:t>Analysis and Prediction of Sea Level and Glacier Density</a:t>
            </a:r>
          </a:p>
          <a:p>
            <a:pPr lvl="1"/>
            <a:r>
              <a:rPr lang="en-US" dirty="0"/>
              <a:t>Trend Analysis of Carbon Dioxide emission and Sea level rising</a:t>
            </a:r>
          </a:p>
          <a:p>
            <a:pPr lvl="1"/>
            <a:r>
              <a:rPr lang="en-US" dirty="0"/>
              <a:t>Trend Analysis of Carbon Dioxide emission and Glacier density decline</a:t>
            </a:r>
          </a:p>
          <a:p>
            <a:pPr lvl="1"/>
            <a:r>
              <a:rPr lang="en-US" dirty="0"/>
              <a:t>Prediction of increase in Sea Level and decrease in Glacier Density over next 10 years</a:t>
            </a:r>
          </a:p>
        </p:txBody>
      </p:sp>
    </p:spTree>
    <p:extLst>
      <p:ext uri="{BB962C8B-B14F-4D97-AF65-F5344CB8AC3E}">
        <p14:creationId xmlns:p14="http://schemas.microsoft.com/office/powerpoint/2010/main" val="94399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E152-99C4-4313-86F5-6E19668EE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96479"/>
            <a:ext cx="8596668" cy="132080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Descriptive analysis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751D3A-5757-45B3-A593-F254BB60C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53" y="1447014"/>
            <a:ext cx="10203557" cy="53313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1B0C4-0256-451E-B541-AA51C0DD1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63387"/>
            <a:ext cx="4978614" cy="681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Continent-wise Greenhouse Gas emission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34542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9D88-73A0-496F-9862-6C090D525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047" y="275698"/>
            <a:ext cx="8596668" cy="1320800"/>
          </a:xfrm>
        </p:spPr>
        <p:txBody>
          <a:bodyPr/>
          <a:lstStyle/>
          <a:p>
            <a:r>
              <a:rPr lang="en-US" dirty="0"/>
              <a:t>Descriptive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E13C-F739-46CC-83BC-09331BB35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047" y="936098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Continent-wise Component Greenhouse Gas emission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E5A6D6-C9CD-4548-9193-9432E1E3D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82" y="1242992"/>
            <a:ext cx="10155626" cy="547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7044-4448-49EA-B60D-01335C37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Carbon Dioxide Emission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19FCF-7827-4AD4-87A4-562CC7847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274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Composition of Carbon Dioxide in Greenhouse Gas Emission (%)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FF05F-C485-4918-8985-0BD06A9CA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22" y="1558585"/>
            <a:ext cx="9972322" cy="515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2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79CDED80-ED01-4AAA-A4CB-187F4F0B1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82" y="1564849"/>
            <a:ext cx="9473940" cy="520333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AA3140C8-4E5D-4795-BF85-38DEB805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Carbon Dioxide Emission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1AFF3F-54BA-4D2C-AB98-3615C1F5D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895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Sources of Carbon Dioxide emission</a:t>
            </a:r>
          </a:p>
        </p:txBody>
      </p:sp>
    </p:spTree>
    <p:extLst>
      <p:ext uri="{BB962C8B-B14F-4D97-AF65-F5344CB8AC3E}">
        <p14:creationId xmlns:p14="http://schemas.microsoft.com/office/powerpoint/2010/main" val="26530302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466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Analysis on the Impact of Carbon Dioxide &amp; Other Greenhouse Gases on Sea-Level and Glacier Density</vt:lpstr>
      <vt:lpstr>Introduction</vt:lpstr>
      <vt:lpstr>DATASETS</vt:lpstr>
      <vt:lpstr>DATA INTEGRATION</vt:lpstr>
      <vt:lpstr>ANALYSIS</vt:lpstr>
      <vt:lpstr>Descriptive analysis  </vt:lpstr>
      <vt:lpstr>Descriptive Analysis</vt:lpstr>
      <vt:lpstr>Analysis of Carbon Dioxide Emission</vt:lpstr>
      <vt:lpstr>Analysis of Carbon Dioxide Emission</vt:lpstr>
      <vt:lpstr>Analysis of Carbon Dioxide Emission</vt:lpstr>
      <vt:lpstr>Analysis of Carbon Dioxide Emission</vt:lpstr>
      <vt:lpstr>Analysis and Prediction of Sea Level and Glacier Density </vt:lpstr>
      <vt:lpstr>Analysis and Prediction of Sea Level and Glacier Density </vt:lpstr>
      <vt:lpstr>Analysis and Prediction of Sea Level and Glacier Density </vt:lpstr>
      <vt:lpstr>Analysis and Prediction of Sea Level and Glacier Density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the Impact of Carbon Dioxide &amp; Other Greenhouse Gases on Sea-Level and Glacier Density</dc:title>
  <dc:creator>iyeng</dc:creator>
  <cp:lastModifiedBy>iyeng</cp:lastModifiedBy>
  <cp:revision>8</cp:revision>
  <dcterms:created xsi:type="dcterms:W3CDTF">2019-02-14T22:17:47Z</dcterms:created>
  <dcterms:modified xsi:type="dcterms:W3CDTF">2019-02-17T10:09:01Z</dcterms:modified>
</cp:coreProperties>
</file>