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4" r:id="rId3"/>
    <p:sldId id="280" r:id="rId4"/>
    <p:sldId id="261" r:id="rId5"/>
    <p:sldId id="262" r:id="rId6"/>
    <p:sldId id="279" r:id="rId7"/>
    <p:sldId id="278" r:id="rId8"/>
    <p:sldId id="281" r:id="rId9"/>
    <p:sldId id="263" r:id="rId10"/>
    <p:sldId id="265" r:id="rId11"/>
    <p:sldId id="267" r:id="rId12"/>
    <p:sldId id="277" r:id="rId13"/>
    <p:sldId id="285" r:id="rId14"/>
    <p:sldId id="283" r:id="rId15"/>
    <p:sldId id="282" r:id="rId16"/>
    <p:sldId id="276" r:id="rId17"/>
    <p:sldId id="273" r:id="rId18"/>
    <p:sldId id="274" r:id="rId19"/>
    <p:sldId id="275" r:id="rId20"/>
    <p:sldId id="284" r:id="rId21"/>
    <p:sldId id="272" r:id="rId22"/>
    <p:sldId id="286" r:id="rId23"/>
    <p:sldId id="287"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32" autoAdjust="0"/>
    <p:restoredTop sz="94333" autoAdjust="0"/>
  </p:normalViewPr>
  <p:slideViewPr>
    <p:cSldViewPr snapToGrid="0">
      <p:cViewPr varScale="1">
        <p:scale>
          <a:sx n="73" d="100"/>
          <a:sy n="73" d="100"/>
        </p:scale>
        <p:origin x="8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6252701620508503E-2"/>
          <c:y val="2.1504291954936416E-2"/>
          <c:w val="0.877237579676719"/>
          <c:h val="0.87626140894892368"/>
        </c:manualLayout>
      </c:layout>
      <c:scatterChart>
        <c:scatterStyle val="lineMarker"/>
        <c:varyColors val="0"/>
        <c:ser>
          <c:idx val="0"/>
          <c:order val="0"/>
          <c:tx>
            <c:v>Price A1</c:v>
          </c:tx>
          <c:spPr>
            <a:ln w="19050" cap="rnd">
              <a:solidFill>
                <a:schemeClr val="accent1"/>
              </a:solidFill>
              <a:round/>
            </a:ln>
            <a:effectLst/>
          </c:spPr>
          <c:marker>
            <c:symbol val="none"/>
          </c:marker>
          <c:xVal>
            <c:numRef>
              <c:f>'[Predicted prices(1).xlsx]Sheet1'!$A$2:$A$861</c:f>
              <c:numCache>
                <c:formatCode>m/d/yyyy</c:formatCode>
                <c:ptCount val="860"/>
                <c:pt idx="0">
                  <c:v>41640</c:v>
                </c:pt>
                <c:pt idx="1">
                  <c:v>41641</c:v>
                </c:pt>
                <c:pt idx="2">
                  <c:v>41642</c:v>
                </c:pt>
                <c:pt idx="3">
                  <c:v>41645</c:v>
                </c:pt>
                <c:pt idx="4">
                  <c:v>41646</c:v>
                </c:pt>
                <c:pt idx="5">
                  <c:v>41647</c:v>
                </c:pt>
                <c:pt idx="6">
                  <c:v>41648</c:v>
                </c:pt>
                <c:pt idx="7">
                  <c:v>41649</c:v>
                </c:pt>
                <c:pt idx="8">
                  <c:v>41652</c:v>
                </c:pt>
                <c:pt idx="9">
                  <c:v>41653</c:v>
                </c:pt>
                <c:pt idx="10">
                  <c:v>41654</c:v>
                </c:pt>
                <c:pt idx="11">
                  <c:v>41655</c:v>
                </c:pt>
                <c:pt idx="12">
                  <c:v>41656</c:v>
                </c:pt>
                <c:pt idx="13">
                  <c:v>41659</c:v>
                </c:pt>
                <c:pt idx="14">
                  <c:v>41660</c:v>
                </c:pt>
                <c:pt idx="15">
                  <c:v>41661</c:v>
                </c:pt>
                <c:pt idx="16">
                  <c:v>41662</c:v>
                </c:pt>
                <c:pt idx="17">
                  <c:v>41663</c:v>
                </c:pt>
                <c:pt idx="18">
                  <c:v>41666</c:v>
                </c:pt>
                <c:pt idx="19">
                  <c:v>41667</c:v>
                </c:pt>
                <c:pt idx="20">
                  <c:v>41668</c:v>
                </c:pt>
                <c:pt idx="21">
                  <c:v>41669</c:v>
                </c:pt>
                <c:pt idx="22">
                  <c:v>41670</c:v>
                </c:pt>
                <c:pt idx="23">
                  <c:v>41673</c:v>
                </c:pt>
                <c:pt idx="24">
                  <c:v>41674</c:v>
                </c:pt>
                <c:pt idx="25">
                  <c:v>41675</c:v>
                </c:pt>
                <c:pt idx="26">
                  <c:v>41676</c:v>
                </c:pt>
                <c:pt idx="27">
                  <c:v>41677</c:v>
                </c:pt>
                <c:pt idx="28">
                  <c:v>41680</c:v>
                </c:pt>
                <c:pt idx="29">
                  <c:v>41681</c:v>
                </c:pt>
                <c:pt idx="30">
                  <c:v>41682</c:v>
                </c:pt>
                <c:pt idx="31">
                  <c:v>41683</c:v>
                </c:pt>
                <c:pt idx="32">
                  <c:v>41684</c:v>
                </c:pt>
                <c:pt idx="33">
                  <c:v>41687</c:v>
                </c:pt>
                <c:pt idx="34">
                  <c:v>41688</c:v>
                </c:pt>
                <c:pt idx="35">
                  <c:v>41689</c:v>
                </c:pt>
                <c:pt idx="36">
                  <c:v>41690</c:v>
                </c:pt>
                <c:pt idx="37">
                  <c:v>41691</c:v>
                </c:pt>
                <c:pt idx="38">
                  <c:v>41694</c:v>
                </c:pt>
                <c:pt idx="39">
                  <c:v>41695</c:v>
                </c:pt>
                <c:pt idx="40">
                  <c:v>41696</c:v>
                </c:pt>
                <c:pt idx="41">
                  <c:v>41698</c:v>
                </c:pt>
                <c:pt idx="42">
                  <c:v>41701</c:v>
                </c:pt>
                <c:pt idx="43">
                  <c:v>41702</c:v>
                </c:pt>
                <c:pt idx="44">
                  <c:v>41703</c:v>
                </c:pt>
                <c:pt idx="45">
                  <c:v>41704</c:v>
                </c:pt>
                <c:pt idx="46">
                  <c:v>41705</c:v>
                </c:pt>
                <c:pt idx="47">
                  <c:v>41708</c:v>
                </c:pt>
                <c:pt idx="48">
                  <c:v>41709</c:v>
                </c:pt>
                <c:pt idx="49">
                  <c:v>41710</c:v>
                </c:pt>
                <c:pt idx="50">
                  <c:v>41711</c:v>
                </c:pt>
                <c:pt idx="51">
                  <c:v>41712</c:v>
                </c:pt>
                <c:pt idx="52">
                  <c:v>41716</c:v>
                </c:pt>
                <c:pt idx="53">
                  <c:v>41717</c:v>
                </c:pt>
                <c:pt idx="54">
                  <c:v>41718</c:v>
                </c:pt>
                <c:pt idx="55">
                  <c:v>41719</c:v>
                </c:pt>
                <c:pt idx="56">
                  <c:v>41720</c:v>
                </c:pt>
                <c:pt idx="57">
                  <c:v>41722</c:v>
                </c:pt>
                <c:pt idx="58">
                  <c:v>41723</c:v>
                </c:pt>
                <c:pt idx="59">
                  <c:v>41724</c:v>
                </c:pt>
                <c:pt idx="60">
                  <c:v>41725</c:v>
                </c:pt>
                <c:pt idx="61">
                  <c:v>41726</c:v>
                </c:pt>
                <c:pt idx="62">
                  <c:v>41729</c:v>
                </c:pt>
                <c:pt idx="63">
                  <c:v>41730</c:v>
                </c:pt>
                <c:pt idx="64">
                  <c:v>41731</c:v>
                </c:pt>
                <c:pt idx="65">
                  <c:v>41732</c:v>
                </c:pt>
                <c:pt idx="66">
                  <c:v>41733</c:v>
                </c:pt>
                <c:pt idx="67">
                  <c:v>41736</c:v>
                </c:pt>
                <c:pt idx="68">
                  <c:v>41738</c:v>
                </c:pt>
                <c:pt idx="69">
                  <c:v>41739</c:v>
                </c:pt>
                <c:pt idx="70">
                  <c:v>41740</c:v>
                </c:pt>
                <c:pt idx="71">
                  <c:v>41744</c:v>
                </c:pt>
                <c:pt idx="72">
                  <c:v>41745</c:v>
                </c:pt>
                <c:pt idx="73">
                  <c:v>41746</c:v>
                </c:pt>
                <c:pt idx="74">
                  <c:v>41750</c:v>
                </c:pt>
                <c:pt idx="75">
                  <c:v>41751</c:v>
                </c:pt>
                <c:pt idx="76">
                  <c:v>41752</c:v>
                </c:pt>
                <c:pt idx="77">
                  <c:v>41754</c:v>
                </c:pt>
                <c:pt idx="78">
                  <c:v>41757</c:v>
                </c:pt>
                <c:pt idx="79">
                  <c:v>41758</c:v>
                </c:pt>
                <c:pt idx="80">
                  <c:v>41759</c:v>
                </c:pt>
                <c:pt idx="81">
                  <c:v>41761</c:v>
                </c:pt>
                <c:pt idx="82">
                  <c:v>41764</c:v>
                </c:pt>
                <c:pt idx="83">
                  <c:v>41765</c:v>
                </c:pt>
                <c:pt idx="84">
                  <c:v>41766</c:v>
                </c:pt>
                <c:pt idx="85">
                  <c:v>41767</c:v>
                </c:pt>
                <c:pt idx="86">
                  <c:v>41768</c:v>
                </c:pt>
                <c:pt idx="87">
                  <c:v>41771</c:v>
                </c:pt>
                <c:pt idx="88">
                  <c:v>41772</c:v>
                </c:pt>
                <c:pt idx="89">
                  <c:v>41773</c:v>
                </c:pt>
                <c:pt idx="90">
                  <c:v>41774</c:v>
                </c:pt>
                <c:pt idx="91">
                  <c:v>41775</c:v>
                </c:pt>
                <c:pt idx="92">
                  <c:v>41778</c:v>
                </c:pt>
                <c:pt idx="93">
                  <c:v>41779</c:v>
                </c:pt>
                <c:pt idx="94">
                  <c:v>41780</c:v>
                </c:pt>
                <c:pt idx="95">
                  <c:v>41781</c:v>
                </c:pt>
                <c:pt idx="96">
                  <c:v>41782</c:v>
                </c:pt>
                <c:pt idx="97">
                  <c:v>41785</c:v>
                </c:pt>
                <c:pt idx="98">
                  <c:v>41786</c:v>
                </c:pt>
                <c:pt idx="99">
                  <c:v>41787</c:v>
                </c:pt>
                <c:pt idx="100">
                  <c:v>41788</c:v>
                </c:pt>
                <c:pt idx="101">
                  <c:v>41789</c:v>
                </c:pt>
                <c:pt idx="102">
                  <c:v>41792</c:v>
                </c:pt>
                <c:pt idx="103">
                  <c:v>41793</c:v>
                </c:pt>
                <c:pt idx="104">
                  <c:v>41794</c:v>
                </c:pt>
                <c:pt idx="105">
                  <c:v>41795</c:v>
                </c:pt>
                <c:pt idx="106">
                  <c:v>41796</c:v>
                </c:pt>
                <c:pt idx="107">
                  <c:v>41799</c:v>
                </c:pt>
                <c:pt idx="108">
                  <c:v>41800</c:v>
                </c:pt>
                <c:pt idx="109">
                  <c:v>41801</c:v>
                </c:pt>
                <c:pt idx="110">
                  <c:v>41802</c:v>
                </c:pt>
                <c:pt idx="111">
                  <c:v>41803</c:v>
                </c:pt>
                <c:pt idx="112">
                  <c:v>41806</c:v>
                </c:pt>
                <c:pt idx="113">
                  <c:v>41807</c:v>
                </c:pt>
                <c:pt idx="114">
                  <c:v>41808</c:v>
                </c:pt>
                <c:pt idx="115">
                  <c:v>41809</c:v>
                </c:pt>
                <c:pt idx="116">
                  <c:v>41810</c:v>
                </c:pt>
                <c:pt idx="117">
                  <c:v>41813</c:v>
                </c:pt>
                <c:pt idx="118">
                  <c:v>41814</c:v>
                </c:pt>
                <c:pt idx="119">
                  <c:v>41815</c:v>
                </c:pt>
                <c:pt idx="120">
                  <c:v>41816</c:v>
                </c:pt>
                <c:pt idx="121">
                  <c:v>41817</c:v>
                </c:pt>
                <c:pt idx="122">
                  <c:v>41820</c:v>
                </c:pt>
                <c:pt idx="123">
                  <c:v>41821</c:v>
                </c:pt>
                <c:pt idx="124">
                  <c:v>41822</c:v>
                </c:pt>
                <c:pt idx="125">
                  <c:v>41823</c:v>
                </c:pt>
                <c:pt idx="126">
                  <c:v>41824</c:v>
                </c:pt>
                <c:pt idx="127">
                  <c:v>41827</c:v>
                </c:pt>
                <c:pt idx="128">
                  <c:v>41828</c:v>
                </c:pt>
                <c:pt idx="129">
                  <c:v>41829</c:v>
                </c:pt>
                <c:pt idx="130">
                  <c:v>41830</c:v>
                </c:pt>
                <c:pt idx="131">
                  <c:v>41831</c:v>
                </c:pt>
                <c:pt idx="132">
                  <c:v>41834</c:v>
                </c:pt>
                <c:pt idx="133">
                  <c:v>41835</c:v>
                </c:pt>
                <c:pt idx="134">
                  <c:v>41836</c:v>
                </c:pt>
                <c:pt idx="135">
                  <c:v>41837</c:v>
                </c:pt>
                <c:pt idx="136">
                  <c:v>41838</c:v>
                </c:pt>
                <c:pt idx="137">
                  <c:v>41841</c:v>
                </c:pt>
                <c:pt idx="138">
                  <c:v>41842</c:v>
                </c:pt>
                <c:pt idx="139">
                  <c:v>41843</c:v>
                </c:pt>
                <c:pt idx="140">
                  <c:v>41844</c:v>
                </c:pt>
                <c:pt idx="141">
                  <c:v>41845</c:v>
                </c:pt>
                <c:pt idx="142">
                  <c:v>41848</c:v>
                </c:pt>
                <c:pt idx="143">
                  <c:v>41850</c:v>
                </c:pt>
                <c:pt idx="144">
                  <c:v>41851</c:v>
                </c:pt>
                <c:pt idx="145">
                  <c:v>41852</c:v>
                </c:pt>
                <c:pt idx="146">
                  <c:v>41855</c:v>
                </c:pt>
                <c:pt idx="147">
                  <c:v>41856</c:v>
                </c:pt>
                <c:pt idx="148">
                  <c:v>41857</c:v>
                </c:pt>
                <c:pt idx="149">
                  <c:v>41858</c:v>
                </c:pt>
                <c:pt idx="150">
                  <c:v>41859</c:v>
                </c:pt>
                <c:pt idx="151">
                  <c:v>41862</c:v>
                </c:pt>
                <c:pt idx="152">
                  <c:v>41863</c:v>
                </c:pt>
                <c:pt idx="153">
                  <c:v>41864</c:v>
                </c:pt>
                <c:pt idx="154">
                  <c:v>41865</c:v>
                </c:pt>
                <c:pt idx="155">
                  <c:v>41869</c:v>
                </c:pt>
                <c:pt idx="156">
                  <c:v>41870</c:v>
                </c:pt>
                <c:pt idx="157">
                  <c:v>41871</c:v>
                </c:pt>
                <c:pt idx="158">
                  <c:v>41872</c:v>
                </c:pt>
                <c:pt idx="159">
                  <c:v>41873</c:v>
                </c:pt>
                <c:pt idx="160">
                  <c:v>41876</c:v>
                </c:pt>
                <c:pt idx="161">
                  <c:v>41877</c:v>
                </c:pt>
                <c:pt idx="162">
                  <c:v>41878</c:v>
                </c:pt>
                <c:pt idx="163">
                  <c:v>41879</c:v>
                </c:pt>
                <c:pt idx="164">
                  <c:v>41883</c:v>
                </c:pt>
                <c:pt idx="165">
                  <c:v>41884</c:v>
                </c:pt>
                <c:pt idx="166">
                  <c:v>41885</c:v>
                </c:pt>
                <c:pt idx="167">
                  <c:v>41886</c:v>
                </c:pt>
                <c:pt idx="168">
                  <c:v>41887</c:v>
                </c:pt>
                <c:pt idx="169">
                  <c:v>41890</c:v>
                </c:pt>
                <c:pt idx="170">
                  <c:v>41891</c:v>
                </c:pt>
                <c:pt idx="171">
                  <c:v>41892</c:v>
                </c:pt>
                <c:pt idx="172">
                  <c:v>41893</c:v>
                </c:pt>
                <c:pt idx="173">
                  <c:v>41894</c:v>
                </c:pt>
                <c:pt idx="174">
                  <c:v>41897</c:v>
                </c:pt>
                <c:pt idx="175">
                  <c:v>41898</c:v>
                </c:pt>
                <c:pt idx="176">
                  <c:v>41899</c:v>
                </c:pt>
                <c:pt idx="177">
                  <c:v>41900</c:v>
                </c:pt>
                <c:pt idx="178">
                  <c:v>41901</c:v>
                </c:pt>
                <c:pt idx="179">
                  <c:v>41904</c:v>
                </c:pt>
                <c:pt idx="180">
                  <c:v>41905</c:v>
                </c:pt>
                <c:pt idx="181">
                  <c:v>41906</c:v>
                </c:pt>
                <c:pt idx="182">
                  <c:v>41907</c:v>
                </c:pt>
                <c:pt idx="183">
                  <c:v>41908</c:v>
                </c:pt>
                <c:pt idx="184">
                  <c:v>41911</c:v>
                </c:pt>
                <c:pt idx="185">
                  <c:v>41912</c:v>
                </c:pt>
                <c:pt idx="186">
                  <c:v>41913</c:v>
                </c:pt>
                <c:pt idx="187">
                  <c:v>41919</c:v>
                </c:pt>
                <c:pt idx="188">
                  <c:v>41920</c:v>
                </c:pt>
                <c:pt idx="189">
                  <c:v>41921</c:v>
                </c:pt>
                <c:pt idx="190">
                  <c:v>41922</c:v>
                </c:pt>
                <c:pt idx="191">
                  <c:v>41925</c:v>
                </c:pt>
                <c:pt idx="192">
                  <c:v>41926</c:v>
                </c:pt>
                <c:pt idx="193">
                  <c:v>41927</c:v>
                </c:pt>
                <c:pt idx="194">
                  <c:v>41928</c:v>
                </c:pt>
                <c:pt idx="195">
                  <c:v>41929</c:v>
                </c:pt>
                <c:pt idx="196">
                  <c:v>41932</c:v>
                </c:pt>
                <c:pt idx="197">
                  <c:v>41933</c:v>
                </c:pt>
                <c:pt idx="198">
                  <c:v>41934</c:v>
                </c:pt>
                <c:pt idx="199">
                  <c:v>41939</c:v>
                </c:pt>
                <c:pt idx="200">
                  <c:v>41940</c:v>
                </c:pt>
                <c:pt idx="201">
                  <c:v>41941</c:v>
                </c:pt>
                <c:pt idx="202">
                  <c:v>41942</c:v>
                </c:pt>
                <c:pt idx="203">
                  <c:v>41943</c:v>
                </c:pt>
                <c:pt idx="204">
                  <c:v>41946</c:v>
                </c:pt>
                <c:pt idx="205">
                  <c:v>41948</c:v>
                </c:pt>
                <c:pt idx="206">
                  <c:v>41950</c:v>
                </c:pt>
                <c:pt idx="207">
                  <c:v>41953</c:v>
                </c:pt>
                <c:pt idx="208">
                  <c:v>41954</c:v>
                </c:pt>
                <c:pt idx="209">
                  <c:v>41955</c:v>
                </c:pt>
                <c:pt idx="210">
                  <c:v>41956</c:v>
                </c:pt>
                <c:pt idx="211">
                  <c:v>41957</c:v>
                </c:pt>
                <c:pt idx="212">
                  <c:v>41960</c:v>
                </c:pt>
                <c:pt idx="213">
                  <c:v>41961</c:v>
                </c:pt>
                <c:pt idx="214">
                  <c:v>41962</c:v>
                </c:pt>
                <c:pt idx="215">
                  <c:v>41963</c:v>
                </c:pt>
                <c:pt idx="216">
                  <c:v>41964</c:v>
                </c:pt>
                <c:pt idx="217">
                  <c:v>41967</c:v>
                </c:pt>
                <c:pt idx="218">
                  <c:v>41968</c:v>
                </c:pt>
                <c:pt idx="219">
                  <c:v>41969</c:v>
                </c:pt>
                <c:pt idx="220">
                  <c:v>41970</c:v>
                </c:pt>
                <c:pt idx="221">
                  <c:v>41971</c:v>
                </c:pt>
                <c:pt idx="222">
                  <c:v>41974</c:v>
                </c:pt>
                <c:pt idx="223">
                  <c:v>41975</c:v>
                </c:pt>
                <c:pt idx="224">
                  <c:v>41976</c:v>
                </c:pt>
                <c:pt idx="225">
                  <c:v>41977</c:v>
                </c:pt>
                <c:pt idx="226">
                  <c:v>41978</c:v>
                </c:pt>
                <c:pt idx="227">
                  <c:v>41981</c:v>
                </c:pt>
                <c:pt idx="228">
                  <c:v>41982</c:v>
                </c:pt>
                <c:pt idx="229">
                  <c:v>41983</c:v>
                </c:pt>
                <c:pt idx="230">
                  <c:v>41984</c:v>
                </c:pt>
                <c:pt idx="231">
                  <c:v>41985</c:v>
                </c:pt>
                <c:pt idx="232">
                  <c:v>41988</c:v>
                </c:pt>
                <c:pt idx="233">
                  <c:v>41989</c:v>
                </c:pt>
                <c:pt idx="234">
                  <c:v>41990</c:v>
                </c:pt>
                <c:pt idx="235">
                  <c:v>41991</c:v>
                </c:pt>
                <c:pt idx="236">
                  <c:v>41992</c:v>
                </c:pt>
                <c:pt idx="237">
                  <c:v>41995</c:v>
                </c:pt>
                <c:pt idx="238">
                  <c:v>41996</c:v>
                </c:pt>
                <c:pt idx="239">
                  <c:v>41997</c:v>
                </c:pt>
                <c:pt idx="240">
                  <c:v>41999</c:v>
                </c:pt>
                <c:pt idx="241">
                  <c:v>42002</c:v>
                </c:pt>
                <c:pt idx="242">
                  <c:v>42003</c:v>
                </c:pt>
                <c:pt idx="243">
                  <c:v>42004</c:v>
                </c:pt>
                <c:pt idx="244">
                  <c:v>42005</c:v>
                </c:pt>
                <c:pt idx="245">
                  <c:v>42006</c:v>
                </c:pt>
                <c:pt idx="246">
                  <c:v>42009</c:v>
                </c:pt>
                <c:pt idx="247">
                  <c:v>42010</c:v>
                </c:pt>
                <c:pt idx="248">
                  <c:v>42011</c:v>
                </c:pt>
                <c:pt idx="249">
                  <c:v>42012</c:v>
                </c:pt>
                <c:pt idx="250">
                  <c:v>42013</c:v>
                </c:pt>
                <c:pt idx="251">
                  <c:v>42016</c:v>
                </c:pt>
                <c:pt idx="252">
                  <c:v>42017</c:v>
                </c:pt>
                <c:pt idx="253">
                  <c:v>42018</c:v>
                </c:pt>
                <c:pt idx="254">
                  <c:v>42019</c:v>
                </c:pt>
                <c:pt idx="255">
                  <c:v>42020</c:v>
                </c:pt>
                <c:pt idx="256">
                  <c:v>42023</c:v>
                </c:pt>
                <c:pt idx="257">
                  <c:v>42024</c:v>
                </c:pt>
                <c:pt idx="258">
                  <c:v>42025</c:v>
                </c:pt>
                <c:pt idx="259">
                  <c:v>42026</c:v>
                </c:pt>
                <c:pt idx="260">
                  <c:v>42027</c:v>
                </c:pt>
                <c:pt idx="261">
                  <c:v>42031</c:v>
                </c:pt>
                <c:pt idx="262">
                  <c:v>42032</c:v>
                </c:pt>
                <c:pt idx="263">
                  <c:v>42033</c:v>
                </c:pt>
                <c:pt idx="264">
                  <c:v>42034</c:v>
                </c:pt>
                <c:pt idx="265">
                  <c:v>42037</c:v>
                </c:pt>
                <c:pt idx="266">
                  <c:v>42038</c:v>
                </c:pt>
                <c:pt idx="267">
                  <c:v>42039</c:v>
                </c:pt>
                <c:pt idx="268">
                  <c:v>42040</c:v>
                </c:pt>
                <c:pt idx="269">
                  <c:v>42041</c:v>
                </c:pt>
                <c:pt idx="270">
                  <c:v>42044</c:v>
                </c:pt>
                <c:pt idx="271">
                  <c:v>42045</c:v>
                </c:pt>
                <c:pt idx="272">
                  <c:v>42046</c:v>
                </c:pt>
                <c:pt idx="273">
                  <c:v>42047</c:v>
                </c:pt>
                <c:pt idx="274">
                  <c:v>42048</c:v>
                </c:pt>
                <c:pt idx="275">
                  <c:v>42051</c:v>
                </c:pt>
                <c:pt idx="276">
                  <c:v>42053</c:v>
                </c:pt>
                <c:pt idx="277">
                  <c:v>42054</c:v>
                </c:pt>
                <c:pt idx="278">
                  <c:v>42055</c:v>
                </c:pt>
                <c:pt idx="279">
                  <c:v>42058</c:v>
                </c:pt>
                <c:pt idx="280">
                  <c:v>42059</c:v>
                </c:pt>
                <c:pt idx="281">
                  <c:v>42060</c:v>
                </c:pt>
                <c:pt idx="282">
                  <c:v>42061</c:v>
                </c:pt>
                <c:pt idx="283">
                  <c:v>42062</c:v>
                </c:pt>
                <c:pt idx="284">
                  <c:v>42063</c:v>
                </c:pt>
                <c:pt idx="285">
                  <c:v>42065</c:v>
                </c:pt>
                <c:pt idx="286">
                  <c:v>42066</c:v>
                </c:pt>
                <c:pt idx="287">
                  <c:v>42067</c:v>
                </c:pt>
                <c:pt idx="288">
                  <c:v>42068</c:v>
                </c:pt>
                <c:pt idx="289">
                  <c:v>42072</c:v>
                </c:pt>
                <c:pt idx="290">
                  <c:v>42073</c:v>
                </c:pt>
                <c:pt idx="291">
                  <c:v>42074</c:v>
                </c:pt>
                <c:pt idx="292">
                  <c:v>42075</c:v>
                </c:pt>
                <c:pt idx="293">
                  <c:v>42076</c:v>
                </c:pt>
                <c:pt idx="294">
                  <c:v>42079</c:v>
                </c:pt>
                <c:pt idx="295">
                  <c:v>42080</c:v>
                </c:pt>
                <c:pt idx="296">
                  <c:v>42081</c:v>
                </c:pt>
                <c:pt idx="297">
                  <c:v>42082</c:v>
                </c:pt>
                <c:pt idx="298">
                  <c:v>42083</c:v>
                </c:pt>
                <c:pt idx="299">
                  <c:v>42086</c:v>
                </c:pt>
                <c:pt idx="300">
                  <c:v>42087</c:v>
                </c:pt>
                <c:pt idx="301">
                  <c:v>42088</c:v>
                </c:pt>
                <c:pt idx="302">
                  <c:v>42089</c:v>
                </c:pt>
                <c:pt idx="303">
                  <c:v>42090</c:v>
                </c:pt>
                <c:pt idx="304">
                  <c:v>42093</c:v>
                </c:pt>
                <c:pt idx="305">
                  <c:v>42094</c:v>
                </c:pt>
                <c:pt idx="306">
                  <c:v>42095</c:v>
                </c:pt>
                <c:pt idx="307">
                  <c:v>42100</c:v>
                </c:pt>
                <c:pt idx="308">
                  <c:v>42101</c:v>
                </c:pt>
                <c:pt idx="309">
                  <c:v>42102</c:v>
                </c:pt>
                <c:pt idx="310">
                  <c:v>42103</c:v>
                </c:pt>
                <c:pt idx="311">
                  <c:v>42104</c:v>
                </c:pt>
                <c:pt idx="312">
                  <c:v>42107</c:v>
                </c:pt>
                <c:pt idx="313">
                  <c:v>42109</c:v>
                </c:pt>
                <c:pt idx="314">
                  <c:v>42110</c:v>
                </c:pt>
                <c:pt idx="315">
                  <c:v>42111</c:v>
                </c:pt>
                <c:pt idx="316">
                  <c:v>42114</c:v>
                </c:pt>
                <c:pt idx="317">
                  <c:v>42115</c:v>
                </c:pt>
                <c:pt idx="318">
                  <c:v>42116</c:v>
                </c:pt>
                <c:pt idx="319">
                  <c:v>42117</c:v>
                </c:pt>
                <c:pt idx="320">
                  <c:v>42118</c:v>
                </c:pt>
                <c:pt idx="321">
                  <c:v>42121</c:v>
                </c:pt>
                <c:pt idx="322">
                  <c:v>42122</c:v>
                </c:pt>
                <c:pt idx="323">
                  <c:v>42123</c:v>
                </c:pt>
                <c:pt idx="324">
                  <c:v>42124</c:v>
                </c:pt>
                <c:pt idx="325">
                  <c:v>42128</c:v>
                </c:pt>
                <c:pt idx="326">
                  <c:v>42129</c:v>
                </c:pt>
                <c:pt idx="327">
                  <c:v>42130</c:v>
                </c:pt>
                <c:pt idx="328">
                  <c:v>42131</c:v>
                </c:pt>
                <c:pt idx="329">
                  <c:v>42132</c:v>
                </c:pt>
                <c:pt idx="330">
                  <c:v>42135</c:v>
                </c:pt>
                <c:pt idx="331">
                  <c:v>42136</c:v>
                </c:pt>
                <c:pt idx="332">
                  <c:v>42137</c:v>
                </c:pt>
                <c:pt idx="333">
                  <c:v>42138</c:v>
                </c:pt>
                <c:pt idx="334">
                  <c:v>42139</c:v>
                </c:pt>
                <c:pt idx="335">
                  <c:v>42142</c:v>
                </c:pt>
                <c:pt idx="336">
                  <c:v>42143</c:v>
                </c:pt>
                <c:pt idx="337">
                  <c:v>42144</c:v>
                </c:pt>
                <c:pt idx="338">
                  <c:v>42145</c:v>
                </c:pt>
                <c:pt idx="339">
                  <c:v>42146</c:v>
                </c:pt>
                <c:pt idx="340">
                  <c:v>42149</c:v>
                </c:pt>
                <c:pt idx="341">
                  <c:v>42150</c:v>
                </c:pt>
                <c:pt idx="342">
                  <c:v>42151</c:v>
                </c:pt>
                <c:pt idx="343">
                  <c:v>42152</c:v>
                </c:pt>
                <c:pt idx="344">
                  <c:v>42153</c:v>
                </c:pt>
                <c:pt idx="345">
                  <c:v>42156</c:v>
                </c:pt>
                <c:pt idx="346">
                  <c:v>42157</c:v>
                </c:pt>
                <c:pt idx="347">
                  <c:v>42158</c:v>
                </c:pt>
                <c:pt idx="348">
                  <c:v>42159</c:v>
                </c:pt>
                <c:pt idx="349">
                  <c:v>42160</c:v>
                </c:pt>
                <c:pt idx="350">
                  <c:v>42163</c:v>
                </c:pt>
                <c:pt idx="351">
                  <c:v>42164</c:v>
                </c:pt>
                <c:pt idx="352">
                  <c:v>42165</c:v>
                </c:pt>
                <c:pt idx="353">
                  <c:v>42166</c:v>
                </c:pt>
                <c:pt idx="354">
                  <c:v>42167</c:v>
                </c:pt>
                <c:pt idx="355">
                  <c:v>42170</c:v>
                </c:pt>
                <c:pt idx="356">
                  <c:v>42171</c:v>
                </c:pt>
                <c:pt idx="357">
                  <c:v>42172</c:v>
                </c:pt>
                <c:pt idx="358">
                  <c:v>42173</c:v>
                </c:pt>
                <c:pt idx="359">
                  <c:v>42174</c:v>
                </c:pt>
                <c:pt idx="360">
                  <c:v>42177</c:v>
                </c:pt>
                <c:pt idx="361">
                  <c:v>42178</c:v>
                </c:pt>
                <c:pt idx="362">
                  <c:v>42179</c:v>
                </c:pt>
                <c:pt idx="363">
                  <c:v>42180</c:v>
                </c:pt>
                <c:pt idx="364">
                  <c:v>42181</c:v>
                </c:pt>
                <c:pt idx="365">
                  <c:v>42184</c:v>
                </c:pt>
                <c:pt idx="366">
                  <c:v>42185</c:v>
                </c:pt>
                <c:pt idx="367">
                  <c:v>42186</c:v>
                </c:pt>
                <c:pt idx="368">
                  <c:v>42187</c:v>
                </c:pt>
                <c:pt idx="369">
                  <c:v>42188</c:v>
                </c:pt>
                <c:pt idx="370">
                  <c:v>42191</c:v>
                </c:pt>
                <c:pt idx="371">
                  <c:v>42192</c:v>
                </c:pt>
                <c:pt idx="372">
                  <c:v>42193</c:v>
                </c:pt>
                <c:pt idx="373">
                  <c:v>42194</c:v>
                </c:pt>
                <c:pt idx="374">
                  <c:v>42195</c:v>
                </c:pt>
                <c:pt idx="375">
                  <c:v>42198</c:v>
                </c:pt>
                <c:pt idx="376">
                  <c:v>42199</c:v>
                </c:pt>
                <c:pt idx="377">
                  <c:v>42200</c:v>
                </c:pt>
                <c:pt idx="378">
                  <c:v>42201</c:v>
                </c:pt>
                <c:pt idx="379">
                  <c:v>42202</c:v>
                </c:pt>
                <c:pt idx="380">
                  <c:v>42205</c:v>
                </c:pt>
                <c:pt idx="381">
                  <c:v>42206</c:v>
                </c:pt>
                <c:pt idx="382">
                  <c:v>42207</c:v>
                </c:pt>
                <c:pt idx="383">
                  <c:v>42208</c:v>
                </c:pt>
                <c:pt idx="384">
                  <c:v>42209</c:v>
                </c:pt>
                <c:pt idx="385">
                  <c:v>42212</c:v>
                </c:pt>
                <c:pt idx="386">
                  <c:v>42213</c:v>
                </c:pt>
                <c:pt idx="387">
                  <c:v>42214</c:v>
                </c:pt>
                <c:pt idx="388">
                  <c:v>42215</c:v>
                </c:pt>
                <c:pt idx="389">
                  <c:v>42216</c:v>
                </c:pt>
                <c:pt idx="390">
                  <c:v>42219</c:v>
                </c:pt>
                <c:pt idx="391">
                  <c:v>42220</c:v>
                </c:pt>
                <c:pt idx="392">
                  <c:v>42221</c:v>
                </c:pt>
                <c:pt idx="393">
                  <c:v>42222</c:v>
                </c:pt>
                <c:pt idx="394">
                  <c:v>42223</c:v>
                </c:pt>
                <c:pt idx="395">
                  <c:v>42226</c:v>
                </c:pt>
                <c:pt idx="396">
                  <c:v>42227</c:v>
                </c:pt>
                <c:pt idx="397">
                  <c:v>42228</c:v>
                </c:pt>
                <c:pt idx="398">
                  <c:v>42229</c:v>
                </c:pt>
                <c:pt idx="399">
                  <c:v>42230</c:v>
                </c:pt>
                <c:pt idx="400">
                  <c:v>42233</c:v>
                </c:pt>
                <c:pt idx="401">
                  <c:v>42234</c:v>
                </c:pt>
                <c:pt idx="402">
                  <c:v>42235</c:v>
                </c:pt>
                <c:pt idx="403">
                  <c:v>42236</c:v>
                </c:pt>
                <c:pt idx="404">
                  <c:v>42237</c:v>
                </c:pt>
                <c:pt idx="405">
                  <c:v>42240</c:v>
                </c:pt>
                <c:pt idx="406">
                  <c:v>42241</c:v>
                </c:pt>
                <c:pt idx="407">
                  <c:v>42242</c:v>
                </c:pt>
                <c:pt idx="408">
                  <c:v>42243</c:v>
                </c:pt>
                <c:pt idx="409">
                  <c:v>42244</c:v>
                </c:pt>
                <c:pt idx="410">
                  <c:v>42247</c:v>
                </c:pt>
                <c:pt idx="411">
                  <c:v>42248</c:v>
                </c:pt>
                <c:pt idx="412">
                  <c:v>42249</c:v>
                </c:pt>
                <c:pt idx="413">
                  <c:v>42250</c:v>
                </c:pt>
                <c:pt idx="414">
                  <c:v>42251</c:v>
                </c:pt>
                <c:pt idx="415">
                  <c:v>42254</c:v>
                </c:pt>
                <c:pt idx="416">
                  <c:v>42255</c:v>
                </c:pt>
                <c:pt idx="417">
                  <c:v>42256</c:v>
                </c:pt>
                <c:pt idx="418">
                  <c:v>42257</c:v>
                </c:pt>
                <c:pt idx="419">
                  <c:v>42258</c:v>
                </c:pt>
                <c:pt idx="420">
                  <c:v>42261</c:v>
                </c:pt>
                <c:pt idx="421">
                  <c:v>42262</c:v>
                </c:pt>
                <c:pt idx="422">
                  <c:v>42263</c:v>
                </c:pt>
                <c:pt idx="423">
                  <c:v>42265</c:v>
                </c:pt>
                <c:pt idx="424">
                  <c:v>42268</c:v>
                </c:pt>
                <c:pt idx="425">
                  <c:v>42269</c:v>
                </c:pt>
                <c:pt idx="426">
                  <c:v>42270</c:v>
                </c:pt>
                <c:pt idx="427">
                  <c:v>42271</c:v>
                </c:pt>
                <c:pt idx="428">
                  <c:v>42275</c:v>
                </c:pt>
                <c:pt idx="429">
                  <c:v>42276</c:v>
                </c:pt>
                <c:pt idx="430">
                  <c:v>42277</c:v>
                </c:pt>
                <c:pt idx="431">
                  <c:v>42278</c:v>
                </c:pt>
                <c:pt idx="432">
                  <c:v>42282</c:v>
                </c:pt>
                <c:pt idx="433">
                  <c:v>42283</c:v>
                </c:pt>
                <c:pt idx="434">
                  <c:v>42284</c:v>
                </c:pt>
                <c:pt idx="435">
                  <c:v>42285</c:v>
                </c:pt>
                <c:pt idx="436">
                  <c:v>42286</c:v>
                </c:pt>
                <c:pt idx="437">
                  <c:v>42289</c:v>
                </c:pt>
                <c:pt idx="438">
                  <c:v>42290</c:v>
                </c:pt>
                <c:pt idx="439">
                  <c:v>42291</c:v>
                </c:pt>
                <c:pt idx="440">
                  <c:v>42292</c:v>
                </c:pt>
                <c:pt idx="441">
                  <c:v>42293</c:v>
                </c:pt>
                <c:pt idx="442">
                  <c:v>42296</c:v>
                </c:pt>
                <c:pt idx="443">
                  <c:v>42297</c:v>
                </c:pt>
                <c:pt idx="444">
                  <c:v>42298</c:v>
                </c:pt>
                <c:pt idx="445">
                  <c:v>42300</c:v>
                </c:pt>
                <c:pt idx="446">
                  <c:v>42303</c:v>
                </c:pt>
                <c:pt idx="447">
                  <c:v>42304</c:v>
                </c:pt>
                <c:pt idx="448">
                  <c:v>42305</c:v>
                </c:pt>
                <c:pt idx="449">
                  <c:v>42306</c:v>
                </c:pt>
                <c:pt idx="450">
                  <c:v>42307</c:v>
                </c:pt>
                <c:pt idx="451">
                  <c:v>42310</c:v>
                </c:pt>
                <c:pt idx="452">
                  <c:v>42311</c:v>
                </c:pt>
                <c:pt idx="453">
                  <c:v>42312</c:v>
                </c:pt>
                <c:pt idx="454">
                  <c:v>42313</c:v>
                </c:pt>
                <c:pt idx="455">
                  <c:v>42314</c:v>
                </c:pt>
                <c:pt idx="456">
                  <c:v>42317</c:v>
                </c:pt>
                <c:pt idx="457">
                  <c:v>42318</c:v>
                </c:pt>
                <c:pt idx="458">
                  <c:v>42321</c:v>
                </c:pt>
                <c:pt idx="459">
                  <c:v>42324</c:v>
                </c:pt>
                <c:pt idx="460">
                  <c:v>42325</c:v>
                </c:pt>
                <c:pt idx="461">
                  <c:v>42326</c:v>
                </c:pt>
                <c:pt idx="462">
                  <c:v>42327</c:v>
                </c:pt>
                <c:pt idx="463">
                  <c:v>42328</c:v>
                </c:pt>
                <c:pt idx="464">
                  <c:v>42331</c:v>
                </c:pt>
                <c:pt idx="465">
                  <c:v>42332</c:v>
                </c:pt>
                <c:pt idx="466">
                  <c:v>42334</c:v>
                </c:pt>
                <c:pt idx="467">
                  <c:v>42335</c:v>
                </c:pt>
                <c:pt idx="468">
                  <c:v>42338</c:v>
                </c:pt>
                <c:pt idx="469">
                  <c:v>42339</c:v>
                </c:pt>
                <c:pt idx="470">
                  <c:v>42340</c:v>
                </c:pt>
                <c:pt idx="471">
                  <c:v>42341</c:v>
                </c:pt>
                <c:pt idx="472">
                  <c:v>42342</c:v>
                </c:pt>
                <c:pt idx="473">
                  <c:v>42345</c:v>
                </c:pt>
                <c:pt idx="474">
                  <c:v>42346</c:v>
                </c:pt>
                <c:pt idx="475">
                  <c:v>42347</c:v>
                </c:pt>
                <c:pt idx="476">
                  <c:v>42348</c:v>
                </c:pt>
                <c:pt idx="477">
                  <c:v>42349</c:v>
                </c:pt>
                <c:pt idx="478">
                  <c:v>42352</c:v>
                </c:pt>
                <c:pt idx="479">
                  <c:v>42353</c:v>
                </c:pt>
                <c:pt idx="480">
                  <c:v>42354</c:v>
                </c:pt>
                <c:pt idx="481">
                  <c:v>42355</c:v>
                </c:pt>
                <c:pt idx="482">
                  <c:v>42356</c:v>
                </c:pt>
                <c:pt idx="483">
                  <c:v>42359</c:v>
                </c:pt>
                <c:pt idx="484">
                  <c:v>42360</c:v>
                </c:pt>
                <c:pt idx="485">
                  <c:v>42361</c:v>
                </c:pt>
                <c:pt idx="486">
                  <c:v>42362</c:v>
                </c:pt>
                <c:pt idx="487">
                  <c:v>42366</c:v>
                </c:pt>
                <c:pt idx="488">
                  <c:v>42367</c:v>
                </c:pt>
                <c:pt idx="489">
                  <c:v>42368</c:v>
                </c:pt>
                <c:pt idx="490">
                  <c:v>42369</c:v>
                </c:pt>
                <c:pt idx="491">
                  <c:v>42370</c:v>
                </c:pt>
                <c:pt idx="492">
                  <c:v>42373</c:v>
                </c:pt>
                <c:pt idx="493">
                  <c:v>42374</c:v>
                </c:pt>
                <c:pt idx="494">
                  <c:v>42375</c:v>
                </c:pt>
                <c:pt idx="495">
                  <c:v>42376</c:v>
                </c:pt>
                <c:pt idx="496">
                  <c:v>42377</c:v>
                </c:pt>
                <c:pt idx="497">
                  <c:v>42380</c:v>
                </c:pt>
                <c:pt idx="498">
                  <c:v>42381</c:v>
                </c:pt>
                <c:pt idx="499">
                  <c:v>42382</c:v>
                </c:pt>
                <c:pt idx="500">
                  <c:v>42383</c:v>
                </c:pt>
                <c:pt idx="501">
                  <c:v>42384</c:v>
                </c:pt>
                <c:pt idx="502">
                  <c:v>42387</c:v>
                </c:pt>
                <c:pt idx="503">
                  <c:v>42388</c:v>
                </c:pt>
                <c:pt idx="504">
                  <c:v>42389</c:v>
                </c:pt>
                <c:pt idx="505">
                  <c:v>42390</c:v>
                </c:pt>
                <c:pt idx="506">
                  <c:v>42391</c:v>
                </c:pt>
                <c:pt idx="507">
                  <c:v>42394</c:v>
                </c:pt>
                <c:pt idx="508">
                  <c:v>42396</c:v>
                </c:pt>
                <c:pt idx="509">
                  <c:v>42397</c:v>
                </c:pt>
                <c:pt idx="510">
                  <c:v>42398</c:v>
                </c:pt>
                <c:pt idx="511">
                  <c:v>42401</c:v>
                </c:pt>
                <c:pt idx="512">
                  <c:v>42402</c:v>
                </c:pt>
                <c:pt idx="513">
                  <c:v>42403</c:v>
                </c:pt>
                <c:pt idx="514">
                  <c:v>42404</c:v>
                </c:pt>
                <c:pt idx="515">
                  <c:v>42405</c:v>
                </c:pt>
                <c:pt idx="516">
                  <c:v>42408</c:v>
                </c:pt>
                <c:pt idx="517">
                  <c:v>42409</c:v>
                </c:pt>
                <c:pt idx="518">
                  <c:v>42410</c:v>
                </c:pt>
                <c:pt idx="519">
                  <c:v>42411</c:v>
                </c:pt>
                <c:pt idx="520">
                  <c:v>42412</c:v>
                </c:pt>
                <c:pt idx="521">
                  <c:v>42415</c:v>
                </c:pt>
                <c:pt idx="522">
                  <c:v>42416</c:v>
                </c:pt>
                <c:pt idx="523">
                  <c:v>42417</c:v>
                </c:pt>
                <c:pt idx="524">
                  <c:v>42418</c:v>
                </c:pt>
                <c:pt idx="525">
                  <c:v>42419</c:v>
                </c:pt>
                <c:pt idx="526">
                  <c:v>42422</c:v>
                </c:pt>
                <c:pt idx="527">
                  <c:v>42423</c:v>
                </c:pt>
                <c:pt idx="528">
                  <c:v>42424</c:v>
                </c:pt>
                <c:pt idx="529">
                  <c:v>42425</c:v>
                </c:pt>
                <c:pt idx="530">
                  <c:v>42426</c:v>
                </c:pt>
                <c:pt idx="531">
                  <c:v>42429</c:v>
                </c:pt>
                <c:pt idx="532">
                  <c:v>42430</c:v>
                </c:pt>
                <c:pt idx="533">
                  <c:v>42431</c:v>
                </c:pt>
                <c:pt idx="534">
                  <c:v>42432</c:v>
                </c:pt>
                <c:pt idx="535">
                  <c:v>42433</c:v>
                </c:pt>
                <c:pt idx="536">
                  <c:v>42437</c:v>
                </c:pt>
                <c:pt idx="537">
                  <c:v>42438</c:v>
                </c:pt>
                <c:pt idx="538">
                  <c:v>42439</c:v>
                </c:pt>
                <c:pt idx="539">
                  <c:v>42440</c:v>
                </c:pt>
                <c:pt idx="540">
                  <c:v>42443</c:v>
                </c:pt>
                <c:pt idx="541">
                  <c:v>42444</c:v>
                </c:pt>
                <c:pt idx="542">
                  <c:v>42445</c:v>
                </c:pt>
                <c:pt idx="543">
                  <c:v>42446</c:v>
                </c:pt>
                <c:pt idx="544">
                  <c:v>42447</c:v>
                </c:pt>
                <c:pt idx="545">
                  <c:v>42450</c:v>
                </c:pt>
                <c:pt idx="546">
                  <c:v>42451</c:v>
                </c:pt>
                <c:pt idx="547">
                  <c:v>42452</c:v>
                </c:pt>
                <c:pt idx="548">
                  <c:v>42457</c:v>
                </c:pt>
                <c:pt idx="549">
                  <c:v>42458</c:v>
                </c:pt>
                <c:pt idx="550">
                  <c:v>42459</c:v>
                </c:pt>
                <c:pt idx="551">
                  <c:v>42460</c:v>
                </c:pt>
                <c:pt idx="552">
                  <c:v>42461</c:v>
                </c:pt>
                <c:pt idx="553">
                  <c:v>42464</c:v>
                </c:pt>
                <c:pt idx="554">
                  <c:v>42465</c:v>
                </c:pt>
                <c:pt idx="555">
                  <c:v>42466</c:v>
                </c:pt>
                <c:pt idx="556">
                  <c:v>42467</c:v>
                </c:pt>
                <c:pt idx="557">
                  <c:v>42468</c:v>
                </c:pt>
                <c:pt idx="558">
                  <c:v>42471</c:v>
                </c:pt>
                <c:pt idx="559">
                  <c:v>42472</c:v>
                </c:pt>
                <c:pt idx="560">
                  <c:v>42473</c:v>
                </c:pt>
                <c:pt idx="561">
                  <c:v>42478</c:v>
                </c:pt>
                <c:pt idx="562">
                  <c:v>42480</c:v>
                </c:pt>
                <c:pt idx="563">
                  <c:v>42481</c:v>
                </c:pt>
                <c:pt idx="564">
                  <c:v>42482</c:v>
                </c:pt>
                <c:pt idx="565">
                  <c:v>42485</c:v>
                </c:pt>
                <c:pt idx="566">
                  <c:v>42486</c:v>
                </c:pt>
                <c:pt idx="567">
                  <c:v>42487</c:v>
                </c:pt>
                <c:pt idx="568">
                  <c:v>42488</c:v>
                </c:pt>
                <c:pt idx="569">
                  <c:v>42489</c:v>
                </c:pt>
                <c:pt idx="570">
                  <c:v>42492</c:v>
                </c:pt>
                <c:pt idx="571">
                  <c:v>42493</c:v>
                </c:pt>
                <c:pt idx="572">
                  <c:v>42494</c:v>
                </c:pt>
                <c:pt idx="573">
                  <c:v>42495</c:v>
                </c:pt>
                <c:pt idx="574">
                  <c:v>42496</c:v>
                </c:pt>
                <c:pt idx="575">
                  <c:v>42499</c:v>
                </c:pt>
                <c:pt idx="576">
                  <c:v>42500</c:v>
                </c:pt>
                <c:pt idx="577">
                  <c:v>42501</c:v>
                </c:pt>
                <c:pt idx="578">
                  <c:v>42502</c:v>
                </c:pt>
                <c:pt idx="579">
                  <c:v>42503</c:v>
                </c:pt>
                <c:pt idx="580">
                  <c:v>42506</c:v>
                </c:pt>
                <c:pt idx="581">
                  <c:v>42507</c:v>
                </c:pt>
                <c:pt idx="582">
                  <c:v>42508</c:v>
                </c:pt>
                <c:pt idx="583">
                  <c:v>42509</c:v>
                </c:pt>
                <c:pt idx="584">
                  <c:v>42510</c:v>
                </c:pt>
                <c:pt idx="585">
                  <c:v>42513</c:v>
                </c:pt>
                <c:pt idx="586">
                  <c:v>42514</c:v>
                </c:pt>
                <c:pt idx="587">
                  <c:v>42515</c:v>
                </c:pt>
                <c:pt idx="588">
                  <c:v>42516</c:v>
                </c:pt>
                <c:pt idx="589">
                  <c:v>42517</c:v>
                </c:pt>
                <c:pt idx="590">
                  <c:v>42520</c:v>
                </c:pt>
                <c:pt idx="591">
                  <c:v>42521</c:v>
                </c:pt>
                <c:pt idx="592">
                  <c:v>42522</c:v>
                </c:pt>
                <c:pt idx="593">
                  <c:v>42523</c:v>
                </c:pt>
                <c:pt idx="594">
                  <c:v>42524</c:v>
                </c:pt>
                <c:pt idx="595">
                  <c:v>42527</c:v>
                </c:pt>
                <c:pt idx="596">
                  <c:v>42528</c:v>
                </c:pt>
                <c:pt idx="597">
                  <c:v>42529</c:v>
                </c:pt>
                <c:pt idx="598">
                  <c:v>42530</c:v>
                </c:pt>
                <c:pt idx="599">
                  <c:v>42531</c:v>
                </c:pt>
                <c:pt idx="600">
                  <c:v>42534</c:v>
                </c:pt>
                <c:pt idx="601">
                  <c:v>42535</c:v>
                </c:pt>
                <c:pt idx="602">
                  <c:v>42536</c:v>
                </c:pt>
                <c:pt idx="603">
                  <c:v>42537</c:v>
                </c:pt>
                <c:pt idx="604">
                  <c:v>42538</c:v>
                </c:pt>
                <c:pt idx="605">
                  <c:v>42541</c:v>
                </c:pt>
                <c:pt idx="606">
                  <c:v>42542</c:v>
                </c:pt>
                <c:pt idx="607">
                  <c:v>42543</c:v>
                </c:pt>
                <c:pt idx="608">
                  <c:v>42544</c:v>
                </c:pt>
                <c:pt idx="609">
                  <c:v>42545</c:v>
                </c:pt>
                <c:pt idx="610">
                  <c:v>42548</c:v>
                </c:pt>
                <c:pt idx="611">
                  <c:v>42549</c:v>
                </c:pt>
                <c:pt idx="612">
                  <c:v>42550</c:v>
                </c:pt>
                <c:pt idx="613">
                  <c:v>42551</c:v>
                </c:pt>
                <c:pt idx="614">
                  <c:v>42552</c:v>
                </c:pt>
                <c:pt idx="615">
                  <c:v>42555</c:v>
                </c:pt>
                <c:pt idx="616">
                  <c:v>42556</c:v>
                </c:pt>
                <c:pt idx="617">
                  <c:v>42558</c:v>
                </c:pt>
                <c:pt idx="618">
                  <c:v>42559</c:v>
                </c:pt>
                <c:pt idx="619">
                  <c:v>42562</c:v>
                </c:pt>
                <c:pt idx="620">
                  <c:v>42563</c:v>
                </c:pt>
                <c:pt idx="621">
                  <c:v>42564</c:v>
                </c:pt>
                <c:pt idx="622">
                  <c:v>42565</c:v>
                </c:pt>
                <c:pt idx="623">
                  <c:v>42566</c:v>
                </c:pt>
                <c:pt idx="624">
                  <c:v>42569</c:v>
                </c:pt>
                <c:pt idx="625">
                  <c:v>42570</c:v>
                </c:pt>
                <c:pt idx="626">
                  <c:v>42571</c:v>
                </c:pt>
                <c:pt idx="627">
                  <c:v>42572</c:v>
                </c:pt>
                <c:pt idx="628">
                  <c:v>42573</c:v>
                </c:pt>
                <c:pt idx="629">
                  <c:v>42576</c:v>
                </c:pt>
                <c:pt idx="630">
                  <c:v>42577</c:v>
                </c:pt>
                <c:pt idx="631">
                  <c:v>42578</c:v>
                </c:pt>
                <c:pt idx="632">
                  <c:v>42579</c:v>
                </c:pt>
                <c:pt idx="633">
                  <c:v>42580</c:v>
                </c:pt>
                <c:pt idx="634">
                  <c:v>42583</c:v>
                </c:pt>
                <c:pt idx="635">
                  <c:v>42584</c:v>
                </c:pt>
                <c:pt idx="636">
                  <c:v>42585</c:v>
                </c:pt>
                <c:pt idx="637">
                  <c:v>42586</c:v>
                </c:pt>
                <c:pt idx="638">
                  <c:v>42587</c:v>
                </c:pt>
                <c:pt idx="639">
                  <c:v>42590</c:v>
                </c:pt>
                <c:pt idx="640">
                  <c:v>42591</c:v>
                </c:pt>
                <c:pt idx="641">
                  <c:v>42592</c:v>
                </c:pt>
                <c:pt idx="642">
                  <c:v>42593</c:v>
                </c:pt>
                <c:pt idx="643">
                  <c:v>42594</c:v>
                </c:pt>
                <c:pt idx="644">
                  <c:v>42598</c:v>
                </c:pt>
                <c:pt idx="645">
                  <c:v>42599</c:v>
                </c:pt>
                <c:pt idx="646">
                  <c:v>42600</c:v>
                </c:pt>
                <c:pt idx="647">
                  <c:v>42601</c:v>
                </c:pt>
                <c:pt idx="648">
                  <c:v>42604</c:v>
                </c:pt>
                <c:pt idx="649">
                  <c:v>42605</c:v>
                </c:pt>
                <c:pt idx="650">
                  <c:v>42606</c:v>
                </c:pt>
                <c:pt idx="651">
                  <c:v>42607</c:v>
                </c:pt>
                <c:pt idx="652">
                  <c:v>42608</c:v>
                </c:pt>
                <c:pt idx="653">
                  <c:v>42611</c:v>
                </c:pt>
                <c:pt idx="654">
                  <c:v>42612</c:v>
                </c:pt>
                <c:pt idx="655">
                  <c:v>42613</c:v>
                </c:pt>
                <c:pt idx="656">
                  <c:v>42614</c:v>
                </c:pt>
                <c:pt idx="657">
                  <c:v>42615</c:v>
                </c:pt>
                <c:pt idx="658">
                  <c:v>42619</c:v>
                </c:pt>
                <c:pt idx="659">
                  <c:v>42620</c:v>
                </c:pt>
                <c:pt idx="660">
                  <c:v>42621</c:v>
                </c:pt>
                <c:pt idx="661">
                  <c:v>42622</c:v>
                </c:pt>
                <c:pt idx="662">
                  <c:v>42625</c:v>
                </c:pt>
                <c:pt idx="663">
                  <c:v>42627</c:v>
                </c:pt>
                <c:pt idx="664">
                  <c:v>42628</c:v>
                </c:pt>
                <c:pt idx="665">
                  <c:v>42629</c:v>
                </c:pt>
                <c:pt idx="666">
                  <c:v>42632</c:v>
                </c:pt>
                <c:pt idx="667">
                  <c:v>42633</c:v>
                </c:pt>
                <c:pt idx="668">
                  <c:v>42634</c:v>
                </c:pt>
                <c:pt idx="669">
                  <c:v>42635</c:v>
                </c:pt>
                <c:pt idx="670">
                  <c:v>42636</c:v>
                </c:pt>
                <c:pt idx="671">
                  <c:v>42639</c:v>
                </c:pt>
                <c:pt idx="672">
                  <c:v>42640</c:v>
                </c:pt>
                <c:pt idx="673">
                  <c:v>42641</c:v>
                </c:pt>
                <c:pt idx="674">
                  <c:v>42642</c:v>
                </c:pt>
                <c:pt idx="675">
                  <c:v>42643</c:v>
                </c:pt>
                <c:pt idx="676">
                  <c:v>42646</c:v>
                </c:pt>
                <c:pt idx="677">
                  <c:v>42647</c:v>
                </c:pt>
                <c:pt idx="678">
                  <c:v>42648</c:v>
                </c:pt>
                <c:pt idx="679">
                  <c:v>42649</c:v>
                </c:pt>
                <c:pt idx="680">
                  <c:v>42650</c:v>
                </c:pt>
                <c:pt idx="681">
                  <c:v>42653</c:v>
                </c:pt>
                <c:pt idx="682">
                  <c:v>42656</c:v>
                </c:pt>
                <c:pt idx="683">
                  <c:v>42657</c:v>
                </c:pt>
                <c:pt idx="684">
                  <c:v>42660</c:v>
                </c:pt>
                <c:pt idx="685">
                  <c:v>42661</c:v>
                </c:pt>
                <c:pt idx="686">
                  <c:v>42662</c:v>
                </c:pt>
                <c:pt idx="687">
                  <c:v>42663</c:v>
                </c:pt>
                <c:pt idx="688">
                  <c:v>42664</c:v>
                </c:pt>
                <c:pt idx="689">
                  <c:v>42667</c:v>
                </c:pt>
                <c:pt idx="690">
                  <c:v>42668</c:v>
                </c:pt>
                <c:pt idx="691">
                  <c:v>42669</c:v>
                </c:pt>
                <c:pt idx="692">
                  <c:v>42670</c:v>
                </c:pt>
                <c:pt idx="693">
                  <c:v>42671</c:v>
                </c:pt>
                <c:pt idx="694">
                  <c:v>42675</c:v>
                </c:pt>
                <c:pt idx="695">
                  <c:v>42676</c:v>
                </c:pt>
                <c:pt idx="696">
                  <c:v>42677</c:v>
                </c:pt>
                <c:pt idx="697">
                  <c:v>42678</c:v>
                </c:pt>
                <c:pt idx="698">
                  <c:v>42681</c:v>
                </c:pt>
                <c:pt idx="699">
                  <c:v>42682</c:v>
                </c:pt>
                <c:pt idx="700">
                  <c:v>42683</c:v>
                </c:pt>
                <c:pt idx="701">
                  <c:v>42684</c:v>
                </c:pt>
                <c:pt idx="702">
                  <c:v>42685</c:v>
                </c:pt>
                <c:pt idx="703">
                  <c:v>42689</c:v>
                </c:pt>
                <c:pt idx="704">
                  <c:v>42690</c:v>
                </c:pt>
                <c:pt idx="705">
                  <c:v>42691</c:v>
                </c:pt>
                <c:pt idx="706">
                  <c:v>42692</c:v>
                </c:pt>
                <c:pt idx="707">
                  <c:v>42695</c:v>
                </c:pt>
                <c:pt idx="708">
                  <c:v>42696</c:v>
                </c:pt>
                <c:pt idx="709">
                  <c:v>42697</c:v>
                </c:pt>
                <c:pt idx="710">
                  <c:v>42698</c:v>
                </c:pt>
                <c:pt idx="711">
                  <c:v>42699</c:v>
                </c:pt>
                <c:pt idx="712">
                  <c:v>42702</c:v>
                </c:pt>
                <c:pt idx="713">
                  <c:v>42703</c:v>
                </c:pt>
                <c:pt idx="714">
                  <c:v>42704</c:v>
                </c:pt>
                <c:pt idx="715">
                  <c:v>42705</c:v>
                </c:pt>
                <c:pt idx="716">
                  <c:v>42706</c:v>
                </c:pt>
                <c:pt idx="717">
                  <c:v>42709</c:v>
                </c:pt>
                <c:pt idx="718">
                  <c:v>42710</c:v>
                </c:pt>
                <c:pt idx="719">
                  <c:v>42711</c:v>
                </c:pt>
                <c:pt idx="720">
                  <c:v>42712</c:v>
                </c:pt>
                <c:pt idx="721">
                  <c:v>42713</c:v>
                </c:pt>
                <c:pt idx="722">
                  <c:v>42716</c:v>
                </c:pt>
                <c:pt idx="723">
                  <c:v>42717</c:v>
                </c:pt>
                <c:pt idx="724">
                  <c:v>42718</c:v>
                </c:pt>
                <c:pt idx="725">
                  <c:v>42719</c:v>
                </c:pt>
                <c:pt idx="726">
                  <c:v>42720</c:v>
                </c:pt>
                <c:pt idx="727">
                  <c:v>42723</c:v>
                </c:pt>
                <c:pt idx="728">
                  <c:v>42724</c:v>
                </c:pt>
                <c:pt idx="729">
                  <c:v>42725</c:v>
                </c:pt>
                <c:pt idx="730">
                  <c:v>42726</c:v>
                </c:pt>
                <c:pt idx="731">
                  <c:v>42727</c:v>
                </c:pt>
                <c:pt idx="732">
                  <c:v>42730</c:v>
                </c:pt>
                <c:pt idx="733">
                  <c:v>42731</c:v>
                </c:pt>
                <c:pt idx="734">
                  <c:v>42732</c:v>
                </c:pt>
                <c:pt idx="735">
                  <c:v>42733</c:v>
                </c:pt>
                <c:pt idx="736">
                  <c:v>42734</c:v>
                </c:pt>
                <c:pt idx="737">
                  <c:v>42737</c:v>
                </c:pt>
                <c:pt idx="738">
                  <c:v>42738</c:v>
                </c:pt>
                <c:pt idx="739">
                  <c:v>42739</c:v>
                </c:pt>
                <c:pt idx="740">
                  <c:v>42740</c:v>
                </c:pt>
                <c:pt idx="741">
                  <c:v>42741</c:v>
                </c:pt>
                <c:pt idx="742">
                  <c:v>42744</c:v>
                </c:pt>
                <c:pt idx="743">
                  <c:v>42745</c:v>
                </c:pt>
                <c:pt idx="744">
                  <c:v>42746</c:v>
                </c:pt>
                <c:pt idx="745">
                  <c:v>42747</c:v>
                </c:pt>
                <c:pt idx="746">
                  <c:v>42748</c:v>
                </c:pt>
                <c:pt idx="747">
                  <c:v>42751</c:v>
                </c:pt>
                <c:pt idx="748">
                  <c:v>42752</c:v>
                </c:pt>
                <c:pt idx="749">
                  <c:v>42753</c:v>
                </c:pt>
                <c:pt idx="750">
                  <c:v>42754</c:v>
                </c:pt>
                <c:pt idx="751">
                  <c:v>42755</c:v>
                </c:pt>
                <c:pt idx="752">
                  <c:v>42758</c:v>
                </c:pt>
                <c:pt idx="753">
                  <c:v>42759</c:v>
                </c:pt>
                <c:pt idx="754">
                  <c:v>42760</c:v>
                </c:pt>
                <c:pt idx="755">
                  <c:v>42762</c:v>
                </c:pt>
                <c:pt idx="756">
                  <c:v>42765</c:v>
                </c:pt>
                <c:pt idx="757">
                  <c:v>42766</c:v>
                </c:pt>
                <c:pt idx="758">
                  <c:v>42767</c:v>
                </c:pt>
                <c:pt idx="759">
                  <c:v>42768</c:v>
                </c:pt>
                <c:pt idx="760">
                  <c:v>42769</c:v>
                </c:pt>
                <c:pt idx="761">
                  <c:v>42772</c:v>
                </c:pt>
                <c:pt idx="762">
                  <c:v>42773</c:v>
                </c:pt>
                <c:pt idx="763">
                  <c:v>42774</c:v>
                </c:pt>
                <c:pt idx="764">
                  <c:v>42775</c:v>
                </c:pt>
                <c:pt idx="765">
                  <c:v>42776</c:v>
                </c:pt>
                <c:pt idx="766">
                  <c:v>42779</c:v>
                </c:pt>
                <c:pt idx="767">
                  <c:v>42780</c:v>
                </c:pt>
                <c:pt idx="768">
                  <c:v>42781</c:v>
                </c:pt>
                <c:pt idx="769">
                  <c:v>42782</c:v>
                </c:pt>
                <c:pt idx="770">
                  <c:v>42783</c:v>
                </c:pt>
                <c:pt idx="771">
                  <c:v>42786</c:v>
                </c:pt>
                <c:pt idx="772">
                  <c:v>42787</c:v>
                </c:pt>
                <c:pt idx="773">
                  <c:v>42788</c:v>
                </c:pt>
                <c:pt idx="774">
                  <c:v>42789</c:v>
                </c:pt>
                <c:pt idx="775">
                  <c:v>42793</c:v>
                </c:pt>
                <c:pt idx="776">
                  <c:v>42794</c:v>
                </c:pt>
                <c:pt idx="777">
                  <c:v>42795</c:v>
                </c:pt>
                <c:pt idx="778">
                  <c:v>42796</c:v>
                </c:pt>
                <c:pt idx="779">
                  <c:v>42797</c:v>
                </c:pt>
                <c:pt idx="780">
                  <c:v>42800</c:v>
                </c:pt>
                <c:pt idx="781">
                  <c:v>42801</c:v>
                </c:pt>
                <c:pt idx="782">
                  <c:v>42802</c:v>
                </c:pt>
                <c:pt idx="783">
                  <c:v>42803</c:v>
                </c:pt>
                <c:pt idx="784">
                  <c:v>42804</c:v>
                </c:pt>
                <c:pt idx="785">
                  <c:v>42808</c:v>
                </c:pt>
                <c:pt idx="786">
                  <c:v>42809</c:v>
                </c:pt>
                <c:pt idx="787">
                  <c:v>42810</c:v>
                </c:pt>
                <c:pt idx="788">
                  <c:v>42811</c:v>
                </c:pt>
                <c:pt idx="789">
                  <c:v>42814</c:v>
                </c:pt>
                <c:pt idx="790">
                  <c:v>42815</c:v>
                </c:pt>
                <c:pt idx="791">
                  <c:v>42816</c:v>
                </c:pt>
                <c:pt idx="792">
                  <c:v>42817</c:v>
                </c:pt>
                <c:pt idx="793">
                  <c:v>42818</c:v>
                </c:pt>
                <c:pt idx="794">
                  <c:v>42821</c:v>
                </c:pt>
                <c:pt idx="795">
                  <c:v>42822</c:v>
                </c:pt>
                <c:pt idx="796">
                  <c:v>42823</c:v>
                </c:pt>
                <c:pt idx="797">
                  <c:v>42824</c:v>
                </c:pt>
                <c:pt idx="798">
                  <c:v>42825</c:v>
                </c:pt>
                <c:pt idx="799">
                  <c:v>42828</c:v>
                </c:pt>
                <c:pt idx="800">
                  <c:v>42830</c:v>
                </c:pt>
                <c:pt idx="801">
                  <c:v>42831</c:v>
                </c:pt>
                <c:pt idx="802">
                  <c:v>42832</c:v>
                </c:pt>
                <c:pt idx="803">
                  <c:v>42835</c:v>
                </c:pt>
                <c:pt idx="804">
                  <c:v>42836</c:v>
                </c:pt>
                <c:pt idx="805">
                  <c:v>42837</c:v>
                </c:pt>
                <c:pt idx="806">
                  <c:v>42838</c:v>
                </c:pt>
                <c:pt idx="807">
                  <c:v>42842</c:v>
                </c:pt>
                <c:pt idx="808">
                  <c:v>42843</c:v>
                </c:pt>
                <c:pt idx="809">
                  <c:v>42844</c:v>
                </c:pt>
                <c:pt idx="810">
                  <c:v>42845</c:v>
                </c:pt>
                <c:pt idx="811">
                  <c:v>42846</c:v>
                </c:pt>
                <c:pt idx="812">
                  <c:v>42849</c:v>
                </c:pt>
                <c:pt idx="813">
                  <c:v>42850</c:v>
                </c:pt>
                <c:pt idx="814">
                  <c:v>42851</c:v>
                </c:pt>
                <c:pt idx="815">
                  <c:v>42852</c:v>
                </c:pt>
                <c:pt idx="816">
                  <c:v>42853</c:v>
                </c:pt>
                <c:pt idx="817">
                  <c:v>42857</c:v>
                </c:pt>
                <c:pt idx="818">
                  <c:v>42858</c:v>
                </c:pt>
                <c:pt idx="819">
                  <c:v>42859</c:v>
                </c:pt>
                <c:pt idx="820">
                  <c:v>42860</c:v>
                </c:pt>
                <c:pt idx="821">
                  <c:v>42863</c:v>
                </c:pt>
                <c:pt idx="822">
                  <c:v>42864</c:v>
                </c:pt>
                <c:pt idx="823">
                  <c:v>42865</c:v>
                </c:pt>
                <c:pt idx="824">
                  <c:v>42866</c:v>
                </c:pt>
                <c:pt idx="825">
                  <c:v>42867</c:v>
                </c:pt>
                <c:pt idx="826">
                  <c:v>42870</c:v>
                </c:pt>
                <c:pt idx="827">
                  <c:v>42871</c:v>
                </c:pt>
                <c:pt idx="828">
                  <c:v>42872</c:v>
                </c:pt>
                <c:pt idx="829">
                  <c:v>42873</c:v>
                </c:pt>
                <c:pt idx="830">
                  <c:v>42874</c:v>
                </c:pt>
                <c:pt idx="831">
                  <c:v>42877</c:v>
                </c:pt>
                <c:pt idx="832">
                  <c:v>42878</c:v>
                </c:pt>
                <c:pt idx="833">
                  <c:v>42879</c:v>
                </c:pt>
                <c:pt idx="834">
                  <c:v>42880</c:v>
                </c:pt>
                <c:pt idx="835">
                  <c:v>42881</c:v>
                </c:pt>
                <c:pt idx="836">
                  <c:v>42884</c:v>
                </c:pt>
                <c:pt idx="837">
                  <c:v>42885</c:v>
                </c:pt>
                <c:pt idx="838">
                  <c:v>42886</c:v>
                </c:pt>
                <c:pt idx="839">
                  <c:v>42887</c:v>
                </c:pt>
                <c:pt idx="840">
                  <c:v>42888</c:v>
                </c:pt>
                <c:pt idx="841">
                  <c:v>42891</c:v>
                </c:pt>
                <c:pt idx="842">
                  <c:v>42892</c:v>
                </c:pt>
                <c:pt idx="843">
                  <c:v>42893</c:v>
                </c:pt>
                <c:pt idx="844">
                  <c:v>42894</c:v>
                </c:pt>
                <c:pt idx="845">
                  <c:v>42895</c:v>
                </c:pt>
                <c:pt idx="846">
                  <c:v>42898</c:v>
                </c:pt>
                <c:pt idx="847">
                  <c:v>42899</c:v>
                </c:pt>
                <c:pt idx="848">
                  <c:v>42900</c:v>
                </c:pt>
                <c:pt idx="849">
                  <c:v>42901</c:v>
                </c:pt>
                <c:pt idx="850">
                  <c:v>42902</c:v>
                </c:pt>
                <c:pt idx="851">
                  <c:v>42905</c:v>
                </c:pt>
                <c:pt idx="852">
                  <c:v>42906</c:v>
                </c:pt>
                <c:pt idx="853">
                  <c:v>42907</c:v>
                </c:pt>
                <c:pt idx="854">
                  <c:v>42908</c:v>
                </c:pt>
                <c:pt idx="855">
                  <c:v>42909</c:v>
                </c:pt>
                <c:pt idx="856">
                  <c:v>42913</c:v>
                </c:pt>
                <c:pt idx="857">
                  <c:v>42914</c:v>
                </c:pt>
                <c:pt idx="858">
                  <c:v>42915</c:v>
                </c:pt>
                <c:pt idx="859">
                  <c:v>42916</c:v>
                </c:pt>
              </c:numCache>
            </c:numRef>
          </c:xVal>
          <c:yVal>
            <c:numRef>
              <c:f>'[Predicted prices(1).xlsx]Sheet1'!$B$2:$B$861</c:f>
              <c:numCache>
                <c:formatCode>General</c:formatCode>
                <c:ptCount val="860"/>
                <c:pt idx="0">
                  <c:v>9.9830664096208341</c:v>
                </c:pt>
                <c:pt idx="1">
                  <c:v>10.017565089860511</c:v>
                </c:pt>
                <c:pt idx="2">
                  <c:v>10.001341997006035</c:v>
                </c:pt>
                <c:pt idx="3">
                  <c:v>10.040439851103615</c:v>
                </c:pt>
                <c:pt idx="4">
                  <c:v>10.045656147824632</c:v>
                </c:pt>
                <c:pt idx="5">
                  <c:v>10.079741636365592</c:v>
                </c:pt>
                <c:pt idx="6">
                  <c:v>10.102123716651061</c:v>
                </c:pt>
                <c:pt idx="7">
                  <c:v>10.109208107234698</c:v>
                </c:pt>
                <c:pt idx="8">
                  <c:v>10.055658000556114</c:v>
                </c:pt>
                <c:pt idx="9">
                  <c:v>10.014542200550169</c:v>
                </c:pt>
                <c:pt idx="10">
                  <c:v>9.9701224684399143</c:v>
                </c:pt>
                <c:pt idx="11">
                  <c:v>10.012223633358019</c:v>
                </c:pt>
                <c:pt idx="12">
                  <c:v>10.01298110939752</c:v>
                </c:pt>
                <c:pt idx="13">
                  <c:v>10.049302392921939</c:v>
                </c:pt>
                <c:pt idx="14">
                  <c:v>10.180621303425546</c:v>
                </c:pt>
                <c:pt idx="15">
                  <c:v>10.136561642436348</c:v>
                </c:pt>
                <c:pt idx="16">
                  <c:v>10.209807102036967</c:v>
                </c:pt>
                <c:pt idx="17">
                  <c:v>10.180884084580507</c:v>
                </c:pt>
                <c:pt idx="18">
                  <c:v>10.16096434847665</c:v>
                </c:pt>
                <c:pt idx="19">
                  <c:v>10.177456925721184</c:v>
                </c:pt>
                <c:pt idx="20">
                  <c:v>10.137530187571897</c:v>
                </c:pt>
                <c:pt idx="21">
                  <c:v>10.110281994762181</c:v>
                </c:pt>
                <c:pt idx="22">
                  <c:v>10.046418363184157</c:v>
                </c:pt>
                <c:pt idx="23">
                  <c:v>10.097968577350711</c:v>
                </c:pt>
                <c:pt idx="24">
                  <c:v>10.115974367072139</c:v>
                </c:pt>
                <c:pt idx="25">
                  <c:v>10.10665109792536</c:v>
                </c:pt>
                <c:pt idx="26">
                  <c:v>10.116218197606479</c:v>
                </c:pt>
                <c:pt idx="27">
                  <c:v>10.073615068565459</c:v>
                </c:pt>
                <c:pt idx="28">
                  <c:v>10.102083255317835</c:v>
                </c:pt>
                <c:pt idx="29">
                  <c:v>10.123604549811414</c:v>
                </c:pt>
                <c:pt idx="30">
                  <c:v>10.088766562173031</c:v>
                </c:pt>
                <c:pt idx="31">
                  <c:v>10.107243002912448</c:v>
                </c:pt>
                <c:pt idx="32">
                  <c:v>10.047700193914393</c:v>
                </c:pt>
                <c:pt idx="33">
                  <c:v>10.09971912109404</c:v>
                </c:pt>
                <c:pt idx="34">
                  <c:v>10.126778133262389</c:v>
                </c:pt>
                <c:pt idx="35">
                  <c:v>10.163897833772872</c:v>
                </c:pt>
                <c:pt idx="36">
                  <c:v>10.210761241028644</c:v>
                </c:pt>
                <c:pt idx="37">
                  <c:v>10.192931495937518</c:v>
                </c:pt>
                <c:pt idx="38">
                  <c:v>10.153439162264075</c:v>
                </c:pt>
                <c:pt idx="39">
                  <c:v>10.11892196511581</c:v>
                </c:pt>
                <c:pt idx="40">
                  <c:v>10.176813782544446</c:v>
                </c:pt>
                <c:pt idx="41">
                  <c:v>10.197355218017846</c:v>
                </c:pt>
                <c:pt idx="42">
                  <c:v>10.205350774926879</c:v>
                </c:pt>
                <c:pt idx="43">
                  <c:v>10.135753977735975</c:v>
                </c:pt>
                <c:pt idx="44">
                  <c:v>10.166040140069896</c:v>
                </c:pt>
                <c:pt idx="45">
                  <c:v>10.25669756278948</c:v>
                </c:pt>
                <c:pt idx="46">
                  <c:v>10.213601429423358</c:v>
                </c:pt>
                <c:pt idx="47">
                  <c:v>10.225342620291904</c:v>
                </c:pt>
                <c:pt idx="48">
                  <c:v>10.204549062293681</c:v>
                </c:pt>
                <c:pt idx="49">
                  <c:v>10.208384492590493</c:v>
                </c:pt>
                <c:pt idx="50">
                  <c:v>10.217764891700455</c:v>
                </c:pt>
                <c:pt idx="51">
                  <c:v>10.210415450318827</c:v>
                </c:pt>
                <c:pt idx="52">
                  <c:v>10.174455150159023</c:v>
                </c:pt>
                <c:pt idx="53">
                  <c:v>10.118645264613018</c:v>
                </c:pt>
                <c:pt idx="54">
                  <c:v>10.147336968963586</c:v>
                </c:pt>
                <c:pt idx="55">
                  <c:v>10.136754033874213</c:v>
                </c:pt>
                <c:pt idx="56">
                  <c:v>10.145985010873011</c:v>
                </c:pt>
                <c:pt idx="57">
                  <c:v>10.11281972535169</c:v>
                </c:pt>
                <c:pt idx="58">
                  <c:v>10.100392853475341</c:v>
                </c:pt>
                <c:pt idx="59">
                  <c:v>10.11486215007292</c:v>
                </c:pt>
                <c:pt idx="60">
                  <c:v>10.125969269477231</c:v>
                </c:pt>
                <c:pt idx="61">
                  <c:v>10.07757779925883</c:v>
                </c:pt>
                <c:pt idx="62">
                  <c:v>10.094578996109107</c:v>
                </c:pt>
                <c:pt idx="63">
                  <c:v>10.129552522422266</c:v>
                </c:pt>
                <c:pt idx="64">
                  <c:v>10.132455850812367</c:v>
                </c:pt>
                <c:pt idx="65">
                  <c:v>10.121798823356341</c:v>
                </c:pt>
                <c:pt idx="66">
                  <c:v>10.185362827131579</c:v>
                </c:pt>
                <c:pt idx="67">
                  <c:v>10.173681995973807</c:v>
                </c:pt>
                <c:pt idx="68">
                  <c:v>10.182553245769913</c:v>
                </c:pt>
                <c:pt idx="69">
                  <c:v>10.16590157577947</c:v>
                </c:pt>
                <c:pt idx="70">
                  <c:v>10.173385641877848</c:v>
                </c:pt>
                <c:pt idx="71">
                  <c:v>10.171805379552531</c:v>
                </c:pt>
                <c:pt idx="72">
                  <c:v>10.230656041477229</c:v>
                </c:pt>
                <c:pt idx="73">
                  <c:v>10.180973489083438</c:v>
                </c:pt>
                <c:pt idx="74">
                  <c:v>10.235870400099023</c:v>
                </c:pt>
                <c:pt idx="75">
                  <c:v>10.241266443436999</c:v>
                </c:pt>
                <c:pt idx="76">
                  <c:v>10.276324470828044</c:v>
                </c:pt>
                <c:pt idx="77">
                  <c:v>10.266242452673357</c:v>
                </c:pt>
                <c:pt idx="78">
                  <c:v>10.278056459483727</c:v>
                </c:pt>
                <c:pt idx="79">
                  <c:v>10.310498090657999</c:v>
                </c:pt>
                <c:pt idx="80">
                  <c:v>10.299677425586587</c:v>
                </c:pt>
                <c:pt idx="81">
                  <c:v>10.312874365255363</c:v>
                </c:pt>
                <c:pt idx="82">
                  <c:v>10.337548073045122</c:v>
                </c:pt>
                <c:pt idx="83">
                  <c:v>10.329901257972933</c:v>
                </c:pt>
                <c:pt idx="84">
                  <c:v>10.28741147125724</c:v>
                </c:pt>
                <c:pt idx="85">
                  <c:v>10.322677717195996</c:v>
                </c:pt>
                <c:pt idx="86">
                  <c:v>10.333981140488509</c:v>
                </c:pt>
                <c:pt idx="87">
                  <c:v>10.351008688750779</c:v>
                </c:pt>
                <c:pt idx="88">
                  <c:v>10.38327278465648</c:v>
                </c:pt>
                <c:pt idx="89">
                  <c:v>10.390615923429031</c:v>
                </c:pt>
                <c:pt idx="90">
                  <c:v>10.352043916451599</c:v>
                </c:pt>
                <c:pt idx="91">
                  <c:v>10.369107285629003</c:v>
                </c:pt>
                <c:pt idx="92">
                  <c:v>10.373037642296609</c:v>
                </c:pt>
                <c:pt idx="93">
                  <c:v>10.411050025562552</c:v>
                </c:pt>
                <c:pt idx="94">
                  <c:v>10.45607051172721</c:v>
                </c:pt>
                <c:pt idx="95">
                  <c:v>10.477779508965588</c:v>
                </c:pt>
                <c:pt idx="96">
                  <c:v>10.472434558627471</c:v>
                </c:pt>
                <c:pt idx="97">
                  <c:v>10.466145210477118</c:v>
                </c:pt>
                <c:pt idx="98">
                  <c:v>10.444127612340161</c:v>
                </c:pt>
                <c:pt idx="99">
                  <c:v>10.443201981400284</c:v>
                </c:pt>
                <c:pt idx="100">
                  <c:v>10.410356374161676</c:v>
                </c:pt>
                <c:pt idx="101">
                  <c:v>10.502163372658231</c:v>
                </c:pt>
                <c:pt idx="102">
                  <c:v>10.481245304138602</c:v>
                </c:pt>
                <c:pt idx="103">
                  <c:v>10.474783800733181</c:v>
                </c:pt>
                <c:pt idx="104">
                  <c:v>10.362523009529111</c:v>
                </c:pt>
                <c:pt idx="105">
                  <c:v>10.417635023711693</c:v>
                </c:pt>
                <c:pt idx="106">
                  <c:v>10.436370339732463</c:v>
                </c:pt>
                <c:pt idx="107">
                  <c:v>10.378956631234544</c:v>
                </c:pt>
                <c:pt idx="108">
                  <c:v>10.374278111954077</c:v>
                </c:pt>
                <c:pt idx="109">
                  <c:v>10.409440349814941</c:v>
                </c:pt>
                <c:pt idx="110">
                  <c:v>10.377074975143728</c:v>
                </c:pt>
                <c:pt idx="111">
                  <c:v>10.41520946721363</c:v>
                </c:pt>
                <c:pt idx="112">
                  <c:v>10.408175705467</c:v>
                </c:pt>
                <c:pt idx="113">
                  <c:v>10.330194338231603</c:v>
                </c:pt>
                <c:pt idx="114">
                  <c:v>10.334257362384481</c:v>
                </c:pt>
                <c:pt idx="115">
                  <c:v>10.338662616292087</c:v>
                </c:pt>
                <c:pt idx="116">
                  <c:v>10.323527906656041</c:v>
                </c:pt>
                <c:pt idx="117">
                  <c:v>10.278005607149831</c:v>
                </c:pt>
                <c:pt idx="118">
                  <c:v>10.362221504235023</c:v>
                </c:pt>
                <c:pt idx="119">
                  <c:v>10.391119745732292</c:v>
                </c:pt>
                <c:pt idx="120">
                  <c:v>10.439796251326234</c:v>
                </c:pt>
                <c:pt idx="121">
                  <c:v>10.508998810334402</c:v>
                </c:pt>
                <c:pt idx="122">
                  <c:v>10.480650316055451</c:v>
                </c:pt>
                <c:pt idx="123">
                  <c:v>10.417615680712807</c:v>
                </c:pt>
                <c:pt idx="124">
                  <c:v>10.363426062310351</c:v>
                </c:pt>
                <c:pt idx="125">
                  <c:v>10.405173709971365</c:v>
                </c:pt>
                <c:pt idx="126">
                  <c:v>10.446632415812948</c:v>
                </c:pt>
                <c:pt idx="127">
                  <c:v>10.473652610660626</c:v>
                </c:pt>
                <c:pt idx="128">
                  <c:v>10.39553665978163</c:v>
                </c:pt>
                <c:pt idx="129">
                  <c:v>10.421739908659735</c:v>
                </c:pt>
                <c:pt idx="130">
                  <c:v>10.458573962025213</c:v>
                </c:pt>
                <c:pt idx="131">
                  <c:v>10.436730183321048</c:v>
                </c:pt>
                <c:pt idx="132">
                  <c:v>10.419577540633927</c:v>
                </c:pt>
                <c:pt idx="133">
                  <c:v>10.421932086296724</c:v>
                </c:pt>
                <c:pt idx="134">
                  <c:v>10.458684148171265</c:v>
                </c:pt>
                <c:pt idx="135">
                  <c:v>10.478146114992557</c:v>
                </c:pt>
                <c:pt idx="136">
                  <c:v>10.439602384563882</c:v>
                </c:pt>
                <c:pt idx="137">
                  <c:v>10.513190785154729</c:v>
                </c:pt>
                <c:pt idx="138">
                  <c:v>10.549932967376495</c:v>
                </c:pt>
                <c:pt idx="139">
                  <c:v>10.570787009329653</c:v>
                </c:pt>
                <c:pt idx="140">
                  <c:v>10.563794833128444</c:v>
                </c:pt>
                <c:pt idx="141">
                  <c:v>10.580219601548082</c:v>
                </c:pt>
                <c:pt idx="142">
                  <c:v>10.586382317189639</c:v>
                </c:pt>
                <c:pt idx="143">
                  <c:v>10.579626061639873</c:v>
                </c:pt>
                <c:pt idx="144">
                  <c:v>10.559138092891681</c:v>
                </c:pt>
                <c:pt idx="145">
                  <c:v>10.57207859101889</c:v>
                </c:pt>
                <c:pt idx="146">
                  <c:v>10.616936434661527</c:v>
                </c:pt>
                <c:pt idx="147">
                  <c:v>10.609561280957623</c:v>
                </c:pt>
                <c:pt idx="148">
                  <c:v>10.670249901676117</c:v>
                </c:pt>
                <c:pt idx="149">
                  <c:v>10.646856018831109</c:v>
                </c:pt>
                <c:pt idx="150">
                  <c:v>10.668835403967895</c:v>
                </c:pt>
                <c:pt idx="151">
                  <c:v>10.741727407064225</c:v>
                </c:pt>
                <c:pt idx="152">
                  <c:v>10.707996488548075</c:v>
                </c:pt>
                <c:pt idx="153">
                  <c:v>10.72201878456379</c:v>
                </c:pt>
                <c:pt idx="154">
                  <c:v>10.729543662304714</c:v>
                </c:pt>
                <c:pt idx="155">
                  <c:v>10.786023601268012</c:v>
                </c:pt>
                <c:pt idx="156">
                  <c:v>10.822964413811</c:v>
                </c:pt>
                <c:pt idx="157">
                  <c:v>10.800762825376079</c:v>
                </c:pt>
                <c:pt idx="158">
                  <c:v>10.818825084765542</c:v>
                </c:pt>
                <c:pt idx="159">
                  <c:v>10.779194317311992</c:v>
                </c:pt>
                <c:pt idx="160">
                  <c:v>10.823279007537629</c:v>
                </c:pt>
                <c:pt idx="161">
                  <c:v>10.800426593135905</c:v>
                </c:pt>
                <c:pt idx="162">
                  <c:v>10.855740007387435</c:v>
                </c:pt>
                <c:pt idx="163">
                  <c:v>10.905748752979095</c:v>
                </c:pt>
                <c:pt idx="164">
                  <c:v>10.886712302291725</c:v>
                </c:pt>
                <c:pt idx="165">
                  <c:v>10.835274106142656</c:v>
                </c:pt>
                <c:pt idx="166">
                  <c:v>10.850962780604483</c:v>
                </c:pt>
                <c:pt idx="167">
                  <c:v>10.852620420139228</c:v>
                </c:pt>
                <c:pt idx="168">
                  <c:v>10.860952269119315</c:v>
                </c:pt>
                <c:pt idx="169">
                  <c:v>10.8749822801918</c:v>
                </c:pt>
                <c:pt idx="170">
                  <c:v>10.907761582816516</c:v>
                </c:pt>
                <c:pt idx="171">
                  <c:v>10.888598727705768</c:v>
                </c:pt>
                <c:pt idx="172">
                  <c:v>10.870265588873863</c:v>
                </c:pt>
                <c:pt idx="173">
                  <c:v>10.899432148158468</c:v>
                </c:pt>
                <c:pt idx="174">
                  <c:v>10.941442372875711</c:v>
                </c:pt>
                <c:pt idx="175">
                  <c:v>10.961872551662633</c:v>
                </c:pt>
                <c:pt idx="176">
                  <c:v>10.988303843559132</c:v>
                </c:pt>
                <c:pt idx="177">
                  <c:v>11.078884632695679</c:v>
                </c:pt>
                <c:pt idx="178">
                  <c:v>11.181324080223659</c:v>
                </c:pt>
                <c:pt idx="179">
                  <c:v>11.130276167341018</c:v>
                </c:pt>
                <c:pt idx="180">
                  <c:v>11.137754549694057</c:v>
                </c:pt>
                <c:pt idx="181">
                  <c:v>11.073967233653534</c:v>
                </c:pt>
                <c:pt idx="182">
                  <c:v>11.073617861635068</c:v>
                </c:pt>
                <c:pt idx="183">
                  <c:v>11.001915406254973</c:v>
                </c:pt>
                <c:pt idx="184">
                  <c:v>10.977876892424662</c:v>
                </c:pt>
                <c:pt idx="185">
                  <c:v>10.990715377020557</c:v>
                </c:pt>
                <c:pt idx="186">
                  <c:v>10.933481906616136</c:v>
                </c:pt>
                <c:pt idx="187">
                  <c:v>10.966703670250615</c:v>
                </c:pt>
                <c:pt idx="188">
                  <c:v>10.974845306088016</c:v>
                </c:pt>
                <c:pt idx="189">
                  <c:v>10.980525459246689</c:v>
                </c:pt>
                <c:pt idx="190">
                  <c:v>10.992074005029423</c:v>
                </c:pt>
                <c:pt idx="191">
                  <c:v>10.996116712645001</c:v>
                </c:pt>
                <c:pt idx="192">
                  <c:v>10.96406832777088</c:v>
                </c:pt>
                <c:pt idx="193">
                  <c:v>10.967780163046106</c:v>
                </c:pt>
                <c:pt idx="194">
                  <c:v>10.986519249902768</c:v>
                </c:pt>
                <c:pt idx="195">
                  <c:v>10.960431522243928</c:v>
                </c:pt>
                <c:pt idx="196">
                  <c:v>10.9279737633826</c:v>
                </c:pt>
                <c:pt idx="197">
                  <c:v>10.965854162510844</c:v>
                </c:pt>
                <c:pt idx="198">
                  <c:v>10.981749727919007</c:v>
                </c:pt>
                <c:pt idx="199">
                  <c:v>10.971833197971337</c:v>
                </c:pt>
                <c:pt idx="200">
                  <c:v>11.004178478744533</c:v>
                </c:pt>
                <c:pt idx="201">
                  <c:v>11.039806756221362</c:v>
                </c:pt>
                <c:pt idx="202">
                  <c:v>11.030536002842222</c:v>
                </c:pt>
                <c:pt idx="203">
                  <c:v>11.047811904837266</c:v>
                </c:pt>
                <c:pt idx="204">
                  <c:v>11.044735320316446</c:v>
                </c:pt>
                <c:pt idx="205">
                  <c:v>11.010337203592432</c:v>
                </c:pt>
                <c:pt idx="206">
                  <c:v>10.971959782330972</c:v>
                </c:pt>
                <c:pt idx="207">
                  <c:v>10.997650548922051</c:v>
                </c:pt>
                <c:pt idx="208">
                  <c:v>11.028426298853246</c:v>
                </c:pt>
                <c:pt idx="209">
                  <c:v>11.00025572365108</c:v>
                </c:pt>
                <c:pt idx="210">
                  <c:v>11.026549527583327</c:v>
                </c:pt>
                <c:pt idx="211">
                  <c:v>11.070017827287989</c:v>
                </c:pt>
                <c:pt idx="212">
                  <c:v>11.065358541440435</c:v>
                </c:pt>
                <c:pt idx="213">
                  <c:v>11.090362430455356</c:v>
                </c:pt>
                <c:pt idx="214">
                  <c:v>11.073836301235758</c:v>
                </c:pt>
                <c:pt idx="215">
                  <c:v>11.05395435917038</c:v>
                </c:pt>
                <c:pt idx="216">
                  <c:v>11.026702366155575</c:v>
                </c:pt>
                <c:pt idx="217">
                  <c:v>11.030902347183627</c:v>
                </c:pt>
                <c:pt idx="218">
                  <c:v>11.011030546973631</c:v>
                </c:pt>
                <c:pt idx="219">
                  <c:v>10.898292040234244</c:v>
                </c:pt>
                <c:pt idx="220">
                  <c:v>10.883158597811958</c:v>
                </c:pt>
                <c:pt idx="221">
                  <c:v>10.851842135165008</c:v>
                </c:pt>
                <c:pt idx="222">
                  <c:v>10.900401443606466</c:v>
                </c:pt>
                <c:pt idx="223">
                  <c:v>10.878988304256904</c:v>
                </c:pt>
                <c:pt idx="224">
                  <c:v>10.939851599317004</c:v>
                </c:pt>
                <c:pt idx="225">
                  <c:v>10.948492448173505</c:v>
                </c:pt>
                <c:pt idx="226">
                  <c:v>10.947811472130844</c:v>
                </c:pt>
                <c:pt idx="227">
                  <c:v>10.87715865931645</c:v>
                </c:pt>
                <c:pt idx="228">
                  <c:v>10.941963753546725</c:v>
                </c:pt>
                <c:pt idx="229">
                  <c:v>10.983906441457274</c:v>
                </c:pt>
                <c:pt idx="230">
                  <c:v>10.965909857929638</c:v>
                </c:pt>
                <c:pt idx="231">
                  <c:v>10.946531929256444</c:v>
                </c:pt>
                <c:pt idx="232">
                  <c:v>10.979903903410094</c:v>
                </c:pt>
                <c:pt idx="233">
                  <c:v>10.961687831330668</c:v>
                </c:pt>
                <c:pt idx="234">
                  <c:v>10.949292028273415</c:v>
                </c:pt>
                <c:pt idx="235">
                  <c:v>10.948942052933827</c:v>
                </c:pt>
                <c:pt idx="236">
                  <c:v>10.998768417004174</c:v>
                </c:pt>
                <c:pt idx="237">
                  <c:v>10.98763382430643</c:v>
                </c:pt>
                <c:pt idx="238">
                  <c:v>10.999204968286286</c:v>
                </c:pt>
                <c:pt idx="239">
                  <c:v>10.966665872303022</c:v>
                </c:pt>
                <c:pt idx="240">
                  <c:v>10.980022136939986</c:v>
                </c:pt>
                <c:pt idx="241">
                  <c:v>10.995622082198887</c:v>
                </c:pt>
                <c:pt idx="242">
                  <c:v>10.970629548612939</c:v>
                </c:pt>
                <c:pt idx="243">
                  <c:v>10.908595085674559</c:v>
                </c:pt>
                <c:pt idx="244">
                  <c:v>10.873637805442913</c:v>
                </c:pt>
                <c:pt idx="245">
                  <c:v>10.869984750217785</c:v>
                </c:pt>
                <c:pt idx="246">
                  <c:v>10.894757680930551</c:v>
                </c:pt>
                <c:pt idx="247">
                  <c:v>10.859608562571513</c:v>
                </c:pt>
                <c:pt idx="248">
                  <c:v>10.819623542272936</c:v>
                </c:pt>
                <c:pt idx="249">
                  <c:v>10.796528164204247</c:v>
                </c:pt>
                <c:pt idx="250">
                  <c:v>10.804524023049369</c:v>
                </c:pt>
                <c:pt idx="251">
                  <c:v>10.799382519196444</c:v>
                </c:pt>
                <c:pt idx="252">
                  <c:v>10.797208175674893</c:v>
                </c:pt>
                <c:pt idx="253">
                  <c:v>10.806077997463682</c:v>
                </c:pt>
                <c:pt idx="254">
                  <c:v>10.83115462705787</c:v>
                </c:pt>
                <c:pt idx="255">
                  <c:v>10.842805750968163</c:v>
                </c:pt>
                <c:pt idx="256">
                  <c:v>10.799745455879595</c:v>
                </c:pt>
                <c:pt idx="257">
                  <c:v>10.72095053806961</c:v>
                </c:pt>
                <c:pt idx="258">
                  <c:v>10.655556956701778</c:v>
                </c:pt>
                <c:pt idx="259">
                  <c:v>10.6569687893028</c:v>
                </c:pt>
                <c:pt idx="260">
                  <c:v>10.710920572656104</c:v>
                </c:pt>
                <c:pt idx="261">
                  <c:v>10.72841716874232</c:v>
                </c:pt>
                <c:pt idx="262">
                  <c:v>10.767698553074903</c:v>
                </c:pt>
                <c:pt idx="263">
                  <c:v>10.739882582131107</c:v>
                </c:pt>
                <c:pt idx="264">
                  <c:v>10.74006658213812</c:v>
                </c:pt>
                <c:pt idx="265">
                  <c:v>10.722710309238298</c:v>
                </c:pt>
                <c:pt idx="266">
                  <c:v>10.732273368676623</c:v>
                </c:pt>
                <c:pt idx="267">
                  <c:v>10.66762958236623</c:v>
                </c:pt>
                <c:pt idx="268">
                  <c:v>10.618290566841777</c:v>
                </c:pt>
                <c:pt idx="269">
                  <c:v>10.631907123477895</c:v>
                </c:pt>
                <c:pt idx="270">
                  <c:v>10.673780324613327</c:v>
                </c:pt>
                <c:pt idx="271">
                  <c:v>10.650760676982424</c:v>
                </c:pt>
                <c:pt idx="272">
                  <c:v>10.598309167379215</c:v>
                </c:pt>
                <c:pt idx="273">
                  <c:v>10.605802530740895</c:v>
                </c:pt>
                <c:pt idx="274">
                  <c:v>10.57174854684833</c:v>
                </c:pt>
                <c:pt idx="275">
                  <c:v>10.570091211740889</c:v>
                </c:pt>
                <c:pt idx="276">
                  <c:v>10.626556859215851</c:v>
                </c:pt>
                <c:pt idx="277">
                  <c:v>10.652294369581213</c:v>
                </c:pt>
                <c:pt idx="278">
                  <c:v>10.680125794634906</c:v>
                </c:pt>
                <c:pt idx="279">
                  <c:v>10.621476290043651</c:v>
                </c:pt>
                <c:pt idx="280">
                  <c:v>10.645328398416918</c:v>
                </c:pt>
                <c:pt idx="281">
                  <c:v>10.647017887085768</c:v>
                </c:pt>
                <c:pt idx="282">
                  <c:v>10.607946896813107</c:v>
                </c:pt>
                <c:pt idx="283">
                  <c:v>10.674697353385957</c:v>
                </c:pt>
                <c:pt idx="284">
                  <c:v>10.695543349691528</c:v>
                </c:pt>
                <c:pt idx="285">
                  <c:v>10.616263287798654</c:v>
                </c:pt>
                <c:pt idx="286">
                  <c:v>10.586846468025023</c:v>
                </c:pt>
                <c:pt idx="287">
                  <c:v>10.568355458135111</c:v>
                </c:pt>
                <c:pt idx="288">
                  <c:v>10.69011839779639</c:v>
                </c:pt>
                <c:pt idx="289">
                  <c:v>10.650261411236096</c:v>
                </c:pt>
                <c:pt idx="290">
                  <c:v>10.676971730728338</c:v>
                </c:pt>
                <c:pt idx="291">
                  <c:v>10.681355391851366</c:v>
                </c:pt>
                <c:pt idx="292">
                  <c:v>10.63237171322741</c:v>
                </c:pt>
                <c:pt idx="293">
                  <c:v>10.675673364254834</c:v>
                </c:pt>
                <c:pt idx="294">
                  <c:v>10.693299611292199</c:v>
                </c:pt>
                <c:pt idx="295">
                  <c:v>10.715081943055118</c:v>
                </c:pt>
                <c:pt idx="296">
                  <c:v>10.734513579711519</c:v>
                </c:pt>
                <c:pt idx="297">
                  <c:v>10.751535683517245</c:v>
                </c:pt>
                <c:pt idx="298">
                  <c:v>10.859262610772697</c:v>
                </c:pt>
                <c:pt idx="299">
                  <c:v>10.852363280361036</c:v>
                </c:pt>
                <c:pt idx="300">
                  <c:v>10.816520027508455</c:v>
                </c:pt>
                <c:pt idx="301">
                  <c:v>10.802511368756408</c:v>
                </c:pt>
                <c:pt idx="302">
                  <c:v>10.886772573112141</c:v>
                </c:pt>
                <c:pt idx="303">
                  <c:v>10.879897416548047</c:v>
                </c:pt>
                <c:pt idx="304">
                  <c:v>10.952422810204965</c:v>
                </c:pt>
                <c:pt idx="305">
                  <c:v>10.909450613436539</c:v>
                </c:pt>
                <c:pt idx="306">
                  <c:v>10.855114317090491</c:v>
                </c:pt>
                <c:pt idx="307">
                  <c:v>10.806644667775922</c:v>
                </c:pt>
                <c:pt idx="308">
                  <c:v>10.801154315515369</c:v>
                </c:pt>
                <c:pt idx="309">
                  <c:v>10.855549141186541</c:v>
                </c:pt>
                <c:pt idx="310">
                  <c:v>10.877280215645206</c:v>
                </c:pt>
                <c:pt idx="311">
                  <c:v>10.893102434230524</c:v>
                </c:pt>
                <c:pt idx="312">
                  <c:v>10.897070637688994</c:v>
                </c:pt>
                <c:pt idx="313">
                  <c:v>10.847444588099151</c:v>
                </c:pt>
                <c:pt idx="314">
                  <c:v>10.841309234329954</c:v>
                </c:pt>
                <c:pt idx="315">
                  <c:v>10.897848731624951</c:v>
                </c:pt>
                <c:pt idx="316">
                  <c:v>10.914075878173124</c:v>
                </c:pt>
                <c:pt idx="317">
                  <c:v>10.912080769764458</c:v>
                </c:pt>
                <c:pt idx="318">
                  <c:v>10.931510056666353</c:v>
                </c:pt>
                <c:pt idx="319">
                  <c:v>10.892629865146755</c:v>
                </c:pt>
                <c:pt idx="320">
                  <c:v>10.928170508393031</c:v>
                </c:pt>
                <c:pt idx="321">
                  <c:v>10.973434615294499</c:v>
                </c:pt>
                <c:pt idx="322">
                  <c:v>10.975837131958206</c:v>
                </c:pt>
                <c:pt idx="323">
                  <c:v>10.953711613203865</c:v>
                </c:pt>
                <c:pt idx="324">
                  <c:v>10.983686688228097</c:v>
                </c:pt>
                <c:pt idx="325">
                  <c:v>11.010820053654456</c:v>
                </c:pt>
                <c:pt idx="326">
                  <c:v>11.013740294296536</c:v>
                </c:pt>
                <c:pt idx="327">
                  <c:v>11.044282442303624</c:v>
                </c:pt>
                <c:pt idx="328">
                  <c:v>11.002143829991812</c:v>
                </c:pt>
                <c:pt idx="329">
                  <c:v>11.012074430662727</c:v>
                </c:pt>
                <c:pt idx="330">
                  <c:v>11.046720583389369</c:v>
                </c:pt>
                <c:pt idx="331">
                  <c:v>10.989936585988737</c:v>
                </c:pt>
                <c:pt idx="332">
                  <c:v>11.013337448450667</c:v>
                </c:pt>
                <c:pt idx="333">
                  <c:v>11.010911994034641</c:v>
                </c:pt>
                <c:pt idx="334">
                  <c:v>11.056329992078847</c:v>
                </c:pt>
                <c:pt idx="335">
                  <c:v>11.061958386345967</c:v>
                </c:pt>
                <c:pt idx="336">
                  <c:v>10.959142686758952</c:v>
                </c:pt>
                <c:pt idx="337">
                  <c:v>10.937781972339458</c:v>
                </c:pt>
                <c:pt idx="338">
                  <c:v>11.00147867130311</c:v>
                </c:pt>
                <c:pt idx="339">
                  <c:v>11.002432777537452</c:v>
                </c:pt>
                <c:pt idx="340">
                  <c:v>10.949483407638221</c:v>
                </c:pt>
                <c:pt idx="341">
                  <c:v>10.874302026516609</c:v>
                </c:pt>
                <c:pt idx="342">
                  <c:v>10.908603357965275</c:v>
                </c:pt>
                <c:pt idx="343">
                  <c:v>10.870252555490659</c:v>
                </c:pt>
                <c:pt idx="344">
                  <c:v>10.845094301260445</c:v>
                </c:pt>
                <c:pt idx="345">
                  <c:v>10.857674289729619</c:v>
                </c:pt>
                <c:pt idx="346">
                  <c:v>10.850723779603877</c:v>
                </c:pt>
                <c:pt idx="347">
                  <c:v>10.850632195859207</c:v>
                </c:pt>
                <c:pt idx="348">
                  <c:v>10.875834505688658</c:v>
                </c:pt>
                <c:pt idx="349">
                  <c:v>10.895390683595943</c:v>
                </c:pt>
                <c:pt idx="350">
                  <c:v>10.896383668699897</c:v>
                </c:pt>
                <c:pt idx="351">
                  <c:v>10.905225159443173</c:v>
                </c:pt>
                <c:pt idx="352">
                  <c:v>10.947507964537726</c:v>
                </c:pt>
                <c:pt idx="353">
                  <c:v>11.013810582465592</c:v>
                </c:pt>
                <c:pt idx="354">
                  <c:v>11.018182124933329</c:v>
                </c:pt>
                <c:pt idx="355">
                  <c:v>11.054874357822554</c:v>
                </c:pt>
                <c:pt idx="356">
                  <c:v>11.077229158345981</c:v>
                </c:pt>
                <c:pt idx="357">
                  <c:v>11.102737250286504</c:v>
                </c:pt>
                <c:pt idx="358">
                  <c:v>11.12977384621035</c:v>
                </c:pt>
                <c:pt idx="359">
                  <c:v>11.233928255610929</c:v>
                </c:pt>
                <c:pt idx="360">
                  <c:v>11.241351666820027</c:v>
                </c:pt>
                <c:pt idx="361">
                  <c:v>11.357522322516928</c:v>
                </c:pt>
                <c:pt idx="362">
                  <c:v>11.345321160336553</c:v>
                </c:pt>
                <c:pt idx="363">
                  <c:v>11.412891843418741</c:v>
                </c:pt>
                <c:pt idx="364">
                  <c:v>11.377652142544735</c:v>
                </c:pt>
                <c:pt idx="365">
                  <c:v>11.385903252786576</c:v>
                </c:pt>
                <c:pt idx="366">
                  <c:v>11.434680523317834</c:v>
                </c:pt>
                <c:pt idx="367">
                  <c:v>11.46869392230815</c:v>
                </c:pt>
                <c:pt idx="368">
                  <c:v>11.414838217879968</c:v>
                </c:pt>
                <c:pt idx="369">
                  <c:v>11.398014677228998</c:v>
                </c:pt>
                <c:pt idx="370">
                  <c:v>11.452460340246047</c:v>
                </c:pt>
                <c:pt idx="371">
                  <c:v>11.400948728578935</c:v>
                </c:pt>
                <c:pt idx="372">
                  <c:v>11.444655401238292</c:v>
                </c:pt>
                <c:pt idx="373">
                  <c:v>11.430180812691152</c:v>
                </c:pt>
                <c:pt idx="374">
                  <c:v>11.431763281901331</c:v>
                </c:pt>
                <c:pt idx="375">
                  <c:v>11.45823193854021</c:v>
                </c:pt>
                <c:pt idx="376">
                  <c:v>11.485858388590142</c:v>
                </c:pt>
                <c:pt idx="377">
                  <c:v>11.470239344072976</c:v>
                </c:pt>
                <c:pt idx="378">
                  <c:v>11.433156442598104</c:v>
                </c:pt>
                <c:pt idx="379">
                  <c:v>11.392100916870072</c:v>
                </c:pt>
                <c:pt idx="380">
                  <c:v>11.376028717700709</c:v>
                </c:pt>
                <c:pt idx="381">
                  <c:v>11.356370909215755</c:v>
                </c:pt>
                <c:pt idx="382">
                  <c:v>11.334425364816228</c:v>
                </c:pt>
                <c:pt idx="383">
                  <c:v>11.378661660967852</c:v>
                </c:pt>
                <c:pt idx="384">
                  <c:v>11.374121309514845</c:v>
                </c:pt>
                <c:pt idx="385">
                  <c:v>11.450259960548721</c:v>
                </c:pt>
                <c:pt idx="386">
                  <c:v>11.420104609382141</c:v>
                </c:pt>
                <c:pt idx="387">
                  <c:v>11.41155457980711</c:v>
                </c:pt>
                <c:pt idx="388">
                  <c:v>11.424532358167173</c:v>
                </c:pt>
                <c:pt idx="389">
                  <c:v>11.348269421691333</c:v>
                </c:pt>
                <c:pt idx="390">
                  <c:v>11.345747151717806</c:v>
                </c:pt>
                <c:pt idx="391">
                  <c:v>11.390499510505935</c:v>
                </c:pt>
                <c:pt idx="392">
                  <c:v>11.338033827993698</c:v>
                </c:pt>
                <c:pt idx="393">
                  <c:v>11.387876536842253</c:v>
                </c:pt>
                <c:pt idx="394">
                  <c:v>11.375301645130042</c:v>
                </c:pt>
                <c:pt idx="395">
                  <c:v>11.355475534275824</c:v>
                </c:pt>
                <c:pt idx="396">
                  <c:v>11.362082378652151</c:v>
                </c:pt>
                <c:pt idx="397">
                  <c:v>11.316819070619166</c:v>
                </c:pt>
                <c:pt idx="398">
                  <c:v>11.290337337970712</c:v>
                </c:pt>
                <c:pt idx="399">
                  <c:v>11.270990911095852</c:v>
                </c:pt>
                <c:pt idx="400">
                  <c:v>11.267983263481783</c:v>
                </c:pt>
                <c:pt idx="401">
                  <c:v>11.234557240890165</c:v>
                </c:pt>
                <c:pt idx="402">
                  <c:v>11.217856646991097</c:v>
                </c:pt>
                <c:pt idx="403">
                  <c:v>11.207539945055588</c:v>
                </c:pt>
                <c:pt idx="404">
                  <c:v>11.276787143215289</c:v>
                </c:pt>
                <c:pt idx="405">
                  <c:v>11.337569606662923</c:v>
                </c:pt>
                <c:pt idx="406">
                  <c:v>11.310962234495543</c:v>
                </c:pt>
                <c:pt idx="407">
                  <c:v>11.332957927868819</c:v>
                </c:pt>
                <c:pt idx="408">
                  <c:v>11.39764794139812</c:v>
                </c:pt>
                <c:pt idx="409">
                  <c:v>11.464312730404467</c:v>
                </c:pt>
                <c:pt idx="410">
                  <c:v>11.447163692894446</c:v>
                </c:pt>
                <c:pt idx="411">
                  <c:v>11.466921254259427</c:v>
                </c:pt>
                <c:pt idx="412">
                  <c:v>11.395346434409667</c:v>
                </c:pt>
                <c:pt idx="413">
                  <c:v>11.338437377822768</c:v>
                </c:pt>
                <c:pt idx="414">
                  <c:v>11.323691048772469</c:v>
                </c:pt>
                <c:pt idx="415">
                  <c:v>11.334662798811024</c:v>
                </c:pt>
                <c:pt idx="416">
                  <c:v>11.289814594924168</c:v>
                </c:pt>
                <c:pt idx="417">
                  <c:v>11.281611265379324</c:v>
                </c:pt>
                <c:pt idx="418">
                  <c:v>11.315564496523901</c:v>
                </c:pt>
                <c:pt idx="419">
                  <c:v>11.365827988146911</c:v>
                </c:pt>
                <c:pt idx="420">
                  <c:v>11.407671193367554</c:v>
                </c:pt>
                <c:pt idx="421">
                  <c:v>11.423433141840349</c:v>
                </c:pt>
                <c:pt idx="422">
                  <c:v>11.447750042999447</c:v>
                </c:pt>
                <c:pt idx="423">
                  <c:v>11.469267702923389</c:v>
                </c:pt>
                <c:pt idx="424">
                  <c:v>11.517054673913757</c:v>
                </c:pt>
                <c:pt idx="425">
                  <c:v>11.560699531181406</c:v>
                </c:pt>
                <c:pt idx="426">
                  <c:v>11.576682009371952</c:v>
                </c:pt>
                <c:pt idx="427">
                  <c:v>11.576641916795175</c:v>
                </c:pt>
                <c:pt idx="428">
                  <c:v>11.539056036220261</c:v>
                </c:pt>
                <c:pt idx="429">
                  <c:v>11.543400608530542</c:v>
                </c:pt>
                <c:pt idx="430">
                  <c:v>11.556195524425418</c:v>
                </c:pt>
                <c:pt idx="431">
                  <c:v>11.533197228993052</c:v>
                </c:pt>
                <c:pt idx="432">
                  <c:v>11.486662683306651</c:v>
                </c:pt>
                <c:pt idx="433">
                  <c:v>11.514238737372985</c:v>
                </c:pt>
                <c:pt idx="434">
                  <c:v>11.456289734282654</c:v>
                </c:pt>
                <c:pt idx="435">
                  <c:v>11.500234340698956</c:v>
                </c:pt>
                <c:pt idx="436">
                  <c:v>11.494736704223884</c:v>
                </c:pt>
                <c:pt idx="437">
                  <c:v>11.547119175824111</c:v>
                </c:pt>
                <c:pt idx="438">
                  <c:v>11.568978297256542</c:v>
                </c:pt>
                <c:pt idx="439">
                  <c:v>11.513224953818886</c:v>
                </c:pt>
                <c:pt idx="440">
                  <c:v>11.526310814107363</c:v>
                </c:pt>
                <c:pt idx="441">
                  <c:v>11.513932960159496</c:v>
                </c:pt>
                <c:pt idx="442">
                  <c:v>11.503702267950393</c:v>
                </c:pt>
                <c:pt idx="443">
                  <c:v>11.569930930853554</c:v>
                </c:pt>
                <c:pt idx="444">
                  <c:v>11.539962208258899</c:v>
                </c:pt>
                <c:pt idx="445">
                  <c:v>11.543326417339324</c:v>
                </c:pt>
                <c:pt idx="446">
                  <c:v>11.555941876683637</c:v>
                </c:pt>
                <c:pt idx="447">
                  <c:v>11.565757010868834</c:v>
                </c:pt>
                <c:pt idx="448">
                  <c:v>11.542613596474794</c:v>
                </c:pt>
                <c:pt idx="449">
                  <c:v>11.503424332596136</c:v>
                </c:pt>
                <c:pt idx="450">
                  <c:v>11.466232253735081</c:v>
                </c:pt>
                <c:pt idx="451">
                  <c:v>11.42420467390148</c:v>
                </c:pt>
                <c:pt idx="452">
                  <c:v>11.46977689772179</c:v>
                </c:pt>
                <c:pt idx="453">
                  <c:v>11.4843539926243</c:v>
                </c:pt>
                <c:pt idx="454">
                  <c:v>11.508987442536823</c:v>
                </c:pt>
                <c:pt idx="455">
                  <c:v>11.531189479753321</c:v>
                </c:pt>
                <c:pt idx="456">
                  <c:v>11.561680830388541</c:v>
                </c:pt>
                <c:pt idx="457">
                  <c:v>11.545516859062387</c:v>
                </c:pt>
                <c:pt idx="458">
                  <c:v>11.576192749486882</c:v>
                </c:pt>
                <c:pt idx="459">
                  <c:v>11.6050463133494</c:v>
                </c:pt>
                <c:pt idx="460">
                  <c:v>11.639135328631648</c:v>
                </c:pt>
                <c:pt idx="461">
                  <c:v>11.647415413386042</c:v>
                </c:pt>
                <c:pt idx="462">
                  <c:v>11.61652231778778</c:v>
                </c:pt>
                <c:pt idx="463">
                  <c:v>11.632504380060251</c:v>
                </c:pt>
                <c:pt idx="464">
                  <c:v>11.650112785017097</c:v>
                </c:pt>
                <c:pt idx="465">
                  <c:v>11.598209952092477</c:v>
                </c:pt>
                <c:pt idx="466">
                  <c:v>11.558939544258514</c:v>
                </c:pt>
                <c:pt idx="467">
                  <c:v>11.528490695290552</c:v>
                </c:pt>
                <c:pt idx="468">
                  <c:v>11.541673524635774</c:v>
                </c:pt>
                <c:pt idx="469">
                  <c:v>11.499549412787747</c:v>
                </c:pt>
                <c:pt idx="470">
                  <c:v>11.483855281677636</c:v>
                </c:pt>
                <c:pt idx="471">
                  <c:v>11.497495388004674</c:v>
                </c:pt>
                <c:pt idx="472">
                  <c:v>11.527330172179596</c:v>
                </c:pt>
                <c:pt idx="473">
                  <c:v>11.530867120791134</c:v>
                </c:pt>
                <c:pt idx="474">
                  <c:v>11.507309038822644</c:v>
                </c:pt>
                <c:pt idx="475">
                  <c:v>11.507866860472506</c:v>
                </c:pt>
                <c:pt idx="476">
                  <c:v>11.531009660147454</c:v>
                </c:pt>
                <c:pt idx="477">
                  <c:v>11.611246735131788</c:v>
                </c:pt>
                <c:pt idx="478">
                  <c:v>11.656324833461301</c:v>
                </c:pt>
                <c:pt idx="479">
                  <c:v>11.728637861307714</c:v>
                </c:pt>
                <c:pt idx="480">
                  <c:v>11.693596771312949</c:v>
                </c:pt>
                <c:pt idx="481">
                  <c:v>11.663361771934225</c:v>
                </c:pt>
                <c:pt idx="482">
                  <c:v>11.637105978198234</c:v>
                </c:pt>
                <c:pt idx="483">
                  <c:v>11.642634552905234</c:v>
                </c:pt>
                <c:pt idx="484">
                  <c:v>11.632956949294897</c:v>
                </c:pt>
                <c:pt idx="485">
                  <c:v>11.611058659660015</c:v>
                </c:pt>
                <c:pt idx="486">
                  <c:v>11.632675088669426</c:v>
                </c:pt>
                <c:pt idx="487">
                  <c:v>11.644557139526031</c:v>
                </c:pt>
                <c:pt idx="488">
                  <c:v>11.730844389477038</c:v>
                </c:pt>
                <c:pt idx="489">
                  <c:v>11.78209806573045</c:v>
                </c:pt>
                <c:pt idx="490">
                  <c:v>11.76427800421782</c:v>
                </c:pt>
                <c:pt idx="491">
                  <c:v>11.770571022755032</c:v>
                </c:pt>
                <c:pt idx="492">
                  <c:v>11.757580474520958</c:v>
                </c:pt>
                <c:pt idx="493">
                  <c:v>11.789947779354319</c:v>
                </c:pt>
                <c:pt idx="494">
                  <c:v>11.815350436937376</c:v>
                </c:pt>
                <c:pt idx="495">
                  <c:v>11.764033246369205</c:v>
                </c:pt>
                <c:pt idx="496">
                  <c:v>11.826170645501355</c:v>
                </c:pt>
                <c:pt idx="497">
                  <c:v>11.828083435946313</c:v>
                </c:pt>
                <c:pt idx="498">
                  <c:v>11.877280358431776</c:v>
                </c:pt>
                <c:pt idx="499">
                  <c:v>11.852130601222905</c:v>
                </c:pt>
                <c:pt idx="500">
                  <c:v>11.877432805382918</c:v>
                </c:pt>
                <c:pt idx="501">
                  <c:v>11.922384118769745</c:v>
                </c:pt>
                <c:pt idx="502">
                  <c:v>11.905855287989647</c:v>
                </c:pt>
                <c:pt idx="503">
                  <c:v>11.934341005532502</c:v>
                </c:pt>
                <c:pt idx="504">
                  <c:v>11.903170964740704</c:v>
                </c:pt>
                <c:pt idx="505">
                  <c:v>11.915748890974468</c:v>
                </c:pt>
                <c:pt idx="506">
                  <c:v>11.952060202597499</c:v>
                </c:pt>
                <c:pt idx="507">
                  <c:v>11.962171077799654</c:v>
                </c:pt>
                <c:pt idx="508">
                  <c:v>11.944353389558767</c:v>
                </c:pt>
                <c:pt idx="509">
                  <c:v>11.927402915581775</c:v>
                </c:pt>
                <c:pt idx="510">
                  <c:v>11.89393050674521</c:v>
                </c:pt>
                <c:pt idx="511">
                  <c:v>11.901807180818961</c:v>
                </c:pt>
                <c:pt idx="512">
                  <c:v>11.87675451437739</c:v>
                </c:pt>
                <c:pt idx="513">
                  <c:v>11.828000133427846</c:v>
                </c:pt>
                <c:pt idx="514">
                  <c:v>11.871596024409564</c:v>
                </c:pt>
                <c:pt idx="515">
                  <c:v>11.865423187290155</c:v>
                </c:pt>
                <c:pt idx="516">
                  <c:v>11.870150744414017</c:v>
                </c:pt>
                <c:pt idx="517">
                  <c:v>11.89531807965772</c:v>
                </c:pt>
                <c:pt idx="518">
                  <c:v>11.900074959713812</c:v>
                </c:pt>
                <c:pt idx="519">
                  <c:v>11.90902479111738</c:v>
                </c:pt>
                <c:pt idx="520">
                  <c:v>11.86754072348783</c:v>
                </c:pt>
                <c:pt idx="521">
                  <c:v>11.914292048136758</c:v>
                </c:pt>
                <c:pt idx="522">
                  <c:v>11.930561239098216</c:v>
                </c:pt>
                <c:pt idx="523">
                  <c:v>11.937651279220113</c:v>
                </c:pt>
                <c:pt idx="524">
                  <c:v>11.888655307107586</c:v>
                </c:pt>
                <c:pt idx="525">
                  <c:v>11.907488017951255</c:v>
                </c:pt>
                <c:pt idx="526">
                  <c:v>11.875397458965633</c:v>
                </c:pt>
                <c:pt idx="527">
                  <c:v>11.86067648078506</c:v>
                </c:pt>
                <c:pt idx="528">
                  <c:v>11.85257084689929</c:v>
                </c:pt>
                <c:pt idx="529">
                  <c:v>11.876607966668271</c:v>
                </c:pt>
                <c:pt idx="530">
                  <c:v>11.938405362077759</c:v>
                </c:pt>
                <c:pt idx="531">
                  <c:v>11.950755116376568</c:v>
                </c:pt>
                <c:pt idx="532">
                  <c:v>11.997314514297075</c:v>
                </c:pt>
                <c:pt idx="533">
                  <c:v>11.98297081899404</c:v>
                </c:pt>
                <c:pt idx="534">
                  <c:v>11.984590822198637</c:v>
                </c:pt>
                <c:pt idx="535">
                  <c:v>11.951131912097464</c:v>
                </c:pt>
                <c:pt idx="536">
                  <c:v>11.920309276350849</c:v>
                </c:pt>
                <c:pt idx="537">
                  <c:v>11.920946482460387</c:v>
                </c:pt>
                <c:pt idx="538">
                  <c:v>11.957784810631539</c:v>
                </c:pt>
                <c:pt idx="539">
                  <c:v>11.970569244685453</c:v>
                </c:pt>
                <c:pt idx="540">
                  <c:v>12.013555166191969</c:v>
                </c:pt>
                <c:pt idx="541">
                  <c:v>11.892079807370099</c:v>
                </c:pt>
                <c:pt idx="542">
                  <c:v>11.899878983295014</c:v>
                </c:pt>
                <c:pt idx="543">
                  <c:v>11.925165062536037</c:v>
                </c:pt>
                <c:pt idx="544">
                  <c:v>11.962119347245435</c:v>
                </c:pt>
                <c:pt idx="545">
                  <c:v>11.981627529607048</c:v>
                </c:pt>
                <c:pt idx="546">
                  <c:v>12.025733203993035</c:v>
                </c:pt>
                <c:pt idx="547">
                  <c:v>11.995524421494427</c:v>
                </c:pt>
                <c:pt idx="548">
                  <c:v>12.013388790432511</c:v>
                </c:pt>
                <c:pt idx="549">
                  <c:v>12.040380766326042</c:v>
                </c:pt>
                <c:pt idx="550">
                  <c:v>12.06568037671175</c:v>
                </c:pt>
                <c:pt idx="551">
                  <c:v>12.064623387676962</c:v>
                </c:pt>
                <c:pt idx="552">
                  <c:v>12.099635012679665</c:v>
                </c:pt>
                <c:pt idx="553">
                  <c:v>12.096320160653462</c:v>
                </c:pt>
                <c:pt idx="554">
                  <c:v>12.068759164451935</c:v>
                </c:pt>
                <c:pt idx="555">
                  <c:v>12.097341604140002</c:v>
                </c:pt>
                <c:pt idx="556">
                  <c:v>12.16326357136902</c:v>
                </c:pt>
                <c:pt idx="557">
                  <c:v>12.211267091099669</c:v>
                </c:pt>
                <c:pt idx="558">
                  <c:v>12.27345399491397</c:v>
                </c:pt>
                <c:pt idx="559">
                  <c:v>12.285597588271418</c:v>
                </c:pt>
                <c:pt idx="560">
                  <c:v>12.266338993912079</c:v>
                </c:pt>
                <c:pt idx="561">
                  <c:v>12.249591336894037</c:v>
                </c:pt>
                <c:pt idx="562">
                  <c:v>12.271617429583163</c:v>
                </c:pt>
                <c:pt idx="563">
                  <c:v>12.284703109499199</c:v>
                </c:pt>
                <c:pt idx="564">
                  <c:v>12.298046041405115</c:v>
                </c:pt>
                <c:pt idx="565">
                  <c:v>12.393041726096055</c:v>
                </c:pt>
                <c:pt idx="566">
                  <c:v>12.368057378576449</c:v>
                </c:pt>
                <c:pt idx="567">
                  <c:v>12.358174596233383</c:v>
                </c:pt>
                <c:pt idx="568">
                  <c:v>12.4262689412427</c:v>
                </c:pt>
                <c:pt idx="569">
                  <c:v>12.412580017758316</c:v>
                </c:pt>
                <c:pt idx="570">
                  <c:v>12.339022819713414</c:v>
                </c:pt>
                <c:pt idx="571">
                  <c:v>12.366568219891343</c:v>
                </c:pt>
                <c:pt idx="572">
                  <c:v>12.297930682108557</c:v>
                </c:pt>
                <c:pt idx="573">
                  <c:v>12.304422608558493</c:v>
                </c:pt>
                <c:pt idx="574">
                  <c:v>12.304135659499297</c:v>
                </c:pt>
                <c:pt idx="575">
                  <c:v>12.289743412799785</c:v>
                </c:pt>
                <c:pt idx="576">
                  <c:v>12.392698652939863</c:v>
                </c:pt>
                <c:pt idx="577">
                  <c:v>12.36051761271308</c:v>
                </c:pt>
                <c:pt idx="578">
                  <c:v>12.330292437816535</c:v>
                </c:pt>
                <c:pt idx="579">
                  <c:v>12.346428880475452</c:v>
                </c:pt>
                <c:pt idx="580">
                  <c:v>12.344164218458111</c:v>
                </c:pt>
                <c:pt idx="581">
                  <c:v>12.352195599873502</c:v>
                </c:pt>
                <c:pt idx="582">
                  <c:v>12.302796809438187</c:v>
                </c:pt>
                <c:pt idx="583">
                  <c:v>12.320921601493906</c:v>
                </c:pt>
                <c:pt idx="584">
                  <c:v>12.283445007230632</c:v>
                </c:pt>
                <c:pt idx="585">
                  <c:v>12.275009142107418</c:v>
                </c:pt>
                <c:pt idx="586">
                  <c:v>12.277483404209582</c:v>
                </c:pt>
                <c:pt idx="587">
                  <c:v>12.300601319925677</c:v>
                </c:pt>
                <c:pt idx="588">
                  <c:v>12.262298031058934</c:v>
                </c:pt>
                <c:pt idx="589">
                  <c:v>12.267739375255756</c:v>
                </c:pt>
                <c:pt idx="590">
                  <c:v>12.259960043782394</c:v>
                </c:pt>
                <c:pt idx="591">
                  <c:v>12.225600501494794</c:v>
                </c:pt>
                <c:pt idx="592">
                  <c:v>12.169902380147393</c:v>
                </c:pt>
                <c:pt idx="593">
                  <c:v>12.151995109876742</c:v>
                </c:pt>
                <c:pt idx="594">
                  <c:v>12.189915668550857</c:v>
                </c:pt>
                <c:pt idx="595">
                  <c:v>12.25305432002299</c:v>
                </c:pt>
                <c:pt idx="596">
                  <c:v>12.309740534107291</c:v>
                </c:pt>
                <c:pt idx="597">
                  <c:v>12.344521391509081</c:v>
                </c:pt>
                <c:pt idx="598">
                  <c:v>12.35939455593855</c:v>
                </c:pt>
                <c:pt idx="599">
                  <c:v>12.370907062655903</c:v>
                </c:pt>
                <c:pt idx="600">
                  <c:v>12.333268358143407</c:v>
                </c:pt>
                <c:pt idx="601">
                  <c:v>12.323212710394527</c:v>
                </c:pt>
                <c:pt idx="602">
                  <c:v>12.298178067723279</c:v>
                </c:pt>
                <c:pt idx="603">
                  <c:v>12.322094179707138</c:v>
                </c:pt>
                <c:pt idx="604">
                  <c:v>12.357119295368866</c:v>
                </c:pt>
                <c:pt idx="605">
                  <c:v>12.331921275870069</c:v>
                </c:pt>
                <c:pt idx="606">
                  <c:v>12.333121911807003</c:v>
                </c:pt>
                <c:pt idx="607">
                  <c:v>12.33585017227673</c:v>
                </c:pt>
                <c:pt idx="608">
                  <c:v>12.345528626620133</c:v>
                </c:pt>
                <c:pt idx="609">
                  <c:v>12.391766073690148</c:v>
                </c:pt>
                <c:pt idx="610">
                  <c:v>12.348076166945313</c:v>
                </c:pt>
                <c:pt idx="611">
                  <c:v>12.328356977631982</c:v>
                </c:pt>
                <c:pt idx="612">
                  <c:v>12.407390272932558</c:v>
                </c:pt>
                <c:pt idx="613">
                  <c:v>12.376522461142512</c:v>
                </c:pt>
                <c:pt idx="614">
                  <c:v>12.350238790218983</c:v>
                </c:pt>
                <c:pt idx="615">
                  <c:v>12.269119789082737</c:v>
                </c:pt>
                <c:pt idx="616">
                  <c:v>12.232748174458589</c:v>
                </c:pt>
                <c:pt idx="617">
                  <c:v>12.260096876596556</c:v>
                </c:pt>
                <c:pt idx="618">
                  <c:v>12.298268088573591</c:v>
                </c:pt>
                <c:pt idx="619">
                  <c:v>12.236524803135573</c:v>
                </c:pt>
                <c:pt idx="620">
                  <c:v>12.320700151058213</c:v>
                </c:pt>
                <c:pt idx="621">
                  <c:v>12.367262050186993</c:v>
                </c:pt>
                <c:pt idx="622">
                  <c:v>12.378773050574321</c:v>
                </c:pt>
                <c:pt idx="623">
                  <c:v>12.342074902722981</c:v>
                </c:pt>
                <c:pt idx="624">
                  <c:v>12.40079062553731</c:v>
                </c:pt>
                <c:pt idx="625">
                  <c:v>12.376517966658028</c:v>
                </c:pt>
                <c:pt idx="626">
                  <c:v>12.387405004786926</c:v>
                </c:pt>
                <c:pt idx="627">
                  <c:v>12.367545612356428</c:v>
                </c:pt>
                <c:pt idx="628">
                  <c:v>12.432377461192258</c:v>
                </c:pt>
                <c:pt idx="629">
                  <c:v>12.389979632036061</c:v>
                </c:pt>
                <c:pt idx="630">
                  <c:v>12.345565612040463</c:v>
                </c:pt>
                <c:pt idx="631">
                  <c:v>12.355371252360802</c:v>
                </c:pt>
                <c:pt idx="632">
                  <c:v>12.336830473931927</c:v>
                </c:pt>
                <c:pt idx="633">
                  <c:v>12.336174406549048</c:v>
                </c:pt>
                <c:pt idx="634">
                  <c:v>12.285178299697662</c:v>
                </c:pt>
                <c:pt idx="635">
                  <c:v>12.296410233422796</c:v>
                </c:pt>
                <c:pt idx="636">
                  <c:v>12.303290718004009</c:v>
                </c:pt>
                <c:pt idx="637">
                  <c:v>12.244615375553908</c:v>
                </c:pt>
                <c:pt idx="638">
                  <c:v>12.276918763957269</c:v>
                </c:pt>
                <c:pt idx="639">
                  <c:v>12.319837614044108</c:v>
                </c:pt>
                <c:pt idx="640">
                  <c:v>12.309245005055892</c:v>
                </c:pt>
                <c:pt idx="641">
                  <c:v>12.346679065441524</c:v>
                </c:pt>
                <c:pt idx="642">
                  <c:v>12.306439463911586</c:v>
                </c:pt>
                <c:pt idx="643">
                  <c:v>12.264550268834562</c:v>
                </c:pt>
                <c:pt idx="644">
                  <c:v>12.307750736232999</c:v>
                </c:pt>
                <c:pt idx="645">
                  <c:v>12.357781124529465</c:v>
                </c:pt>
                <c:pt idx="646">
                  <c:v>12.379889763219253</c:v>
                </c:pt>
                <c:pt idx="647">
                  <c:v>12.431074611523931</c:v>
                </c:pt>
                <c:pt idx="648">
                  <c:v>12.39805593436601</c:v>
                </c:pt>
                <c:pt idx="649">
                  <c:v>12.409203607485654</c:v>
                </c:pt>
                <c:pt idx="650">
                  <c:v>12.404372245296551</c:v>
                </c:pt>
                <c:pt idx="651">
                  <c:v>12.434431939808738</c:v>
                </c:pt>
                <c:pt idx="652">
                  <c:v>12.413224936598757</c:v>
                </c:pt>
                <c:pt idx="653">
                  <c:v>12.442992126612193</c:v>
                </c:pt>
                <c:pt idx="654">
                  <c:v>12.47422561720845</c:v>
                </c:pt>
                <c:pt idx="655">
                  <c:v>12.487553002139812</c:v>
                </c:pt>
                <c:pt idx="656">
                  <c:v>12.54977259741808</c:v>
                </c:pt>
                <c:pt idx="657">
                  <c:v>12.504043884269965</c:v>
                </c:pt>
                <c:pt idx="658">
                  <c:v>12.550721146126435</c:v>
                </c:pt>
                <c:pt idx="659">
                  <c:v>12.529174996846209</c:v>
                </c:pt>
                <c:pt idx="660">
                  <c:v>12.48878787872861</c:v>
                </c:pt>
                <c:pt idx="661">
                  <c:v>12.528303514534493</c:v>
                </c:pt>
                <c:pt idx="662">
                  <c:v>12.537382245831459</c:v>
                </c:pt>
                <c:pt idx="663">
                  <c:v>12.614195904018748</c:v>
                </c:pt>
                <c:pt idx="664">
                  <c:v>12.513747611729348</c:v>
                </c:pt>
                <c:pt idx="665">
                  <c:v>12.540522491423093</c:v>
                </c:pt>
                <c:pt idx="666">
                  <c:v>12.544859456091707</c:v>
                </c:pt>
                <c:pt idx="667">
                  <c:v>12.586733526466443</c:v>
                </c:pt>
                <c:pt idx="668">
                  <c:v>12.665124038367267</c:v>
                </c:pt>
                <c:pt idx="669">
                  <c:v>12.736559021266089</c:v>
                </c:pt>
                <c:pt idx="670">
                  <c:v>12.708878413122102</c:v>
                </c:pt>
                <c:pt idx="671">
                  <c:v>12.772640290207102</c:v>
                </c:pt>
                <c:pt idx="672">
                  <c:v>12.750288731702307</c:v>
                </c:pt>
                <c:pt idx="673">
                  <c:v>12.732973071713197</c:v>
                </c:pt>
                <c:pt idx="674">
                  <c:v>12.666553523719095</c:v>
                </c:pt>
                <c:pt idx="675">
                  <c:v>12.692109514370724</c:v>
                </c:pt>
                <c:pt idx="676">
                  <c:v>12.690215391575627</c:v>
                </c:pt>
                <c:pt idx="677">
                  <c:v>12.712132987825923</c:v>
                </c:pt>
                <c:pt idx="678">
                  <c:v>12.766206646905538</c:v>
                </c:pt>
                <c:pt idx="679">
                  <c:v>12.731054564698677</c:v>
                </c:pt>
                <c:pt idx="680">
                  <c:v>12.736776998515595</c:v>
                </c:pt>
                <c:pt idx="681">
                  <c:v>12.712229409058651</c:v>
                </c:pt>
                <c:pt idx="682">
                  <c:v>12.772999352615532</c:v>
                </c:pt>
                <c:pt idx="683">
                  <c:v>12.8366860346022</c:v>
                </c:pt>
                <c:pt idx="684">
                  <c:v>12.77248818123755</c:v>
                </c:pt>
                <c:pt idx="685">
                  <c:v>12.703600920847979</c:v>
                </c:pt>
                <c:pt idx="686">
                  <c:v>12.711365237543577</c:v>
                </c:pt>
                <c:pt idx="687">
                  <c:v>12.652568033447967</c:v>
                </c:pt>
                <c:pt idx="688">
                  <c:v>12.604371772633433</c:v>
                </c:pt>
                <c:pt idx="689">
                  <c:v>12.516036762740915</c:v>
                </c:pt>
                <c:pt idx="690">
                  <c:v>12.572881357859043</c:v>
                </c:pt>
                <c:pt idx="691">
                  <c:v>12.632240227861807</c:v>
                </c:pt>
                <c:pt idx="692">
                  <c:v>12.575956762498334</c:v>
                </c:pt>
                <c:pt idx="693">
                  <c:v>12.603739408775656</c:v>
                </c:pt>
                <c:pt idx="694">
                  <c:v>12.633952182961746</c:v>
                </c:pt>
                <c:pt idx="695">
                  <c:v>12.581730113227485</c:v>
                </c:pt>
                <c:pt idx="696">
                  <c:v>12.668485592767045</c:v>
                </c:pt>
                <c:pt idx="697">
                  <c:v>12.719505737652238</c:v>
                </c:pt>
                <c:pt idx="698">
                  <c:v>12.775399153113975</c:v>
                </c:pt>
                <c:pt idx="699">
                  <c:v>12.686434685670859</c:v>
                </c:pt>
                <c:pt idx="700">
                  <c:v>12.739229996616865</c:v>
                </c:pt>
                <c:pt idx="701">
                  <c:v>12.761376245818505</c:v>
                </c:pt>
                <c:pt idx="702">
                  <c:v>12.789426193564443</c:v>
                </c:pt>
                <c:pt idx="703">
                  <c:v>12.774362411843988</c:v>
                </c:pt>
                <c:pt idx="704">
                  <c:v>12.775643453994896</c:v>
                </c:pt>
                <c:pt idx="705">
                  <c:v>12.800244833187641</c:v>
                </c:pt>
                <c:pt idx="706">
                  <c:v>12.854446685636434</c:v>
                </c:pt>
                <c:pt idx="707">
                  <c:v>12.828381492395174</c:v>
                </c:pt>
                <c:pt idx="708">
                  <c:v>12.84223772163025</c:v>
                </c:pt>
                <c:pt idx="709">
                  <c:v>12.833528106066456</c:v>
                </c:pt>
                <c:pt idx="710">
                  <c:v>12.834513634327227</c:v>
                </c:pt>
                <c:pt idx="711">
                  <c:v>12.801247252283581</c:v>
                </c:pt>
                <c:pt idx="712">
                  <c:v>12.810368601888516</c:v>
                </c:pt>
                <c:pt idx="713">
                  <c:v>12.806566509991585</c:v>
                </c:pt>
                <c:pt idx="714">
                  <c:v>12.769535021160531</c:v>
                </c:pt>
                <c:pt idx="715">
                  <c:v>12.773167484442467</c:v>
                </c:pt>
                <c:pt idx="716">
                  <c:v>12.857714405145396</c:v>
                </c:pt>
                <c:pt idx="717">
                  <c:v>12.863588882973922</c:v>
                </c:pt>
                <c:pt idx="718">
                  <c:v>12.851976120412202</c:v>
                </c:pt>
                <c:pt idx="719">
                  <c:v>12.845718752178774</c:v>
                </c:pt>
                <c:pt idx="720">
                  <c:v>12.854269604989383</c:v>
                </c:pt>
                <c:pt idx="721">
                  <c:v>12.867164726615915</c:v>
                </c:pt>
                <c:pt idx="722">
                  <c:v>12.975023726840622</c:v>
                </c:pt>
                <c:pt idx="723">
                  <c:v>13.010033910912652</c:v>
                </c:pt>
                <c:pt idx="724">
                  <c:v>13.022056683522605</c:v>
                </c:pt>
                <c:pt idx="725">
                  <c:v>13.121759623186348</c:v>
                </c:pt>
                <c:pt idx="726">
                  <c:v>13.09730246636741</c:v>
                </c:pt>
                <c:pt idx="727">
                  <c:v>13.043792861627837</c:v>
                </c:pt>
                <c:pt idx="728">
                  <c:v>13.083768364633388</c:v>
                </c:pt>
                <c:pt idx="729">
                  <c:v>13.084248888124041</c:v>
                </c:pt>
                <c:pt idx="730">
                  <c:v>13.108506282251801</c:v>
                </c:pt>
                <c:pt idx="731">
                  <c:v>13.126749892880996</c:v>
                </c:pt>
                <c:pt idx="732">
                  <c:v>13.065602858609704</c:v>
                </c:pt>
                <c:pt idx="733">
                  <c:v>13.11176137953005</c:v>
                </c:pt>
                <c:pt idx="734">
                  <c:v>13.054393505370987</c:v>
                </c:pt>
                <c:pt idx="735">
                  <c:v>13.021865288749735</c:v>
                </c:pt>
                <c:pt idx="736">
                  <c:v>13.016872921728995</c:v>
                </c:pt>
                <c:pt idx="737">
                  <c:v>13.085173356274245</c:v>
                </c:pt>
                <c:pt idx="738">
                  <c:v>13.091930636512265</c:v>
                </c:pt>
                <c:pt idx="739">
                  <c:v>13.099252533893038</c:v>
                </c:pt>
                <c:pt idx="740">
                  <c:v>13.127361123619714</c:v>
                </c:pt>
                <c:pt idx="741">
                  <c:v>13.141515113514876</c:v>
                </c:pt>
                <c:pt idx="742">
                  <c:v>13.164202760358046</c:v>
                </c:pt>
                <c:pt idx="743">
                  <c:v>13.24258425714237</c:v>
                </c:pt>
                <c:pt idx="744">
                  <c:v>13.284343540047432</c:v>
                </c:pt>
                <c:pt idx="745">
                  <c:v>13.236295006113819</c:v>
                </c:pt>
                <c:pt idx="746">
                  <c:v>13.281963622538653</c:v>
                </c:pt>
                <c:pt idx="747">
                  <c:v>13.295918113419532</c:v>
                </c:pt>
                <c:pt idx="748">
                  <c:v>13.363788656898819</c:v>
                </c:pt>
                <c:pt idx="749">
                  <c:v>13.324392026990809</c:v>
                </c:pt>
                <c:pt idx="750">
                  <c:v>13.331165009024858</c:v>
                </c:pt>
                <c:pt idx="751">
                  <c:v>13.36323627005649</c:v>
                </c:pt>
                <c:pt idx="752">
                  <c:v>13.305105054585868</c:v>
                </c:pt>
                <c:pt idx="753">
                  <c:v>13.309074945850577</c:v>
                </c:pt>
                <c:pt idx="754">
                  <c:v>13.287284119721317</c:v>
                </c:pt>
                <c:pt idx="755">
                  <c:v>13.326982620984063</c:v>
                </c:pt>
                <c:pt idx="756">
                  <c:v>13.360194022276577</c:v>
                </c:pt>
                <c:pt idx="757">
                  <c:v>13.404866417896239</c:v>
                </c:pt>
                <c:pt idx="758">
                  <c:v>13.422860142299783</c:v>
                </c:pt>
                <c:pt idx="759">
                  <c:v>13.389034887206277</c:v>
                </c:pt>
                <c:pt idx="760">
                  <c:v>13.369149267115928</c:v>
                </c:pt>
                <c:pt idx="761">
                  <c:v>13.345561020099449</c:v>
                </c:pt>
                <c:pt idx="762">
                  <c:v>13.316984523278729</c:v>
                </c:pt>
                <c:pt idx="763">
                  <c:v>13.354618284183509</c:v>
                </c:pt>
                <c:pt idx="764">
                  <c:v>13.31116714138922</c:v>
                </c:pt>
                <c:pt idx="765">
                  <c:v>13.302055595907326</c:v>
                </c:pt>
                <c:pt idx="766">
                  <c:v>13.270789999807613</c:v>
                </c:pt>
                <c:pt idx="767">
                  <c:v>13.210995360656831</c:v>
                </c:pt>
                <c:pt idx="768">
                  <c:v>13.211061778353878</c:v>
                </c:pt>
                <c:pt idx="769">
                  <c:v>13.268948320848384</c:v>
                </c:pt>
                <c:pt idx="770">
                  <c:v>13.276247199397918</c:v>
                </c:pt>
                <c:pt idx="771">
                  <c:v>13.263805169768879</c:v>
                </c:pt>
                <c:pt idx="772">
                  <c:v>13.31118079748927</c:v>
                </c:pt>
                <c:pt idx="773">
                  <c:v>13.322191445727279</c:v>
                </c:pt>
                <c:pt idx="774">
                  <c:v>13.311343473132924</c:v>
                </c:pt>
                <c:pt idx="775">
                  <c:v>13.352607986798972</c:v>
                </c:pt>
                <c:pt idx="776">
                  <c:v>13.440714896083566</c:v>
                </c:pt>
                <c:pt idx="777">
                  <c:v>13.432999214238061</c:v>
                </c:pt>
                <c:pt idx="778">
                  <c:v>13.392624406100287</c:v>
                </c:pt>
                <c:pt idx="779">
                  <c:v>13.453438274962894</c:v>
                </c:pt>
                <c:pt idx="780">
                  <c:v>13.504023324128628</c:v>
                </c:pt>
                <c:pt idx="781">
                  <c:v>13.50763030892632</c:v>
                </c:pt>
                <c:pt idx="782">
                  <c:v>13.527255482561504</c:v>
                </c:pt>
                <c:pt idx="783">
                  <c:v>13.508957997582456</c:v>
                </c:pt>
                <c:pt idx="784">
                  <c:v>13.43992358936303</c:v>
                </c:pt>
                <c:pt idx="785">
                  <c:v>13.410011482023672</c:v>
                </c:pt>
                <c:pt idx="786">
                  <c:v>13.378627620339472</c:v>
                </c:pt>
                <c:pt idx="787">
                  <c:v>13.364005710346968</c:v>
                </c:pt>
                <c:pt idx="788">
                  <c:v>13.29204859145189</c:v>
                </c:pt>
                <c:pt idx="789">
                  <c:v>13.300449680167414</c:v>
                </c:pt>
                <c:pt idx="790">
                  <c:v>13.355044230061724</c:v>
                </c:pt>
                <c:pt idx="791">
                  <c:v>13.380587967842773</c:v>
                </c:pt>
                <c:pt idx="792">
                  <c:v>13.382413376109017</c:v>
                </c:pt>
                <c:pt idx="793">
                  <c:v>13.436213029892892</c:v>
                </c:pt>
                <c:pt idx="794">
                  <c:v>13.430330403010787</c:v>
                </c:pt>
                <c:pt idx="795">
                  <c:v>13.383825347356211</c:v>
                </c:pt>
                <c:pt idx="796">
                  <c:v>13.500646660959536</c:v>
                </c:pt>
                <c:pt idx="797">
                  <c:v>13.58933426784373</c:v>
                </c:pt>
                <c:pt idx="798">
                  <c:v>13.641208684556071</c:v>
                </c:pt>
                <c:pt idx="799">
                  <c:v>13.617258900695274</c:v>
                </c:pt>
                <c:pt idx="800">
                  <c:v>13.561017678883671</c:v>
                </c:pt>
                <c:pt idx="801">
                  <c:v>13.532780861083024</c:v>
                </c:pt>
                <c:pt idx="802">
                  <c:v>13.483920260508572</c:v>
                </c:pt>
                <c:pt idx="803">
                  <c:v>13.461162109113486</c:v>
                </c:pt>
                <c:pt idx="804">
                  <c:v>13.486856068141581</c:v>
                </c:pt>
                <c:pt idx="805">
                  <c:v>13.50970146379688</c:v>
                </c:pt>
                <c:pt idx="806">
                  <c:v>13.523017755260648</c:v>
                </c:pt>
                <c:pt idx="807">
                  <c:v>13.548038518764072</c:v>
                </c:pt>
                <c:pt idx="808">
                  <c:v>13.641282922989964</c:v>
                </c:pt>
                <c:pt idx="809">
                  <c:v>13.653668958247401</c:v>
                </c:pt>
                <c:pt idx="810">
                  <c:v>13.718864762088703</c:v>
                </c:pt>
                <c:pt idx="811">
                  <c:v>13.618933606567277</c:v>
                </c:pt>
                <c:pt idx="812">
                  <c:v>13.57791389656901</c:v>
                </c:pt>
                <c:pt idx="813">
                  <c:v>13.564695282070916</c:v>
                </c:pt>
                <c:pt idx="814">
                  <c:v>13.638127731012052</c:v>
                </c:pt>
                <c:pt idx="815">
                  <c:v>13.693731757432301</c:v>
                </c:pt>
                <c:pt idx="816">
                  <c:v>13.748719555147996</c:v>
                </c:pt>
                <c:pt idx="817">
                  <c:v>13.751219169131762</c:v>
                </c:pt>
                <c:pt idx="818">
                  <c:v>13.761490984246478</c:v>
                </c:pt>
                <c:pt idx="819">
                  <c:v>13.731590067285255</c:v>
                </c:pt>
                <c:pt idx="820">
                  <c:v>13.750665226269401</c:v>
                </c:pt>
                <c:pt idx="821">
                  <c:v>13.738261456845631</c:v>
                </c:pt>
                <c:pt idx="822">
                  <c:v>13.700789674043117</c:v>
                </c:pt>
                <c:pt idx="823">
                  <c:v>13.759380062978678</c:v>
                </c:pt>
                <c:pt idx="824">
                  <c:v>13.776862321737994</c:v>
                </c:pt>
                <c:pt idx="825">
                  <c:v>13.841779980637858</c:v>
                </c:pt>
                <c:pt idx="826">
                  <c:v>13.86386238003926</c:v>
                </c:pt>
                <c:pt idx="827">
                  <c:v>13.830972533229218</c:v>
                </c:pt>
                <c:pt idx="828">
                  <c:v>13.840124557770263</c:v>
                </c:pt>
                <c:pt idx="829">
                  <c:v>13.833420568299871</c:v>
                </c:pt>
                <c:pt idx="830">
                  <c:v>13.877634415408338</c:v>
                </c:pt>
                <c:pt idx="831">
                  <c:v>13.866929483724034</c:v>
                </c:pt>
                <c:pt idx="832">
                  <c:v>13.877265446163944</c:v>
                </c:pt>
                <c:pt idx="833">
                  <c:v>13.870880060534258</c:v>
                </c:pt>
                <c:pt idx="834">
                  <c:v>13.837467480583227</c:v>
                </c:pt>
                <c:pt idx="835">
                  <c:v>13.771044928242544</c:v>
                </c:pt>
                <c:pt idx="836">
                  <c:v>13.802666763133534</c:v>
                </c:pt>
                <c:pt idx="837">
                  <c:v>13.7524189920838</c:v>
                </c:pt>
                <c:pt idx="838">
                  <c:v>13.793643360976271</c:v>
                </c:pt>
                <c:pt idx="839">
                  <c:v>13.745942047619931</c:v>
                </c:pt>
                <c:pt idx="840">
                  <c:v>13.737458105920494</c:v>
                </c:pt>
                <c:pt idx="841">
                  <c:v>13.688864106373712</c:v>
                </c:pt>
                <c:pt idx="842">
                  <c:v>13.73623202420306</c:v>
                </c:pt>
                <c:pt idx="843">
                  <c:v>13.769142384980029</c:v>
                </c:pt>
                <c:pt idx="844">
                  <c:v>13.704550078173506</c:v>
                </c:pt>
                <c:pt idx="845">
                  <c:v>13.668666316160294</c:v>
                </c:pt>
                <c:pt idx="846">
                  <c:v>13.715311439314595</c:v>
                </c:pt>
                <c:pt idx="847">
                  <c:v>13.709526696235784</c:v>
                </c:pt>
                <c:pt idx="848">
                  <c:v>13.650414396782233</c:v>
                </c:pt>
                <c:pt idx="849">
                  <c:v>13.652910982519273</c:v>
                </c:pt>
                <c:pt idx="850">
                  <c:v>13.724109156174949</c:v>
                </c:pt>
                <c:pt idx="851">
                  <c:v>13.68515905052147</c:v>
                </c:pt>
                <c:pt idx="852">
                  <c:v>13.680306488031469</c:v>
                </c:pt>
                <c:pt idx="853">
                  <c:v>13.682480555519822</c:v>
                </c:pt>
                <c:pt idx="854">
                  <c:v>13.722586654309534</c:v>
                </c:pt>
                <c:pt idx="855">
                  <c:v>13.688723792109272</c:v>
                </c:pt>
                <c:pt idx="856">
                  <c:v>13.642416986588119</c:v>
                </c:pt>
                <c:pt idx="857">
                  <c:v>13.628058021332938</c:v>
                </c:pt>
                <c:pt idx="858">
                  <c:v>13.650911407336659</c:v>
                </c:pt>
                <c:pt idx="859">
                  <c:v>13.728790245547014</c:v>
                </c:pt>
              </c:numCache>
            </c:numRef>
          </c:yVal>
          <c:smooth val="0"/>
          <c:extLst>
            <c:ext xmlns:c16="http://schemas.microsoft.com/office/drawing/2014/chart" uri="{C3380CC4-5D6E-409C-BE32-E72D297353CC}">
              <c16:uniqueId val="{00000000-8EF1-47E9-B631-1EA7286BF04C}"/>
            </c:ext>
          </c:extLst>
        </c:ser>
        <c:ser>
          <c:idx val="1"/>
          <c:order val="1"/>
          <c:tx>
            <c:v>Price A2</c:v>
          </c:tx>
          <c:spPr>
            <a:ln w="19050" cap="rnd">
              <a:solidFill>
                <a:schemeClr val="accent2"/>
              </a:solidFill>
              <a:round/>
            </a:ln>
            <a:effectLst/>
          </c:spPr>
          <c:marker>
            <c:symbol val="none"/>
          </c:marker>
          <c:xVal>
            <c:numRef>
              <c:f>'[Predicted prices(1).xlsx]Sheet1'!$A$2:$A$861</c:f>
              <c:numCache>
                <c:formatCode>m/d/yyyy</c:formatCode>
                <c:ptCount val="860"/>
                <c:pt idx="0">
                  <c:v>41640</c:v>
                </c:pt>
                <c:pt idx="1">
                  <c:v>41641</c:v>
                </c:pt>
                <c:pt idx="2">
                  <c:v>41642</c:v>
                </c:pt>
                <c:pt idx="3">
                  <c:v>41645</c:v>
                </c:pt>
                <c:pt idx="4">
                  <c:v>41646</c:v>
                </c:pt>
                <c:pt idx="5">
                  <c:v>41647</c:v>
                </c:pt>
                <c:pt idx="6">
                  <c:v>41648</c:v>
                </c:pt>
                <c:pt idx="7">
                  <c:v>41649</c:v>
                </c:pt>
                <c:pt idx="8">
                  <c:v>41652</c:v>
                </c:pt>
                <c:pt idx="9">
                  <c:v>41653</c:v>
                </c:pt>
                <c:pt idx="10">
                  <c:v>41654</c:v>
                </c:pt>
                <c:pt idx="11">
                  <c:v>41655</c:v>
                </c:pt>
                <c:pt idx="12">
                  <c:v>41656</c:v>
                </c:pt>
                <c:pt idx="13">
                  <c:v>41659</c:v>
                </c:pt>
                <c:pt idx="14">
                  <c:v>41660</c:v>
                </c:pt>
                <c:pt idx="15">
                  <c:v>41661</c:v>
                </c:pt>
                <c:pt idx="16">
                  <c:v>41662</c:v>
                </c:pt>
                <c:pt idx="17">
                  <c:v>41663</c:v>
                </c:pt>
                <c:pt idx="18">
                  <c:v>41666</c:v>
                </c:pt>
                <c:pt idx="19">
                  <c:v>41667</c:v>
                </c:pt>
                <c:pt idx="20">
                  <c:v>41668</c:v>
                </c:pt>
                <c:pt idx="21">
                  <c:v>41669</c:v>
                </c:pt>
                <c:pt idx="22">
                  <c:v>41670</c:v>
                </c:pt>
                <c:pt idx="23">
                  <c:v>41673</c:v>
                </c:pt>
                <c:pt idx="24">
                  <c:v>41674</c:v>
                </c:pt>
                <c:pt idx="25">
                  <c:v>41675</c:v>
                </c:pt>
                <c:pt idx="26">
                  <c:v>41676</c:v>
                </c:pt>
                <c:pt idx="27">
                  <c:v>41677</c:v>
                </c:pt>
                <c:pt idx="28">
                  <c:v>41680</c:v>
                </c:pt>
                <c:pt idx="29">
                  <c:v>41681</c:v>
                </c:pt>
                <c:pt idx="30">
                  <c:v>41682</c:v>
                </c:pt>
                <c:pt idx="31">
                  <c:v>41683</c:v>
                </c:pt>
                <c:pt idx="32">
                  <c:v>41684</c:v>
                </c:pt>
                <c:pt idx="33">
                  <c:v>41687</c:v>
                </c:pt>
                <c:pt idx="34">
                  <c:v>41688</c:v>
                </c:pt>
                <c:pt idx="35">
                  <c:v>41689</c:v>
                </c:pt>
                <c:pt idx="36">
                  <c:v>41690</c:v>
                </c:pt>
                <c:pt idx="37">
                  <c:v>41691</c:v>
                </c:pt>
                <c:pt idx="38">
                  <c:v>41694</c:v>
                </c:pt>
                <c:pt idx="39">
                  <c:v>41695</c:v>
                </c:pt>
                <c:pt idx="40">
                  <c:v>41696</c:v>
                </c:pt>
                <c:pt idx="41">
                  <c:v>41698</c:v>
                </c:pt>
                <c:pt idx="42">
                  <c:v>41701</c:v>
                </c:pt>
                <c:pt idx="43">
                  <c:v>41702</c:v>
                </c:pt>
                <c:pt idx="44">
                  <c:v>41703</c:v>
                </c:pt>
                <c:pt idx="45">
                  <c:v>41704</c:v>
                </c:pt>
                <c:pt idx="46">
                  <c:v>41705</c:v>
                </c:pt>
                <c:pt idx="47">
                  <c:v>41708</c:v>
                </c:pt>
                <c:pt idx="48">
                  <c:v>41709</c:v>
                </c:pt>
                <c:pt idx="49">
                  <c:v>41710</c:v>
                </c:pt>
                <c:pt idx="50">
                  <c:v>41711</c:v>
                </c:pt>
                <c:pt idx="51">
                  <c:v>41712</c:v>
                </c:pt>
                <c:pt idx="52">
                  <c:v>41716</c:v>
                </c:pt>
                <c:pt idx="53">
                  <c:v>41717</c:v>
                </c:pt>
                <c:pt idx="54">
                  <c:v>41718</c:v>
                </c:pt>
                <c:pt idx="55">
                  <c:v>41719</c:v>
                </c:pt>
                <c:pt idx="56">
                  <c:v>41720</c:v>
                </c:pt>
                <c:pt idx="57">
                  <c:v>41722</c:v>
                </c:pt>
                <c:pt idx="58">
                  <c:v>41723</c:v>
                </c:pt>
                <c:pt idx="59">
                  <c:v>41724</c:v>
                </c:pt>
                <c:pt idx="60">
                  <c:v>41725</c:v>
                </c:pt>
                <c:pt idx="61">
                  <c:v>41726</c:v>
                </c:pt>
                <c:pt idx="62">
                  <c:v>41729</c:v>
                </c:pt>
                <c:pt idx="63">
                  <c:v>41730</c:v>
                </c:pt>
                <c:pt idx="64">
                  <c:v>41731</c:v>
                </c:pt>
                <c:pt idx="65">
                  <c:v>41732</c:v>
                </c:pt>
                <c:pt idx="66">
                  <c:v>41733</c:v>
                </c:pt>
                <c:pt idx="67">
                  <c:v>41736</c:v>
                </c:pt>
                <c:pt idx="68">
                  <c:v>41738</c:v>
                </c:pt>
                <c:pt idx="69">
                  <c:v>41739</c:v>
                </c:pt>
                <c:pt idx="70">
                  <c:v>41740</c:v>
                </c:pt>
                <c:pt idx="71">
                  <c:v>41744</c:v>
                </c:pt>
                <c:pt idx="72">
                  <c:v>41745</c:v>
                </c:pt>
                <c:pt idx="73">
                  <c:v>41746</c:v>
                </c:pt>
                <c:pt idx="74">
                  <c:v>41750</c:v>
                </c:pt>
                <c:pt idx="75">
                  <c:v>41751</c:v>
                </c:pt>
                <c:pt idx="76">
                  <c:v>41752</c:v>
                </c:pt>
                <c:pt idx="77">
                  <c:v>41754</c:v>
                </c:pt>
                <c:pt idx="78">
                  <c:v>41757</c:v>
                </c:pt>
                <c:pt idx="79">
                  <c:v>41758</c:v>
                </c:pt>
                <c:pt idx="80">
                  <c:v>41759</c:v>
                </c:pt>
                <c:pt idx="81">
                  <c:v>41761</c:v>
                </c:pt>
                <c:pt idx="82">
                  <c:v>41764</c:v>
                </c:pt>
                <c:pt idx="83">
                  <c:v>41765</c:v>
                </c:pt>
                <c:pt idx="84">
                  <c:v>41766</c:v>
                </c:pt>
                <c:pt idx="85">
                  <c:v>41767</c:v>
                </c:pt>
                <c:pt idx="86">
                  <c:v>41768</c:v>
                </c:pt>
                <c:pt idx="87">
                  <c:v>41771</c:v>
                </c:pt>
                <c:pt idx="88">
                  <c:v>41772</c:v>
                </c:pt>
                <c:pt idx="89">
                  <c:v>41773</c:v>
                </c:pt>
                <c:pt idx="90">
                  <c:v>41774</c:v>
                </c:pt>
                <c:pt idx="91">
                  <c:v>41775</c:v>
                </c:pt>
                <c:pt idx="92">
                  <c:v>41778</c:v>
                </c:pt>
                <c:pt idx="93">
                  <c:v>41779</c:v>
                </c:pt>
                <c:pt idx="94">
                  <c:v>41780</c:v>
                </c:pt>
                <c:pt idx="95">
                  <c:v>41781</c:v>
                </c:pt>
                <c:pt idx="96">
                  <c:v>41782</c:v>
                </c:pt>
                <c:pt idx="97">
                  <c:v>41785</c:v>
                </c:pt>
                <c:pt idx="98">
                  <c:v>41786</c:v>
                </c:pt>
                <c:pt idx="99">
                  <c:v>41787</c:v>
                </c:pt>
                <c:pt idx="100">
                  <c:v>41788</c:v>
                </c:pt>
                <c:pt idx="101">
                  <c:v>41789</c:v>
                </c:pt>
                <c:pt idx="102">
                  <c:v>41792</c:v>
                </c:pt>
                <c:pt idx="103">
                  <c:v>41793</c:v>
                </c:pt>
                <c:pt idx="104">
                  <c:v>41794</c:v>
                </c:pt>
                <c:pt idx="105">
                  <c:v>41795</c:v>
                </c:pt>
                <c:pt idx="106">
                  <c:v>41796</c:v>
                </c:pt>
                <c:pt idx="107">
                  <c:v>41799</c:v>
                </c:pt>
                <c:pt idx="108">
                  <c:v>41800</c:v>
                </c:pt>
                <c:pt idx="109">
                  <c:v>41801</c:v>
                </c:pt>
                <c:pt idx="110">
                  <c:v>41802</c:v>
                </c:pt>
                <c:pt idx="111">
                  <c:v>41803</c:v>
                </c:pt>
                <c:pt idx="112">
                  <c:v>41806</c:v>
                </c:pt>
                <c:pt idx="113">
                  <c:v>41807</c:v>
                </c:pt>
                <c:pt idx="114">
                  <c:v>41808</c:v>
                </c:pt>
                <c:pt idx="115">
                  <c:v>41809</c:v>
                </c:pt>
                <c:pt idx="116">
                  <c:v>41810</c:v>
                </c:pt>
                <c:pt idx="117">
                  <c:v>41813</c:v>
                </c:pt>
                <c:pt idx="118">
                  <c:v>41814</c:v>
                </c:pt>
                <c:pt idx="119">
                  <c:v>41815</c:v>
                </c:pt>
                <c:pt idx="120">
                  <c:v>41816</c:v>
                </c:pt>
                <c:pt idx="121">
                  <c:v>41817</c:v>
                </c:pt>
                <c:pt idx="122">
                  <c:v>41820</c:v>
                </c:pt>
                <c:pt idx="123">
                  <c:v>41821</c:v>
                </c:pt>
                <c:pt idx="124">
                  <c:v>41822</c:v>
                </c:pt>
                <c:pt idx="125">
                  <c:v>41823</c:v>
                </c:pt>
                <c:pt idx="126">
                  <c:v>41824</c:v>
                </c:pt>
                <c:pt idx="127">
                  <c:v>41827</c:v>
                </c:pt>
                <c:pt idx="128">
                  <c:v>41828</c:v>
                </c:pt>
                <c:pt idx="129">
                  <c:v>41829</c:v>
                </c:pt>
                <c:pt idx="130">
                  <c:v>41830</c:v>
                </c:pt>
                <c:pt idx="131">
                  <c:v>41831</c:v>
                </c:pt>
                <c:pt idx="132">
                  <c:v>41834</c:v>
                </c:pt>
                <c:pt idx="133">
                  <c:v>41835</c:v>
                </c:pt>
                <c:pt idx="134">
                  <c:v>41836</c:v>
                </c:pt>
                <c:pt idx="135">
                  <c:v>41837</c:v>
                </c:pt>
                <c:pt idx="136">
                  <c:v>41838</c:v>
                </c:pt>
                <c:pt idx="137">
                  <c:v>41841</c:v>
                </c:pt>
                <c:pt idx="138">
                  <c:v>41842</c:v>
                </c:pt>
                <c:pt idx="139">
                  <c:v>41843</c:v>
                </c:pt>
                <c:pt idx="140">
                  <c:v>41844</c:v>
                </c:pt>
                <c:pt idx="141">
                  <c:v>41845</c:v>
                </c:pt>
                <c:pt idx="142">
                  <c:v>41848</c:v>
                </c:pt>
                <c:pt idx="143">
                  <c:v>41850</c:v>
                </c:pt>
                <c:pt idx="144">
                  <c:v>41851</c:v>
                </c:pt>
                <c:pt idx="145">
                  <c:v>41852</c:v>
                </c:pt>
                <c:pt idx="146">
                  <c:v>41855</c:v>
                </c:pt>
                <c:pt idx="147">
                  <c:v>41856</c:v>
                </c:pt>
                <c:pt idx="148">
                  <c:v>41857</c:v>
                </c:pt>
                <c:pt idx="149">
                  <c:v>41858</c:v>
                </c:pt>
                <c:pt idx="150">
                  <c:v>41859</c:v>
                </c:pt>
                <c:pt idx="151">
                  <c:v>41862</c:v>
                </c:pt>
                <c:pt idx="152">
                  <c:v>41863</c:v>
                </c:pt>
                <c:pt idx="153">
                  <c:v>41864</c:v>
                </c:pt>
                <c:pt idx="154">
                  <c:v>41865</c:v>
                </c:pt>
                <c:pt idx="155">
                  <c:v>41869</c:v>
                </c:pt>
                <c:pt idx="156">
                  <c:v>41870</c:v>
                </c:pt>
                <c:pt idx="157">
                  <c:v>41871</c:v>
                </c:pt>
                <c:pt idx="158">
                  <c:v>41872</c:v>
                </c:pt>
                <c:pt idx="159">
                  <c:v>41873</c:v>
                </c:pt>
                <c:pt idx="160">
                  <c:v>41876</c:v>
                </c:pt>
                <c:pt idx="161">
                  <c:v>41877</c:v>
                </c:pt>
                <c:pt idx="162">
                  <c:v>41878</c:v>
                </c:pt>
                <c:pt idx="163">
                  <c:v>41879</c:v>
                </c:pt>
                <c:pt idx="164">
                  <c:v>41883</c:v>
                </c:pt>
                <c:pt idx="165">
                  <c:v>41884</c:v>
                </c:pt>
                <c:pt idx="166">
                  <c:v>41885</c:v>
                </c:pt>
                <c:pt idx="167">
                  <c:v>41886</c:v>
                </c:pt>
                <c:pt idx="168">
                  <c:v>41887</c:v>
                </c:pt>
                <c:pt idx="169">
                  <c:v>41890</c:v>
                </c:pt>
                <c:pt idx="170">
                  <c:v>41891</c:v>
                </c:pt>
                <c:pt idx="171">
                  <c:v>41892</c:v>
                </c:pt>
                <c:pt idx="172">
                  <c:v>41893</c:v>
                </c:pt>
                <c:pt idx="173">
                  <c:v>41894</c:v>
                </c:pt>
                <c:pt idx="174">
                  <c:v>41897</c:v>
                </c:pt>
                <c:pt idx="175">
                  <c:v>41898</c:v>
                </c:pt>
                <c:pt idx="176">
                  <c:v>41899</c:v>
                </c:pt>
                <c:pt idx="177">
                  <c:v>41900</c:v>
                </c:pt>
                <c:pt idx="178">
                  <c:v>41901</c:v>
                </c:pt>
                <c:pt idx="179">
                  <c:v>41904</c:v>
                </c:pt>
                <c:pt idx="180">
                  <c:v>41905</c:v>
                </c:pt>
                <c:pt idx="181">
                  <c:v>41906</c:v>
                </c:pt>
                <c:pt idx="182">
                  <c:v>41907</c:v>
                </c:pt>
                <c:pt idx="183">
                  <c:v>41908</c:v>
                </c:pt>
                <c:pt idx="184">
                  <c:v>41911</c:v>
                </c:pt>
                <c:pt idx="185">
                  <c:v>41912</c:v>
                </c:pt>
                <c:pt idx="186">
                  <c:v>41913</c:v>
                </c:pt>
                <c:pt idx="187">
                  <c:v>41919</c:v>
                </c:pt>
                <c:pt idx="188">
                  <c:v>41920</c:v>
                </c:pt>
                <c:pt idx="189">
                  <c:v>41921</c:v>
                </c:pt>
                <c:pt idx="190">
                  <c:v>41922</c:v>
                </c:pt>
                <c:pt idx="191">
                  <c:v>41925</c:v>
                </c:pt>
                <c:pt idx="192">
                  <c:v>41926</c:v>
                </c:pt>
                <c:pt idx="193">
                  <c:v>41927</c:v>
                </c:pt>
                <c:pt idx="194">
                  <c:v>41928</c:v>
                </c:pt>
                <c:pt idx="195">
                  <c:v>41929</c:v>
                </c:pt>
                <c:pt idx="196">
                  <c:v>41932</c:v>
                </c:pt>
                <c:pt idx="197">
                  <c:v>41933</c:v>
                </c:pt>
                <c:pt idx="198">
                  <c:v>41934</c:v>
                </c:pt>
                <c:pt idx="199">
                  <c:v>41939</c:v>
                </c:pt>
                <c:pt idx="200">
                  <c:v>41940</c:v>
                </c:pt>
                <c:pt idx="201">
                  <c:v>41941</c:v>
                </c:pt>
                <c:pt idx="202">
                  <c:v>41942</c:v>
                </c:pt>
                <c:pt idx="203">
                  <c:v>41943</c:v>
                </c:pt>
                <c:pt idx="204">
                  <c:v>41946</c:v>
                </c:pt>
                <c:pt idx="205">
                  <c:v>41948</c:v>
                </c:pt>
                <c:pt idx="206">
                  <c:v>41950</c:v>
                </c:pt>
                <c:pt idx="207">
                  <c:v>41953</c:v>
                </c:pt>
                <c:pt idx="208">
                  <c:v>41954</c:v>
                </c:pt>
                <c:pt idx="209">
                  <c:v>41955</c:v>
                </c:pt>
                <c:pt idx="210">
                  <c:v>41956</c:v>
                </c:pt>
                <c:pt idx="211">
                  <c:v>41957</c:v>
                </c:pt>
                <c:pt idx="212">
                  <c:v>41960</c:v>
                </c:pt>
                <c:pt idx="213">
                  <c:v>41961</c:v>
                </c:pt>
                <c:pt idx="214">
                  <c:v>41962</c:v>
                </c:pt>
                <c:pt idx="215">
                  <c:v>41963</c:v>
                </c:pt>
                <c:pt idx="216">
                  <c:v>41964</c:v>
                </c:pt>
                <c:pt idx="217">
                  <c:v>41967</c:v>
                </c:pt>
                <c:pt idx="218">
                  <c:v>41968</c:v>
                </c:pt>
                <c:pt idx="219">
                  <c:v>41969</c:v>
                </c:pt>
                <c:pt idx="220">
                  <c:v>41970</c:v>
                </c:pt>
                <c:pt idx="221">
                  <c:v>41971</c:v>
                </c:pt>
                <c:pt idx="222">
                  <c:v>41974</c:v>
                </c:pt>
                <c:pt idx="223">
                  <c:v>41975</c:v>
                </c:pt>
                <c:pt idx="224">
                  <c:v>41976</c:v>
                </c:pt>
                <c:pt idx="225">
                  <c:v>41977</c:v>
                </c:pt>
                <c:pt idx="226">
                  <c:v>41978</c:v>
                </c:pt>
                <c:pt idx="227">
                  <c:v>41981</c:v>
                </c:pt>
                <c:pt idx="228">
                  <c:v>41982</c:v>
                </c:pt>
                <c:pt idx="229">
                  <c:v>41983</c:v>
                </c:pt>
                <c:pt idx="230">
                  <c:v>41984</c:v>
                </c:pt>
                <c:pt idx="231">
                  <c:v>41985</c:v>
                </c:pt>
                <c:pt idx="232">
                  <c:v>41988</c:v>
                </c:pt>
                <c:pt idx="233">
                  <c:v>41989</c:v>
                </c:pt>
                <c:pt idx="234">
                  <c:v>41990</c:v>
                </c:pt>
                <c:pt idx="235">
                  <c:v>41991</c:v>
                </c:pt>
                <c:pt idx="236">
                  <c:v>41992</c:v>
                </c:pt>
                <c:pt idx="237">
                  <c:v>41995</c:v>
                </c:pt>
                <c:pt idx="238">
                  <c:v>41996</c:v>
                </c:pt>
                <c:pt idx="239">
                  <c:v>41997</c:v>
                </c:pt>
                <c:pt idx="240">
                  <c:v>41999</c:v>
                </c:pt>
                <c:pt idx="241">
                  <c:v>42002</c:v>
                </c:pt>
                <c:pt idx="242">
                  <c:v>42003</c:v>
                </c:pt>
                <c:pt idx="243">
                  <c:v>42004</c:v>
                </c:pt>
                <c:pt idx="244">
                  <c:v>42005</c:v>
                </c:pt>
                <c:pt idx="245">
                  <c:v>42006</c:v>
                </c:pt>
                <c:pt idx="246">
                  <c:v>42009</c:v>
                </c:pt>
                <c:pt idx="247">
                  <c:v>42010</c:v>
                </c:pt>
                <c:pt idx="248">
                  <c:v>42011</c:v>
                </c:pt>
                <c:pt idx="249">
                  <c:v>42012</c:v>
                </c:pt>
                <c:pt idx="250">
                  <c:v>42013</c:v>
                </c:pt>
                <c:pt idx="251">
                  <c:v>42016</c:v>
                </c:pt>
                <c:pt idx="252">
                  <c:v>42017</c:v>
                </c:pt>
                <c:pt idx="253">
                  <c:v>42018</c:v>
                </c:pt>
                <c:pt idx="254">
                  <c:v>42019</c:v>
                </c:pt>
                <c:pt idx="255">
                  <c:v>42020</c:v>
                </c:pt>
                <c:pt idx="256">
                  <c:v>42023</c:v>
                </c:pt>
                <c:pt idx="257">
                  <c:v>42024</c:v>
                </c:pt>
                <c:pt idx="258">
                  <c:v>42025</c:v>
                </c:pt>
                <c:pt idx="259">
                  <c:v>42026</c:v>
                </c:pt>
                <c:pt idx="260">
                  <c:v>42027</c:v>
                </c:pt>
                <c:pt idx="261">
                  <c:v>42031</c:v>
                </c:pt>
                <c:pt idx="262">
                  <c:v>42032</c:v>
                </c:pt>
                <c:pt idx="263">
                  <c:v>42033</c:v>
                </c:pt>
                <c:pt idx="264">
                  <c:v>42034</c:v>
                </c:pt>
                <c:pt idx="265">
                  <c:v>42037</c:v>
                </c:pt>
                <c:pt idx="266">
                  <c:v>42038</c:v>
                </c:pt>
                <c:pt idx="267">
                  <c:v>42039</c:v>
                </c:pt>
                <c:pt idx="268">
                  <c:v>42040</c:v>
                </c:pt>
                <c:pt idx="269">
                  <c:v>42041</c:v>
                </c:pt>
                <c:pt idx="270">
                  <c:v>42044</c:v>
                </c:pt>
                <c:pt idx="271">
                  <c:v>42045</c:v>
                </c:pt>
                <c:pt idx="272">
                  <c:v>42046</c:v>
                </c:pt>
                <c:pt idx="273">
                  <c:v>42047</c:v>
                </c:pt>
                <c:pt idx="274">
                  <c:v>42048</c:v>
                </c:pt>
                <c:pt idx="275">
                  <c:v>42051</c:v>
                </c:pt>
                <c:pt idx="276">
                  <c:v>42053</c:v>
                </c:pt>
                <c:pt idx="277">
                  <c:v>42054</c:v>
                </c:pt>
                <c:pt idx="278">
                  <c:v>42055</c:v>
                </c:pt>
                <c:pt idx="279">
                  <c:v>42058</c:v>
                </c:pt>
                <c:pt idx="280">
                  <c:v>42059</c:v>
                </c:pt>
                <c:pt idx="281">
                  <c:v>42060</c:v>
                </c:pt>
                <c:pt idx="282">
                  <c:v>42061</c:v>
                </c:pt>
                <c:pt idx="283">
                  <c:v>42062</c:v>
                </c:pt>
                <c:pt idx="284">
                  <c:v>42063</c:v>
                </c:pt>
                <c:pt idx="285">
                  <c:v>42065</c:v>
                </c:pt>
                <c:pt idx="286">
                  <c:v>42066</c:v>
                </c:pt>
                <c:pt idx="287">
                  <c:v>42067</c:v>
                </c:pt>
                <c:pt idx="288">
                  <c:v>42068</c:v>
                </c:pt>
                <c:pt idx="289">
                  <c:v>42072</c:v>
                </c:pt>
                <c:pt idx="290">
                  <c:v>42073</c:v>
                </c:pt>
                <c:pt idx="291">
                  <c:v>42074</c:v>
                </c:pt>
                <c:pt idx="292">
                  <c:v>42075</c:v>
                </c:pt>
                <c:pt idx="293">
                  <c:v>42076</c:v>
                </c:pt>
                <c:pt idx="294">
                  <c:v>42079</c:v>
                </c:pt>
                <c:pt idx="295">
                  <c:v>42080</c:v>
                </c:pt>
                <c:pt idx="296">
                  <c:v>42081</c:v>
                </c:pt>
                <c:pt idx="297">
                  <c:v>42082</c:v>
                </c:pt>
                <c:pt idx="298">
                  <c:v>42083</c:v>
                </c:pt>
                <c:pt idx="299">
                  <c:v>42086</c:v>
                </c:pt>
                <c:pt idx="300">
                  <c:v>42087</c:v>
                </c:pt>
                <c:pt idx="301">
                  <c:v>42088</c:v>
                </c:pt>
                <c:pt idx="302">
                  <c:v>42089</c:v>
                </c:pt>
                <c:pt idx="303">
                  <c:v>42090</c:v>
                </c:pt>
                <c:pt idx="304">
                  <c:v>42093</c:v>
                </c:pt>
                <c:pt idx="305">
                  <c:v>42094</c:v>
                </c:pt>
                <c:pt idx="306">
                  <c:v>42095</c:v>
                </c:pt>
                <c:pt idx="307">
                  <c:v>42100</c:v>
                </c:pt>
                <c:pt idx="308">
                  <c:v>42101</c:v>
                </c:pt>
                <c:pt idx="309">
                  <c:v>42102</c:v>
                </c:pt>
                <c:pt idx="310">
                  <c:v>42103</c:v>
                </c:pt>
                <c:pt idx="311">
                  <c:v>42104</c:v>
                </c:pt>
                <c:pt idx="312">
                  <c:v>42107</c:v>
                </c:pt>
                <c:pt idx="313">
                  <c:v>42109</c:v>
                </c:pt>
                <c:pt idx="314">
                  <c:v>42110</c:v>
                </c:pt>
                <c:pt idx="315">
                  <c:v>42111</c:v>
                </c:pt>
                <c:pt idx="316">
                  <c:v>42114</c:v>
                </c:pt>
                <c:pt idx="317">
                  <c:v>42115</c:v>
                </c:pt>
                <c:pt idx="318">
                  <c:v>42116</c:v>
                </c:pt>
                <c:pt idx="319">
                  <c:v>42117</c:v>
                </c:pt>
                <c:pt idx="320">
                  <c:v>42118</c:v>
                </c:pt>
                <c:pt idx="321">
                  <c:v>42121</c:v>
                </c:pt>
                <c:pt idx="322">
                  <c:v>42122</c:v>
                </c:pt>
                <c:pt idx="323">
                  <c:v>42123</c:v>
                </c:pt>
                <c:pt idx="324">
                  <c:v>42124</c:v>
                </c:pt>
                <c:pt idx="325">
                  <c:v>42128</c:v>
                </c:pt>
                <c:pt idx="326">
                  <c:v>42129</c:v>
                </c:pt>
                <c:pt idx="327">
                  <c:v>42130</c:v>
                </c:pt>
                <c:pt idx="328">
                  <c:v>42131</c:v>
                </c:pt>
                <c:pt idx="329">
                  <c:v>42132</c:v>
                </c:pt>
                <c:pt idx="330">
                  <c:v>42135</c:v>
                </c:pt>
                <c:pt idx="331">
                  <c:v>42136</c:v>
                </c:pt>
                <c:pt idx="332">
                  <c:v>42137</c:v>
                </c:pt>
                <c:pt idx="333">
                  <c:v>42138</c:v>
                </c:pt>
                <c:pt idx="334">
                  <c:v>42139</c:v>
                </c:pt>
                <c:pt idx="335">
                  <c:v>42142</c:v>
                </c:pt>
                <c:pt idx="336">
                  <c:v>42143</c:v>
                </c:pt>
                <c:pt idx="337">
                  <c:v>42144</c:v>
                </c:pt>
                <c:pt idx="338">
                  <c:v>42145</c:v>
                </c:pt>
                <c:pt idx="339">
                  <c:v>42146</c:v>
                </c:pt>
                <c:pt idx="340">
                  <c:v>42149</c:v>
                </c:pt>
                <c:pt idx="341">
                  <c:v>42150</c:v>
                </c:pt>
                <c:pt idx="342">
                  <c:v>42151</c:v>
                </c:pt>
                <c:pt idx="343">
                  <c:v>42152</c:v>
                </c:pt>
                <c:pt idx="344">
                  <c:v>42153</c:v>
                </c:pt>
                <c:pt idx="345">
                  <c:v>42156</c:v>
                </c:pt>
                <c:pt idx="346">
                  <c:v>42157</c:v>
                </c:pt>
                <c:pt idx="347">
                  <c:v>42158</c:v>
                </c:pt>
                <c:pt idx="348">
                  <c:v>42159</c:v>
                </c:pt>
                <c:pt idx="349">
                  <c:v>42160</c:v>
                </c:pt>
                <c:pt idx="350">
                  <c:v>42163</c:v>
                </c:pt>
                <c:pt idx="351">
                  <c:v>42164</c:v>
                </c:pt>
                <c:pt idx="352">
                  <c:v>42165</c:v>
                </c:pt>
                <c:pt idx="353">
                  <c:v>42166</c:v>
                </c:pt>
                <c:pt idx="354">
                  <c:v>42167</c:v>
                </c:pt>
                <c:pt idx="355">
                  <c:v>42170</c:v>
                </c:pt>
                <c:pt idx="356">
                  <c:v>42171</c:v>
                </c:pt>
                <c:pt idx="357">
                  <c:v>42172</c:v>
                </c:pt>
                <c:pt idx="358">
                  <c:v>42173</c:v>
                </c:pt>
                <c:pt idx="359">
                  <c:v>42174</c:v>
                </c:pt>
                <c:pt idx="360">
                  <c:v>42177</c:v>
                </c:pt>
                <c:pt idx="361">
                  <c:v>42178</c:v>
                </c:pt>
                <c:pt idx="362">
                  <c:v>42179</c:v>
                </c:pt>
                <c:pt idx="363">
                  <c:v>42180</c:v>
                </c:pt>
                <c:pt idx="364">
                  <c:v>42181</c:v>
                </c:pt>
                <c:pt idx="365">
                  <c:v>42184</c:v>
                </c:pt>
                <c:pt idx="366">
                  <c:v>42185</c:v>
                </c:pt>
                <c:pt idx="367">
                  <c:v>42186</c:v>
                </c:pt>
                <c:pt idx="368">
                  <c:v>42187</c:v>
                </c:pt>
                <c:pt idx="369">
                  <c:v>42188</c:v>
                </c:pt>
                <c:pt idx="370">
                  <c:v>42191</c:v>
                </c:pt>
                <c:pt idx="371">
                  <c:v>42192</c:v>
                </c:pt>
                <c:pt idx="372">
                  <c:v>42193</c:v>
                </c:pt>
                <c:pt idx="373">
                  <c:v>42194</c:v>
                </c:pt>
                <c:pt idx="374">
                  <c:v>42195</c:v>
                </c:pt>
                <c:pt idx="375">
                  <c:v>42198</c:v>
                </c:pt>
                <c:pt idx="376">
                  <c:v>42199</c:v>
                </c:pt>
                <c:pt idx="377">
                  <c:v>42200</c:v>
                </c:pt>
                <c:pt idx="378">
                  <c:v>42201</c:v>
                </c:pt>
                <c:pt idx="379">
                  <c:v>42202</c:v>
                </c:pt>
                <c:pt idx="380">
                  <c:v>42205</c:v>
                </c:pt>
                <c:pt idx="381">
                  <c:v>42206</c:v>
                </c:pt>
                <c:pt idx="382">
                  <c:v>42207</c:v>
                </c:pt>
                <c:pt idx="383">
                  <c:v>42208</c:v>
                </c:pt>
                <c:pt idx="384">
                  <c:v>42209</c:v>
                </c:pt>
                <c:pt idx="385">
                  <c:v>42212</c:v>
                </c:pt>
                <c:pt idx="386">
                  <c:v>42213</c:v>
                </c:pt>
                <c:pt idx="387">
                  <c:v>42214</c:v>
                </c:pt>
                <c:pt idx="388">
                  <c:v>42215</c:v>
                </c:pt>
                <c:pt idx="389">
                  <c:v>42216</c:v>
                </c:pt>
                <c:pt idx="390">
                  <c:v>42219</c:v>
                </c:pt>
                <c:pt idx="391">
                  <c:v>42220</c:v>
                </c:pt>
                <c:pt idx="392">
                  <c:v>42221</c:v>
                </c:pt>
                <c:pt idx="393">
                  <c:v>42222</c:v>
                </c:pt>
                <c:pt idx="394">
                  <c:v>42223</c:v>
                </c:pt>
                <c:pt idx="395">
                  <c:v>42226</c:v>
                </c:pt>
                <c:pt idx="396">
                  <c:v>42227</c:v>
                </c:pt>
                <c:pt idx="397">
                  <c:v>42228</c:v>
                </c:pt>
                <c:pt idx="398">
                  <c:v>42229</c:v>
                </c:pt>
                <c:pt idx="399">
                  <c:v>42230</c:v>
                </c:pt>
                <c:pt idx="400">
                  <c:v>42233</c:v>
                </c:pt>
                <c:pt idx="401">
                  <c:v>42234</c:v>
                </c:pt>
                <c:pt idx="402">
                  <c:v>42235</c:v>
                </c:pt>
                <c:pt idx="403">
                  <c:v>42236</c:v>
                </c:pt>
                <c:pt idx="404">
                  <c:v>42237</c:v>
                </c:pt>
                <c:pt idx="405">
                  <c:v>42240</c:v>
                </c:pt>
                <c:pt idx="406">
                  <c:v>42241</c:v>
                </c:pt>
                <c:pt idx="407">
                  <c:v>42242</c:v>
                </c:pt>
                <c:pt idx="408">
                  <c:v>42243</c:v>
                </c:pt>
                <c:pt idx="409">
                  <c:v>42244</c:v>
                </c:pt>
                <c:pt idx="410">
                  <c:v>42247</c:v>
                </c:pt>
                <c:pt idx="411">
                  <c:v>42248</c:v>
                </c:pt>
                <c:pt idx="412">
                  <c:v>42249</c:v>
                </c:pt>
                <c:pt idx="413">
                  <c:v>42250</c:v>
                </c:pt>
                <c:pt idx="414">
                  <c:v>42251</c:v>
                </c:pt>
                <c:pt idx="415">
                  <c:v>42254</c:v>
                </c:pt>
                <c:pt idx="416">
                  <c:v>42255</c:v>
                </c:pt>
                <c:pt idx="417">
                  <c:v>42256</c:v>
                </c:pt>
                <c:pt idx="418">
                  <c:v>42257</c:v>
                </c:pt>
                <c:pt idx="419">
                  <c:v>42258</c:v>
                </c:pt>
                <c:pt idx="420">
                  <c:v>42261</c:v>
                </c:pt>
                <c:pt idx="421">
                  <c:v>42262</c:v>
                </c:pt>
                <c:pt idx="422">
                  <c:v>42263</c:v>
                </c:pt>
                <c:pt idx="423">
                  <c:v>42265</c:v>
                </c:pt>
                <c:pt idx="424">
                  <c:v>42268</c:v>
                </c:pt>
                <c:pt idx="425">
                  <c:v>42269</c:v>
                </c:pt>
                <c:pt idx="426">
                  <c:v>42270</c:v>
                </c:pt>
                <c:pt idx="427">
                  <c:v>42271</c:v>
                </c:pt>
                <c:pt idx="428">
                  <c:v>42275</c:v>
                </c:pt>
                <c:pt idx="429">
                  <c:v>42276</c:v>
                </c:pt>
                <c:pt idx="430">
                  <c:v>42277</c:v>
                </c:pt>
                <c:pt idx="431">
                  <c:v>42278</c:v>
                </c:pt>
                <c:pt idx="432">
                  <c:v>42282</c:v>
                </c:pt>
                <c:pt idx="433">
                  <c:v>42283</c:v>
                </c:pt>
                <c:pt idx="434">
                  <c:v>42284</c:v>
                </c:pt>
                <c:pt idx="435">
                  <c:v>42285</c:v>
                </c:pt>
                <c:pt idx="436">
                  <c:v>42286</c:v>
                </c:pt>
                <c:pt idx="437">
                  <c:v>42289</c:v>
                </c:pt>
                <c:pt idx="438">
                  <c:v>42290</c:v>
                </c:pt>
                <c:pt idx="439">
                  <c:v>42291</c:v>
                </c:pt>
                <c:pt idx="440">
                  <c:v>42292</c:v>
                </c:pt>
                <c:pt idx="441">
                  <c:v>42293</c:v>
                </c:pt>
                <c:pt idx="442">
                  <c:v>42296</c:v>
                </c:pt>
                <c:pt idx="443">
                  <c:v>42297</c:v>
                </c:pt>
                <c:pt idx="444">
                  <c:v>42298</c:v>
                </c:pt>
                <c:pt idx="445">
                  <c:v>42300</c:v>
                </c:pt>
                <c:pt idx="446">
                  <c:v>42303</c:v>
                </c:pt>
                <c:pt idx="447">
                  <c:v>42304</c:v>
                </c:pt>
                <c:pt idx="448">
                  <c:v>42305</c:v>
                </c:pt>
                <c:pt idx="449">
                  <c:v>42306</c:v>
                </c:pt>
                <c:pt idx="450">
                  <c:v>42307</c:v>
                </c:pt>
                <c:pt idx="451">
                  <c:v>42310</c:v>
                </c:pt>
                <c:pt idx="452">
                  <c:v>42311</c:v>
                </c:pt>
                <c:pt idx="453">
                  <c:v>42312</c:v>
                </c:pt>
                <c:pt idx="454">
                  <c:v>42313</c:v>
                </c:pt>
                <c:pt idx="455">
                  <c:v>42314</c:v>
                </c:pt>
                <c:pt idx="456">
                  <c:v>42317</c:v>
                </c:pt>
                <c:pt idx="457">
                  <c:v>42318</c:v>
                </c:pt>
                <c:pt idx="458">
                  <c:v>42321</c:v>
                </c:pt>
                <c:pt idx="459">
                  <c:v>42324</c:v>
                </c:pt>
                <c:pt idx="460">
                  <c:v>42325</c:v>
                </c:pt>
                <c:pt idx="461">
                  <c:v>42326</c:v>
                </c:pt>
                <c:pt idx="462">
                  <c:v>42327</c:v>
                </c:pt>
                <c:pt idx="463">
                  <c:v>42328</c:v>
                </c:pt>
                <c:pt idx="464">
                  <c:v>42331</c:v>
                </c:pt>
                <c:pt idx="465">
                  <c:v>42332</c:v>
                </c:pt>
                <c:pt idx="466">
                  <c:v>42334</c:v>
                </c:pt>
                <c:pt idx="467">
                  <c:v>42335</c:v>
                </c:pt>
                <c:pt idx="468">
                  <c:v>42338</c:v>
                </c:pt>
                <c:pt idx="469">
                  <c:v>42339</c:v>
                </c:pt>
                <c:pt idx="470">
                  <c:v>42340</c:v>
                </c:pt>
                <c:pt idx="471">
                  <c:v>42341</c:v>
                </c:pt>
                <c:pt idx="472">
                  <c:v>42342</c:v>
                </c:pt>
                <c:pt idx="473">
                  <c:v>42345</c:v>
                </c:pt>
                <c:pt idx="474">
                  <c:v>42346</c:v>
                </c:pt>
                <c:pt idx="475">
                  <c:v>42347</c:v>
                </c:pt>
                <c:pt idx="476">
                  <c:v>42348</c:v>
                </c:pt>
                <c:pt idx="477">
                  <c:v>42349</c:v>
                </c:pt>
                <c:pt idx="478">
                  <c:v>42352</c:v>
                </c:pt>
                <c:pt idx="479">
                  <c:v>42353</c:v>
                </c:pt>
                <c:pt idx="480">
                  <c:v>42354</c:v>
                </c:pt>
                <c:pt idx="481">
                  <c:v>42355</c:v>
                </c:pt>
                <c:pt idx="482">
                  <c:v>42356</c:v>
                </c:pt>
                <c:pt idx="483">
                  <c:v>42359</c:v>
                </c:pt>
                <c:pt idx="484">
                  <c:v>42360</c:v>
                </c:pt>
                <c:pt idx="485">
                  <c:v>42361</c:v>
                </c:pt>
                <c:pt idx="486">
                  <c:v>42362</c:v>
                </c:pt>
                <c:pt idx="487">
                  <c:v>42366</c:v>
                </c:pt>
                <c:pt idx="488">
                  <c:v>42367</c:v>
                </c:pt>
                <c:pt idx="489">
                  <c:v>42368</c:v>
                </c:pt>
                <c:pt idx="490">
                  <c:v>42369</c:v>
                </c:pt>
                <c:pt idx="491">
                  <c:v>42370</c:v>
                </c:pt>
                <c:pt idx="492">
                  <c:v>42373</c:v>
                </c:pt>
                <c:pt idx="493">
                  <c:v>42374</c:v>
                </c:pt>
                <c:pt idx="494">
                  <c:v>42375</c:v>
                </c:pt>
                <c:pt idx="495">
                  <c:v>42376</c:v>
                </c:pt>
                <c:pt idx="496">
                  <c:v>42377</c:v>
                </c:pt>
                <c:pt idx="497">
                  <c:v>42380</c:v>
                </c:pt>
                <c:pt idx="498">
                  <c:v>42381</c:v>
                </c:pt>
                <c:pt idx="499">
                  <c:v>42382</c:v>
                </c:pt>
                <c:pt idx="500">
                  <c:v>42383</c:v>
                </c:pt>
                <c:pt idx="501">
                  <c:v>42384</c:v>
                </c:pt>
                <c:pt idx="502">
                  <c:v>42387</c:v>
                </c:pt>
                <c:pt idx="503">
                  <c:v>42388</c:v>
                </c:pt>
                <c:pt idx="504">
                  <c:v>42389</c:v>
                </c:pt>
                <c:pt idx="505">
                  <c:v>42390</c:v>
                </c:pt>
                <c:pt idx="506">
                  <c:v>42391</c:v>
                </c:pt>
                <c:pt idx="507">
                  <c:v>42394</c:v>
                </c:pt>
                <c:pt idx="508">
                  <c:v>42396</c:v>
                </c:pt>
                <c:pt idx="509">
                  <c:v>42397</c:v>
                </c:pt>
                <c:pt idx="510">
                  <c:v>42398</c:v>
                </c:pt>
                <c:pt idx="511">
                  <c:v>42401</c:v>
                </c:pt>
                <c:pt idx="512">
                  <c:v>42402</c:v>
                </c:pt>
                <c:pt idx="513">
                  <c:v>42403</c:v>
                </c:pt>
                <c:pt idx="514">
                  <c:v>42404</c:v>
                </c:pt>
                <c:pt idx="515">
                  <c:v>42405</c:v>
                </c:pt>
                <c:pt idx="516">
                  <c:v>42408</c:v>
                </c:pt>
                <c:pt idx="517">
                  <c:v>42409</c:v>
                </c:pt>
                <c:pt idx="518">
                  <c:v>42410</c:v>
                </c:pt>
                <c:pt idx="519">
                  <c:v>42411</c:v>
                </c:pt>
                <c:pt idx="520">
                  <c:v>42412</c:v>
                </c:pt>
                <c:pt idx="521">
                  <c:v>42415</c:v>
                </c:pt>
                <c:pt idx="522">
                  <c:v>42416</c:v>
                </c:pt>
                <c:pt idx="523">
                  <c:v>42417</c:v>
                </c:pt>
                <c:pt idx="524">
                  <c:v>42418</c:v>
                </c:pt>
                <c:pt idx="525">
                  <c:v>42419</c:v>
                </c:pt>
                <c:pt idx="526">
                  <c:v>42422</c:v>
                </c:pt>
                <c:pt idx="527">
                  <c:v>42423</c:v>
                </c:pt>
                <c:pt idx="528">
                  <c:v>42424</c:v>
                </c:pt>
                <c:pt idx="529">
                  <c:v>42425</c:v>
                </c:pt>
                <c:pt idx="530">
                  <c:v>42426</c:v>
                </c:pt>
                <c:pt idx="531">
                  <c:v>42429</c:v>
                </c:pt>
                <c:pt idx="532">
                  <c:v>42430</c:v>
                </c:pt>
                <c:pt idx="533">
                  <c:v>42431</c:v>
                </c:pt>
                <c:pt idx="534">
                  <c:v>42432</c:v>
                </c:pt>
                <c:pt idx="535">
                  <c:v>42433</c:v>
                </c:pt>
                <c:pt idx="536">
                  <c:v>42437</c:v>
                </c:pt>
                <c:pt idx="537">
                  <c:v>42438</c:v>
                </c:pt>
                <c:pt idx="538">
                  <c:v>42439</c:v>
                </c:pt>
                <c:pt idx="539">
                  <c:v>42440</c:v>
                </c:pt>
                <c:pt idx="540">
                  <c:v>42443</c:v>
                </c:pt>
                <c:pt idx="541">
                  <c:v>42444</c:v>
                </c:pt>
                <c:pt idx="542">
                  <c:v>42445</c:v>
                </c:pt>
                <c:pt idx="543">
                  <c:v>42446</c:v>
                </c:pt>
                <c:pt idx="544">
                  <c:v>42447</c:v>
                </c:pt>
                <c:pt idx="545">
                  <c:v>42450</c:v>
                </c:pt>
                <c:pt idx="546">
                  <c:v>42451</c:v>
                </c:pt>
                <c:pt idx="547">
                  <c:v>42452</c:v>
                </c:pt>
                <c:pt idx="548">
                  <c:v>42457</c:v>
                </c:pt>
                <c:pt idx="549">
                  <c:v>42458</c:v>
                </c:pt>
                <c:pt idx="550">
                  <c:v>42459</c:v>
                </c:pt>
                <c:pt idx="551">
                  <c:v>42460</c:v>
                </c:pt>
                <c:pt idx="552">
                  <c:v>42461</c:v>
                </c:pt>
                <c:pt idx="553">
                  <c:v>42464</c:v>
                </c:pt>
                <c:pt idx="554">
                  <c:v>42465</c:v>
                </c:pt>
                <c:pt idx="555">
                  <c:v>42466</c:v>
                </c:pt>
                <c:pt idx="556">
                  <c:v>42467</c:v>
                </c:pt>
                <c:pt idx="557">
                  <c:v>42468</c:v>
                </c:pt>
                <c:pt idx="558">
                  <c:v>42471</c:v>
                </c:pt>
                <c:pt idx="559">
                  <c:v>42472</c:v>
                </c:pt>
                <c:pt idx="560">
                  <c:v>42473</c:v>
                </c:pt>
                <c:pt idx="561">
                  <c:v>42478</c:v>
                </c:pt>
                <c:pt idx="562">
                  <c:v>42480</c:v>
                </c:pt>
                <c:pt idx="563">
                  <c:v>42481</c:v>
                </c:pt>
                <c:pt idx="564">
                  <c:v>42482</c:v>
                </c:pt>
                <c:pt idx="565">
                  <c:v>42485</c:v>
                </c:pt>
                <c:pt idx="566">
                  <c:v>42486</c:v>
                </c:pt>
                <c:pt idx="567">
                  <c:v>42487</c:v>
                </c:pt>
                <c:pt idx="568">
                  <c:v>42488</c:v>
                </c:pt>
                <c:pt idx="569">
                  <c:v>42489</c:v>
                </c:pt>
                <c:pt idx="570">
                  <c:v>42492</c:v>
                </c:pt>
                <c:pt idx="571">
                  <c:v>42493</c:v>
                </c:pt>
                <c:pt idx="572">
                  <c:v>42494</c:v>
                </c:pt>
                <c:pt idx="573">
                  <c:v>42495</c:v>
                </c:pt>
                <c:pt idx="574">
                  <c:v>42496</c:v>
                </c:pt>
                <c:pt idx="575">
                  <c:v>42499</c:v>
                </c:pt>
                <c:pt idx="576">
                  <c:v>42500</c:v>
                </c:pt>
                <c:pt idx="577">
                  <c:v>42501</c:v>
                </c:pt>
                <c:pt idx="578">
                  <c:v>42502</c:v>
                </c:pt>
                <c:pt idx="579">
                  <c:v>42503</c:v>
                </c:pt>
                <c:pt idx="580">
                  <c:v>42506</c:v>
                </c:pt>
                <c:pt idx="581">
                  <c:v>42507</c:v>
                </c:pt>
                <c:pt idx="582">
                  <c:v>42508</c:v>
                </c:pt>
                <c:pt idx="583">
                  <c:v>42509</c:v>
                </c:pt>
                <c:pt idx="584">
                  <c:v>42510</c:v>
                </c:pt>
                <c:pt idx="585">
                  <c:v>42513</c:v>
                </c:pt>
                <c:pt idx="586">
                  <c:v>42514</c:v>
                </c:pt>
                <c:pt idx="587">
                  <c:v>42515</c:v>
                </c:pt>
                <c:pt idx="588">
                  <c:v>42516</c:v>
                </c:pt>
                <c:pt idx="589">
                  <c:v>42517</c:v>
                </c:pt>
                <c:pt idx="590">
                  <c:v>42520</c:v>
                </c:pt>
                <c:pt idx="591">
                  <c:v>42521</c:v>
                </c:pt>
                <c:pt idx="592">
                  <c:v>42522</c:v>
                </c:pt>
                <c:pt idx="593">
                  <c:v>42523</c:v>
                </c:pt>
                <c:pt idx="594">
                  <c:v>42524</c:v>
                </c:pt>
                <c:pt idx="595">
                  <c:v>42527</c:v>
                </c:pt>
                <c:pt idx="596">
                  <c:v>42528</c:v>
                </c:pt>
                <c:pt idx="597">
                  <c:v>42529</c:v>
                </c:pt>
                <c:pt idx="598">
                  <c:v>42530</c:v>
                </c:pt>
                <c:pt idx="599">
                  <c:v>42531</c:v>
                </c:pt>
                <c:pt idx="600">
                  <c:v>42534</c:v>
                </c:pt>
                <c:pt idx="601">
                  <c:v>42535</c:v>
                </c:pt>
                <c:pt idx="602">
                  <c:v>42536</c:v>
                </c:pt>
                <c:pt idx="603">
                  <c:v>42537</c:v>
                </c:pt>
                <c:pt idx="604">
                  <c:v>42538</c:v>
                </c:pt>
                <c:pt idx="605">
                  <c:v>42541</c:v>
                </c:pt>
                <c:pt idx="606">
                  <c:v>42542</c:v>
                </c:pt>
                <c:pt idx="607">
                  <c:v>42543</c:v>
                </c:pt>
                <c:pt idx="608">
                  <c:v>42544</c:v>
                </c:pt>
                <c:pt idx="609">
                  <c:v>42545</c:v>
                </c:pt>
                <c:pt idx="610">
                  <c:v>42548</c:v>
                </c:pt>
                <c:pt idx="611">
                  <c:v>42549</c:v>
                </c:pt>
                <c:pt idx="612">
                  <c:v>42550</c:v>
                </c:pt>
                <c:pt idx="613">
                  <c:v>42551</c:v>
                </c:pt>
                <c:pt idx="614">
                  <c:v>42552</c:v>
                </c:pt>
                <c:pt idx="615">
                  <c:v>42555</c:v>
                </c:pt>
                <c:pt idx="616">
                  <c:v>42556</c:v>
                </c:pt>
                <c:pt idx="617">
                  <c:v>42558</c:v>
                </c:pt>
                <c:pt idx="618">
                  <c:v>42559</c:v>
                </c:pt>
                <c:pt idx="619">
                  <c:v>42562</c:v>
                </c:pt>
                <c:pt idx="620">
                  <c:v>42563</c:v>
                </c:pt>
                <c:pt idx="621">
                  <c:v>42564</c:v>
                </c:pt>
                <c:pt idx="622">
                  <c:v>42565</c:v>
                </c:pt>
                <c:pt idx="623">
                  <c:v>42566</c:v>
                </c:pt>
                <c:pt idx="624">
                  <c:v>42569</c:v>
                </c:pt>
                <c:pt idx="625">
                  <c:v>42570</c:v>
                </c:pt>
                <c:pt idx="626">
                  <c:v>42571</c:v>
                </c:pt>
                <c:pt idx="627">
                  <c:v>42572</c:v>
                </c:pt>
                <c:pt idx="628">
                  <c:v>42573</c:v>
                </c:pt>
                <c:pt idx="629">
                  <c:v>42576</c:v>
                </c:pt>
                <c:pt idx="630">
                  <c:v>42577</c:v>
                </c:pt>
                <c:pt idx="631">
                  <c:v>42578</c:v>
                </c:pt>
                <c:pt idx="632">
                  <c:v>42579</c:v>
                </c:pt>
                <c:pt idx="633">
                  <c:v>42580</c:v>
                </c:pt>
                <c:pt idx="634">
                  <c:v>42583</c:v>
                </c:pt>
                <c:pt idx="635">
                  <c:v>42584</c:v>
                </c:pt>
                <c:pt idx="636">
                  <c:v>42585</c:v>
                </c:pt>
                <c:pt idx="637">
                  <c:v>42586</c:v>
                </c:pt>
                <c:pt idx="638">
                  <c:v>42587</c:v>
                </c:pt>
                <c:pt idx="639">
                  <c:v>42590</c:v>
                </c:pt>
                <c:pt idx="640">
                  <c:v>42591</c:v>
                </c:pt>
                <c:pt idx="641">
                  <c:v>42592</c:v>
                </c:pt>
                <c:pt idx="642">
                  <c:v>42593</c:v>
                </c:pt>
                <c:pt idx="643">
                  <c:v>42594</c:v>
                </c:pt>
                <c:pt idx="644">
                  <c:v>42598</c:v>
                </c:pt>
                <c:pt idx="645">
                  <c:v>42599</c:v>
                </c:pt>
                <c:pt idx="646">
                  <c:v>42600</c:v>
                </c:pt>
                <c:pt idx="647">
                  <c:v>42601</c:v>
                </c:pt>
                <c:pt idx="648">
                  <c:v>42604</c:v>
                </c:pt>
                <c:pt idx="649">
                  <c:v>42605</c:v>
                </c:pt>
                <c:pt idx="650">
                  <c:v>42606</c:v>
                </c:pt>
                <c:pt idx="651">
                  <c:v>42607</c:v>
                </c:pt>
                <c:pt idx="652">
                  <c:v>42608</c:v>
                </c:pt>
                <c:pt idx="653">
                  <c:v>42611</c:v>
                </c:pt>
                <c:pt idx="654">
                  <c:v>42612</c:v>
                </c:pt>
                <c:pt idx="655">
                  <c:v>42613</c:v>
                </c:pt>
                <c:pt idx="656">
                  <c:v>42614</c:v>
                </c:pt>
                <c:pt idx="657">
                  <c:v>42615</c:v>
                </c:pt>
                <c:pt idx="658">
                  <c:v>42619</c:v>
                </c:pt>
                <c:pt idx="659">
                  <c:v>42620</c:v>
                </c:pt>
                <c:pt idx="660">
                  <c:v>42621</c:v>
                </c:pt>
                <c:pt idx="661">
                  <c:v>42622</c:v>
                </c:pt>
                <c:pt idx="662">
                  <c:v>42625</c:v>
                </c:pt>
                <c:pt idx="663">
                  <c:v>42627</c:v>
                </c:pt>
                <c:pt idx="664">
                  <c:v>42628</c:v>
                </c:pt>
                <c:pt idx="665">
                  <c:v>42629</c:v>
                </c:pt>
                <c:pt idx="666">
                  <c:v>42632</c:v>
                </c:pt>
                <c:pt idx="667">
                  <c:v>42633</c:v>
                </c:pt>
                <c:pt idx="668">
                  <c:v>42634</c:v>
                </c:pt>
                <c:pt idx="669">
                  <c:v>42635</c:v>
                </c:pt>
                <c:pt idx="670">
                  <c:v>42636</c:v>
                </c:pt>
                <c:pt idx="671">
                  <c:v>42639</c:v>
                </c:pt>
                <c:pt idx="672">
                  <c:v>42640</c:v>
                </c:pt>
                <c:pt idx="673">
                  <c:v>42641</c:v>
                </c:pt>
                <c:pt idx="674">
                  <c:v>42642</c:v>
                </c:pt>
                <c:pt idx="675">
                  <c:v>42643</c:v>
                </c:pt>
                <c:pt idx="676">
                  <c:v>42646</c:v>
                </c:pt>
                <c:pt idx="677">
                  <c:v>42647</c:v>
                </c:pt>
                <c:pt idx="678">
                  <c:v>42648</c:v>
                </c:pt>
                <c:pt idx="679">
                  <c:v>42649</c:v>
                </c:pt>
                <c:pt idx="680">
                  <c:v>42650</c:v>
                </c:pt>
                <c:pt idx="681">
                  <c:v>42653</c:v>
                </c:pt>
                <c:pt idx="682">
                  <c:v>42656</c:v>
                </c:pt>
                <c:pt idx="683">
                  <c:v>42657</c:v>
                </c:pt>
                <c:pt idx="684">
                  <c:v>42660</c:v>
                </c:pt>
                <c:pt idx="685">
                  <c:v>42661</c:v>
                </c:pt>
                <c:pt idx="686">
                  <c:v>42662</c:v>
                </c:pt>
                <c:pt idx="687">
                  <c:v>42663</c:v>
                </c:pt>
                <c:pt idx="688">
                  <c:v>42664</c:v>
                </c:pt>
                <c:pt idx="689">
                  <c:v>42667</c:v>
                </c:pt>
                <c:pt idx="690">
                  <c:v>42668</c:v>
                </c:pt>
                <c:pt idx="691">
                  <c:v>42669</c:v>
                </c:pt>
                <c:pt idx="692">
                  <c:v>42670</c:v>
                </c:pt>
                <c:pt idx="693">
                  <c:v>42671</c:v>
                </c:pt>
                <c:pt idx="694">
                  <c:v>42675</c:v>
                </c:pt>
                <c:pt idx="695">
                  <c:v>42676</c:v>
                </c:pt>
                <c:pt idx="696">
                  <c:v>42677</c:v>
                </c:pt>
                <c:pt idx="697">
                  <c:v>42678</c:v>
                </c:pt>
                <c:pt idx="698">
                  <c:v>42681</c:v>
                </c:pt>
                <c:pt idx="699">
                  <c:v>42682</c:v>
                </c:pt>
                <c:pt idx="700">
                  <c:v>42683</c:v>
                </c:pt>
                <c:pt idx="701">
                  <c:v>42684</c:v>
                </c:pt>
                <c:pt idx="702">
                  <c:v>42685</c:v>
                </c:pt>
                <c:pt idx="703">
                  <c:v>42689</c:v>
                </c:pt>
                <c:pt idx="704">
                  <c:v>42690</c:v>
                </c:pt>
                <c:pt idx="705">
                  <c:v>42691</c:v>
                </c:pt>
                <c:pt idx="706">
                  <c:v>42692</c:v>
                </c:pt>
                <c:pt idx="707">
                  <c:v>42695</c:v>
                </c:pt>
                <c:pt idx="708">
                  <c:v>42696</c:v>
                </c:pt>
                <c:pt idx="709">
                  <c:v>42697</c:v>
                </c:pt>
                <c:pt idx="710">
                  <c:v>42698</c:v>
                </c:pt>
                <c:pt idx="711">
                  <c:v>42699</c:v>
                </c:pt>
                <c:pt idx="712">
                  <c:v>42702</c:v>
                </c:pt>
                <c:pt idx="713">
                  <c:v>42703</c:v>
                </c:pt>
                <c:pt idx="714">
                  <c:v>42704</c:v>
                </c:pt>
                <c:pt idx="715">
                  <c:v>42705</c:v>
                </c:pt>
                <c:pt idx="716">
                  <c:v>42706</c:v>
                </c:pt>
                <c:pt idx="717">
                  <c:v>42709</c:v>
                </c:pt>
                <c:pt idx="718">
                  <c:v>42710</c:v>
                </c:pt>
                <c:pt idx="719">
                  <c:v>42711</c:v>
                </c:pt>
                <c:pt idx="720">
                  <c:v>42712</c:v>
                </c:pt>
                <c:pt idx="721">
                  <c:v>42713</c:v>
                </c:pt>
                <c:pt idx="722">
                  <c:v>42716</c:v>
                </c:pt>
                <c:pt idx="723">
                  <c:v>42717</c:v>
                </c:pt>
                <c:pt idx="724">
                  <c:v>42718</c:v>
                </c:pt>
                <c:pt idx="725">
                  <c:v>42719</c:v>
                </c:pt>
                <c:pt idx="726">
                  <c:v>42720</c:v>
                </c:pt>
                <c:pt idx="727">
                  <c:v>42723</c:v>
                </c:pt>
                <c:pt idx="728">
                  <c:v>42724</c:v>
                </c:pt>
                <c:pt idx="729">
                  <c:v>42725</c:v>
                </c:pt>
                <c:pt idx="730">
                  <c:v>42726</c:v>
                </c:pt>
                <c:pt idx="731">
                  <c:v>42727</c:v>
                </c:pt>
                <c:pt idx="732">
                  <c:v>42730</c:v>
                </c:pt>
                <c:pt idx="733">
                  <c:v>42731</c:v>
                </c:pt>
                <c:pt idx="734">
                  <c:v>42732</c:v>
                </c:pt>
                <c:pt idx="735">
                  <c:v>42733</c:v>
                </c:pt>
                <c:pt idx="736">
                  <c:v>42734</c:v>
                </c:pt>
                <c:pt idx="737">
                  <c:v>42737</c:v>
                </c:pt>
                <c:pt idx="738">
                  <c:v>42738</c:v>
                </c:pt>
                <c:pt idx="739">
                  <c:v>42739</c:v>
                </c:pt>
                <c:pt idx="740">
                  <c:v>42740</c:v>
                </c:pt>
                <c:pt idx="741">
                  <c:v>42741</c:v>
                </c:pt>
                <c:pt idx="742">
                  <c:v>42744</c:v>
                </c:pt>
                <c:pt idx="743">
                  <c:v>42745</c:v>
                </c:pt>
                <c:pt idx="744">
                  <c:v>42746</c:v>
                </c:pt>
                <c:pt idx="745">
                  <c:v>42747</c:v>
                </c:pt>
                <c:pt idx="746">
                  <c:v>42748</c:v>
                </c:pt>
                <c:pt idx="747">
                  <c:v>42751</c:v>
                </c:pt>
                <c:pt idx="748">
                  <c:v>42752</c:v>
                </c:pt>
                <c:pt idx="749">
                  <c:v>42753</c:v>
                </c:pt>
                <c:pt idx="750">
                  <c:v>42754</c:v>
                </c:pt>
                <c:pt idx="751">
                  <c:v>42755</c:v>
                </c:pt>
                <c:pt idx="752">
                  <c:v>42758</c:v>
                </c:pt>
                <c:pt idx="753">
                  <c:v>42759</c:v>
                </c:pt>
                <c:pt idx="754">
                  <c:v>42760</c:v>
                </c:pt>
                <c:pt idx="755">
                  <c:v>42762</c:v>
                </c:pt>
                <c:pt idx="756">
                  <c:v>42765</c:v>
                </c:pt>
                <c:pt idx="757">
                  <c:v>42766</c:v>
                </c:pt>
                <c:pt idx="758">
                  <c:v>42767</c:v>
                </c:pt>
                <c:pt idx="759">
                  <c:v>42768</c:v>
                </c:pt>
                <c:pt idx="760">
                  <c:v>42769</c:v>
                </c:pt>
                <c:pt idx="761">
                  <c:v>42772</c:v>
                </c:pt>
                <c:pt idx="762">
                  <c:v>42773</c:v>
                </c:pt>
                <c:pt idx="763">
                  <c:v>42774</c:v>
                </c:pt>
                <c:pt idx="764">
                  <c:v>42775</c:v>
                </c:pt>
                <c:pt idx="765">
                  <c:v>42776</c:v>
                </c:pt>
                <c:pt idx="766">
                  <c:v>42779</c:v>
                </c:pt>
                <c:pt idx="767">
                  <c:v>42780</c:v>
                </c:pt>
                <c:pt idx="768">
                  <c:v>42781</c:v>
                </c:pt>
                <c:pt idx="769">
                  <c:v>42782</c:v>
                </c:pt>
                <c:pt idx="770">
                  <c:v>42783</c:v>
                </c:pt>
                <c:pt idx="771">
                  <c:v>42786</c:v>
                </c:pt>
                <c:pt idx="772">
                  <c:v>42787</c:v>
                </c:pt>
                <c:pt idx="773">
                  <c:v>42788</c:v>
                </c:pt>
                <c:pt idx="774">
                  <c:v>42789</c:v>
                </c:pt>
                <c:pt idx="775">
                  <c:v>42793</c:v>
                </c:pt>
                <c:pt idx="776">
                  <c:v>42794</c:v>
                </c:pt>
                <c:pt idx="777">
                  <c:v>42795</c:v>
                </c:pt>
                <c:pt idx="778">
                  <c:v>42796</c:v>
                </c:pt>
                <c:pt idx="779">
                  <c:v>42797</c:v>
                </c:pt>
                <c:pt idx="780">
                  <c:v>42800</c:v>
                </c:pt>
                <c:pt idx="781">
                  <c:v>42801</c:v>
                </c:pt>
                <c:pt idx="782">
                  <c:v>42802</c:v>
                </c:pt>
                <c:pt idx="783">
                  <c:v>42803</c:v>
                </c:pt>
                <c:pt idx="784">
                  <c:v>42804</c:v>
                </c:pt>
                <c:pt idx="785">
                  <c:v>42808</c:v>
                </c:pt>
                <c:pt idx="786">
                  <c:v>42809</c:v>
                </c:pt>
                <c:pt idx="787">
                  <c:v>42810</c:v>
                </c:pt>
                <c:pt idx="788">
                  <c:v>42811</c:v>
                </c:pt>
                <c:pt idx="789">
                  <c:v>42814</c:v>
                </c:pt>
                <c:pt idx="790">
                  <c:v>42815</c:v>
                </c:pt>
                <c:pt idx="791">
                  <c:v>42816</c:v>
                </c:pt>
                <c:pt idx="792">
                  <c:v>42817</c:v>
                </c:pt>
                <c:pt idx="793">
                  <c:v>42818</c:v>
                </c:pt>
                <c:pt idx="794">
                  <c:v>42821</c:v>
                </c:pt>
                <c:pt idx="795">
                  <c:v>42822</c:v>
                </c:pt>
                <c:pt idx="796">
                  <c:v>42823</c:v>
                </c:pt>
                <c:pt idx="797">
                  <c:v>42824</c:v>
                </c:pt>
                <c:pt idx="798">
                  <c:v>42825</c:v>
                </c:pt>
                <c:pt idx="799">
                  <c:v>42828</c:v>
                </c:pt>
                <c:pt idx="800">
                  <c:v>42830</c:v>
                </c:pt>
                <c:pt idx="801">
                  <c:v>42831</c:v>
                </c:pt>
                <c:pt idx="802">
                  <c:v>42832</c:v>
                </c:pt>
                <c:pt idx="803">
                  <c:v>42835</c:v>
                </c:pt>
                <c:pt idx="804">
                  <c:v>42836</c:v>
                </c:pt>
                <c:pt idx="805">
                  <c:v>42837</c:v>
                </c:pt>
                <c:pt idx="806">
                  <c:v>42838</c:v>
                </c:pt>
                <c:pt idx="807">
                  <c:v>42842</c:v>
                </c:pt>
                <c:pt idx="808">
                  <c:v>42843</c:v>
                </c:pt>
                <c:pt idx="809">
                  <c:v>42844</c:v>
                </c:pt>
                <c:pt idx="810">
                  <c:v>42845</c:v>
                </c:pt>
                <c:pt idx="811">
                  <c:v>42846</c:v>
                </c:pt>
                <c:pt idx="812">
                  <c:v>42849</c:v>
                </c:pt>
                <c:pt idx="813">
                  <c:v>42850</c:v>
                </c:pt>
                <c:pt idx="814">
                  <c:v>42851</c:v>
                </c:pt>
                <c:pt idx="815">
                  <c:v>42852</c:v>
                </c:pt>
                <c:pt idx="816">
                  <c:v>42853</c:v>
                </c:pt>
                <c:pt idx="817">
                  <c:v>42857</c:v>
                </c:pt>
                <c:pt idx="818">
                  <c:v>42858</c:v>
                </c:pt>
                <c:pt idx="819">
                  <c:v>42859</c:v>
                </c:pt>
                <c:pt idx="820">
                  <c:v>42860</c:v>
                </c:pt>
                <c:pt idx="821">
                  <c:v>42863</c:v>
                </c:pt>
                <c:pt idx="822">
                  <c:v>42864</c:v>
                </c:pt>
                <c:pt idx="823">
                  <c:v>42865</c:v>
                </c:pt>
                <c:pt idx="824">
                  <c:v>42866</c:v>
                </c:pt>
                <c:pt idx="825">
                  <c:v>42867</c:v>
                </c:pt>
                <c:pt idx="826">
                  <c:v>42870</c:v>
                </c:pt>
                <c:pt idx="827">
                  <c:v>42871</c:v>
                </c:pt>
                <c:pt idx="828">
                  <c:v>42872</c:v>
                </c:pt>
                <c:pt idx="829">
                  <c:v>42873</c:v>
                </c:pt>
                <c:pt idx="830">
                  <c:v>42874</c:v>
                </c:pt>
                <c:pt idx="831">
                  <c:v>42877</c:v>
                </c:pt>
                <c:pt idx="832">
                  <c:v>42878</c:v>
                </c:pt>
                <c:pt idx="833">
                  <c:v>42879</c:v>
                </c:pt>
                <c:pt idx="834">
                  <c:v>42880</c:v>
                </c:pt>
                <c:pt idx="835">
                  <c:v>42881</c:v>
                </c:pt>
                <c:pt idx="836">
                  <c:v>42884</c:v>
                </c:pt>
                <c:pt idx="837">
                  <c:v>42885</c:v>
                </c:pt>
                <c:pt idx="838">
                  <c:v>42886</c:v>
                </c:pt>
                <c:pt idx="839">
                  <c:v>42887</c:v>
                </c:pt>
                <c:pt idx="840">
                  <c:v>42888</c:v>
                </c:pt>
                <c:pt idx="841">
                  <c:v>42891</c:v>
                </c:pt>
                <c:pt idx="842">
                  <c:v>42892</c:v>
                </c:pt>
                <c:pt idx="843">
                  <c:v>42893</c:v>
                </c:pt>
                <c:pt idx="844">
                  <c:v>42894</c:v>
                </c:pt>
                <c:pt idx="845">
                  <c:v>42895</c:v>
                </c:pt>
                <c:pt idx="846">
                  <c:v>42898</c:v>
                </c:pt>
                <c:pt idx="847">
                  <c:v>42899</c:v>
                </c:pt>
                <c:pt idx="848">
                  <c:v>42900</c:v>
                </c:pt>
                <c:pt idx="849">
                  <c:v>42901</c:v>
                </c:pt>
                <c:pt idx="850">
                  <c:v>42902</c:v>
                </c:pt>
                <c:pt idx="851">
                  <c:v>42905</c:v>
                </c:pt>
                <c:pt idx="852">
                  <c:v>42906</c:v>
                </c:pt>
                <c:pt idx="853">
                  <c:v>42907</c:v>
                </c:pt>
                <c:pt idx="854">
                  <c:v>42908</c:v>
                </c:pt>
                <c:pt idx="855">
                  <c:v>42909</c:v>
                </c:pt>
                <c:pt idx="856">
                  <c:v>42913</c:v>
                </c:pt>
                <c:pt idx="857">
                  <c:v>42914</c:v>
                </c:pt>
                <c:pt idx="858">
                  <c:v>42915</c:v>
                </c:pt>
                <c:pt idx="859">
                  <c:v>42916</c:v>
                </c:pt>
              </c:numCache>
            </c:numRef>
          </c:xVal>
          <c:yVal>
            <c:numRef>
              <c:f>'[Predicted prices(1).xlsx]Sheet1'!$C$2:$C$861</c:f>
              <c:numCache>
                <c:formatCode>General</c:formatCode>
                <c:ptCount val="860"/>
                <c:pt idx="0">
                  <c:v>9.952922929340227</c:v>
                </c:pt>
                <c:pt idx="1">
                  <c:v>9.9868587442372814</c:v>
                </c:pt>
                <c:pt idx="2">
                  <c:v>10.005249488042624</c:v>
                </c:pt>
                <c:pt idx="3">
                  <c:v>10.035628166577593</c:v>
                </c:pt>
                <c:pt idx="4">
                  <c:v>10.079631069387597</c:v>
                </c:pt>
                <c:pt idx="5">
                  <c:v>10.09354929097986</c:v>
                </c:pt>
                <c:pt idx="6">
                  <c:v>10.055273748907631</c:v>
                </c:pt>
                <c:pt idx="7">
                  <c:v>10.013891232715718</c:v>
                </c:pt>
                <c:pt idx="8">
                  <c:v>9.9770962046740266</c:v>
                </c:pt>
                <c:pt idx="9">
                  <c:v>10.017166145378447</c:v>
                </c:pt>
                <c:pt idx="10">
                  <c:v>10.065873028242834</c:v>
                </c:pt>
                <c:pt idx="11">
                  <c:v>10.067571929378232</c:v>
                </c:pt>
                <c:pt idx="12">
                  <c:v>10.129687557325136</c:v>
                </c:pt>
                <c:pt idx="13">
                  <c:v>10.141195150999117</c:v>
                </c:pt>
                <c:pt idx="14">
                  <c:v>10.166625701742875</c:v>
                </c:pt>
                <c:pt idx="15">
                  <c:v>10.10531733630482</c:v>
                </c:pt>
                <c:pt idx="16">
                  <c:v>10.179323912244813</c:v>
                </c:pt>
                <c:pt idx="17">
                  <c:v>10.13792681874475</c:v>
                </c:pt>
                <c:pt idx="18">
                  <c:v>10.121966485097344</c:v>
                </c:pt>
                <c:pt idx="19">
                  <c:v>10.167045807403476</c:v>
                </c:pt>
                <c:pt idx="20">
                  <c:v>10.166098723118715</c:v>
                </c:pt>
                <c:pt idx="21">
                  <c:v>10.156042546141142</c:v>
                </c:pt>
                <c:pt idx="22">
                  <c:v>10.112818747351652</c:v>
                </c:pt>
                <c:pt idx="23">
                  <c:v>10.069935779712033</c:v>
                </c:pt>
                <c:pt idx="24">
                  <c:v>10.096660079950381</c:v>
                </c:pt>
                <c:pt idx="25">
                  <c:v>10.141665847267543</c:v>
                </c:pt>
                <c:pt idx="26">
                  <c:v>10.092114052486238</c:v>
                </c:pt>
                <c:pt idx="27">
                  <c:v>10.157747254259094</c:v>
                </c:pt>
                <c:pt idx="28">
                  <c:v>10.115449505146406</c:v>
                </c:pt>
                <c:pt idx="29">
                  <c:v>10.115491113691407</c:v>
                </c:pt>
                <c:pt idx="30">
                  <c:v>10.093951021651259</c:v>
                </c:pt>
                <c:pt idx="31">
                  <c:v>10.071817902792789</c:v>
                </c:pt>
                <c:pt idx="32">
                  <c:v>10.028980193668611</c:v>
                </c:pt>
                <c:pt idx="33">
                  <c:v>10.034230151197894</c:v>
                </c:pt>
                <c:pt idx="34">
                  <c:v>10.005191413457629</c:v>
                </c:pt>
                <c:pt idx="35">
                  <c:v>10.040436072173513</c:v>
                </c:pt>
                <c:pt idx="36">
                  <c:v>10.097906079140254</c:v>
                </c:pt>
                <c:pt idx="37">
                  <c:v>10.031143734174346</c:v>
                </c:pt>
                <c:pt idx="38">
                  <c:v>10.010829882555413</c:v>
                </c:pt>
                <c:pt idx="39">
                  <c:v>10.066029406869607</c:v>
                </c:pt>
                <c:pt idx="40">
                  <c:v>10.073259611578386</c:v>
                </c:pt>
                <c:pt idx="41">
                  <c:v>10.093056356769301</c:v>
                </c:pt>
                <c:pt idx="42">
                  <c:v>10.090166573605636</c:v>
                </c:pt>
                <c:pt idx="43">
                  <c:v>10.073474961359977</c:v>
                </c:pt>
                <c:pt idx="44">
                  <c:v>10.048764243360429</c:v>
                </c:pt>
                <c:pt idx="45">
                  <c:v>10.041530438104614</c:v>
                </c:pt>
                <c:pt idx="46">
                  <c:v>9.9804574936142281</c:v>
                </c:pt>
                <c:pt idx="47">
                  <c:v>10.044275654057296</c:v>
                </c:pt>
                <c:pt idx="48">
                  <c:v>10.073944198870301</c:v>
                </c:pt>
                <c:pt idx="49">
                  <c:v>10.150105596915264</c:v>
                </c:pt>
                <c:pt idx="50">
                  <c:v>10.267058708518221</c:v>
                </c:pt>
                <c:pt idx="51">
                  <c:v>10.364049693669319</c:v>
                </c:pt>
                <c:pt idx="52">
                  <c:v>10.363011261334606</c:v>
                </c:pt>
                <c:pt idx="53">
                  <c:v>10.304680025424407</c:v>
                </c:pt>
                <c:pt idx="54">
                  <c:v>10.346829675143677</c:v>
                </c:pt>
                <c:pt idx="55">
                  <c:v>10.340060951947061</c:v>
                </c:pt>
                <c:pt idx="56">
                  <c:v>10.387483990537383</c:v>
                </c:pt>
                <c:pt idx="57">
                  <c:v>10.421313892015799</c:v>
                </c:pt>
                <c:pt idx="58">
                  <c:v>10.407823479217196</c:v>
                </c:pt>
                <c:pt idx="59">
                  <c:v>10.387008381636939</c:v>
                </c:pt>
                <c:pt idx="60">
                  <c:v>10.378358634999884</c:v>
                </c:pt>
                <c:pt idx="61">
                  <c:v>10.38002909350023</c:v>
                </c:pt>
                <c:pt idx="62">
                  <c:v>10.370696363330083</c:v>
                </c:pt>
                <c:pt idx="63">
                  <c:v>10.388592155365311</c:v>
                </c:pt>
                <c:pt idx="64">
                  <c:v>10.406074725963968</c:v>
                </c:pt>
                <c:pt idx="65">
                  <c:v>10.421818611947327</c:v>
                </c:pt>
                <c:pt idx="66">
                  <c:v>10.465872298758621</c:v>
                </c:pt>
                <c:pt idx="67">
                  <c:v>10.423964232343575</c:v>
                </c:pt>
                <c:pt idx="68">
                  <c:v>10.555429142106089</c:v>
                </c:pt>
                <c:pt idx="69">
                  <c:v>10.568479367308026</c:v>
                </c:pt>
                <c:pt idx="70">
                  <c:v>10.630662166891101</c:v>
                </c:pt>
                <c:pt idx="71">
                  <c:v>10.606735598976099</c:v>
                </c:pt>
                <c:pt idx="72">
                  <c:v>10.586266961561901</c:v>
                </c:pt>
                <c:pt idx="73">
                  <c:v>10.559220064233141</c:v>
                </c:pt>
                <c:pt idx="74">
                  <c:v>10.51073105187702</c:v>
                </c:pt>
                <c:pt idx="75">
                  <c:v>10.511436793515209</c:v>
                </c:pt>
                <c:pt idx="76">
                  <c:v>10.526097333514256</c:v>
                </c:pt>
                <c:pt idx="77">
                  <c:v>10.491175241576707</c:v>
                </c:pt>
                <c:pt idx="78">
                  <c:v>10.540827853941092</c:v>
                </c:pt>
                <c:pt idx="79">
                  <c:v>10.495700356530453</c:v>
                </c:pt>
                <c:pt idx="80">
                  <c:v>10.513227096755326</c:v>
                </c:pt>
                <c:pt idx="81">
                  <c:v>10.527640746236134</c:v>
                </c:pt>
                <c:pt idx="82">
                  <c:v>10.58913642614333</c:v>
                </c:pt>
                <c:pt idx="83">
                  <c:v>10.607111440748515</c:v>
                </c:pt>
                <c:pt idx="84">
                  <c:v>10.611678795585284</c:v>
                </c:pt>
                <c:pt idx="85">
                  <c:v>10.618614306241343</c:v>
                </c:pt>
                <c:pt idx="86">
                  <c:v>10.644796828074606</c:v>
                </c:pt>
                <c:pt idx="87">
                  <c:v>10.657502493901603</c:v>
                </c:pt>
                <c:pt idx="88">
                  <c:v>10.710259941284418</c:v>
                </c:pt>
                <c:pt idx="89">
                  <c:v>10.68465777496564</c:v>
                </c:pt>
                <c:pt idx="90">
                  <c:v>10.752709478742624</c:v>
                </c:pt>
                <c:pt idx="91">
                  <c:v>10.736239010209152</c:v>
                </c:pt>
                <c:pt idx="92">
                  <c:v>10.692286422211373</c:v>
                </c:pt>
                <c:pt idx="93">
                  <c:v>10.749677094960045</c:v>
                </c:pt>
                <c:pt idx="94">
                  <c:v>10.800641756706435</c:v>
                </c:pt>
                <c:pt idx="95">
                  <c:v>10.831540537842248</c:v>
                </c:pt>
                <c:pt idx="96">
                  <c:v>10.830808520614481</c:v>
                </c:pt>
                <c:pt idx="97">
                  <c:v>10.89111484969853</c:v>
                </c:pt>
                <c:pt idx="98">
                  <c:v>10.905035701774304</c:v>
                </c:pt>
                <c:pt idx="99">
                  <c:v>10.946515497121309</c:v>
                </c:pt>
                <c:pt idx="100">
                  <c:v>10.951528045654657</c:v>
                </c:pt>
                <c:pt idx="101">
                  <c:v>10.958933778168513</c:v>
                </c:pt>
                <c:pt idx="102">
                  <c:v>10.964098713684743</c:v>
                </c:pt>
                <c:pt idx="103">
                  <c:v>11.019761530117973</c:v>
                </c:pt>
                <c:pt idx="104">
                  <c:v>11.081681306924091</c:v>
                </c:pt>
                <c:pt idx="105">
                  <c:v>11.105777731972136</c:v>
                </c:pt>
                <c:pt idx="106">
                  <c:v>11.171056772261798</c:v>
                </c:pt>
                <c:pt idx="107">
                  <c:v>11.187979977200575</c:v>
                </c:pt>
                <c:pt idx="108">
                  <c:v>11.15980796155832</c:v>
                </c:pt>
                <c:pt idx="109">
                  <c:v>11.171026602949608</c:v>
                </c:pt>
                <c:pt idx="110">
                  <c:v>11.180717011868831</c:v>
                </c:pt>
                <c:pt idx="111">
                  <c:v>11.203028488038591</c:v>
                </c:pt>
                <c:pt idx="112">
                  <c:v>11.21419383207366</c:v>
                </c:pt>
                <c:pt idx="113">
                  <c:v>11.212556778008507</c:v>
                </c:pt>
                <c:pt idx="114">
                  <c:v>11.209016846425129</c:v>
                </c:pt>
                <c:pt idx="115">
                  <c:v>11.188995343887209</c:v>
                </c:pt>
                <c:pt idx="116">
                  <c:v>11.192982963426694</c:v>
                </c:pt>
                <c:pt idx="117">
                  <c:v>11.194586015666214</c:v>
                </c:pt>
                <c:pt idx="118">
                  <c:v>11.126845925712106</c:v>
                </c:pt>
                <c:pt idx="119">
                  <c:v>11.216600046509663</c:v>
                </c:pt>
                <c:pt idx="120">
                  <c:v>11.30039391982992</c:v>
                </c:pt>
                <c:pt idx="121">
                  <c:v>11.312162982028902</c:v>
                </c:pt>
                <c:pt idx="122">
                  <c:v>11.35401855105413</c:v>
                </c:pt>
                <c:pt idx="123">
                  <c:v>11.330249233188535</c:v>
                </c:pt>
                <c:pt idx="124">
                  <c:v>11.310535938098935</c:v>
                </c:pt>
                <c:pt idx="125">
                  <c:v>11.291418300396607</c:v>
                </c:pt>
                <c:pt idx="126">
                  <c:v>11.275342165601662</c:v>
                </c:pt>
                <c:pt idx="127">
                  <c:v>11.225444204172062</c:v>
                </c:pt>
                <c:pt idx="128">
                  <c:v>11.204894907910722</c:v>
                </c:pt>
                <c:pt idx="129">
                  <c:v>11.138130407124374</c:v>
                </c:pt>
                <c:pt idx="130">
                  <c:v>11.191317124980817</c:v>
                </c:pt>
                <c:pt idx="131">
                  <c:v>11.185215453086535</c:v>
                </c:pt>
                <c:pt idx="132">
                  <c:v>11.237433308314962</c:v>
                </c:pt>
                <c:pt idx="133">
                  <c:v>11.295623146697711</c:v>
                </c:pt>
                <c:pt idx="134">
                  <c:v>11.197134682526906</c:v>
                </c:pt>
                <c:pt idx="135">
                  <c:v>11.199036503400336</c:v>
                </c:pt>
                <c:pt idx="136">
                  <c:v>11.21091604618891</c:v>
                </c:pt>
                <c:pt idx="137">
                  <c:v>11.156520647256064</c:v>
                </c:pt>
                <c:pt idx="138">
                  <c:v>11.223821833240773</c:v>
                </c:pt>
                <c:pt idx="139">
                  <c:v>11.207294004673622</c:v>
                </c:pt>
                <c:pt idx="140">
                  <c:v>11.252840718126825</c:v>
                </c:pt>
                <c:pt idx="141">
                  <c:v>11.276302853909828</c:v>
                </c:pt>
                <c:pt idx="142">
                  <c:v>11.34116344123286</c:v>
                </c:pt>
                <c:pt idx="143">
                  <c:v>11.300184012863914</c:v>
                </c:pt>
                <c:pt idx="144">
                  <c:v>11.28816775304764</c:v>
                </c:pt>
                <c:pt idx="145">
                  <c:v>11.372346791573724</c:v>
                </c:pt>
                <c:pt idx="146">
                  <c:v>11.390028555316629</c:v>
                </c:pt>
                <c:pt idx="147">
                  <c:v>11.462588033297708</c:v>
                </c:pt>
                <c:pt idx="148">
                  <c:v>11.396796071174011</c:v>
                </c:pt>
                <c:pt idx="149">
                  <c:v>11.449823927936086</c:v>
                </c:pt>
                <c:pt idx="150">
                  <c:v>11.460476645095428</c:v>
                </c:pt>
                <c:pt idx="151">
                  <c:v>11.499004640157411</c:v>
                </c:pt>
                <c:pt idx="152">
                  <c:v>11.520412198839098</c:v>
                </c:pt>
                <c:pt idx="153">
                  <c:v>11.532018646662332</c:v>
                </c:pt>
                <c:pt idx="154">
                  <c:v>11.531141105106023</c:v>
                </c:pt>
                <c:pt idx="155">
                  <c:v>11.569959640569484</c:v>
                </c:pt>
                <c:pt idx="156">
                  <c:v>11.643538363520806</c:v>
                </c:pt>
                <c:pt idx="157">
                  <c:v>11.71715080479045</c:v>
                </c:pt>
                <c:pt idx="158">
                  <c:v>11.738464223638317</c:v>
                </c:pt>
                <c:pt idx="159">
                  <c:v>11.796088693232337</c:v>
                </c:pt>
                <c:pt idx="160">
                  <c:v>11.842193815009853</c:v>
                </c:pt>
                <c:pt idx="161">
                  <c:v>11.774713189729049</c:v>
                </c:pt>
                <c:pt idx="162">
                  <c:v>11.806610511421974</c:v>
                </c:pt>
                <c:pt idx="163">
                  <c:v>11.833645770572199</c:v>
                </c:pt>
                <c:pt idx="164">
                  <c:v>11.864098519069641</c:v>
                </c:pt>
                <c:pt idx="165">
                  <c:v>11.814146620092425</c:v>
                </c:pt>
                <c:pt idx="166">
                  <c:v>11.824162195179193</c:v>
                </c:pt>
                <c:pt idx="167">
                  <c:v>11.929564924748998</c:v>
                </c:pt>
                <c:pt idx="168">
                  <c:v>11.904128476748236</c:v>
                </c:pt>
                <c:pt idx="169">
                  <c:v>11.904548072209137</c:v>
                </c:pt>
                <c:pt idx="170">
                  <c:v>11.882698221315584</c:v>
                </c:pt>
                <c:pt idx="171">
                  <c:v>11.914652332853754</c:v>
                </c:pt>
                <c:pt idx="172">
                  <c:v>11.805252972655907</c:v>
                </c:pt>
                <c:pt idx="173">
                  <c:v>11.826501724705416</c:v>
                </c:pt>
                <c:pt idx="174">
                  <c:v>11.778752089212361</c:v>
                </c:pt>
                <c:pt idx="175">
                  <c:v>11.726408795839674</c:v>
                </c:pt>
                <c:pt idx="176">
                  <c:v>11.724832373650525</c:v>
                </c:pt>
                <c:pt idx="177">
                  <c:v>11.74025692615553</c:v>
                </c:pt>
                <c:pt idx="178">
                  <c:v>11.82191583677656</c:v>
                </c:pt>
                <c:pt idx="179">
                  <c:v>11.836531680416824</c:v>
                </c:pt>
                <c:pt idx="180">
                  <c:v>11.864531281845522</c:v>
                </c:pt>
                <c:pt idx="181">
                  <c:v>11.81508704001344</c:v>
                </c:pt>
                <c:pt idx="182">
                  <c:v>11.816003540498865</c:v>
                </c:pt>
                <c:pt idx="183">
                  <c:v>11.827198329888667</c:v>
                </c:pt>
                <c:pt idx="184">
                  <c:v>11.777575819803671</c:v>
                </c:pt>
                <c:pt idx="185">
                  <c:v>11.742795622933283</c:v>
                </c:pt>
                <c:pt idx="186">
                  <c:v>11.754626160805897</c:v>
                </c:pt>
                <c:pt idx="187">
                  <c:v>11.680746847621043</c:v>
                </c:pt>
                <c:pt idx="188">
                  <c:v>11.693134901702832</c:v>
                </c:pt>
                <c:pt idx="189">
                  <c:v>11.702591923344638</c:v>
                </c:pt>
                <c:pt idx="190">
                  <c:v>11.792356636424083</c:v>
                </c:pt>
                <c:pt idx="191">
                  <c:v>11.823588193141674</c:v>
                </c:pt>
                <c:pt idx="192">
                  <c:v>11.780412516514716</c:v>
                </c:pt>
                <c:pt idx="193">
                  <c:v>11.740278852641195</c:v>
                </c:pt>
                <c:pt idx="194">
                  <c:v>11.780079902492041</c:v>
                </c:pt>
                <c:pt idx="195">
                  <c:v>11.780343684674316</c:v>
                </c:pt>
                <c:pt idx="196">
                  <c:v>11.801227957021693</c:v>
                </c:pt>
                <c:pt idx="197">
                  <c:v>11.75309522498701</c:v>
                </c:pt>
                <c:pt idx="198">
                  <c:v>11.792201310604423</c:v>
                </c:pt>
                <c:pt idx="199">
                  <c:v>11.842475278947434</c:v>
                </c:pt>
                <c:pt idx="200">
                  <c:v>11.826054862928892</c:v>
                </c:pt>
                <c:pt idx="201">
                  <c:v>11.768541385837132</c:v>
                </c:pt>
                <c:pt idx="202">
                  <c:v>11.800115816757598</c:v>
                </c:pt>
                <c:pt idx="203">
                  <c:v>11.803713716002763</c:v>
                </c:pt>
                <c:pt idx="204">
                  <c:v>11.776576265988856</c:v>
                </c:pt>
                <c:pt idx="205">
                  <c:v>11.752034709332774</c:v>
                </c:pt>
                <c:pt idx="206">
                  <c:v>11.744587192707369</c:v>
                </c:pt>
                <c:pt idx="207">
                  <c:v>11.760203586854779</c:v>
                </c:pt>
                <c:pt idx="208">
                  <c:v>11.761447476521319</c:v>
                </c:pt>
                <c:pt idx="209">
                  <c:v>11.790017792528701</c:v>
                </c:pt>
                <c:pt idx="210">
                  <c:v>11.855062363837604</c:v>
                </c:pt>
                <c:pt idx="211">
                  <c:v>11.871971774178611</c:v>
                </c:pt>
                <c:pt idx="212">
                  <c:v>11.879922819171359</c:v>
                </c:pt>
                <c:pt idx="213">
                  <c:v>11.855265333937737</c:v>
                </c:pt>
                <c:pt idx="214">
                  <c:v>11.903677295278673</c:v>
                </c:pt>
                <c:pt idx="215">
                  <c:v>11.864721265731571</c:v>
                </c:pt>
                <c:pt idx="216">
                  <c:v>11.798366949451719</c:v>
                </c:pt>
                <c:pt idx="217">
                  <c:v>11.818944178164248</c:v>
                </c:pt>
                <c:pt idx="218">
                  <c:v>11.797025005514755</c:v>
                </c:pt>
                <c:pt idx="219">
                  <c:v>11.77155897525855</c:v>
                </c:pt>
                <c:pt idx="220">
                  <c:v>11.738085875755864</c:v>
                </c:pt>
                <c:pt idx="221">
                  <c:v>11.791239331232562</c:v>
                </c:pt>
                <c:pt idx="222">
                  <c:v>11.793790777557339</c:v>
                </c:pt>
                <c:pt idx="223">
                  <c:v>11.844692987976334</c:v>
                </c:pt>
                <c:pt idx="224">
                  <c:v>11.899416851560114</c:v>
                </c:pt>
                <c:pt idx="225">
                  <c:v>11.991193738873944</c:v>
                </c:pt>
                <c:pt idx="226">
                  <c:v>12.031394938368525</c:v>
                </c:pt>
                <c:pt idx="227">
                  <c:v>11.968061657371996</c:v>
                </c:pt>
                <c:pt idx="228">
                  <c:v>11.941249842325497</c:v>
                </c:pt>
                <c:pt idx="229">
                  <c:v>11.920004403319137</c:v>
                </c:pt>
                <c:pt idx="230">
                  <c:v>11.964232897058736</c:v>
                </c:pt>
                <c:pt idx="231">
                  <c:v>11.988924706789506</c:v>
                </c:pt>
                <c:pt idx="232">
                  <c:v>12.052296856997026</c:v>
                </c:pt>
                <c:pt idx="233">
                  <c:v>12.03442151831638</c:v>
                </c:pt>
                <c:pt idx="234">
                  <c:v>12.106849189081197</c:v>
                </c:pt>
                <c:pt idx="235">
                  <c:v>12.085425589759803</c:v>
                </c:pt>
                <c:pt idx="236">
                  <c:v>12.107553832445392</c:v>
                </c:pt>
                <c:pt idx="237">
                  <c:v>12.144839652118609</c:v>
                </c:pt>
                <c:pt idx="238">
                  <c:v>12.131283247667008</c:v>
                </c:pt>
                <c:pt idx="239">
                  <c:v>12.248252180666846</c:v>
                </c:pt>
                <c:pt idx="240">
                  <c:v>12.320960786666223</c:v>
                </c:pt>
                <c:pt idx="241">
                  <c:v>12.331013738664627</c:v>
                </c:pt>
                <c:pt idx="242">
                  <c:v>12.301210385413903</c:v>
                </c:pt>
                <c:pt idx="243">
                  <c:v>12.313405630896741</c:v>
                </c:pt>
                <c:pt idx="244">
                  <c:v>12.363176738991069</c:v>
                </c:pt>
                <c:pt idx="245">
                  <c:v>12.394364049195383</c:v>
                </c:pt>
                <c:pt idx="246">
                  <c:v>12.445057448791554</c:v>
                </c:pt>
                <c:pt idx="247">
                  <c:v>12.445004014217762</c:v>
                </c:pt>
                <c:pt idx="248">
                  <c:v>12.440306999013561</c:v>
                </c:pt>
                <c:pt idx="249">
                  <c:v>12.521678640183758</c:v>
                </c:pt>
                <c:pt idx="250">
                  <c:v>12.584729390973843</c:v>
                </c:pt>
                <c:pt idx="251">
                  <c:v>12.593135218282065</c:v>
                </c:pt>
                <c:pt idx="252">
                  <c:v>12.606105345434017</c:v>
                </c:pt>
                <c:pt idx="253">
                  <c:v>12.671862634792991</c:v>
                </c:pt>
                <c:pt idx="254">
                  <c:v>12.628174432741982</c:v>
                </c:pt>
                <c:pt idx="255">
                  <c:v>12.664682665457951</c:v>
                </c:pt>
                <c:pt idx="256">
                  <c:v>12.72952362175673</c:v>
                </c:pt>
                <c:pt idx="257">
                  <c:v>12.718405397939803</c:v>
                </c:pt>
                <c:pt idx="258">
                  <c:v>12.718960450551831</c:v>
                </c:pt>
                <c:pt idx="259">
                  <c:v>12.75075589892203</c:v>
                </c:pt>
                <c:pt idx="260">
                  <c:v>12.715272835663521</c:v>
                </c:pt>
                <c:pt idx="261">
                  <c:v>12.663735154858418</c:v>
                </c:pt>
                <c:pt idx="262">
                  <c:v>12.719078426624815</c:v>
                </c:pt>
                <c:pt idx="263">
                  <c:v>12.680004689624614</c:v>
                </c:pt>
                <c:pt idx="264">
                  <c:v>12.712375487294826</c:v>
                </c:pt>
                <c:pt idx="265">
                  <c:v>12.705625168012389</c:v>
                </c:pt>
                <c:pt idx="266">
                  <c:v>12.669512970404073</c:v>
                </c:pt>
                <c:pt idx="267">
                  <c:v>12.75125529487952</c:v>
                </c:pt>
                <c:pt idx="268">
                  <c:v>12.804364800164569</c:v>
                </c:pt>
                <c:pt idx="269">
                  <c:v>12.759219024044837</c:v>
                </c:pt>
                <c:pt idx="270">
                  <c:v>12.785126259234222</c:v>
                </c:pt>
                <c:pt idx="271">
                  <c:v>12.855575921876085</c:v>
                </c:pt>
                <c:pt idx="272">
                  <c:v>12.886680281705901</c:v>
                </c:pt>
                <c:pt idx="273">
                  <c:v>12.960672610374019</c:v>
                </c:pt>
                <c:pt idx="274">
                  <c:v>12.898634863152848</c:v>
                </c:pt>
                <c:pt idx="275">
                  <c:v>12.919153434126489</c:v>
                </c:pt>
                <c:pt idx="276">
                  <c:v>12.958823204505197</c:v>
                </c:pt>
                <c:pt idx="277">
                  <c:v>12.907112206902289</c:v>
                </c:pt>
                <c:pt idx="278">
                  <c:v>12.934579554427058</c:v>
                </c:pt>
                <c:pt idx="279">
                  <c:v>12.949741152367466</c:v>
                </c:pt>
                <c:pt idx="280">
                  <c:v>12.958468471952933</c:v>
                </c:pt>
                <c:pt idx="281">
                  <c:v>12.930072677326102</c:v>
                </c:pt>
                <c:pt idx="282">
                  <c:v>12.951856510905525</c:v>
                </c:pt>
                <c:pt idx="283">
                  <c:v>13.007480070024767</c:v>
                </c:pt>
                <c:pt idx="284">
                  <c:v>13.065679816012707</c:v>
                </c:pt>
                <c:pt idx="285">
                  <c:v>13.133140526374172</c:v>
                </c:pt>
                <c:pt idx="286">
                  <c:v>13.112228291062422</c:v>
                </c:pt>
                <c:pt idx="287">
                  <c:v>13.089932264287391</c:v>
                </c:pt>
                <c:pt idx="288">
                  <c:v>13.061606533960068</c:v>
                </c:pt>
                <c:pt idx="289">
                  <c:v>13.072188539981139</c:v>
                </c:pt>
                <c:pt idx="290">
                  <c:v>13.091032986812301</c:v>
                </c:pt>
                <c:pt idx="291">
                  <c:v>13.156931369453972</c:v>
                </c:pt>
                <c:pt idx="292">
                  <c:v>13.174093889092067</c:v>
                </c:pt>
                <c:pt idx="293">
                  <c:v>13.220610579352176</c:v>
                </c:pt>
                <c:pt idx="294">
                  <c:v>13.214191466925866</c:v>
                </c:pt>
                <c:pt idx="295">
                  <c:v>13.253164546823555</c:v>
                </c:pt>
                <c:pt idx="296">
                  <c:v>13.303972146348434</c:v>
                </c:pt>
                <c:pt idx="297">
                  <c:v>13.339402705429833</c:v>
                </c:pt>
                <c:pt idx="298">
                  <c:v>13.322049522619478</c:v>
                </c:pt>
                <c:pt idx="299">
                  <c:v>13.306115566097743</c:v>
                </c:pt>
                <c:pt idx="300">
                  <c:v>13.375968989711469</c:v>
                </c:pt>
                <c:pt idx="301">
                  <c:v>13.371526210564086</c:v>
                </c:pt>
                <c:pt idx="302">
                  <c:v>13.363183771293148</c:v>
                </c:pt>
                <c:pt idx="303">
                  <c:v>13.33698544492877</c:v>
                </c:pt>
                <c:pt idx="304">
                  <c:v>13.345170191007849</c:v>
                </c:pt>
                <c:pt idx="305">
                  <c:v>13.390801105960792</c:v>
                </c:pt>
                <c:pt idx="306">
                  <c:v>13.386978314558267</c:v>
                </c:pt>
                <c:pt idx="307">
                  <c:v>13.486471686954216</c:v>
                </c:pt>
                <c:pt idx="308">
                  <c:v>13.502693884154828</c:v>
                </c:pt>
                <c:pt idx="309">
                  <c:v>13.516673874947902</c:v>
                </c:pt>
                <c:pt idx="310">
                  <c:v>13.553342056094488</c:v>
                </c:pt>
                <c:pt idx="311">
                  <c:v>13.50375468392042</c:v>
                </c:pt>
                <c:pt idx="312">
                  <c:v>13.464126946288804</c:v>
                </c:pt>
                <c:pt idx="313">
                  <c:v>13.446047144812297</c:v>
                </c:pt>
                <c:pt idx="314">
                  <c:v>13.47469650546193</c:v>
                </c:pt>
                <c:pt idx="315">
                  <c:v>13.507623671447959</c:v>
                </c:pt>
                <c:pt idx="316">
                  <c:v>13.502781600238734</c:v>
                </c:pt>
                <c:pt idx="317">
                  <c:v>13.544200174581331</c:v>
                </c:pt>
                <c:pt idx="318">
                  <c:v>13.539031334079267</c:v>
                </c:pt>
                <c:pt idx="319">
                  <c:v>13.564569323298628</c:v>
                </c:pt>
                <c:pt idx="320">
                  <c:v>13.566373349164079</c:v>
                </c:pt>
                <c:pt idx="321">
                  <c:v>13.609089645464934</c:v>
                </c:pt>
                <c:pt idx="322">
                  <c:v>13.556806969774982</c:v>
                </c:pt>
                <c:pt idx="323">
                  <c:v>13.632133620054764</c:v>
                </c:pt>
                <c:pt idx="324">
                  <c:v>13.685996817698863</c:v>
                </c:pt>
                <c:pt idx="325">
                  <c:v>13.739896643559105</c:v>
                </c:pt>
                <c:pt idx="326">
                  <c:v>13.742482930768761</c:v>
                </c:pt>
                <c:pt idx="327">
                  <c:v>13.745778436825985</c:v>
                </c:pt>
                <c:pt idx="328">
                  <c:v>13.752075954429161</c:v>
                </c:pt>
                <c:pt idx="329">
                  <c:v>13.750356754562368</c:v>
                </c:pt>
                <c:pt idx="330">
                  <c:v>13.788637543470813</c:v>
                </c:pt>
                <c:pt idx="331">
                  <c:v>13.813562639937466</c:v>
                </c:pt>
                <c:pt idx="332">
                  <c:v>13.876129681438368</c:v>
                </c:pt>
                <c:pt idx="333">
                  <c:v>13.869104989561054</c:v>
                </c:pt>
                <c:pt idx="334">
                  <c:v>13.852029478288733</c:v>
                </c:pt>
                <c:pt idx="335">
                  <c:v>13.82847108669743</c:v>
                </c:pt>
                <c:pt idx="336">
                  <c:v>13.793334621793958</c:v>
                </c:pt>
                <c:pt idx="337">
                  <c:v>13.807664411282213</c:v>
                </c:pt>
                <c:pt idx="338">
                  <c:v>13.82987597438219</c:v>
                </c:pt>
                <c:pt idx="339">
                  <c:v>13.825045322704536</c:v>
                </c:pt>
                <c:pt idx="340">
                  <c:v>13.826280986768984</c:v>
                </c:pt>
                <c:pt idx="341">
                  <c:v>13.812991837186052</c:v>
                </c:pt>
                <c:pt idx="342">
                  <c:v>13.827652076245496</c:v>
                </c:pt>
                <c:pt idx="343">
                  <c:v>13.826411245724616</c:v>
                </c:pt>
                <c:pt idx="344">
                  <c:v>13.791020122260848</c:v>
                </c:pt>
                <c:pt idx="345">
                  <c:v>13.837320952018109</c:v>
                </c:pt>
                <c:pt idx="346">
                  <c:v>13.859485090411164</c:v>
                </c:pt>
                <c:pt idx="347">
                  <c:v>13.877052852816528</c:v>
                </c:pt>
                <c:pt idx="348">
                  <c:v>13.914010633362508</c:v>
                </c:pt>
                <c:pt idx="349">
                  <c:v>13.946921701144809</c:v>
                </c:pt>
                <c:pt idx="350">
                  <c:v>13.895502594080133</c:v>
                </c:pt>
                <c:pt idx="351">
                  <c:v>13.898939079799259</c:v>
                </c:pt>
                <c:pt idx="352">
                  <c:v>13.955153710432407</c:v>
                </c:pt>
                <c:pt idx="353">
                  <c:v>13.948814965008685</c:v>
                </c:pt>
                <c:pt idx="354">
                  <c:v>13.993462477443066</c:v>
                </c:pt>
                <c:pt idx="355">
                  <c:v>14.063728057374393</c:v>
                </c:pt>
                <c:pt idx="356">
                  <c:v>14.096145795624837</c:v>
                </c:pt>
                <c:pt idx="357">
                  <c:v>14.119354701388168</c:v>
                </c:pt>
                <c:pt idx="358">
                  <c:v>14.133505668128553</c:v>
                </c:pt>
                <c:pt idx="359">
                  <c:v>14.074582714787804</c:v>
                </c:pt>
                <c:pt idx="360">
                  <c:v>14.109837869007334</c:v>
                </c:pt>
                <c:pt idx="361">
                  <c:v>14.209386532314397</c:v>
                </c:pt>
                <c:pt idx="362">
                  <c:v>14.222607001722588</c:v>
                </c:pt>
                <c:pt idx="363">
                  <c:v>14.301842281068943</c:v>
                </c:pt>
                <c:pt idx="364">
                  <c:v>14.366032816445376</c:v>
                </c:pt>
                <c:pt idx="365">
                  <c:v>14.449695505432265</c:v>
                </c:pt>
                <c:pt idx="366">
                  <c:v>14.440139598867878</c:v>
                </c:pt>
                <c:pt idx="367">
                  <c:v>14.454244188695908</c:v>
                </c:pt>
                <c:pt idx="368">
                  <c:v>14.461100526206337</c:v>
                </c:pt>
                <c:pt idx="369">
                  <c:v>14.438058451690038</c:v>
                </c:pt>
                <c:pt idx="370">
                  <c:v>14.440958594603339</c:v>
                </c:pt>
                <c:pt idx="371">
                  <c:v>14.427058444492125</c:v>
                </c:pt>
                <c:pt idx="372">
                  <c:v>14.467135141899201</c:v>
                </c:pt>
                <c:pt idx="373">
                  <c:v>14.431467729426988</c:v>
                </c:pt>
                <c:pt idx="374">
                  <c:v>14.410240653275167</c:v>
                </c:pt>
                <c:pt idx="375">
                  <c:v>14.366511170450877</c:v>
                </c:pt>
                <c:pt idx="376">
                  <c:v>14.346479695760044</c:v>
                </c:pt>
                <c:pt idx="377">
                  <c:v>14.305148404054744</c:v>
                </c:pt>
                <c:pt idx="378">
                  <c:v>14.360950912742464</c:v>
                </c:pt>
                <c:pt idx="379">
                  <c:v>14.417506635553595</c:v>
                </c:pt>
                <c:pt idx="380">
                  <c:v>14.425179655838695</c:v>
                </c:pt>
                <c:pt idx="381">
                  <c:v>14.437485238305506</c:v>
                </c:pt>
                <c:pt idx="382">
                  <c:v>14.530127288624982</c:v>
                </c:pt>
                <c:pt idx="383">
                  <c:v>14.538208985499621</c:v>
                </c:pt>
                <c:pt idx="384">
                  <c:v>14.53281816618677</c:v>
                </c:pt>
                <c:pt idx="385">
                  <c:v>14.545046003554241</c:v>
                </c:pt>
                <c:pt idx="386">
                  <c:v>14.515839274932848</c:v>
                </c:pt>
                <c:pt idx="387">
                  <c:v>14.526446549423097</c:v>
                </c:pt>
                <c:pt idx="388">
                  <c:v>14.540390490393388</c:v>
                </c:pt>
                <c:pt idx="389">
                  <c:v>14.565203326141239</c:v>
                </c:pt>
                <c:pt idx="390">
                  <c:v>14.589770544825148</c:v>
                </c:pt>
                <c:pt idx="391">
                  <c:v>14.647068000988661</c:v>
                </c:pt>
                <c:pt idx="392">
                  <c:v>14.621937136942011</c:v>
                </c:pt>
                <c:pt idx="393">
                  <c:v>14.614234636223438</c:v>
                </c:pt>
                <c:pt idx="394">
                  <c:v>14.649545191040707</c:v>
                </c:pt>
                <c:pt idx="395">
                  <c:v>14.702630302622918</c:v>
                </c:pt>
                <c:pt idx="396">
                  <c:v>14.746415768511467</c:v>
                </c:pt>
                <c:pt idx="397">
                  <c:v>14.769973583451481</c:v>
                </c:pt>
                <c:pt idx="398">
                  <c:v>14.816019558474302</c:v>
                </c:pt>
                <c:pt idx="399">
                  <c:v>14.837955619553714</c:v>
                </c:pt>
                <c:pt idx="400">
                  <c:v>14.903551137440115</c:v>
                </c:pt>
                <c:pt idx="401">
                  <c:v>14.869385207462066</c:v>
                </c:pt>
                <c:pt idx="402">
                  <c:v>14.937980273320211</c:v>
                </c:pt>
                <c:pt idx="403">
                  <c:v>14.960089769009741</c:v>
                </c:pt>
                <c:pt idx="404">
                  <c:v>14.962742578662423</c:v>
                </c:pt>
                <c:pt idx="405">
                  <c:v>14.927986037003384</c:v>
                </c:pt>
                <c:pt idx="406">
                  <c:v>15.004265940116312</c:v>
                </c:pt>
                <c:pt idx="407">
                  <c:v>15.09081436465291</c:v>
                </c:pt>
                <c:pt idx="408">
                  <c:v>15.045858782664048</c:v>
                </c:pt>
                <c:pt idx="409">
                  <c:v>15.054910216780568</c:v>
                </c:pt>
                <c:pt idx="410">
                  <c:v>15.031077932442194</c:v>
                </c:pt>
                <c:pt idx="411">
                  <c:v>15.032911058844901</c:v>
                </c:pt>
                <c:pt idx="412">
                  <c:v>15.109443808610278</c:v>
                </c:pt>
                <c:pt idx="413">
                  <c:v>15.10369629460742</c:v>
                </c:pt>
                <c:pt idx="414">
                  <c:v>15.079047526436298</c:v>
                </c:pt>
                <c:pt idx="415">
                  <c:v>15.144755086496829</c:v>
                </c:pt>
                <c:pt idx="416">
                  <c:v>15.127159202977982</c:v>
                </c:pt>
                <c:pt idx="417">
                  <c:v>15.1625591289641</c:v>
                </c:pt>
                <c:pt idx="418">
                  <c:v>15.167237422420653</c:v>
                </c:pt>
                <c:pt idx="419">
                  <c:v>15.190151892290816</c:v>
                </c:pt>
                <c:pt idx="420">
                  <c:v>15.214404346405793</c:v>
                </c:pt>
                <c:pt idx="421">
                  <c:v>15.203822601782473</c:v>
                </c:pt>
                <c:pt idx="422">
                  <c:v>15.218779073689664</c:v>
                </c:pt>
                <c:pt idx="423">
                  <c:v>15.296041083153201</c:v>
                </c:pt>
                <c:pt idx="424">
                  <c:v>15.335340724500965</c:v>
                </c:pt>
                <c:pt idx="425">
                  <c:v>15.26743699173668</c:v>
                </c:pt>
                <c:pt idx="426">
                  <c:v>15.250997925005889</c:v>
                </c:pt>
                <c:pt idx="427">
                  <c:v>15.27991019152503</c:v>
                </c:pt>
                <c:pt idx="428">
                  <c:v>15.257474371959347</c:v>
                </c:pt>
                <c:pt idx="429">
                  <c:v>15.244608225415812</c:v>
                </c:pt>
                <c:pt idx="430">
                  <c:v>15.388743604798877</c:v>
                </c:pt>
                <c:pt idx="431">
                  <c:v>15.380083639961969</c:v>
                </c:pt>
                <c:pt idx="432">
                  <c:v>15.375408519381166</c:v>
                </c:pt>
                <c:pt idx="433">
                  <c:v>15.381856911977957</c:v>
                </c:pt>
                <c:pt idx="434">
                  <c:v>15.439691386529617</c:v>
                </c:pt>
                <c:pt idx="435">
                  <c:v>15.485075533496122</c:v>
                </c:pt>
                <c:pt idx="436">
                  <c:v>15.510371822992068</c:v>
                </c:pt>
                <c:pt idx="437">
                  <c:v>15.452816045104781</c:v>
                </c:pt>
                <c:pt idx="438">
                  <c:v>15.489687597748834</c:v>
                </c:pt>
                <c:pt idx="439">
                  <c:v>15.499382834544774</c:v>
                </c:pt>
                <c:pt idx="440">
                  <c:v>15.55607822362802</c:v>
                </c:pt>
                <c:pt idx="441">
                  <c:v>15.554929287643326</c:v>
                </c:pt>
                <c:pt idx="442">
                  <c:v>15.571338007078534</c:v>
                </c:pt>
                <c:pt idx="443">
                  <c:v>15.560571122930719</c:v>
                </c:pt>
                <c:pt idx="444">
                  <c:v>15.605894344746623</c:v>
                </c:pt>
                <c:pt idx="445">
                  <c:v>15.67084914267488</c:v>
                </c:pt>
                <c:pt idx="446">
                  <c:v>15.645581283593955</c:v>
                </c:pt>
                <c:pt idx="447">
                  <c:v>15.731852833168311</c:v>
                </c:pt>
                <c:pt idx="448">
                  <c:v>15.684906288702772</c:v>
                </c:pt>
                <c:pt idx="449">
                  <c:v>15.65741232649721</c:v>
                </c:pt>
                <c:pt idx="450">
                  <c:v>15.692907939141081</c:v>
                </c:pt>
                <c:pt idx="451">
                  <c:v>15.707288958570874</c:v>
                </c:pt>
                <c:pt idx="452">
                  <c:v>15.740537137736888</c:v>
                </c:pt>
                <c:pt idx="453">
                  <c:v>15.785884536726694</c:v>
                </c:pt>
                <c:pt idx="454">
                  <c:v>15.779738149088443</c:v>
                </c:pt>
                <c:pt idx="455">
                  <c:v>15.818964323350393</c:v>
                </c:pt>
                <c:pt idx="456">
                  <c:v>15.775520548704645</c:v>
                </c:pt>
                <c:pt idx="457">
                  <c:v>15.737912200864164</c:v>
                </c:pt>
                <c:pt idx="458">
                  <c:v>15.730884243195213</c:v>
                </c:pt>
                <c:pt idx="459">
                  <c:v>15.750210106219212</c:v>
                </c:pt>
                <c:pt idx="460">
                  <c:v>15.799976443651445</c:v>
                </c:pt>
                <c:pt idx="461">
                  <c:v>15.789289849056503</c:v>
                </c:pt>
                <c:pt idx="462">
                  <c:v>15.816265031265488</c:v>
                </c:pt>
                <c:pt idx="463">
                  <c:v>15.824773963134607</c:v>
                </c:pt>
                <c:pt idx="464">
                  <c:v>15.815531381658058</c:v>
                </c:pt>
                <c:pt idx="465">
                  <c:v>15.849258402693511</c:v>
                </c:pt>
                <c:pt idx="466">
                  <c:v>15.855258094990763</c:v>
                </c:pt>
                <c:pt idx="467">
                  <c:v>15.890000625695503</c:v>
                </c:pt>
                <c:pt idx="468">
                  <c:v>15.994326243700584</c:v>
                </c:pt>
                <c:pt idx="469">
                  <c:v>15.990776308835551</c:v>
                </c:pt>
                <c:pt idx="470">
                  <c:v>15.921357428044832</c:v>
                </c:pt>
                <c:pt idx="471">
                  <c:v>15.968670153230169</c:v>
                </c:pt>
                <c:pt idx="472">
                  <c:v>15.960299651193957</c:v>
                </c:pt>
                <c:pt idx="473">
                  <c:v>15.953278405311467</c:v>
                </c:pt>
                <c:pt idx="474">
                  <c:v>16.021727183196905</c:v>
                </c:pt>
                <c:pt idx="475">
                  <c:v>16.013534998344458</c:v>
                </c:pt>
                <c:pt idx="476">
                  <c:v>16.070453964539038</c:v>
                </c:pt>
                <c:pt idx="477">
                  <c:v>16.059148540283921</c:v>
                </c:pt>
                <c:pt idx="478">
                  <c:v>16.124719752386991</c:v>
                </c:pt>
                <c:pt idx="479">
                  <c:v>16.16435707840817</c:v>
                </c:pt>
                <c:pt idx="480">
                  <c:v>16.144579782871098</c:v>
                </c:pt>
                <c:pt idx="481">
                  <c:v>16.205138338715461</c:v>
                </c:pt>
                <c:pt idx="482">
                  <c:v>16.28092905234497</c:v>
                </c:pt>
                <c:pt idx="483">
                  <c:v>16.249772879687889</c:v>
                </c:pt>
                <c:pt idx="484">
                  <c:v>16.278358700408312</c:v>
                </c:pt>
                <c:pt idx="485">
                  <c:v>16.269548926217009</c:v>
                </c:pt>
                <c:pt idx="486">
                  <c:v>16.316414804810456</c:v>
                </c:pt>
                <c:pt idx="487">
                  <c:v>16.254241211726978</c:v>
                </c:pt>
                <c:pt idx="488">
                  <c:v>16.23326742998076</c:v>
                </c:pt>
                <c:pt idx="489">
                  <c:v>16.309142933464528</c:v>
                </c:pt>
                <c:pt idx="490">
                  <c:v>16.313787667222766</c:v>
                </c:pt>
                <c:pt idx="491">
                  <c:v>16.342985534303434</c:v>
                </c:pt>
                <c:pt idx="492">
                  <c:v>16.348104475331546</c:v>
                </c:pt>
                <c:pt idx="493">
                  <c:v>16.352398879429536</c:v>
                </c:pt>
                <c:pt idx="494">
                  <c:v>16.349592576224538</c:v>
                </c:pt>
                <c:pt idx="495">
                  <c:v>16.33503798121448</c:v>
                </c:pt>
                <c:pt idx="496">
                  <c:v>16.303347450448644</c:v>
                </c:pt>
                <c:pt idx="497">
                  <c:v>16.386148619292761</c:v>
                </c:pt>
                <c:pt idx="498">
                  <c:v>16.411045063897927</c:v>
                </c:pt>
                <c:pt idx="499">
                  <c:v>16.437128965947103</c:v>
                </c:pt>
                <c:pt idx="500">
                  <c:v>16.497883511783922</c:v>
                </c:pt>
                <c:pt idx="501">
                  <c:v>16.508941277488923</c:v>
                </c:pt>
                <c:pt idx="502">
                  <c:v>16.470231855496266</c:v>
                </c:pt>
                <c:pt idx="503">
                  <c:v>16.531797698906477</c:v>
                </c:pt>
                <c:pt idx="504">
                  <c:v>16.597518382020841</c:v>
                </c:pt>
                <c:pt idx="505">
                  <c:v>16.587399530757757</c:v>
                </c:pt>
                <c:pt idx="506">
                  <c:v>16.670119017930375</c:v>
                </c:pt>
                <c:pt idx="507">
                  <c:v>16.676168624881658</c:v>
                </c:pt>
                <c:pt idx="508">
                  <c:v>16.692151207760904</c:v>
                </c:pt>
                <c:pt idx="509">
                  <c:v>16.722871652191625</c:v>
                </c:pt>
                <c:pt idx="510">
                  <c:v>16.746304985964656</c:v>
                </c:pt>
                <c:pt idx="511">
                  <c:v>16.800412512023637</c:v>
                </c:pt>
                <c:pt idx="512">
                  <c:v>16.81145486479792</c:v>
                </c:pt>
                <c:pt idx="513">
                  <c:v>16.828233368400767</c:v>
                </c:pt>
                <c:pt idx="514">
                  <c:v>16.875803416565091</c:v>
                </c:pt>
                <c:pt idx="515">
                  <c:v>16.819414908199985</c:v>
                </c:pt>
                <c:pt idx="516">
                  <c:v>16.778106970189395</c:v>
                </c:pt>
                <c:pt idx="517">
                  <c:v>16.806278371619463</c:v>
                </c:pt>
                <c:pt idx="518">
                  <c:v>16.70694411259451</c:v>
                </c:pt>
                <c:pt idx="519">
                  <c:v>16.768535408304974</c:v>
                </c:pt>
                <c:pt idx="520">
                  <c:v>16.799369608291713</c:v>
                </c:pt>
                <c:pt idx="521">
                  <c:v>16.772034444520472</c:v>
                </c:pt>
                <c:pt idx="522">
                  <c:v>16.80365623220252</c:v>
                </c:pt>
                <c:pt idx="523">
                  <c:v>16.890738625457999</c:v>
                </c:pt>
                <c:pt idx="524">
                  <c:v>16.931621665138593</c:v>
                </c:pt>
                <c:pt idx="525">
                  <c:v>16.854393697730519</c:v>
                </c:pt>
                <c:pt idx="526">
                  <c:v>16.853505430461453</c:v>
                </c:pt>
                <c:pt idx="527">
                  <c:v>16.816282671184688</c:v>
                </c:pt>
                <c:pt idx="528">
                  <c:v>16.81217584896811</c:v>
                </c:pt>
                <c:pt idx="529">
                  <c:v>16.781603822375004</c:v>
                </c:pt>
                <c:pt idx="530">
                  <c:v>16.824422608666975</c:v>
                </c:pt>
                <c:pt idx="531">
                  <c:v>16.798964112750355</c:v>
                </c:pt>
                <c:pt idx="532">
                  <c:v>16.788186365539868</c:v>
                </c:pt>
                <c:pt idx="533">
                  <c:v>16.790013666245923</c:v>
                </c:pt>
                <c:pt idx="534">
                  <c:v>16.834416043277479</c:v>
                </c:pt>
                <c:pt idx="535">
                  <c:v>16.8397851892685</c:v>
                </c:pt>
                <c:pt idx="536">
                  <c:v>16.875527016911192</c:v>
                </c:pt>
                <c:pt idx="537">
                  <c:v>16.819099035395759</c:v>
                </c:pt>
                <c:pt idx="538">
                  <c:v>16.865387973215629</c:v>
                </c:pt>
                <c:pt idx="539">
                  <c:v>16.848004241433951</c:v>
                </c:pt>
                <c:pt idx="540">
                  <c:v>16.817113795215914</c:v>
                </c:pt>
                <c:pt idx="541">
                  <c:v>16.798459329216609</c:v>
                </c:pt>
                <c:pt idx="542">
                  <c:v>16.860418886982337</c:v>
                </c:pt>
                <c:pt idx="543">
                  <c:v>16.913020598347909</c:v>
                </c:pt>
                <c:pt idx="544">
                  <c:v>16.889351637197819</c:v>
                </c:pt>
                <c:pt idx="545">
                  <c:v>16.773594958016304</c:v>
                </c:pt>
                <c:pt idx="546">
                  <c:v>16.764015838544569</c:v>
                </c:pt>
                <c:pt idx="547">
                  <c:v>16.79587206387076</c:v>
                </c:pt>
                <c:pt idx="548">
                  <c:v>16.740949291194394</c:v>
                </c:pt>
                <c:pt idx="549">
                  <c:v>16.809368087672418</c:v>
                </c:pt>
                <c:pt idx="550">
                  <c:v>16.798605204995308</c:v>
                </c:pt>
                <c:pt idx="551">
                  <c:v>16.827787509110465</c:v>
                </c:pt>
                <c:pt idx="552">
                  <c:v>16.82384352825747</c:v>
                </c:pt>
                <c:pt idx="553">
                  <c:v>16.833624437466828</c:v>
                </c:pt>
                <c:pt idx="554">
                  <c:v>16.845323256553417</c:v>
                </c:pt>
                <c:pt idx="555">
                  <c:v>16.903713815195523</c:v>
                </c:pt>
                <c:pt idx="556">
                  <c:v>16.974303337686205</c:v>
                </c:pt>
                <c:pt idx="557">
                  <c:v>16.970632281680864</c:v>
                </c:pt>
                <c:pt idx="558">
                  <c:v>16.931116015351627</c:v>
                </c:pt>
                <c:pt idx="559">
                  <c:v>16.892513022085812</c:v>
                </c:pt>
                <c:pt idx="560">
                  <c:v>16.821745467497134</c:v>
                </c:pt>
                <c:pt idx="561">
                  <c:v>16.843378212292709</c:v>
                </c:pt>
                <c:pt idx="562">
                  <c:v>16.832717801135704</c:v>
                </c:pt>
                <c:pt idx="563">
                  <c:v>16.858158073395789</c:v>
                </c:pt>
                <c:pt idx="564">
                  <c:v>16.882521585743628</c:v>
                </c:pt>
                <c:pt idx="565">
                  <c:v>16.885554865373006</c:v>
                </c:pt>
                <c:pt idx="566">
                  <c:v>16.949565708533694</c:v>
                </c:pt>
                <c:pt idx="567">
                  <c:v>16.925607720824743</c:v>
                </c:pt>
                <c:pt idx="568">
                  <c:v>16.899434163294686</c:v>
                </c:pt>
                <c:pt idx="569">
                  <c:v>16.932750715624852</c:v>
                </c:pt>
                <c:pt idx="570">
                  <c:v>17.017261873366294</c:v>
                </c:pt>
                <c:pt idx="571">
                  <c:v>17.04238056677324</c:v>
                </c:pt>
                <c:pt idx="572">
                  <c:v>17.044906596622965</c:v>
                </c:pt>
                <c:pt idx="573">
                  <c:v>17.000127121647587</c:v>
                </c:pt>
                <c:pt idx="574">
                  <c:v>16.979575525675514</c:v>
                </c:pt>
                <c:pt idx="575">
                  <c:v>17.000110470167986</c:v>
                </c:pt>
                <c:pt idx="576">
                  <c:v>17.018403502730465</c:v>
                </c:pt>
                <c:pt idx="577">
                  <c:v>17.023243034914564</c:v>
                </c:pt>
                <c:pt idx="578">
                  <c:v>17.089570019874671</c:v>
                </c:pt>
                <c:pt idx="579">
                  <c:v>17.07377321343121</c:v>
                </c:pt>
                <c:pt idx="580">
                  <c:v>17.045040862734819</c:v>
                </c:pt>
                <c:pt idx="581">
                  <c:v>17.088925884671031</c:v>
                </c:pt>
                <c:pt idx="582">
                  <c:v>17.074719929656499</c:v>
                </c:pt>
                <c:pt idx="583">
                  <c:v>17.047804813461905</c:v>
                </c:pt>
                <c:pt idx="584">
                  <c:v>17.033321899509005</c:v>
                </c:pt>
                <c:pt idx="585">
                  <c:v>17.058231884447327</c:v>
                </c:pt>
                <c:pt idx="586">
                  <c:v>17.103237336995097</c:v>
                </c:pt>
                <c:pt idx="587">
                  <c:v>17.106694025611198</c:v>
                </c:pt>
                <c:pt idx="588">
                  <c:v>17.130888469855844</c:v>
                </c:pt>
                <c:pt idx="589">
                  <c:v>17.130799329840002</c:v>
                </c:pt>
                <c:pt idx="590">
                  <c:v>17.133690300448134</c:v>
                </c:pt>
                <c:pt idx="591">
                  <c:v>17.147812039483902</c:v>
                </c:pt>
                <c:pt idx="592">
                  <c:v>17.187155140311745</c:v>
                </c:pt>
                <c:pt idx="593">
                  <c:v>17.224770047487372</c:v>
                </c:pt>
                <c:pt idx="594">
                  <c:v>17.234836958074961</c:v>
                </c:pt>
                <c:pt idx="595">
                  <c:v>17.134056943207437</c:v>
                </c:pt>
                <c:pt idx="596">
                  <c:v>17.147693058764897</c:v>
                </c:pt>
                <c:pt idx="597">
                  <c:v>17.172475521453151</c:v>
                </c:pt>
                <c:pt idx="598">
                  <c:v>17.164458976189838</c:v>
                </c:pt>
                <c:pt idx="599">
                  <c:v>17.103094261407453</c:v>
                </c:pt>
                <c:pt idx="600">
                  <c:v>17.134769500761251</c:v>
                </c:pt>
                <c:pt idx="601">
                  <c:v>17.181665258868694</c:v>
                </c:pt>
                <c:pt idx="602">
                  <c:v>17.216315749847698</c:v>
                </c:pt>
                <c:pt idx="603">
                  <c:v>17.260686991128285</c:v>
                </c:pt>
                <c:pt idx="604">
                  <c:v>17.250581688982194</c:v>
                </c:pt>
                <c:pt idx="605">
                  <c:v>17.28951072623882</c:v>
                </c:pt>
                <c:pt idx="606">
                  <c:v>17.340978759230122</c:v>
                </c:pt>
                <c:pt idx="607">
                  <c:v>17.320450988494876</c:v>
                </c:pt>
                <c:pt idx="608">
                  <c:v>17.362878733681644</c:v>
                </c:pt>
                <c:pt idx="609">
                  <c:v>17.428974620369125</c:v>
                </c:pt>
                <c:pt idx="610">
                  <c:v>17.382611190082518</c:v>
                </c:pt>
                <c:pt idx="611">
                  <c:v>17.351189104923577</c:v>
                </c:pt>
                <c:pt idx="612">
                  <c:v>17.425858458489177</c:v>
                </c:pt>
                <c:pt idx="613">
                  <c:v>17.456210464812568</c:v>
                </c:pt>
                <c:pt idx="614">
                  <c:v>17.479188023371719</c:v>
                </c:pt>
                <c:pt idx="615">
                  <c:v>17.456115581255446</c:v>
                </c:pt>
                <c:pt idx="616">
                  <c:v>17.489604570976784</c:v>
                </c:pt>
                <c:pt idx="617">
                  <c:v>17.48604656486091</c:v>
                </c:pt>
                <c:pt idx="618">
                  <c:v>17.455246720042133</c:v>
                </c:pt>
                <c:pt idx="619">
                  <c:v>17.470784482025888</c:v>
                </c:pt>
                <c:pt idx="620">
                  <c:v>17.481704853635723</c:v>
                </c:pt>
                <c:pt idx="621">
                  <c:v>17.514383933562044</c:v>
                </c:pt>
                <c:pt idx="622">
                  <c:v>17.481190232924078</c:v>
                </c:pt>
                <c:pt idx="623">
                  <c:v>17.454465149625722</c:v>
                </c:pt>
                <c:pt idx="624">
                  <c:v>17.512696651301454</c:v>
                </c:pt>
                <c:pt idx="625">
                  <c:v>17.541728842189073</c:v>
                </c:pt>
                <c:pt idx="626">
                  <c:v>17.555249771808228</c:v>
                </c:pt>
                <c:pt idx="627">
                  <c:v>17.608578018180371</c:v>
                </c:pt>
                <c:pt idx="628">
                  <c:v>17.649744255551145</c:v>
                </c:pt>
                <c:pt idx="629">
                  <c:v>17.726439078656973</c:v>
                </c:pt>
                <c:pt idx="630">
                  <c:v>17.734645439717724</c:v>
                </c:pt>
                <c:pt idx="631">
                  <c:v>17.78100807299019</c:v>
                </c:pt>
                <c:pt idx="632">
                  <c:v>17.844873722481292</c:v>
                </c:pt>
                <c:pt idx="633">
                  <c:v>17.864231773118117</c:v>
                </c:pt>
                <c:pt idx="634">
                  <c:v>17.949660373218592</c:v>
                </c:pt>
                <c:pt idx="635">
                  <c:v>17.971677382584655</c:v>
                </c:pt>
                <c:pt idx="636">
                  <c:v>17.915276503785012</c:v>
                </c:pt>
                <c:pt idx="637">
                  <c:v>17.942565272065732</c:v>
                </c:pt>
                <c:pt idx="638">
                  <c:v>17.872870094275537</c:v>
                </c:pt>
                <c:pt idx="639">
                  <c:v>17.868306933112446</c:v>
                </c:pt>
                <c:pt idx="640">
                  <c:v>17.882314085270725</c:v>
                </c:pt>
                <c:pt idx="641">
                  <c:v>17.953254002367743</c:v>
                </c:pt>
                <c:pt idx="642">
                  <c:v>17.953874860540576</c:v>
                </c:pt>
                <c:pt idx="643">
                  <c:v>17.98607866814632</c:v>
                </c:pt>
                <c:pt idx="644">
                  <c:v>17.993694265452174</c:v>
                </c:pt>
                <c:pt idx="645">
                  <c:v>18.063624468541576</c:v>
                </c:pt>
                <c:pt idx="646">
                  <c:v>18.083242987318663</c:v>
                </c:pt>
                <c:pt idx="647">
                  <c:v>18.101375324649318</c:v>
                </c:pt>
                <c:pt idx="648">
                  <c:v>18.126821462572785</c:v>
                </c:pt>
                <c:pt idx="649">
                  <c:v>18.087201753479327</c:v>
                </c:pt>
                <c:pt idx="650">
                  <c:v>18.082672839554597</c:v>
                </c:pt>
                <c:pt idx="651">
                  <c:v>18.108133203827556</c:v>
                </c:pt>
                <c:pt idx="652">
                  <c:v>18.1000672418416</c:v>
                </c:pt>
                <c:pt idx="653">
                  <c:v>18.071789702203485</c:v>
                </c:pt>
                <c:pt idx="654">
                  <c:v>18.004667068158156</c:v>
                </c:pt>
                <c:pt idx="655">
                  <c:v>18.03224940154012</c:v>
                </c:pt>
                <c:pt idx="656">
                  <c:v>18.028930272209674</c:v>
                </c:pt>
                <c:pt idx="657">
                  <c:v>18.027488826135063</c:v>
                </c:pt>
                <c:pt idx="658">
                  <c:v>17.954564892003084</c:v>
                </c:pt>
                <c:pt idx="659">
                  <c:v>18.033409728224193</c:v>
                </c:pt>
                <c:pt idx="660">
                  <c:v>18.042306462741777</c:v>
                </c:pt>
                <c:pt idx="661">
                  <c:v>18.097701093680971</c:v>
                </c:pt>
                <c:pt idx="662">
                  <c:v>18.102708790282918</c:v>
                </c:pt>
                <c:pt idx="663">
                  <c:v>18.126301064900453</c:v>
                </c:pt>
                <c:pt idx="664">
                  <c:v>18.092493097234374</c:v>
                </c:pt>
                <c:pt idx="665">
                  <c:v>18.075078832358663</c:v>
                </c:pt>
                <c:pt idx="666">
                  <c:v>18.04876161633053</c:v>
                </c:pt>
                <c:pt idx="667">
                  <c:v>18.039066458895867</c:v>
                </c:pt>
                <c:pt idx="668">
                  <c:v>18.023703482484009</c:v>
                </c:pt>
                <c:pt idx="669">
                  <c:v>18.018298570440603</c:v>
                </c:pt>
                <c:pt idx="670">
                  <c:v>18.010388366736152</c:v>
                </c:pt>
                <c:pt idx="671">
                  <c:v>17.998517833165124</c:v>
                </c:pt>
                <c:pt idx="672">
                  <c:v>18.020560390015433</c:v>
                </c:pt>
                <c:pt idx="673">
                  <c:v>17.991873572438777</c:v>
                </c:pt>
                <c:pt idx="674">
                  <c:v>18.092356745481144</c:v>
                </c:pt>
                <c:pt idx="675">
                  <c:v>18.121713423113555</c:v>
                </c:pt>
                <c:pt idx="676">
                  <c:v>18.120638302897024</c:v>
                </c:pt>
                <c:pt idx="677">
                  <c:v>18.251189068191788</c:v>
                </c:pt>
                <c:pt idx="678">
                  <c:v>18.31110300737485</c:v>
                </c:pt>
                <c:pt idx="679">
                  <c:v>18.319889130578389</c:v>
                </c:pt>
                <c:pt idx="680">
                  <c:v>18.346942106681016</c:v>
                </c:pt>
                <c:pt idx="681">
                  <c:v>18.369853741158639</c:v>
                </c:pt>
                <c:pt idx="682">
                  <c:v>18.387761845251539</c:v>
                </c:pt>
                <c:pt idx="683">
                  <c:v>18.314288254093459</c:v>
                </c:pt>
                <c:pt idx="684">
                  <c:v>18.344897693362611</c:v>
                </c:pt>
                <c:pt idx="685">
                  <c:v>18.365399428935355</c:v>
                </c:pt>
                <c:pt idx="686">
                  <c:v>18.346859813175264</c:v>
                </c:pt>
                <c:pt idx="687">
                  <c:v>18.32967137580291</c:v>
                </c:pt>
                <c:pt idx="688">
                  <c:v>18.285957187845252</c:v>
                </c:pt>
                <c:pt idx="689">
                  <c:v>18.335828875154583</c:v>
                </c:pt>
                <c:pt idx="690">
                  <c:v>18.352883034771455</c:v>
                </c:pt>
                <c:pt idx="691">
                  <c:v>18.438767893513774</c:v>
                </c:pt>
                <c:pt idx="692">
                  <c:v>18.47870075685195</c:v>
                </c:pt>
                <c:pt idx="693">
                  <c:v>18.55228153262183</c:v>
                </c:pt>
                <c:pt idx="694">
                  <c:v>18.591153550298028</c:v>
                </c:pt>
                <c:pt idx="695">
                  <c:v>18.563213894683084</c:v>
                </c:pt>
                <c:pt idx="696">
                  <c:v>18.507874690535829</c:v>
                </c:pt>
                <c:pt idx="697">
                  <c:v>18.491333568740277</c:v>
                </c:pt>
                <c:pt idx="698">
                  <c:v>18.514801438839275</c:v>
                </c:pt>
                <c:pt idx="699">
                  <c:v>18.508899399041997</c:v>
                </c:pt>
                <c:pt idx="700">
                  <c:v>18.509688647287447</c:v>
                </c:pt>
                <c:pt idx="701">
                  <c:v>18.613125939670077</c:v>
                </c:pt>
                <c:pt idx="702">
                  <c:v>18.646179398159152</c:v>
                </c:pt>
                <c:pt idx="703">
                  <c:v>18.639744407302349</c:v>
                </c:pt>
                <c:pt idx="704">
                  <c:v>18.574518646838989</c:v>
                </c:pt>
                <c:pt idx="705">
                  <c:v>18.570498978087127</c:v>
                </c:pt>
                <c:pt idx="706">
                  <c:v>18.614104577718386</c:v>
                </c:pt>
                <c:pt idx="707">
                  <c:v>18.617916672347516</c:v>
                </c:pt>
                <c:pt idx="708">
                  <c:v>18.671269308245151</c:v>
                </c:pt>
                <c:pt idx="709">
                  <c:v>18.647917868769323</c:v>
                </c:pt>
                <c:pt idx="710">
                  <c:v>18.681063386728301</c:v>
                </c:pt>
                <c:pt idx="711">
                  <c:v>18.694098443735957</c:v>
                </c:pt>
                <c:pt idx="712">
                  <c:v>18.685691865540814</c:v>
                </c:pt>
                <c:pt idx="713">
                  <c:v>18.695023313657671</c:v>
                </c:pt>
                <c:pt idx="714">
                  <c:v>18.769751029757771</c:v>
                </c:pt>
                <c:pt idx="715">
                  <c:v>18.777811413938885</c:v>
                </c:pt>
                <c:pt idx="716">
                  <c:v>18.787717513977469</c:v>
                </c:pt>
                <c:pt idx="717">
                  <c:v>18.769645616684198</c:v>
                </c:pt>
                <c:pt idx="718">
                  <c:v>18.748684553886918</c:v>
                </c:pt>
                <c:pt idx="719">
                  <c:v>18.749387123108015</c:v>
                </c:pt>
                <c:pt idx="720">
                  <c:v>18.767200835148493</c:v>
                </c:pt>
                <c:pt idx="721">
                  <c:v>18.791031065793181</c:v>
                </c:pt>
                <c:pt idx="722">
                  <c:v>18.824235500521212</c:v>
                </c:pt>
                <c:pt idx="723">
                  <c:v>18.860099097342044</c:v>
                </c:pt>
                <c:pt idx="724">
                  <c:v>18.870529382975878</c:v>
                </c:pt>
                <c:pt idx="725">
                  <c:v>18.958551285008511</c:v>
                </c:pt>
                <c:pt idx="726">
                  <c:v>18.955619561401811</c:v>
                </c:pt>
                <c:pt idx="727">
                  <c:v>18.969465085583657</c:v>
                </c:pt>
                <c:pt idx="728">
                  <c:v>18.908848360942109</c:v>
                </c:pt>
                <c:pt idx="729">
                  <c:v>18.93067058527809</c:v>
                </c:pt>
                <c:pt idx="730">
                  <c:v>18.958507547639424</c:v>
                </c:pt>
                <c:pt idx="731">
                  <c:v>19.029703093424075</c:v>
                </c:pt>
                <c:pt idx="732">
                  <c:v>19.058964306364956</c:v>
                </c:pt>
                <c:pt idx="733">
                  <c:v>19.130991763411821</c:v>
                </c:pt>
                <c:pt idx="734">
                  <c:v>19.156260143959035</c:v>
                </c:pt>
                <c:pt idx="735">
                  <c:v>19.143296935063066</c:v>
                </c:pt>
                <c:pt idx="736">
                  <c:v>19.182388297171279</c:v>
                </c:pt>
                <c:pt idx="737">
                  <c:v>19.271750235444017</c:v>
                </c:pt>
                <c:pt idx="738">
                  <c:v>19.288579638514751</c:v>
                </c:pt>
                <c:pt idx="739">
                  <c:v>19.276157657806408</c:v>
                </c:pt>
                <c:pt idx="740">
                  <c:v>19.297431220955481</c:v>
                </c:pt>
                <c:pt idx="741">
                  <c:v>19.284680588574862</c:v>
                </c:pt>
                <c:pt idx="742">
                  <c:v>19.289159465945836</c:v>
                </c:pt>
                <c:pt idx="743">
                  <c:v>19.332930753958575</c:v>
                </c:pt>
                <c:pt idx="744">
                  <c:v>19.398888947991615</c:v>
                </c:pt>
                <c:pt idx="745">
                  <c:v>19.429376808021274</c:v>
                </c:pt>
                <c:pt idx="746">
                  <c:v>19.360082507176031</c:v>
                </c:pt>
                <c:pt idx="747">
                  <c:v>19.43004603528647</c:v>
                </c:pt>
                <c:pt idx="748">
                  <c:v>19.374157886191821</c:v>
                </c:pt>
                <c:pt idx="749">
                  <c:v>19.383857102299846</c:v>
                </c:pt>
                <c:pt idx="750">
                  <c:v>19.391085102799522</c:v>
                </c:pt>
                <c:pt idx="751">
                  <c:v>19.409538846551559</c:v>
                </c:pt>
                <c:pt idx="752">
                  <c:v>19.485886384571039</c:v>
                </c:pt>
                <c:pt idx="753">
                  <c:v>19.553602513159092</c:v>
                </c:pt>
                <c:pt idx="754">
                  <c:v>19.589099309424906</c:v>
                </c:pt>
                <c:pt idx="755">
                  <c:v>19.673755037486956</c:v>
                </c:pt>
                <c:pt idx="756">
                  <c:v>19.701892225851832</c:v>
                </c:pt>
                <c:pt idx="757">
                  <c:v>19.713627916222457</c:v>
                </c:pt>
                <c:pt idx="758">
                  <c:v>19.770984244009391</c:v>
                </c:pt>
                <c:pt idx="759">
                  <c:v>19.733457937112878</c:v>
                </c:pt>
                <c:pt idx="760">
                  <c:v>19.749219539736078</c:v>
                </c:pt>
                <c:pt idx="761">
                  <c:v>19.810532042912381</c:v>
                </c:pt>
                <c:pt idx="762">
                  <c:v>19.80432762329092</c:v>
                </c:pt>
                <c:pt idx="763">
                  <c:v>19.895110999408605</c:v>
                </c:pt>
                <c:pt idx="764">
                  <c:v>19.88394556832894</c:v>
                </c:pt>
                <c:pt idx="765">
                  <c:v>19.888539934039365</c:v>
                </c:pt>
                <c:pt idx="766">
                  <c:v>19.912504999798127</c:v>
                </c:pt>
                <c:pt idx="767">
                  <c:v>19.902766996250662</c:v>
                </c:pt>
                <c:pt idx="768">
                  <c:v>19.96070162173697</c:v>
                </c:pt>
                <c:pt idx="769">
                  <c:v>19.969950672527244</c:v>
                </c:pt>
                <c:pt idx="770">
                  <c:v>19.945056072623306</c:v>
                </c:pt>
                <c:pt idx="771">
                  <c:v>19.945794807172209</c:v>
                </c:pt>
                <c:pt idx="772">
                  <c:v>19.933967767390584</c:v>
                </c:pt>
                <c:pt idx="773">
                  <c:v>19.986591830584096</c:v>
                </c:pt>
                <c:pt idx="774">
                  <c:v>20.065407233314431</c:v>
                </c:pt>
                <c:pt idx="775">
                  <c:v>20.154468747031892</c:v>
                </c:pt>
                <c:pt idx="776">
                  <c:v>20.200363637982036</c:v>
                </c:pt>
                <c:pt idx="777">
                  <c:v>20.218449561917854</c:v>
                </c:pt>
                <c:pt idx="778">
                  <c:v>20.20022566849935</c:v>
                </c:pt>
                <c:pt idx="779">
                  <c:v>20.160888566567429</c:v>
                </c:pt>
                <c:pt idx="780">
                  <c:v>20.204331328312954</c:v>
                </c:pt>
                <c:pt idx="781">
                  <c:v>20.198279190468067</c:v>
                </c:pt>
                <c:pt idx="782">
                  <c:v>20.177007214709842</c:v>
                </c:pt>
                <c:pt idx="783">
                  <c:v>20.157781811216633</c:v>
                </c:pt>
                <c:pt idx="784">
                  <c:v>20.225103170666625</c:v>
                </c:pt>
                <c:pt idx="785">
                  <c:v>20.317919220549122</c:v>
                </c:pt>
                <c:pt idx="786">
                  <c:v>20.458041476930358</c:v>
                </c:pt>
                <c:pt idx="787">
                  <c:v>20.444453073758375</c:v>
                </c:pt>
                <c:pt idx="788">
                  <c:v>20.433755564562745</c:v>
                </c:pt>
                <c:pt idx="789">
                  <c:v>20.51425243461723</c:v>
                </c:pt>
                <c:pt idx="790">
                  <c:v>20.529174144518677</c:v>
                </c:pt>
                <c:pt idx="791">
                  <c:v>20.580327923367644</c:v>
                </c:pt>
                <c:pt idx="792">
                  <c:v>20.676856811541459</c:v>
                </c:pt>
                <c:pt idx="793">
                  <c:v>20.64987706687673</c:v>
                </c:pt>
                <c:pt idx="794">
                  <c:v>20.689407763865077</c:v>
                </c:pt>
                <c:pt idx="795">
                  <c:v>20.637131781089749</c:v>
                </c:pt>
                <c:pt idx="796">
                  <c:v>20.676090345149621</c:v>
                </c:pt>
                <c:pt idx="797">
                  <c:v>20.650620666584839</c:v>
                </c:pt>
                <c:pt idx="798">
                  <c:v>20.622992508715122</c:v>
                </c:pt>
                <c:pt idx="799">
                  <c:v>20.614541300642564</c:v>
                </c:pt>
                <c:pt idx="800">
                  <c:v>20.636114415059044</c:v>
                </c:pt>
                <c:pt idx="801">
                  <c:v>20.618850817393426</c:v>
                </c:pt>
                <c:pt idx="802">
                  <c:v>20.603426514175656</c:v>
                </c:pt>
                <c:pt idx="803">
                  <c:v>20.564078234800053</c:v>
                </c:pt>
                <c:pt idx="804">
                  <c:v>20.628058217322447</c:v>
                </c:pt>
                <c:pt idx="805">
                  <c:v>20.659854327100827</c:v>
                </c:pt>
                <c:pt idx="806">
                  <c:v>20.679920895167523</c:v>
                </c:pt>
                <c:pt idx="807">
                  <c:v>20.698320534052176</c:v>
                </c:pt>
                <c:pt idx="808">
                  <c:v>20.640402398356425</c:v>
                </c:pt>
                <c:pt idx="809">
                  <c:v>20.601249366059449</c:v>
                </c:pt>
                <c:pt idx="810">
                  <c:v>20.628071153210563</c:v>
                </c:pt>
                <c:pt idx="811">
                  <c:v>20.720332191398686</c:v>
                </c:pt>
                <c:pt idx="812">
                  <c:v>20.708546727462856</c:v>
                </c:pt>
                <c:pt idx="813">
                  <c:v>20.749051112688285</c:v>
                </c:pt>
                <c:pt idx="814">
                  <c:v>20.768165362050855</c:v>
                </c:pt>
                <c:pt idx="815">
                  <c:v>20.904540492288458</c:v>
                </c:pt>
                <c:pt idx="816">
                  <c:v>20.85794394784314</c:v>
                </c:pt>
                <c:pt idx="817">
                  <c:v>20.852522943294531</c:v>
                </c:pt>
                <c:pt idx="818">
                  <c:v>20.849927165438931</c:v>
                </c:pt>
                <c:pt idx="819">
                  <c:v>20.828158023337384</c:v>
                </c:pt>
                <c:pt idx="820">
                  <c:v>20.914561862753011</c:v>
                </c:pt>
                <c:pt idx="821">
                  <c:v>20.880946924268343</c:v>
                </c:pt>
                <c:pt idx="822">
                  <c:v>20.915479070681847</c:v>
                </c:pt>
                <c:pt idx="823">
                  <c:v>20.933962622543611</c:v>
                </c:pt>
                <c:pt idx="824">
                  <c:v>20.950154848712227</c:v>
                </c:pt>
                <c:pt idx="825">
                  <c:v>20.954942622892158</c:v>
                </c:pt>
                <c:pt idx="826">
                  <c:v>21.012722570485678</c:v>
                </c:pt>
                <c:pt idx="827">
                  <c:v>20.980939626017307</c:v>
                </c:pt>
                <c:pt idx="828">
                  <c:v>20.978247645126324</c:v>
                </c:pt>
                <c:pt idx="829">
                  <c:v>21.012777761062605</c:v>
                </c:pt>
                <c:pt idx="830">
                  <c:v>21.023292828349497</c:v>
                </c:pt>
                <c:pt idx="831">
                  <c:v>20.972143318027229</c:v>
                </c:pt>
                <c:pt idx="832">
                  <c:v>20.972443938768091</c:v>
                </c:pt>
                <c:pt idx="833">
                  <c:v>20.987362330863402</c:v>
                </c:pt>
                <c:pt idx="834">
                  <c:v>20.991786767491845</c:v>
                </c:pt>
                <c:pt idx="835">
                  <c:v>21.047110665193763</c:v>
                </c:pt>
                <c:pt idx="836">
                  <c:v>21.089287859074897</c:v>
                </c:pt>
                <c:pt idx="837">
                  <c:v>21.100821886709141</c:v>
                </c:pt>
                <c:pt idx="838">
                  <c:v>21.046886862181275</c:v>
                </c:pt>
                <c:pt idx="839">
                  <c:v>21.004780240001107</c:v>
                </c:pt>
                <c:pt idx="840">
                  <c:v>21.01912952000907</c:v>
                </c:pt>
                <c:pt idx="841">
                  <c:v>21.011928495817962</c:v>
                </c:pt>
                <c:pt idx="842">
                  <c:v>21.000471446164788</c:v>
                </c:pt>
                <c:pt idx="843">
                  <c:v>20.999612129013073</c:v>
                </c:pt>
                <c:pt idx="844">
                  <c:v>20.970375441224714</c:v>
                </c:pt>
                <c:pt idx="845">
                  <c:v>20.951478231638475</c:v>
                </c:pt>
                <c:pt idx="846">
                  <c:v>20.938329410272839</c:v>
                </c:pt>
                <c:pt idx="847">
                  <c:v>20.976813472132434</c:v>
                </c:pt>
                <c:pt idx="848">
                  <c:v>20.986791878308853</c:v>
                </c:pt>
                <c:pt idx="849">
                  <c:v>20.98426808289679</c:v>
                </c:pt>
                <c:pt idx="850">
                  <c:v>20.980886516466718</c:v>
                </c:pt>
                <c:pt idx="851">
                  <c:v>20.997757662293296</c:v>
                </c:pt>
                <c:pt idx="852">
                  <c:v>21.029789988075354</c:v>
                </c:pt>
                <c:pt idx="853">
                  <c:v>20.95824776054387</c:v>
                </c:pt>
                <c:pt idx="854">
                  <c:v>20.960851534624265</c:v>
                </c:pt>
                <c:pt idx="855">
                  <c:v>20.995041494784527</c:v>
                </c:pt>
                <c:pt idx="856">
                  <c:v>20.944445191849276</c:v>
                </c:pt>
                <c:pt idx="857">
                  <c:v>21.020972183896856</c:v>
                </c:pt>
                <c:pt idx="858">
                  <c:v>21.053111343227069</c:v>
                </c:pt>
                <c:pt idx="859">
                  <c:v>21.119827317849978</c:v>
                </c:pt>
              </c:numCache>
            </c:numRef>
          </c:yVal>
          <c:smooth val="0"/>
          <c:extLst>
            <c:ext xmlns:c16="http://schemas.microsoft.com/office/drawing/2014/chart" uri="{C3380CC4-5D6E-409C-BE32-E72D297353CC}">
              <c16:uniqueId val="{00000001-8EF1-47E9-B631-1EA7286BF04C}"/>
            </c:ext>
          </c:extLst>
        </c:ser>
        <c:ser>
          <c:idx val="2"/>
          <c:order val="2"/>
          <c:tx>
            <c:v>Mutual Funk K</c:v>
          </c:tx>
          <c:spPr>
            <a:ln w="19050" cap="rnd">
              <a:solidFill>
                <a:schemeClr val="accent3"/>
              </a:solidFill>
              <a:round/>
            </a:ln>
            <a:effectLst/>
          </c:spPr>
          <c:marker>
            <c:symbol val="none"/>
          </c:marker>
          <c:xVal>
            <c:numRef>
              <c:f>'[Predicted prices(1).xlsx]Sheet1'!$A$2:$A$861</c:f>
              <c:numCache>
                <c:formatCode>m/d/yyyy</c:formatCode>
                <c:ptCount val="860"/>
                <c:pt idx="0">
                  <c:v>41640</c:v>
                </c:pt>
                <c:pt idx="1">
                  <c:v>41641</c:v>
                </c:pt>
                <c:pt idx="2">
                  <c:v>41642</c:v>
                </c:pt>
                <c:pt idx="3">
                  <c:v>41645</c:v>
                </c:pt>
                <c:pt idx="4">
                  <c:v>41646</c:v>
                </c:pt>
                <c:pt idx="5">
                  <c:v>41647</c:v>
                </c:pt>
                <c:pt idx="6">
                  <c:v>41648</c:v>
                </c:pt>
                <c:pt idx="7">
                  <c:v>41649</c:v>
                </c:pt>
                <c:pt idx="8">
                  <c:v>41652</c:v>
                </c:pt>
                <c:pt idx="9">
                  <c:v>41653</c:v>
                </c:pt>
                <c:pt idx="10">
                  <c:v>41654</c:v>
                </c:pt>
                <c:pt idx="11">
                  <c:v>41655</c:v>
                </c:pt>
                <c:pt idx="12">
                  <c:v>41656</c:v>
                </c:pt>
                <c:pt idx="13">
                  <c:v>41659</c:v>
                </c:pt>
                <c:pt idx="14">
                  <c:v>41660</c:v>
                </c:pt>
                <c:pt idx="15">
                  <c:v>41661</c:v>
                </c:pt>
                <c:pt idx="16">
                  <c:v>41662</c:v>
                </c:pt>
                <c:pt idx="17">
                  <c:v>41663</c:v>
                </c:pt>
                <c:pt idx="18">
                  <c:v>41666</c:v>
                </c:pt>
                <c:pt idx="19">
                  <c:v>41667</c:v>
                </c:pt>
                <c:pt idx="20">
                  <c:v>41668</c:v>
                </c:pt>
                <c:pt idx="21">
                  <c:v>41669</c:v>
                </c:pt>
                <c:pt idx="22">
                  <c:v>41670</c:v>
                </c:pt>
                <c:pt idx="23">
                  <c:v>41673</c:v>
                </c:pt>
                <c:pt idx="24">
                  <c:v>41674</c:v>
                </c:pt>
                <c:pt idx="25">
                  <c:v>41675</c:v>
                </c:pt>
                <c:pt idx="26">
                  <c:v>41676</c:v>
                </c:pt>
                <c:pt idx="27">
                  <c:v>41677</c:v>
                </c:pt>
                <c:pt idx="28">
                  <c:v>41680</c:v>
                </c:pt>
                <c:pt idx="29">
                  <c:v>41681</c:v>
                </c:pt>
                <c:pt idx="30">
                  <c:v>41682</c:v>
                </c:pt>
                <c:pt idx="31">
                  <c:v>41683</c:v>
                </c:pt>
                <c:pt idx="32">
                  <c:v>41684</c:v>
                </c:pt>
                <c:pt idx="33">
                  <c:v>41687</c:v>
                </c:pt>
                <c:pt idx="34">
                  <c:v>41688</c:v>
                </c:pt>
                <c:pt idx="35">
                  <c:v>41689</c:v>
                </c:pt>
                <c:pt idx="36">
                  <c:v>41690</c:v>
                </c:pt>
                <c:pt idx="37">
                  <c:v>41691</c:v>
                </c:pt>
                <c:pt idx="38">
                  <c:v>41694</c:v>
                </c:pt>
                <c:pt idx="39">
                  <c:v>41695</c:v>
                </c:pt>
                <c:pt idx="40">
                  <c:v>41696</c:v>
                </c:pt>
                <c:pt idx="41">
                  <c:v>41698</c:v>
                </c:pt>
                <c:pt idx="42">
                  <c:v>41701</c:v>
                </c:pt>
                <c:pt idx="43">
                  <c:v>41702</c:v>
                </c:pt>
                <c:pt idx="44">
                  <c:v>41703</c:v>
                </c:pt>
                <c:pt idx="45">
                  <c:v>41704</c:v>
                </c:pt>
                <c:pt idx="46">
                  <c:v>41705</c:v>
                </c:pt>
                <c:pt idx="47">
                  <c:v>41708</c:v>
                </c:pt>
                <c:pt idx="48">
                  <c:v>41709</c:v>
                </c:pt>
                <c:pt idx="49">
                  <c:v>41710</c:v>
                </c:pt>
                <c:pt idx="50">
                  <c:v>41711</c:v>
                </c:pt>
                <c:pt idx="51">
                  <c:v>41712</c:v>
                </c:pt>
                <c:pt idx="52">
                  <c:v>41716</c:v>
                </c:pt>
                <c:pt idx="53">
                  <c:v>41717</c:v>
                </c:pt>
                <c:pt idx="54">
                  <c:v>41718</c:v>
                </c:pt>
                <c:pt idx="55">
                  <c:v>41719</c:v>
                </c:pt>
                <c:pt idx="56">
                  <c:v>41720</c:v>
                </c:pt>
                <c:pt idx="57">
                  <c:v>41722</c:v>
                </c:pt>
                <c:pt idx="58">
                  <c:v>41723</c:v>
                </c:pt>
                <c:pt idx="59">
                  <c:v>41724</c:v>
                </c:pt>
                <c:pt idx="60">
                  <c:v>41725</c:v>
                </c:pt>
                <c:pt idx="61">
                  <c:v>41726</c:v>
                </c:pt>
                <c:pt idx="62">
                  <c:v>41729</c:v>
                </c:pt>
                <c:pt idx="63">
                  <c:v>41730</c:v>
                </c:pt>
                <c:pt idx="64">
                  <c:v>41731</c:v>
                </c:pt>
                <c:pt idx="65">
                  <c:v>41732</c:v>
                </c:pt>
                <c:pt idx="66">
                  <c:v>41733</c:v>
                </c:pt>
                <c:pt idx="67">
                  <c:v>41736</c:v>
                </c:pt>
                <c:pt idx="68">
                  <c:v>41738</c:v>
                </c:pt>
                <c:pt idx="69">
                  <c:v>41739</c:v>
                </c:pt>
                <c:pt idx="70">
                  <c:v>41740</c:v>
                </c:pt>
                <c:pt idx="71">
                  <c:v>41744</c:v>
                </c:pt>
                <c:pt idx="72">
                  <c:v>41745</c:v>
                </c:pt>
                <c:pt idx="73">
                  <c:v>41746</c:v>
                </c:pt>
                <c:pt idx="74">
                  <c:v>41750</c:v>
                </c:pt>
                <c:pt idx="75">
                  <c:v>41751</c:v>
                </c:pt>
                <c:pt idx="76">
                  <c:v>41752</c:v>
                </c:pt>
                <c:pt idx="77">
                  <c:v>41754</c:v>
                </c:pt>
                <c:pt idx="78">
                  <c:v>41757</c:v>
                </c:pt>
                <c:pt idx="79">
                  <c:v>41758</c:v>
                </c:pt>
                <c:pt idx="80">
                  <c:v>41759</c:v>
                </c:pt>
                <c:pt idx="81">
                  <c:v>41761</c:v>
                </c:pt>
                <c:pt idx="82">
                  <c:v>41764</c:v>
                </c:pt>
                <c:pt idx="83">
                  <c:v>41765</c:v>
                </c:pt>
                <c:pt idx="84">
                  <c:v>41766</c:v>
                </c:pt>
                <c:pt idx="85">
                  <c:v>41767</c:v>
                </c:pt>
                <c:pt idx="86">
                  <c:v>41768</c:v>
                </c:pt>
                <c:pt idx="87">
                  <c:v>41771</c:v>
                </c:pt>
                <c:pt idx="88">
                  <c:v>41772</c:v>
                </c:pt>
                <c:pt idx="89">
                  <c:v>41773</c:v>
                </c:pt>
                <c:pt idx="90">
                  <c:v>41774</c:v>
                </c:pt>
                <c:pt idx="91">
                  <c:v>41775</c:v>
                </c:pt>
                <c:pt idx="92">
                  <c:v>41778</c:v>
                </c:pt>
                <c:pt idx="93">
                  <c:v>41779</c:v>
                </c:pt>
                <c:pt idx="94">
                  <c:v>41780</c:v>
                </c:pt>
                <c:pt idx="95">
                  <c:v>41781</c:v>
                </c:pt>
                <c:pt idx="96">
                  <c:v>41782</c:v>
                </c:pt>
                <c:pt idx="97">
                  <c:v>41785</c:v>
                </c:pt>
                <c:pt idx="98">
                  <c:v>41786</c:v>
                </c:pt>
                <c:pt idx="99">
                  <c:v>41787</c:v>
                </c:pt>
                <c:pt idx="100">
                  <c:v>41788</c:v>
                </c:pt>
                <c:pt idx="101">
                  <c:v>41789</c:v>
                </c:pt>
                <c:pt idx="102">
                  <c:v>41792</c:v>
                </c:pt>
                <c:pt idx="103">
                  <c:v>41793</c:v>
                </c:pt>
                <c:pt idx="104">
                  <c:v>41794</c:v>
                </c:pt>
                <c:pt idx="105">
                  <c:v>41795</c:v>
                </c:pt>
                <c:pt idx="106">
                  <c:v>41796</c:v>
                </c:pt>
                <c:pt idx="107">
                  <c:v>41799</c:v>
                </c:pt>
                <c:pt idx="108">
                  <c:v>41800</c:v>
                </c:pt>
                <c:pt idx="109">
                  <c:v>41801</c:v>
                </c:pt>
                <c:pt idx="110">
                  <c:v>41802</c:v>
                </c:pt>
                <c:pt idx="111">
                  <c:v>41803</c:v>
                </c:pt>
                <c:pt idx="112">
                  <c:v>41806</c:v>
                </c:pt>
                <c:pt idx="113">
                  <c:v>41807</c:v>
                </c:pt>
                <c:pt idx="114">
                  <c:v>41808</c:v>
                </c:pt>
                <c:pt idx="115">
                  <c:v>41809</c:v>
                </c:pt>
                <c:pt idx="116">
                  <c:v>41810</c:v>
                </c:pt>
                <c:pt idx="117">
                  <c:v>41813</c:v>
                </c:pt>
                <c:pt idx="118">
                  <c:v>41814</c:v>
                </c:pt>
                <c:pt idx="119">
                  <c:v>41815</c:v>
                </c:pt>
                <c:pt idx="120">
                  <c:v>41816</c:v>
                </c:pt>
                <c:pt idx="121">
                  <c:v>41817</c:v>
                </c:pt>
                <c:pt idx="122">
                  <c:v>41820</c:v>
                </c:pt>
                <c:pt idx="123">
                  <c:v>41821</c:v>
                </c:pt>
                <c:pt idx="124">
                  <c:v>41822</c:v>
                </c:pt>
                <c:pt idx="125">
                  <c:v>41823</c:v>
                </c:pt>
                <c:pt idx="126">
                  <c:v>41824</c:v>
                </c:pt>
                <c:pt idx="127">
                  <c:v>41827</c:v>
                </c:pt>
                <c:pt idx="128">
                  <c:v>41828</c:v>
                </c:pt>
                <c:pt idx="129">
                  <c:v>41829</c:v>
                </c:pt>
                <c:pt idx="130">
                  <c:v>41830</c:v>
                </c:pt>
                <c:pt idx="131">
                  <c:v>41831</c:v>
                </c:pt>
                <c:pt idx="132">
                  <c:v>41834</c:v>
                </c:pt>
                <c:pt idx="133">
                  <c:v>41835</c:v>
                </c:pt>
                <c:pt idx="134">
                  <c:v>41836</c:v>
                </c:pt>
                <c:pt idx="135">
                  <c:v>41837</c:v>
                </c:pt>
                <c:pt idx="136">
                  <c:v>41838</c:v>
                </c:pt>
                <c:pt idx="137">
                  <c:v>41841</c:v>
                </c:pt>
                <c:pt idx="138">
                  <c:v>41842</c:v>
                </c:pt>
                <c:pt idx="139">
                  <c:v>41843</c:v>
                </c:pt>
                <c:pt idx="140">
                  <c:v>41844</c:v>
                </c:pt>
                <c:pt idx="141">
                  <c:v>41845</c:v>
                </c:pt>
                <c:pt idx="142">
                  <c:v>41848</c:v>
                </c:pt>
                <c:pt idx="143">
                  <c:v>41850</c:v>
                </c:pt>
                <c:pt idx="144">
                  <c:v>41851</c:v>
                </c:pt>
                <c:pt idx="145">
                  <c:v>41852</c:v>
                </c:pt>
                <c:pt idx="146">
                  <c:v>41855</c:v>
                </c:pt>
                <c:pt idx="147">
                  <c:v>41856</c:v>
                </c:pt>
                <c:pt idx="148">
                  <c:v>41857</c:v>
                </c:pt>
                <c:pt idx="149">
                  <c:v>41858</c:v>
                </c:pt>
                <c:pt idx="150">
                  <c:v>41859</c:v>
                </c:pt>
                <c:pt idx="151">
                  <c:v>41862</c:v>
                </c:pt>
                <c:pt idx="152">
                  <c:v>41863</c:v>
                </c:pt>
                <c:pt idx="153">
                  <c:v>41864</c:v>
                </c:pt>
                <c:pt idx="154">
                  <c:v>41865</c:v>
                </c:pt>
                <c:pt idx="155">
                  <c:v>41869</c:v>
                </c:pt>
                <c:pt idx="156">
                  <c:v>41870</c:v>
                </c:pt>
                <c:pt idx="157">
                  <c:v>41871</c:v>
                </c:pt>
                <c:pt idx="158">
                  <c:v>41872</c:v>
                </c:pt>
                <c:pt idx="159">
                  <c:v>41873</c:v>
                </c:pt>
                <c:pt idx="160">
                  <c:v>41876</c:v>
                </c:pt>
                <c:pt idx="161">
                  <c:v>41877</c:v>
                </c:pt>
                <c:pt idx="162">
                  <c:v>41878</c:v>
                </c:pt>
                <c:pt idx="163">
                  <c:v>41879</c:v>
                </c:pt>
                <c:pt idx="164">
                  <c:v>41883</c:v>
                </c:pt>
                <c:pt idx="165">
                  <c:v>41884</c:v>
                </c:pt>
                <c:pt idx="166">
                  <c:v>41885</c:v>
                </c:pt>
                <c:pt idx="167">
                  <c:v>41886</c:v>
                </c:pt>
                <c:pt idx="168">
                  <c:v>41887</c:v>
                </c:pt>
                <c:pt idx="169">
                  <c:v>41890</c:v>
                </c:pt>
                <c:pt idx="170">
                  <c:v>41891</c:v>
                </c:pt>
                <c:pt idx="171">
                  <c:v>41892</c:v>
                </c:pt>
                <c:pt idx="172">
                  <c:v>41893</c:v>
                </c:pt>
                <c:pt idx="173">
                  <c:v>41894</c:v>
                </c:pt>
                <c:pt idx="174">
                  <c:v>41897</c:v>
                </c:pt>
                <c:pt idx="175">
                  <c:v>41898</c:v>
                </c:pt>
                <c:pt idx="176">
                  <c:v>41899</c:v>
                </c:pt>
                <c:pt idx="177">
                  <c:v>41900</c:v>
                </c:pt>
                <c:pt idx="178">
                  <c:v>41901</c:v>
                </c:pt>
                <c:pt idx="179">
                  <c:v>41904</c:v>
                </c:pt>
                <c:pt idx="180">
                  <c:v>41905</c:v>
                </c:pt>
                <c:pt idx="181">
                  <c:v>41906</c:v>
                </c:pt>
                <c:pt idx="182">
                  <c:v>41907</c:v>
                </c:pt>
                <c:pt idx="183">
                  <c:v>41908</c:v>
                </c:pt>
                <c:pt idx="184">
                  <c:v>41911</c:v>
                </c:pt>
                <c:pt idx="185">
                  <c:v>41912</c:v>
                </c:pt>
                <c:pt idx="186">
                  <c:v>41913</c:v>
                </c:pt>
                <c:pt idx="187">
                  <c:v>41919</c:v>
                </c:pt>
                <c:pt idx="188">
                  <c:v>41920</c:v>
                </c:pt>
                <c:pt idx="189">
                  <c:v>41921</c:v>
                </c:pt>
                <c:pt idx="190">
                  <c:v>41922</c:v>
                </c:pt>
                <c:pt idx="191">
                  <c:v>41925</c:v>
                </c:pt>
                <c:pt idx="192">
                  <c:v>41926</c:v>
                </c:pt>
                <c:pt idx="193">
                  <c:v>41927</c:v>
                </c:pt>
                <c:pt idx="194">
                  <c:v>41928</c:v>
                </c:pt>
                <c:pt idx="195">
                  <c:v>41929</c:v>
                </c:pt>
                <c:pt idx="196">
                  <c:v>41932</c:v>
                </c:pt>
                <c:pt idx="197">
                  <c:v>41933</c:v>
                </c:pt>
                <c:pt idx="198">
                  <c:v>41934</c:v>
                </c:pt>
                <c:pt idx="199">
                  <c:v>41939</c:v>
                </c:pt>
                <c:pt idx="200">
                  <c:v>41940</c:v>
                </c:pt>
                <c:pt idx="201">
                  <c:v>41941</c:v>
                </c:pt>
                <c:pt idx="202">
                  <c:v>41942</c:v>
                </c:pt>
                <c:pt idx="203">
                  <c:v>41943</c:v>
                </c:pt>
                <c:pt idx="204">
                  <c:v>41946</c:v>
                </c:pt>
                <c:pt idx="205">
                  <c:v>41948</c:v>
                </c:pt>
                <c:pt idx="206">
                  <c:v>41950</c:v>
                </c:pt>
                <c:pt idx="207">
                  <c:v>41953</c:v>
                </c:pt>
                <c:pt idx="208">
                  <c:v>41954</c:v>
                </c:pt>
                <c:pt idx="209">
                  <c:v>41955</c:v>
                </c:pt>
                <c:pt idx="210">
                  <c:v>41956</c:v>
                </c:pt>
                <c:pt idx="211">
                  <c:v>41957</c:v>
                </c:pt>
                <c:pt idx="212">
                  <c:v>41960</c:v>
                </c:pt>
                <c:pt idx="213">
                  <c:v>41961</c:v>
                </c:pt>
                <c:pt idx="214">
                  <c:v>41962</c:v>
                </c:pt>
                <c:pt idx="215">
                  <c:v>41963</c:v>
                </c:pt>
                <c:pt idx="216">
                  <c:v>41964</c:v>
                </c:pt>
                <c:pt idx="217">
                  <c:v>41967</c:v>
                </c:pt>
                <c:pt idx="218">
                  <c:v>41968</c:v>
                </c:pt>
                <c:pt idx="219">
                  <c:v>41969</c:v>
                </c:pt>
                <c:pt idx="220">
                  <c:v>41970</c:v>
                </c:pt>
                <c:pt idx="221">
                  <c:v>41971</c:v>
                </c:pt>
                <c:pt idx="222">
                  <c:v>41974</c:v>
                </c:pt>
                <c:pt idx="223">
                  <c:v>41975</c:v>
                </c:pt>
                <c:pt idx="224">
                  <c:v>41976</c:v>
                </c:pt>
                <c:pt idx="225">
                  <c:v>41977</c:v>
                </c:pt>
                <c:pt idx="226">
                  <c:v>41978</c:v>
                </c:pt>
                <c:pt idx="227">
                  <c:v>41981</c:v>
                </c:pt>
                <c:pt idx="228">
                  <c:v>41982</c:v>
                </c:pt>
                <c:pt idx="229">
                  <c:v>41983</c:v>
                </c:pt>
                <c:pt idx="230">
                  <c:v>41984</c:v>
                </c:pt>
                <c:pt idx="231">
                  <c:v>41985</c:v>
                </c:pt>
                <c:pt idx="232">
                  <c:v>41988</c:v>
                </c:pt>
                <c:pt idx="233">
                  <c:v>41989</c:v>
                </c:pt>
                <c:pt idx="234">
                  <c:v>41990</c:v>
                </c:pt>
                <c:pt idx="235">
                  <c:v>41991</c:v>
                </c:pt>
                <c:pt idx="236">
                  <c:v>41992</c:v>
                </c:pt>
                <c:pt idx="237">
                  <c:v>41995</c:v>
                </c:pt>
                <c:pt idx="238">
                  <c:v>41996</c:v>
                </c:pt>
                <c:pt idx="239">
                  <c:v>41997</c:v>
                </c:pt>
                <c:pt idx="240">
                  <c:v>41999</c:v>
                </c:pt>
                <c:pt idx="241">
                  <c:v>42002</c:v>
                </c:pt>
                <c:pt idx="242">
                  <c:v>42003</c:v>
                </c:pt>
                <c:pt idx="243">
                  <c:v>42004</c:v>
                </c:pt>
                <c:pt idx="244">
                  <c:v>42005</c:v>
                </c:pt>
                <c:pt idx="245">
                  <c:v>42006</c:v>
                </c:pt>
                <c:pt idx="246">
                  <c:v>42009</c:v>
                </c:pt>
                <c:pt idx="247">
                  <c:v>42010</c:v>
                </c:pt>
                <c:pt idx="248">
                  <c:v>42011</c:v>
                </c:pt>
                <c:pt idx="249">
                  <c:v>42012</c:v>
                </c:pt>
                <c:pt idx="250">
                  <c:v>42013</c:v>
                </c:pt>
                <c:pt idx="251">
                  <c:v>42016</c:v>
                </c:pt>
                <c:pt idx="252">
                  <c:v>42017</c:v>
                </c:pt>
                <c:pt idx="253">
                  <c:v>42018</c:v>
                </c:pt>
                <c:pt idx="254">
                  <c:v>42019</c:v>
                </c:pt>
                <c:pt idx="255">
                  <c:v>42020</c:v>
                </c:pt>
                <c:pt idx="256">
                  <c:v>42023</c:v>
                </c:pt>
                <c:pt idx="257">
                  <c:v>42024</c:v>
                </c:pt>
                <c:pt idx="258">
                  <c:v>42025</c:v>
                </c:pt>
                <c:pt idx="259">
                  <c:v>42026</c:v>
                </c:pt>
                <c:pt idx="260">
                  <c:v>42027</c:v>
                </c:pt>
                <c:pt idx="261">
                  <c:v>42031</c:v>
                </c:pt>
                <c:pt idx="262">
                  <c:v>42032</c:v>
                </c:pt>
                <c:pt idx="263">
                  <c:v>42033</c:v>
                </c:pt>
                <c:pt idx="264">
                  <c:v>42034</c:v>
                </c:pt>
                <c:pt idx="265">
                  <c:v>42037</c:v>
                </c:pt>
                <c:pt idx="266">
                  <c:v>42038</c:v>
                </c:pt>
                <c:pt idx="267">
                  <c:v>42039</c:v>
                </c:pt>
                <c:pt idx="268">
                  <c:v>42040</c:v>
                </c:pt>
                <c:pt idx="269">
                  <c:v>42041</c:v>
                </c:pt>
                <c:pt idx="270">
                  <c:v>42044</c:v>
                </c:pt>
                <c:pt idx="271">
                  <c:v>42045</c:v>
                </c:pt>
                <c:pt idx="272">
                  <c:v>42046</c:v>
                </c:pt>
                <c:pt idx="273">
                  <c:v>42047</c:v>
                </c:pt>
                <c:pt idx="274">
                  <c:v>42048</c:v>
                </c:pt>
                <c:pt idx="275">
                  <c:v>42051</c:v>
                </c:pt>
                <c:pt idx="276">
                  <c:v>42053</c:v>
                </c:pt>
                <c:pt idx="277">
                  <c:v>42054</c:v>
                </c:pt>
                <c:pt idx="278">
                  <c:v>42055</c:v>
                </c:pt>
                <c:pt idx="279">
                  <c:v>42058</c:v>
                </c:pt>
                <c:pt idx="280">
                  <c:v>42059</c:v>
                </c:pt>
                <c:pt idx="281">
                  <c:v>42060</c:v>
                </c:pt>
                <c:pt idx="282">
                  <c:v>42061</c:v>
                </c:pt>
                <c:pt idx="283">
                  <c:v>42062</c:v>
                </c:pt>
                <c:pt idx="284">
                  <c:v>42063</c:v>
                </c:pt>
                <c:pt idx="285">
                  <c:v>42065</c:v>
                </c:pt>
                <c:pt idx="286">
                  <c:v>42066</c:v>
                </c:pt>
                <c:pt idx="287">
                  <c:v>42067</c:v>
                </c:pt>
                <c:pt idx="288">
                  <c:v>42068</c:v>
                </c:pt>
                <c:pt idx="289">
                  <c:v>42072</c:v>
                </c:pt>
                <c:pt idx="290">
                  <c:v>42073</c:v>
                </c:pt>
                <c:pt idx="291">
                  <c:v>42074</c:v>
                </c:pt>
                <c:pt idx="292">
                  <c:v>42075</c:v>
                </c:pt>
                <c:pt idx="293">
                  <c:v>42076</c:v>
                </c:pt>
                <c:pt idx="294">
                  <c:v>42079</c:v>
                </c:pt>
                <c:pt idx="295">
                  <c:v>42080</c:v>
                </c:pt>
                <c:pt idx="296">
                  <c:v>42081</c:v>
                </c:pt>
                <c:pt idx="297">
                  <c:v>42082</c:v>
                </c:pt>
                <c:pt idx="298">
                  <c:v>42083</c:v>
                </c:pt>
                <c:pt idx="299">
                  <c:v>42086</c:v>
                </c:pt>
                <c:pt idx="300">
                  <c:v>42087</c:v>
                </c:pt>
                <c:pt idx="301">
                  <c:v>42088</c:v>
                </c:pt>
                <c:pt idx="302">
                  <c:v>42089</c:v>
                </c:pt>
                <c:pt idx="303">
                  <c:v>42090</c:v>
                </c:pt>
                <c:pt idx="304">
                  <c:v>42093</c:v>
                </c:pt>
                <c:pt idx="305">
                  <c:v>42094</c:v>
                </c:pt>
                <c:pt idx="306">
                  <c:v>42095</c:v>
                </c:pt>
                <c:pt idx="307">
                  <c:v>42100</c:v>
                </c:pt>
                <c:pt idx="308">
                  <c:v>42101</c:v>
                </c:pt>
                <c:pt idx="309">
                  <c:v>42102</c:v>
                </c:pt>
                <c:pt idx="310">
                  <c:v>42103</c:v>
                </c:pt>
                <c:pt idx="311">
                  <c:v>42104</c:v>
                </c:pt>
                <c:pt idx="312">
                  <c:v>42107</c:v>
                </c:pt>
                <c:pt idx="313">
                  <c:v>42109</c:v>
                </c:pt>
                <c:pt idx="314">
                  <c:v>42110</c:v>
                </c:pt>
                <c:pt idx="315">
                  <c:v>42111</c:v>
                </c:pt>
                <c:pt idx="316">
                  <c:v>42114</c:v>
                </c:pt>
                <c:pt idx="317">
                  <c:v>42115</c:v>
                </c:pt>
                <c:pt idx="318">
                  <c:v>42116</c:v>
                </c:pt>
                <c:pt idx="319">
                  <c:v>42117</c:v>
                </c:pt>
                <c:pt idx="320">
                  <c:v>42118</c:v>
                </c:pt>
                <c:pt idx="321">
                  <c:v>42121</c:v>
                </c:pt>
                <c:pt idx="322">
                  <c:v>42122</c:v>
                </c:pt>
                <c:pt idx="323">
                  <c:v>42123</c:v>
                </c:pt>
                <c:pt idx="324">
                  <c:v>42124</c:v>
                </c:pt>
                <c:pt idx="325">
                  <c:v>42128</c:v>
                </c:pt>
                <c:pt idx="326">
                  <c:v>42129</c:v>
                </c:pt>
                <c:pt idx="327">
                  <c:v>42130</c:v>
                </c:pt>
                <c:pt idx="328">
                  <c:v>42131</c:v>
                </c:pt>
                <c:pt idx="329">
                  <c:v>42132</c:v>
                </c:pt>
                <c:pt idx="330">
                  <c:v>42135</c:v>
                </c:pt>
                <c:pt idx="331">
                  <c:v>42136</c:v>
                </c:pt>
                <c:pt idx="332">
                  <c:v>42137</c:v>
                </c:pt>
                <c:pt idx="333">
                  <c:v>42138</c:v>
                </c:pt>
                <c:pt idx="334">
                  <c:v>42139</c:v>
                </c:pt>
                <c:pt idx="335">
                  <c:v>42142</c:v>
                </c:pt>
                <c:pt idx="336">
                  <c:v>42143</c:v>
                </c:pt>
                <c:pt idx="337">
                  <c:v>42144</c:v>
                </c:pt>
                <c:pt idx="338">
                  <c:v>42145</c:v>
                </c:pt>
                <c:pt idx="339">
                  <c:v>42146</c:v>
                </c:pt>
                <c:pt idx="340">
                  <c:v>42149</c:v>
                </c:pt>
                <c:pt idx="341">
                  <c:v>42150</c:v>
                </c:pt>
                <c:pt idx="342">
                  <c:v>42151</c:v>
                </c:pt>
                <c:pt idx="343">
                  <c:v>42152</c:v>
                </c:pt>
                <c:pt idx="344">
                  <c:v>42153</c:v>
                </c:pt>
                <c:pt idx="345">
                  <c:v>42156</c:v>
                </c:pt>
                <c:pt idx="346">
                  <c:v>42157</c:v>
                </c:pt>
                <c:pt idx="347">
                  <c:v>42158</c:v>
                </c:pt>
                <c:pt idx="348">
                  <c:v>42159</c:v>
                </c:pt>
                <c:pt idx="349">
                  <c:v>42160</c:v>
                </c:pt>
                <c:pt idx="350">
                  <c:v>42163</c:v>
                </c:pt>
                <c:pt idx="351">
                  <c:v>42164</c:v>
                </c:pt>
                <c:pt idx="352">
                  <c:v>42165</c:v>
                </c:pt>
                <c:pt idx="353">
                  <c:v>42166</c:v>
                </c:pt>
                <c:pt idx="354">
                  <c:v>42167</c:v>
                </c:pt>
                <c:pt idx="355">
                  <c:v>42170</c:v>
                </c:pt>
                <c:pt idx="356">
                  <c:v>42171</c:v>
                </c:pt>
                <c:pt idx="357">
                  <c:v>42172</c:v>
                </c:pt>
                <c:pt idx="358">
                  <c:v>42173</c:v>
                </c:pt>
                <c:pt idx="359">
                  <c:v>42174</c:v>
                </c:pt>
                <c:pt idx="360">
                  <c:v>42177</c:v>
                </c:pt>
                <c:pt idx="361">
                  <c:v>42178</c:v>
                </c:pt>
                <c:pt idx="362">
                  <c:v>42179</c:v>
                </c:pt>
                <c:pt idx="363">
                  <c:v>42180</c:v>
                </c:pt>
                <c:pt idx="364">
                  <c:v>42181</c:v>
                </c:pt>
                <c:pt idx="365">
                  <c:v>42184</c:v>
                </c:pt>
                <c:pt idx="366">
                  <c:v>42185</c:v>
                </c:pt>
                <c:pt idx="367">
                  <c:v>42186</c:v>
                </c:pt>
                <c:pt idx="368">
                  <c:v>42187</c:v>
                </c:pt>
                <c:pt idx="369">
                  <c:v>42188</c:v>
                </c:pt>
                <c:pt idx="370">
                  <c:v>42191</c:v>
                </c:pt>
                <c:pt idx="371">
                  <c:v>42192</c:v>
                </c:pt>
                <c:pt idx="372">
                  <c:v>42193</c:v>
                </c:pt>
                <c:pt idx="373">
                  <c:v>42194</c:v>
                </c:pt>
                <c:pt idx="374">
                  <c:v>42195</c:v>
                </c:pt>
                <c:pt idx="375">
                  <c:v>42198</c:v>
                </c:pt>
                <c:pt idx="376">
                  <c:v>42199</c:v>
                </c:pt>
                <c:pt idx="377">
                  <c:v>42200</c:v>
                </c:pt>
                <c:pt idx="378">
                  <c:v>42201</c:v>
                </c:pt>
                <c:pt idx="379">
                  <c:v>42202</c:v>
                </c:pt>
                <c:pt idx="380">
                  <c:v>42205</c:v>
                </c:pt>
                <c:pt idx="381">
                  <c:v>42206</c:v>
                </c:pt>
                <c:pt idx="382">
                  <c:v>42207</c:v>
                </c:pt>
                <c:pt idx="383">
                  <c:v>42208</c:v>
                </c:pt>
                <c:pt idx="384">
                  <c:v>42209</c:v>
                </c:pt>
                <c:pt idx="385">
                  <c:v>42212</c:v>
                </c:pt>
                <c:pt idx="386">
                  <c:v>42213</c:v>
                </c:pt>
                <c:pt idx="387">
                  <c:v>42214</c:v>
                </c:pt>
                <c:pt idx="388">
                  <c:v>42215</c:v>
                </c:pt>
                <c:pt idx="389">
                  <c:v>42216</c:v>
                </c:pt>
                <c:pt idx="390">
                  <c:v>42219</c:v>
                </c:pt>
                <c:pt idx="391">
                  <c:v>42220</c:v>
                </c:pt>
                <c:pt idx="392">
                  <c:v>42221</c:v>
                </c:pt>
                <c:pt idx="393">
                  <c:v>42222</c:v>
                </c:pt>
                <c:pt idx="394">
                  <c:v>42223</c:v>
                </c:pt>
                <c:pt idx="395">
                  <c:v>42226</c:v>
                </c:pt>
                <c:pt idx="396">
                  <c:v>42227</c:v>
                </c:pt>
                <c:pt idx="397">
                  <c:v>42228</c:v>
                </c:pt>
                <c:pt idx="398">
                  <c:v>42229</c:v>
                </c:pt>
                <c:pt idx="399">
                  <c:v>42230</c:v>
                </c:pt>
                <c:pt idx="400">
                  <c:v>42233</c:v>
                </c:pt>
                <c:pt idx="401">
                  <c:v>42234</c:v>
                </c:pt>
                <c:pt idx="402">
                  <c:v>42235</c:v>
                </c:pt>
                <c:pt idx="403">
                  <c:v>42236</c:v>
                </c:pt>
                <c:pt idx="404">
                  <c:v>42237</c:v>
                </c:pt>
                <c:pt idx="405">
                  <c:v>42240</c:v>
                </c:pt>
                <c:pt idx="406">
                  <c:v>42241</c:v>
                </c:pt>
                <c:pt idx="407">
                  <c:v>42242</c:v>
                </c:pt>
                <c:pt idx="408">
                  <c:v>42243</c:v>
                </c:pt>
                <c:pt idx="409">
                  <c:v>42244</c:v>
                </c:pt>
                <c:pt idx="410">
                  <c:v>42247</c:v>
                </c:pt>
                <c:pt idx="411">
                  <c:v>42248</c:v>
                </c:pt>
                <c:pt idx="412">
                  <c:v>42249</c:v>
                </c:pt>
                <c:pt idx="413">
                  <c:v>42250</c:v>
                </c:pt>
                <c:pt idx="414">
                  <c:v>42251</c:v>
                </c:pt>
                <c:pt idx="415">
                  <c:v>42254</c:v>
                </c:pt>
                <c:pt idx="416">
                  <c:v>42255</c:v>
                </c:pt>
                <c:pt idx="417">
                  <c:v>42256</c:v>
                </c:pt>
                <c:pt idx="418">
                  <c:v>42257</c:v>
                </c:pt>
                <c:pt idx="419">
                  <c:v>42258</c:v>
                </c:pt>
                <c:pt idx="420">
                  <c:v>42261</c:v>
                </c:pt>
                <c:pt idx="421">
                  <c:v>42262</c:v>
                </c:pt>
                <c:pt idx="422">
                  <c:v>42263</c:v>
                </c:pt>
                <c:pt idx="423">
                  <c:v>42265</c:v>
                </c:pt>
                <c:pt idx="424">
                  <c:v>42268</c:v>
                </c:pt>
                <c:pt idx="425">
                  <c:v>42269</c:v>
                </c:pt>
                <c:pt idx="426">
                  <c:v>42270</c:v>
                </c:pt>
                <c:pt idx="427">
                  <c:v>42271</c:v>
                </c:pt>
                <c:pt idx="428">
                  <c:v>42275</c:v>
                </c:pt>
                <c:pt idx="429">
                  <c:v>42276</c:v>
                </c:pt>
                <c:pt idx="430">
                  <c:v>42277</c:v>
                </c:pt>
                <c:pt idx="431">
                  <c:v>42278</c:v>
                </c:pt>
                <c:pt idx="432">
                  <c:v>42282</c:v>
                </c:pt>
                <c:pt idx="433">
                  <c:v>42283</c:v>
                </c:pt>
                <c:pt idx="434">
                  <c:v>42284</c:v>
                </c:pt>
                <c:pt idx="435">
                  <c:v>42285</c:v>
                </c:pt>
                <c:pt idx="436">
                  <c:v>42286</c:v>
                </c:pt>
                <c:pt idx="437">
                  <c:v>42289</c:v>
                </c:pt>
                <c:pt idx="438">
                  <c:v>42290</c:v>
                </c:pt>
                <c:pt idx="439">
                  <c:v>42291</c:v>
                </c:pt>
                <c:pt idx="440">
                  <c:v>42292</c:v>
                </c:pt>
                <c:pt idx="441">
                  <c:v>42293</c:v>
                </c:pt>
                <c:pt idx="442">
                  <c:v>42296</c:v>
                </c:pt>
                <c:pt idx="443">
                  <c:v>42297</c:v>
                </c:pt>
                <c:pt idx="444">
                  <c:v>42298</c:v>
                </c:pt>
                <c:pt idx="445">
                  <c:v>42300</c:v>
                </c:pt>
                <c:pt idx="446">
                  <c:v>42303</c:v>
                </c:pt>
                <c:pt idx="447">
                  <c:v>42304</c:v>
                </c:pt>
                <c:pt idx="448">
                  <c:v>42305</c:v>
                </c:pt>
                <c:pt idx="449">
                  <c:v>42306</c:v>
                </c:pt>
                <c:pt idx="450">
                  <c:v>42307</c:v>
                </c:pt>
                <c:pt idx="451">
                  <c:v>42310</c:v>
                </c:pt>
                <c:pt idx="452">
                  <c:v>42311</c:v>
                </c:pt>
                <c:pt idx="453">
                  <c:v>42312</c:v>
                </c:pt>
                <c:pt idx="454">
                  <c:v>42313</c:v>
                </c:pt>
                <c:pt idx="455">
                  <c:v>42314</c:v>
                </c:pt>
                <c:pt idx="456">
                  <c:v>42317</c:v>
                </c:pt>
                <c:pt idx="457">
                  <c:v>42318</c:v>
                </c:pt>
                <c:pt idx="458">
                  <c:v>42321</c:v>
                </c:pt>
                <c:pt idx="459">
                  <c:v>42324</c:v>
                </c:pt>
                <c:pt idx="460">
                  <c:v>42325</c:v>
                </c:pt>
                <c:pt idx="461">
                  <c:v>42326</c:v>
                </c:pt>
                <c:pt idx="462">
                  <c:v>42327</c:v>
                </c:pt>
                <c:pt idx="463">
                  <c:v>42328</c:v>
                </c:pt>
                <c:pt idx="464">
                  <c:v>42331</c:v>
                </c:pt>
                <c:pt idx="465">
                  <c:v>42332</c:v>
                </c:pt>
                <c:pt idx="466">
                  <c:v>42334</c:v>
                </c:pt>
                <c:pt idx="467">
                  <c:v>42335</c:v>
                </c:pt>
                <c:pt idx="468">
                  <c:v>42338</c:v>
                </c:pt>
                <c:pt idx="469">
                  <c:v>42339</c:v>
                </c:pt>
                <c:pt idx="470">
                  <c:v>42340</c:v>
                </c:pt>
                <c:pt idx="471">
                  <c:v>42341</c:v>
                </c:pt>
                <c:pt idx="472">
                  <c:v>42342</c:v>
                </c:pt>
                <c:pt idx="473">
                  <c:v>42345</c:v>
                </c:pt>
                <c:pt idx="474">
                  <c:v>42346</c:v>
                </c:pt>
                <c:pt idx="475">
                  <c:v>42347</c:v>
                </c:pt>
                <c:pt idx="476">
                  <c:v>42348</c:v>
                </c:pt>
                <c:pt idx="477">
                  <c:v>42349</c:v>
                </c:pt>
                <c:pt idx="478">
                  <c:v>42352</c:v>
                </c:pt>
                <c:pt idx="479">
                  <c:v>42353</c:v>
                </c:pt>
                <c:pt idx="480">
                  <c:v>42354</c:v>
                </c:pt>
                <c:pt idx="481">
                  <c:v>42355</c:v>
                </c:pt>
                <c:pt idx="482">
                  <c:v>42356</c:v>
                </c:pt>
                <c:pt idx="483">
                  <c:v>42359</c:v>
                </c:pt>
                <c:pt idx="484">
                  <c:v>42360</c:v>
                </c:pt>
                <c:pt idx="485">
                  <c:v>42361</c:v>
                </c:pt>
                <c:pt idx="486">
                  <c:v>42362</c:v>
                </c:pt>
                <c:pt idx="487">
                  <c:v>42366</c:v>
                </c:pt>
                <c:pt idx="488">
                  <c:v>42367</c:v>
                </c:pt>
                <c:pt idx="489">
                  <c:v>42368</c:v>
                </c:pt>
                <c:pt idx="490">
                  <c:v>42369</c:v>
                </c:pt>
                <c:pt idx="491">
                  <c:v>42370</c:v>
                </c:pt>
                <c:pt idx="492">
                  <c:v>42373</c:v>
                </c:pt>
                <c:pt idx="493">
                  <c:v>42374</c:v>
                </c:pt>
                <c:pt idx="494">
                  <c:v>42375</c:v>
                </c:pt>
                <c:pt idx="495">
                  <c:v>42376</c:v>
                </c:pt>
                <c:pt idx="496">
                  <c:v>42377</c:v>
                </c:pt>
                <c:pt idx="497">
                  <c:v>42380</c:v>
                </c:pt>
                <c:pt idx="498">
                  <c:v>42381</c:v>
                </c:pt>
                <c:pt idx="499">
                  <c:v>42382</c:v>
                </c:pt>
                <c:pt idx="500">
                  <c:v>42383</c:v>
                </c:pt>
                <c:pt idx="501">
                  <c:v>42384</c:v>
                </c:pt>
                <c:pt idx="502">
                  <c:v>42387</c:v>
                </c:pt>
                <c:pt idx="503">
                  <c:v>42388</c:v>
                </c:pt>
                <c:pt idx="504">
                  <c:v>42389</c:v>
                </c:pt>
                <c:pt idx="505">
                  <c:v>42390</c:v>
                </c:pt>
                <c:pt idx="506">
                  <c:v>42391</c:v>
                </c:pt>
                <c:pt idx="507">
                  <c:v>42394</c:v>
                </c:pt>
                <c:pt idx="508">
                  <c:v>42396</c:v>
                </c:pt>
                <c:pt idx="509">
                  <c:v>42397</c:v>
                </c:pt>
                <c:pt idx="510">
                  <c:v>42398</c:v>
                </c:pt>
                <c:pt idx="511">
                  <c:v>42401</c:v>
                </c:pt>
                <c:pt idx="512">
                  <c:v>42402</c:v>
                </c:pt>
                <c:pt idx="513">
                  <c:v>42403</c:v>
                </c:pt>
                <c:pt idx="514">
                  <c:v>42404</c:v>
                </c:pt>
                <c:pt idx="515">
                  <c:v>42405</c:v>
                </c:pt>
                <c:pt idx="516">
                  <c:v>42408</c:v>
                </c:pt>
                <c:pt idx="517">
                  <c:v>42409</c:v>
                </c:pt>
                <c:pt idx="518">
                  <c:v>42410</c:v>
                </c:pt>
                <c:pt idx="519">
                  <c:v>42411</c:v>
                </c:pt>
                <c:pt idx="520">
                  <c:v>42412</c:v>
                </c:pt>
                <c:pt idx="521">
                  <c:v>42415</c:v>
                </c:pt>
                <c:pt idx="522">
                  <c:v>42416</c:v>
                </c:pt>
                <c:pt idx="523">
                  <c:v>42417</c:v>
                </c:pt>
                <c:pt idx="524">
                  <c:v>42418</c:v>
                </c:pt>
                <c:pt idx="525">
                  <c:v>42419</c:v>
                </c:pt>
                <c:pt idx="526">
                  <c:v>42422</c:v>
                </c:pt>
                <c:pt idx="527">
                  <c:v>42423</c:v>
                </c:pt>
                <c:pt idx="528">
                  <c:v>42424</c:v>
                </c:pt>
                <c:pt idx="529">
                  <c:v>42425</c:v>
                </c:pt>
                <c:pt idx="530">
                  <c:v>42426</c:v>
                </c:pt>
                <c:pt idx="531">
                  <c:v>42429</c:v>
                </c:pt>
                <c:pt idx="532">
                  <c:v>42430</c:v>
                </c:pt>
                <c:pt idx="533">
                  <c:v>42431</c:v>
                </c:pt>
                <c:pt idx="534">
                  <c:v>42432</c:v>
                </c:pt>
                <c:pt idx="535">
                  <c:v>42433</c:v>
                </c:pt>
                <c:pt idx="536">
                  <c:v>42437</c:v>
                </c:pt>
                <c:pt idx="537">
                  <c:v>42438</c:v>
                </c:pt>
                <c:pt idx="538">
                  <c:v>42439</c:v>
                </c:pt>
                <c:pt idx="539">
                  <c:v>42440</c:v>
                </c:pt>
                <c:pt idx="540">
                  <c:v>42443</c:v>
                </c:pt>
                <c:pt idx="541">
                  <c:v>42444</c:v>
                </c:pt>
                <c:pt idx="542">
                  <c:v>42445</c:v>
                </c:pt>
                <c:pt idx="543">
                  <c:v>42446</c:v>
                </c:pt>
                <c:pt idx="544">
                  <c:v>42447</c:v>
                </c:pt>
                <c:pt idx="545">
                  <c:v>42450</c:v>
                </c:pt>
                <c:pt idx="546">
                  <c:v>42451</c:v>
                </c:pt>
                <c:pt idx="547">
                  <c:v>42452</c:v>
                </c:pt>
                <c:pt idx="548">
                  <c:v>42457</c:v>
                </c:pt>
                <c:pt idx="549">
                  <c:v>42458</c:v>
                </c:pt>
                <c:pt idx="550">
                  <c:v>42459</c:v>
                </c:pt>
                <c:pt idx="551">
                  <c:v>42460</c:v>
                </c:pt>
                <c:pt idx="552">
                  <c:v>42461</c:v>
                </c:pt>
                <c:pt idx="553">
                  <c:v>42464</c:v>
                </c:pt>
                <c:pt idx="554">
                  <c:v>42465</c:v>
                </c:pt>
                <c:pt idx="555">
                  <c:v>42466</c:v>
                </c:pt>
                <c:pt idx="556">
                  <c:v>42467</c:v>
                </c:pt>
                <c:pt idx="557">
                  <c:v>42468</c:v>
                </c:pt>
                <c:pt idx="558">
                  <c:v>42471</c:v>
                </c:pt>
                <c:pt idx="559">
                  <c:v>42472</c:v>
                </c:pt>
                <c:pt idx="560">
                  <c:v>42473</c:v>
                </c:pt>
                <c:pt idx="561">
                  <c:v>42478</c:v>
                </c:pt>
                <c:pt idx="562">
                  <c:v>42480</c:v>
                </c:pt>
                <c:pt idx="563">
                  <c:v>42481</c:v>
                </c:pt>
                <c:pt idx="564">
                  <c:v>42482</c:v>
                </c:pt>
                <c:pt idx="565">
                  <c:v>42485</c:v>
                </c:pt>
                <c:pt idx="566">
                  <c:v>42486</c:v>
                </c:pt>
                <c:pt idx="567">
                  <c:v>42487</c:v>
                </c:pt>
                <c:pt idx="568">
                  <c:v>42488</c:v>
                </c:pt>
                <c:pt idx="569">
                  <c:v>42489</c:v>
                </c:pt>
                <c:pt idx="570">
                  <c:v>42492</c:v>
                </c:pt>
                <c:pt idx="571">
                  <c:v>42493</c:v>
                </c:pt>
                <c:pt idx="572">
                  <c:v>42494</c:v>
                </c:pt>
                <c:pt idx="573">
                  <c:v>42495</c:v>
                </c:pt>
                <c:pt idx="574">
                  <c:v>42496</c:v>
                </c:pt>
                <c:pt idx="575">
                  <c:v>42499</c:v>
                </c:pt>
                <c:pt idx="576">
                  <c:v>42500</c:v>
                </c:pt>
                <c:pt idx="577">
                  <c:v>42501</c:v>
                </c:pt>
                <c:pt idx="578">
                  <c:v>42502</c:v>
                </c:pt>
                <c:pt idx="579">
                  <c:v>42503</c:v>
                </c:pt>
                <c:pt idx="580">
                  <c:v>42506</c:v>
                </c:pt>
                <c:pt idx="581">
                  <c:v>42507</c:v>
                </c:pt>
                <c:pt idx="582">
                  <c:v>42508</c:v>
                </c:pt>
                <c:pt idx="583">
                  <c:v>42509</c:v>
                </c:pt>
                <c:pt idx="584">
                  <c:v>42510</c:v>
                </c:pt>
                <c:pt idx="585">
                  <c:v>42513</c:v>
                </c:pt>
                <c:pt idx="586">
                  <c:v>42514</c:v>
                </c:pt>
                <c:pt idx="587">
                  <c:v>42515</c:v>
                </c:pt>
                <c:pt idx="588">
                  <c:v>42516</c:v>
                </c:pt>
                <c:pt idx="589">
                  <c:v>42517</c:v>
                </c:pt>
                <c:pt idx="590">
                  <c:v>42520</c:v>
                </c:pt>
                <c:pt idx="591">
                  <c:v>42521</c:v>
                </c:pt>
                <c:pt idx="592">
                  <c:v>42522</c:v>
                </c:pt>
                <c:pt idx="593">
                  <c:v>42523</c:v>
                </c:pt>
                <c:pt idx="594">
                  <c:v>42524</c:v>
                </c:pt>
                <c:pt idx="595">
                  <c:v>42527</c:v>
                </c:pt>
                <c:pt idx="596">
                  <c:v>42528</c:v>
                </c:pt>
                <c:pt idx="597">
                  <c:v>42529</c:v>
                </c:pt>
                <c:pt idx="598">
                  <c:v>42530</c:v>
                </c:pt>
                <c:pt idx="599">
                  <c:v>42531</c:v>
                </c:pt>
                <c:pt idx="600">
                  <c:v>42534</c:v>
                </c:pt>
                <c:pt idx="601">
                  <c:v>42535</c:v>
                </c:pt>
                <c:pt idx="602">
                  <c:v>42536</c:v>
                </c:pt>
                <c:pt idx="603">
                  <c:v>42537</c:v>
                </c:pt>
                <c:pt idx="604">
                  <c:v>42538</c:v>
                </c:pt>
                <c:pt idx="605">
                  <c:v>42541</c:v>
                </c:pt>
                <c:pt idx="606">
                  <c:v>42542</c:v>
                </c:pt>
                <c:pt idx="607">
                  <c:v>42543</c:v>
                </c:pt>
                <c:pt idx="608">
                  <c:v>42544</c:v>
                </c:pt>
                <c:pt idx="609">
                  <c:v>42545</c:v>
                </c:pt>
                <c:pt idx="610">
                  <c:v>42548</c:v>
                </c:pt>
                <c:pt idx="611">
                  <c:v>42549</c:v>
                </c:pt>
                <c:pt idx="612">
                  <c:v>42550</c:v>
                </c:pt>
                <c:pt idx="613">
                  <c:v>42551</c:v>
                </c:pt>
                <c:pt idx="614">
                  <c:v>42552</c:v>
                </c:pt>
                <c:pt idx="615">
                  <c:v>42555</c:v>
                </c:pt>
                <c:pt idx="616">
                  <c:v>42556</c:v>
                </c:pt>
                <c:pt idx="617">
                  <c:v>42558</c:v>
                </c:pt>
                <c:pt idx="618">
                  <c:v>42559</c:v>
                </c:pt>
                <c:pt idx="619">
                  <c:v>42562</c:v>
                </c:pt>
                <c:pt idx="620">
                  <c:v>42563</c:v>
                </c:pt>
                <c:pt idx="621">
                  <c:v>42564</c:v>
                </c:pt>
                <c:pt idx="622">
                  <c:v>42565</c:v>
                </c:pt>
                <c:pt idx="623">
                  <c:v>42566</c:v>
                </c:pt>
                <c:pt idx="624">
                  <c:v>42569</c:v>
                </c:pt>
                <c:pt idx="625">
                  <c:v>42570</c:v>
                </c:pt>
                <c:pt idx="626">
                  <c:v>42571</c:v>
                </c:pt>
                <c:pt idx="627">
                  <c:v>42572</c:v>
                </c:pt>
                <c:pt idx="628">
                  <c:v>42573</c:v>
                </c:pt>
                <c:pt idx="629">
                  <c:v>42576</c:v>
                </c:pt>
                <c:pt idx="630">
                  <c:v>42577</c:v>
                </c:pt>
                <c:pt idx="631">
                  <c:v>42578</c:v>
                </c:pt>
                <c:pt idx="632">
                  <c:v>42579</c:v>
                </c:pt>
                <c:pt idx="633">
                  <c:v>42580</c:v>
                </c:pt>
                <c:pt idx="634">
                  <c:v>42583</c:v>
                </c:pt>
                <c:pt idx="635">
                  <c:v>42584</c:v>
                </c:pt>
                <c:pt idx="636">
                  <c:v>42585</c:v>
                </c:pt>
                <c:pt idx="637">
                  <c:v>42586</c:v>
                </c:pt>
                <c:pt idx="638">
                  <c:v>42587</c:v>
                </c:pt>
                <c:pt idx="639">
                  <c:v>42590</c:v>
                </c:pt>
                <c:pt idx="640">
                  <c:v>42591</c:v>
                </c:pt>
                <c:pt idx="641">
                  <c:v>42592</c:v>
                </c:pt>
                <c:pt idx="642">
                  <c:v>42593</c:v>
                </c:pt>
                <c:pt idx="643">
                  <c:v>42594</c:v>
                </c:pt>
                <c:pt idx="644">
                  <c:v>42598</c:v>
                </c:pt>
                <c:pt idx="645">
                  <c:v>42599</c:v>
                </c:pt>
                <c:pt idx="646">
                  <c:v>42600</c:v>
                </c:pt>
                <c:pt idx="647">
                  <c:v>42601</c:v>
                </c:pt>
                <c:pt idx="648">
                  <c:v>42604</c:v>
                </c:pt>
                <c:pt idx="649">
                  <c:v>42605</c:v>
                </c:pt>
                <c:pt idx="650">
                  <c:v>42606</c:v>
                </c:pt>
                <c:pt idx="651">
                  <c:v>42607</c:v>
                </c:pt>
                <c:pt idx="652">
                  <c:v>42608</c:v>
                </c:pt>
                <c:pt idx="653">
                  <c:v>42611</c:v>
                </c:pt>
                <c:pt idx="654">
                  <c:v>42612</c:v>
                </c:pt>
                <c:pt idx="655">
                  <c:v>42613</c:v>
                </c:pt>
                <c:pt idx="656">
                  <c:v>42614</c:v>
                </c:pt>
                <c:pt idx="657">
                  <c:v>42615</c:v>
                </c:pt>
                <c:pt idx="658">
                  <c:v>42619</c:v>
                </c:pt>
                <c:pt idx="659">
                  <c:v>42620</c:v>
                </c:pt>
                <c:pt idx="660">
                  <c:v>42621</c:v>
                </c:pt>
                <c:pt idx="661">
                  <c:v>42622</c:v>
                </c:pt>
                <c:pt idx="662">
                  <c:v>42625</c:v>
                </c:pt>
                <c:pt idx="663">
                  <c:v>42627</c:v>
                </c:pt>
                <c:pt idx="664">
                  <c:v>42628</c:v>
                </c:pt>
                <c:pt idx="665">
                  <c:v>42629</c:v>
                </c:pt>
                <c:pt idx="666">
                  <c:v>42632</c:v>
                </c:pt>
                <c:pt idx="667">
                  <c:v>42633</c:v>
                </c:pt>
                <c:pt idx="668">
                  <c:v>42634</c:v>
                </c:pt>
                <c:pt idx="669">
                  <c:v>42635</c:v>
                </c:pt>
                <c:pt idx="670">
                  <c:v>42636</c:v>
                </c:pt>
                <c:pt idx="671">
                  <c:v>42639</c:v>
                </c:pt>
                <c:pt idx="672">
                  <c:v>42640</c:v>
                </c:pt>
                <c:pt idx="673">
                  <c:v>42641</c:v>
                </c:pt>
                <c:pt idx="674">
                  <c:v>42642</c:v>
                </c:pt>
                <c:pt idx="675">
                  <c:v>42643</c:v>
                </c:pt>
                <c:pt idx="676">
                  <c:v>42646</c:v>
                </c:pt>
                <c:pt idx="677">
                  <c:v>42647</c:v>
                </c:pt>
                <c:pt idx="678">
                  <c:v>42648</c:v>
                </c:pt>
                <c:pt idx="679">
                  <c:v>42649</c:v>
                </c:pt>
                <c:pt idx="680">
                  <c:v>42650</c:v>
                </c:pt>
                <c:pt idx="681">
                  <c:v>42653</c:v>
                </c:pt>
                <c:pt idx="682">
                  <c:v>42656</c:v>
                </c:pt>
                <c:pt idx="683">
                  <c:v>42657</c:v>
                </c:pt>
                <c:pt idx="684">
                  <c:v>42660</c:v>
                </c:pt>
                <c:pt idx="685">
                  <c:v>42661</c:v>
                </c:pt>
                <c:pt idx="686">
                  <c:v>42662</c:v>
                </c:pt>
                <c:pt idx="687">
                  <c:v>42663</c:v>
                </c:pt>
                <c:pt idx="688">
                  <c:v>42664</c:v>
                </c:pt>
                <c:pt idx="689">
                  <c:v>42667</c:v>
                </c:pt>
                <c:pt idx="690">
                  <c:v>42668</c:v>
                </c:pt>
                <c:pt idx="691">
                  <c:v>42669</c:v>
                </c:pt>
                <c:pt idx="692">
                  <c:v>42670</c:v>
                </c:pt>
                <c:pt idx="693">
                  <c:v>42671</c:v>
                </c:pt>
                <c:pt idx="694">
                  <c:v>42675</c:v>
                </c:pt>
                <c:pt idx="695">
                  <c:v>42676</c:v>
                </c:pt>
                <c:pt idx="696">
                  <c:v>42677</c:v>
                </c:pt>
                <c:pt idx="697">
                  <c:v>42678</c:v>
                </c:pt>
                <c:pt idx="698">
                  <c:v>42681</c:v>
                </c:pt>
                <c:pt idx="699">
                  <c:v>42682</c:v>
                </c:pt>
                <c:pt idx="700">
                  <c:v>42683</c:v>
                </c:pt>
                <c:pt idx="701">
                  <c:v>42684</c:v>
                </c:pt>
                <c:pt idx="702">
                  <c:v>42685</c:v>
                </c:pt>
                <c:pt idx="703">
                  <c:v>42689</c:v>
                </c:pt>
                <c:pt idx="704">
                  <c:v>42690</c:v>
                </c:pt>
                <c:pt idx="705">
                  <c:v>42691</c:v>
                </c:pt>
                <c:pt idx="706">
                  <c:v>42692</c:v>
                </c:pt>
                <c:pt idx="707">
                  <c:v>42695</c:v>
                </c:pt>
                <c:pt idx="708">
                  <c:v>42696</c:v>
                </c:pt>
                <c:pt idx="709">
                  <c:v>42697</c:v>
                </c:pt>
                <c:pt idx="710">
                  <c:v>42698</c:v>
                </c:pt>
                <c:pt idx="711">
                  <c:v>42699</c:v>
                </c:pt>
                <c:pt idx="712">
                  <c:v>42702</c:v>
                </c:pt>
                <c:pt idx="713">
                  <c:v>42703</c:v>
                </c:pt>
                <c:pt idx="714">
                  <c:v>42704</c:v>
                </c:pt>
                <c:pt idx="715">
                  <c:v>42705</c:v>
                </c:pt>
                <c:pt idx="716">
                  <c:v>42706</c:v>
                </c:pt>
                <c:pt idx="717">
                  <c:v>42709</c:v>
                </c:pt>
                <c:pt idx="718">
                  <c:v>42710</c:v>
                </c:pt>
                <c:pt idx="719">
                  <c:v>42711</c:v>
                </c:pt>
                <c:pt idx="720">
                  <c:v>42712</c:v>
                </c:pt>
                <c:pt idx="721">
                  <c:v>42713</c:v>
                </c:pt>
                <c:pt idx="722">
                  <c:v>42716</c:v>
                </c:pt>
                <c:pt idx="723">
                  <c:v>42717</c:v>
                </c:pt>
                <c:pt idx="724">
                  <c:v>42718</c:v>
                </c:pt>
                <c:pt idx="725">
                  <c:v>42719</c:v>
                </c:pt>
                <c:pt idx="726">
                  <c:v>42720</c:v>
                </c:pt>
                <c:pt idx="727">
                  <c:v>42723</c:v>
                </c:pt>
                <c:pt idx="728">
                  <c:v>42724</c:v>
                </c:pt>
                <c:pt idx="729">
                  <c:v>42725</c:v>
                </c:pt>
                <c:pt idx="730">
                  <c:v>42726</c:v>
                </c:pt>
                <c:pt idx="731">
                  <c:v>42727</c:v>
                </c:pt>
                <c:pt idx="732">
                  <c:v>42730</c:v>
                </c:pt>
                <c:pt idx="733">
                  <c:v>42731</c:v>
                </c:pt>
                <c:pt idx="734">
                  <c:v>42732</c:v>
                </c:pt>
                <c:pt idx="735">
                  <c:v>42733</c:v>
                </c:pt>
                <c:pt idx="736">
                  <c:v>42734</c:v>
                </c:pt>
                <c:pt idx="737">
                  <c:v>42737</c:v>
                </c:pt>
                <c:pt idx="738">
                  <c:v>42738</c:v>
                </c:pt>
                <c:pt idx="739">
                  <c:v>42739</c:v>
                </c:pt>
                <c:pt idx="740">
                  <c:v>42740</c:v>
                </c:pt>
                <c:pt idx="741">
                  <c:v>42741</c:v>
                </c:pt>
                <c:pt idx="742">
                  <c:v>42744</c:v>
                </c:pt>
                <c:pt idx="743">
                  <c:v>42745</c:v>
                </c:pt>
                <c:pt idx="744">
                  <c:v>42746</c:v>
                </c:pt>
                <c:pt idx="745">
                  <c:v>42747</c:v>
                </c:pt>
                <c:pt idx="746">
                  <c:v>42748</c:v>
                </c:pt>
                <c:pt idx="747">
                  <c:v>42751</c:v>
                </c:pt>
                <c:pt idx="748">
                  <c:v>42752</c:v>
                </c:pt>
                <c:pt idx="749">
                  <c:v>42753</c:v>
                </c:pt>
                <c:pt idx="750">
                  <c:v>42754</c:v>
                </c:pt>
                <c:pt idx="751">
                  <c:v>42755</c:v>
                </c:pt>
                <c:pt idx="752">
                  <c:v>42758</c:v>
                </c:pt>
                <c:pt idx="753">
                  <c:v>42759</c:v>
                </c:pt>
                <c:pt idx="754">
                  <c:v>42760</c:v>
                </c:pt>
                <c:pt idx="755">
                  <c:v>42762</c:v>
                </c:pt>
                <c:pt idx="756">
                  <c:v>42765</c:v>
                </c:pt>
                <c:pt idx="757">
                  <c:v>42766</c:v>
                </c:pt>
                <c:pt idx="758">
                  <c:v>42767</c:v>
                </c:pt>
                <c:pt idx="759">
                  <c:v>42768</c:v>
                </c:pt>
                <c:pt idx="760">
                  <c:v>42769</c:v>
                </c:pt>
                <c:pt idx="761">
                  <c:v>42772</c:v>
                </c:pt>
                <c:pt idx="762">
                  <c:v>42773</c:v>
                </c:pt>
                <c:pt idx="763">
                  <c:v>42774</c:v>
                </c:pt>
                <c:pt idx="764">
                  <c:v>42775</c:v>
                </c:pt>
                <c:pt idx="765">
                  <c:v>42776</c:v>
                </c:pt>
                <c:pt idx="766">
                  <c:v>42779</c:v>
                </c:pt>
                <c:pt idx="767">
                  <c:v>42780</c:v>
                </c:pt>
                <c:pt idx="768">
                  <c:v>42781</c:v>
                </c:pt>
                <c:pt idx="769">
                  <c:v>42782</c:v>
                </c:pt>
                <c:pt idx="770">
                  <c:v>42783</c:v>
                </c:pt>
                <c:pt idx="771">
                  <c:v>42786</c:v>
                </c:pt>
                <c:pt idx="772">
                  <c:v>42787</c:v>
                </c:pt>
                <c:pt idx="773">
                  <c:v>42788</c:v>
                </c:pt>
                <c:pt idx="774">
                  <c:v>42789</c:v>
                </c:pt>
                <c:pt idx="775">
                  <c:v>42793</c:v>
                </c:pt>
                <c:pt idx="776">
                  <c:v>42794</c:v>
                </c:pt>
                <c:pt idx="777">
                  <c:v>42795</c:v>
                </c:pt>
                <c:pt idx="778">
                  <c:v>42796</c:v>
                </c:pt>
                <c:pt idx="779">
                  <c:v>42797</c:v>
                </c:pt>
                <c:pt idx="780">
                  <c:v>42800</c:v>
                </c:pt>
                <c:pt idx="781">
                  <c:v>42801</c:v>
                </c:pt>
                <c:pt idx="782">
                  <c:v>42802</c:v>
                </c:pt>
                <c:pt idx="783">
                  <c:v>42803</c:v>
                </c:pt>
                <c:pt idx="784">
                  <c:v>42804</c:v>
                </c:pt>
                <c:pt idx="785">
                  <c:v>42808</c:v>
                </c:pt>
                <c:pt idx="786">
                  <c:v>42809</c:v>
                </c:pt>
                <c:pt idx="787">
                  <c:v>42810</c:v>
                </c:pt>
                <c:pt idx="788">
                  <c:v>42811</c:v>
                </c:pt>
                <c:pt idx="789">
                  <c:v>42814</c:v>
                </c:pt>
                <c:pt idx="790">
                  <c:v>42815</c:v>
                </c:pt>
                <c:pt idx="791">
                  <c:v>42816</c:v>
                </c:pt>
                <c:pt idx="792">
                  <c:v>42817</c:v>
                </c:pt>
                <c:pt idx="793">
                  <c:v>42818</c:v>
                </c:pt>
                <c:pt idx="794">
                  <c:v>42821</c:v>
                </c:pt>
                <c:pt idx="795">
                  <c:v>42822</c:v>
                </c:pt>
                <c:pt idx="796">
                  <c:v>42823</c:v>
                </c:pt>
                <c:pt idx="797">
                  <c:v>42824</c:v>
                </c:pt>
                <c:pt idx="798">
                  <c:v>42825</c:v>
                </c:pt>
                <c:pt idx="799">
                  <c:v>42828</c:v>
                </c:pt>
                <c:pt idx="800">
                  <c:v>42830</c:v>
                </c:pt>
                <c:pt idx="801">
                  <c:v>42831</c:v>
                </c:pt>
                <c:pt idx="802">
                  <c:v>42832</c:v>
                </c:pt>
                <c:pt idx="803">
                  <c:v>42835</c:v>
                </c:pt>
                <c:pt idx="804">
                  <c:v>42836</c:v>
                </c:pt>
                <c:pt idx="805">
                  <c:v>42837</c:v>
                </c:pt>
                <c:pt idx="806">
                  <c:v>42838</c:v>
                </c:pt>
                <c:pt idx="807">
                  <c:v>42842</c:v>
                </c:pt>
                <c:pt idx="808">
                  <c:v>42843</c:v>
                </c:pt>
                <c:pt idx="809">
                  <c:v>42844</c:v>
                </c:pt>
                <c:pt idx="810">
                  <c:v>42845</c:v>
                </c:pt>
                <c:pt idx="811">
                  <c:v>42846</c:v>
                </c:pt>
                <c:pt idx="812">
                  <c:v>42849</c:v>
                </c:pt>
                <c:pt idx="813">
                  <c:v>42850</c:v>
                </c:pt>
                <c:pt idx="814">
                  <c:v>42851</c:v>
                </c:pt>
                <c:pt idx="815">
                  <c:v>42852</c:v>
                </c:pt>
                <c:pt idx="816">
                  <c:v>42853</c:v>
                </c:pt>
                <c:pt idx="817">
                  <c:v>42857</c:v>
                </c:pt>
                <c:pt idx="818">
                  <c:v>42858</c:v>
                </c:pt>
                <c:pt idx="819">
                  <c:v>42859</c:v>
                </c:pt>
                <c:pt idx="820">
                  <c:v>42860</c:v>
                </c:pt>
                <c:pt idx="821">
                  <c:v>42863</c:v>
                </c:pt>
                <c:pt idx="822">
                  <c:v>42864</c:v>
                </c:pt>
                <c:pt idx="823">
                  <c:v>42865</c:v>
                </c:pt>
                <c:pt idx="824">
                  <c:v>42866</c:v>
                </c:pt>
                <c:pt idx="825">
                  <c:v>42867</c:v>
                </c:pt>
                <c:pt idx="826">
                  <c:v>42870</c:v>
                </c:pt>
                <c:pt idx="827">
                  <c:v>42871</c:v>
                </c:pt>
                <c:pt idx="828">
                  <c:v>42872</c:v>
                </c:pt>
                <c:pt idx="829">
                  <c:v>42873</c:v>
                </c:pt>
                <c:pt idx="830">
                  <c:v>42874</c:v>
                </c:pt>
                <c:pt idx="831">
                  <c:v>42877</c:v>
                </c:pt>
                <c:pt idx="832">
                  <c:v>42878</c:v>
                </c:pt>
                <c:pt idx="833">
                  <c:v>42879</c:v>
                </c:pt>
                <c:pt idx="834">
                  <c:v>42880</c:v>
                </c:pt>
                <c:pt idx="835">
                  <c:v>42881</c:v>
                </c:pt>
                <c:pt idx="836">
                  <c:v>42884</c:v>
                </c:pt>
                <c:pt idx="837">
                  <c:v>42885</c:v>
                </c:pt>
                <c:pt idx="838">
                  <c:v>42886</c:v>
                </c:pt>
                <c:pt idx="839">
                  <c:v>42887</c:v>
                </c:pt>
                <c:pt idx="840">
                  <c:v>42888</c:v>
                </c:pt>
                <c:pt idx="841">
                  <c:v>42891</c:v>
                </c:pt>
                <c:pt idx="842">
                  <c:v>42892</c:v>
                </c:pt>
                <c:pt idx="843">
                  <c:v>42893</c:v>
                </c:pt>
                <c:pt idx="844">
                  <c:v>42894</c:v>
                </c:pt>
                <c:pt idx="845">
                  <c:v>42895</c:v>
                </c:pt>
                <c:pt idx="846">
                  <c:v>42898</c:v>
                </c:pt>
                <c:pt idx="847">
                  <c:v>42899</c:v>
                </c:pt>
                <c:pt idx="848">
                  <c:v>42900</c:v>
                </c:pt>
                <c:pt idx="849">
                  <c:v>42901</c:v>
                </c:pt>
                <c:pt idx="850">
                  <c:v>42902</c:v>
                </c:pt>
                <c:pt idx="851">
                  <c:v>42905</c:v>
                </c:pt>
                <c:pt idx="852">
                  <c:v>42906</c:v>
                </c:pt>
                <c:pt idx="853">
                  <c:v>42907</c:v>
                </c:pt>
                <c:pt idx="854">
                  <c:v>42908</c:v>
                </c:pt>
                <c:pt idx="855">
                  <c:v>42909</c:v>
                </c:pt>
                <c:pt idx="856">
                  <c:v>42913</c:v>
                </c:pt>
                <c:pt idx="857">
                  <c:v>42914</c:v>
                </c:pt>
                <c:pt idx="858">
                  <c:v>42915</c:v>
                </c:pt>
                <c:pt idx="859">
                  <c:v>42916</c:v>
                </c:pt>
              </c:numCache>
            </c:numRef>
          </c:xVal>
          <c:yVal>
            <c:numRef>
              <c:f>'[Predicted prices(1).xlsx]Sheet1'!$O$2:$O$861</c:f>
              <c:numCache>
                <c:formatCode>General</c:formatCode>
                <c:ptCount val="860"/>
                <c:pt idx="0">
                  <c:v>60.61</c:v>
                </c:pt>
                <c:pt idx="1">
                  <c:v>60.52</c:v>
                </c:pt>
                <c:pt idx="2">
                  <c:v>59.42</c:v>
                </c:pt>
                <c:pt idx="3">
                  <c:v>59.28</c:v>
                </c:pt>
                <c:pt idx="4">
                  <c:v>59.26</c:v>
                </c:pt>
                <c:pt idx="5">
                  <c:v>59.29</c:v>
                </c:pt>
                <c:pt idx="6">
                  <c:v>59.44</c:v>
                </c:pt>
                <c:pt idx="7">
                  <c:v>58.48</c:v>
                </c:pt>
                <c:pt idx="8">
                  <c:v>58.23</c:v>
                </c:pt>
                <c:pt idx="9">
                  <c:v>57.89</c:v>
                </c:pt>
                <c:pt idx="10">
                  <c:v>58.27</c:v>
                </c:pt>
                <c:pt idx="11">
                  <c:v>58.5</c:v>
                </c:pt>
                <c:pt idx="12">
                  <c:v>58.5</c:v>
                </c:pt>
                <c:pt idx="13">
                  <c:v>58.51</c:v>
                </c:pt>
                <c:pt idx="14">
                  <c:v>59.42</c:v>
                </c:pt>
                <c:pt idx="15">
                  <c:v>59.1</c:v>
                </c:pt>
                <c:pt idx="16">
                  <c:v>59.73</c:v>
                </c:pt>
                <c:pt idx="17">
                  <c:v>58.32</c:v>
                </c:pt>
                <c:pt idx="18">
                  <c:v>56.05</c:v>
                </c:pt>
                <c:pt idx="19">
                  <c:v>56.39</c:v>
                </c:pt>
                <c:pt idx="20">
                  <c:v>56.42</c:v>
                </c:pt>
                <c:pt idx="21">
                  <c:v>55.97</c:v>
                </c:pt>
                <c:pt idx="22">
                  <c:v>55.87</c:v>
                </c:pt>
                <c:pt idx="23">
                  <c:v>55</c:v>
                </c:pt>
                <c:pt idx="24">
                  <c:v>54.68</c:v>
                </c:pt>
                <c:pt idx="25">
                  <c:v>54.98</c:v>
                </c:pt>
                <c:pt idx="26">
                  <c:v>55.1</c:v>
                </c:pt>
                <c:pt idx="27">
                  <c:v>55.87</c:v>
                </c:pt>
                <c:pt idx="28">
                  <c:v>55.83</c:v>
                </c:pt>
                <c:pt idx="29">
                  <c:v>56</c:v>
                </c:pt>
                <c:pt idx="30">
                  <c:v>56.03</c:v>
                </c:pt>
                <c:pt idx="31">
                  <c:v>55.43</c:v>
                </c:pt>
                <c:pt idx="32">
                  <c:v>55.12</c:v>
                </c:pt>
                <c:pt idx="33">
                  <c:v>55.57</c:v>
                </c:pt>
                <c:pt idx="34">
                  <c:v>56.01</c:v>
                </c:pt>
                <c:pt idx="35">
                  <c:v>56.07</c:v>
                </c:pt>
                <c:pt idx="36">
                  <c:v>56.01</c:v>
                </c:pt>
                <c:pt idx="37">
                  <c:v>56.64</c:v>
                </c:pt>
                <c:pt idx="38">
                  <c:v>57.04</c:v>
                </c:pt>
                <c:pt idx="39">
                  <c:v>57.27</c:v>
                </c:pt>
                <c:pt idx="40">
                  <c:v>57.71</c:v>
                </c:pt>
                <c:pt idx="41">
                  <c:v>58.02</c:v>
                </c:pt>
                <c:pt idx="42">
                  <c:v>58.13</c:v>
                </c:pt>
                <c:pt idx="43">
                  <c:v>58.09</c:v>
                </c:pt>
                <c:pt idx="44">
                  <c:v>58.56</c:v>
                </c:pt>
                <c:pt idx="45">
                  <c:v>59.86</c:v>
                </c:pt>
                <c:pt idx="46">
                  <c:v>61.75</c:v>
                </c:pt>
                <c:pt idx="47">
                  <c:v>62.59</c:v>
                </c:pt>
                <c:pt idx="48">
                  <c:v>62.62</c:v>
                </c:pt>
                <c:pt idx="49">
                  <c:v>61.96</c:v>
                </c:pt>
                <c:pt idx="50">
                  <c:v>61.97</c:v>
                </c:pt>
                <c:pt idx="51">
                  <c:v>62.29</c:v>
                </c:pt>
                <c:pt idx="52">
                  <c:v>62.37</c:v>
                </c:pt>
                <c:pt idx="53">
                  <c:v>63.33</c:v>
                </c:pt>
                <c:pt idx="54">
                  <c:v>62.1</c:v>
                </c:pt>
                <c:pt idx="55">
                  <c:v>61.95</c:v>
                </c:pt>
                <c:pt idx="56">
                  <c:v>61.779166666666669</c:v>
                </c:pt>
                <c:pt idx="57">
                  <c:v>63.01</c:v>
                </c:pt>
                <c:pt idx="58">
                  <c:v>63.33</c:v>
                </c:pt>
                <c:pt idx="59">
                  <c:v>63.38</c:v>
                </c:pt>
                <c:pt idx="60">
                  <c:v>64.69</c:v>
                </c:pt>
                <c:pt idx="61">
                  <c:v>64.489999999999995</c:v>
                </c:pt>
                <c:pt idx="62">
                  <c:v>65.13</c:v>
                </c:pt>
                <c:pt idx="63">
                  <c:v>64.930000000000007</c:v>
                </c:pt>
                <c:pt idx="64">
                  <c:v>65.23</c:v>
                </c:pt>
                <c:pt idx="65">
                  <c:v>65.599999999999994</c:v>
                </c:pt>
                <c:pt idx="66">
                  <c:v>65.099999999999994</c:v>
                </c:pt>
                <c:pt idx="67">
                  <c:v>65.81</c:v>
                </c:pt>
                <c:pt idx="68">
                  <c:v>65.92</c:v>
                </c:pt>
                <c:pt idx="69">
                  <c:v>66.37</c:v>
                </c:pt>
                <c:pt idx="70">
                  <c:v>66.86</c:v>
                </c:pt>
                <c:pt idx="71">
                  <c:v>65.67</c:v>
                </c:pt>
                <c:pt idx="72">
                  <c:v>64.489999999999995</c:v>
                </c:pt>
                <c:pt idx="73">
                  <c:v>65.37</c:v>
                </c:pt>
                <c:pt idx="74">
                  <c:v>65.62</c:v>
                </c:pt>
                <c:pt idx="75">
                  <c:v>65.739999999999995</c:v>
                </c:pt>
                <c:pt idx="76">
                  <c:v>66.12</c:v>
                </c:pt>
                <c:pt idx="77">
                  <c:v>65.17</c:v>
                </c:pt>
                <c:pt idx="78">
                  <c:v>65.11</c:v>
                </c:pt>
                <c:pt idx="79">
                  <c:v>64.599999999999994</c:v>
                </c:pt>
                <c:pt idx="80">
                  <c:v>64.27</c:v>
                </c:pt>
                <c:pt idx="81">
                  <c:v>63.93</c:v>
                </c:pt>
                <c:pt idx="82">
                  <c:v>63.88</c:v>
                </c:pt>
                <c:pt idx="83">
                  <c:v>63.29</c:v>
                </c:pt>
                <c:pt idx="84">
                  <c:v>63.36</c:v>
                </c:pt>
                <c:pt idx="85">
                  <c:v>63.01</c:v>
                </c:pt>
                <c:pt idx="86">
                  <c:v>65.33</c:v>
                </c:pt>
                <c:pt idx="87">
                  <c:v>66.78</c:v>
                </c:pt>
                <c:pt idx="88">
                  <c:v>67.66</c:v>
                </c:pt>
                <c:pt idx="89">
                  <c:v>69.08</c:v>
                </c:pt>
                <c:pt idx="90">
                  <c:v>68.42</c:v>
                </c:pt>
                <c:pt idx="91">
                  <c:v>69.98</c:v>
                </c:pt>
                <c:pt idx="92">
                  <c:v>71.14</c:v>
                </c:pt>
                <c:pt idx="93">
                  <c:v>71.06</c:v>
                </c:pt>
                <c:pt idx="94">
                  <c:v>71.16</c:v>
                </c:pt>
                <c:pt idx="95">
                  <c:v>72.11</c:v>
                </c:pt>
                <c:pt idx="96">
                  <c:v>73.5</c:v>
                </c:pt>
                <c:pt idx="97">
                  <c:v>72.7</c:v>
                </c:pt>
                <c:pt idx="98">
                  <c:v>71.81</c:v>
                </c:pt>
                <c:pt idx="99">
                  <c:v>72.2</c:v>
                </c:pt>
                <c:pt idx="100">
                  <c:v>71.58</c:v>
                </c:pt>
                <c:pt idx="101">
                  <c:v>72.13</c:v>
                </c:pt>
                <c:pt idx="102">
                  <c:v>73</c:v>
                </c:pt>
                <c:pt idx="103">
                  <c:v>73.53</c:v>
                </c:pt>
                <c:pt idx="104">
                  <c:v>74.2</c:v>
                </c:pt>
                <c:pt idx="105">
                  <c:v>74.75</c:v>
                </c:pt>
                <c:pt idx="106">
                  <c:v>76.760000000000005</c:v>
                </c:pt>
                <c:pt idx="107">
                  <c:v>78.91</c:v>
                </c:pt>
                <c:pt idx="108">
                  <c:v>77.56</c:v>
                </c:pt>
                <c:pt idx="109">
                  <c:v>76.48</c:v>
                </c:pt>
                <c:pt idx="110">
                  <c:v>76.540000000000006</c:v>
                </c:pt>
                <c:pt idx="111">
                  <c:v>75.61</c:v>
                </c:pt>
                <c:pt idx="112">
                  <c:v>75.069999999999993</c:v>
                </c:pt>
                <c:pt idx="113">
                  <c:v>76.03</c:v>
                </c:pt>
                <c:pt idx="114">
                  <c:v>75.31</c:v>
                </c:pt>
                <c:pt idx="115">
                  <c:v>74.86</c:v>
                </c:pt>
                <c:pt idx="116">
                  <c:v>75.08</c:v>
                </c:pt>
                <c:pt idx="117">
                  <c:v>74.599999999999994</c:v>
                </c:pt>
                <c:pt idx="118">
                  <c:v>76.319999999999993</c:v>
                </c:pt>
                <c:pt idx="119">
                  <c:v>75.75</c:v>
                </c:pt>
                <c:pt idx="120">
                  <c:v>76.02</c:v>
                </c:pt>
                <c:pt idx="121">
                  <c:v>74.959999999999994</c:v>
                </c:pt>
                <c:pt idx="122">
                  <c:v>76.510000000000005</c:v>
                </c:pt>
                <c:pt idx="123">
                  <c:v>77.06</c:v>
                </c:pt>
                <c:pt idx="124">
                  <c:v>77.900000000000006</c:v>
                </c:pt>
                <c:pt idx="125">
                  <c:v>77.45</c:v>
                </c:pt>
                <c:pt idx="126">
                  <c:v>77.45</c:v>
                </c:pt>
                <c:pt idx="127">
                  <c:v>78.69</c:v>
                </c:pt>
                <c:pt idx="128">
                  <c:v>76.84</c:v>
                </c:pt>
                <c:pt idx="129">
                  <c:v>75.94</c:v>
                </c:pt>
                <c:pt idx="130">
                  <c:v>77.34</c:v>
                </c:pt>
                <c:pt idx="131">
                  <c:v>74.61</c:v>
                </c:pt>
                <c:pt idx="132">
                  <c:v>74.94</c:v>
                </c:pt>
                <c:pt idx="133">
                  <c:v>75.98</c:v>
                </c:pt>
                <c:pt idx="134">
                  <c:v>77.64</c:v>
                </c:pt>
                <c:pt idx="135">
                  <c:v>76.930000000000007</c:v>
                </c:pt>
                <c:pt idx="136">
                  <c:v>76.849999999999994</c:v>
                </c:pt>
                <c:pt idx="137">
                  <c:v>77.239999999999995</c:v>
                </c:pt>
                <c:pt idx="138">
                  <c:v>78.069999999999993</c:v>
                </c:pt>
                <c:pt idx="139">
                  <c:v>77.67</c:v>
                </c:pt>
                <c:pt idx="140">
                  <c:v>78.14</c:v>
                </c:pt>
                <c:pt idx="141">
                  <c:v>76.900000000000006</c:v>
                </c:pt>
                <c:pt idx="142">
                  <c:v>76.489999999999995</c:v>
                </c:pt>
                <c:pt idx="143">
                  <c:v>77.47</c:v>
                </c:pt>
                <c:pt idx="144">
                  <c:v>77.25</c:v>
                </c:pt>
                <c:pt idx="145">
                  <c:v>76.59</c:v>
                </c:pt>
                <c:pt idx="146">
                  <c:v>76.95</c:v>
                </c:pt>
                <c:pt idx="147">
                  <c:v>77</c:v>
                </c:pt>
                <c:pt idx="148">
                  <c:v>77</c:v>
                </c:pt>
                <c:pt idx="149">
                  <c:v>76.3</c:v>
                </c:pt>
                <c:pt idx="150">
                  <c:v>74.86</c:v>
                </c:pt>
                <c:pt idx="151">
                  <c:v>76.06</c:v>
                </c:pt>
                <c:pt idx="152">
                  <c:v>77.05</c:v>
                </c:pt>
                <c:pt idx="153">
                  <c:v>76.17</c:v>
                </c:pt>
                <c:pt idx="154">
                  <c:v>76.84</c:v>
                </c:pt>
                <c:pt idx="155">
                  <c:v>77.87</c:v>
                </c:pt>
                <c:pt idx="156">
                  <c:v>78.400000000000006</c:v>
                </c:pt>
                <c:pt idx="157">
                  <c:v>78.64</c:v>
                </c:pt>
                <c:pt idx="158">
                  <c:v>78.180000000000007</c:v>
                </c:pt>
                <c:pt idx="159">
                  <c:v>78.48</c:v>
                </c:pt>
                <c:pt idx="160">
                  <c:v>78.16</c:v>
                </c:pt>
                <c:pt idx="161">
                  <c:v>77.87</c:v>
                </c:pt>
                <c:pt idx="162">
                  <c:v>77.48</c:v>
                </c:pt>
                <c:pt idx="163">
                  <c:v>77.39</c:v>
                </c:pt>
                <c:pt idx="164">
                  <c:v>78.400000000000006</c:v>
                </c:pt>
                <c:pt idx="165">
                  <c:v>79.709999999999994</c:v>
                </c:pt>
                <c:pt idx="166">
                  <c:v>79.44</c:v>
                </c:pt>
                <c:pt idx="167">
                  <c:v>78.47</c:v>
                </c:pt>
                <c:pt idx="168">
                  <c:v>78.08</c:v>
                </c:pt>
                <c:pt idx="169">
                  <c:v>80.14</c:v>
                </c:pt>
                <c:pt idx="170">
                  <c:v>79.180000000000007</c:v>
                </c:pt>
                <c:pt idx="171">
                  <c:v>80.3</c:v>
                </c:pt>
                <c:pt idx="172">
                  <c:v>79.94</c:v>
                </c:pt>
                <c:pt idx="173">
                  <c:v>79.430000000000007</c:v>
                </c:pt>
                <c:pt idx="174">
                  <c:v>79.650000000000006</c:v>
                </c:pt>
                <c:pt idx="175">
                  <c:v>77.23</c:v>
                </c:pt>
                <c:pt idx="176">
                  <c:v>77.349999999999994</c:v>
                </c:pt>
                <c:pt idx="177">
                  <c:v>78.72</c:v>
                </c:pt>
                <c:pt idx="178">
                  <c:v>79.34</c:v>
                </c:pt>
                <c:pt idx="179">
                  <c:v>79.11</c:v>
                </c:pt>
                <c:pt idx="180">
                  <c:v>78.400000000000006</c:v>
                </c:pt>
                <c:pt idx="181">
                  <c:v>77.290000000000006</c:v>
                </c:pt>
                <c:pt idx="182">
                  <c:v>75.89</c:v>
                </c:pt>
                <c:pt idx="183">
                  <c:v>77.739999999999995</c:v>
                </c:pt>
                <c:pt idx="184">
                  <c:v>76.69</c:v>
                </c:pt>
                <c:pt idx="185">
                  <c:v>76.33</c:v>
                </c:pt>
                <c:pt idx="186">
                  <c:v>76.010000000000005</c:v>
                </c:pt>
                <c:pt idx="187">
                  <c:v>75.67</c:v>
                </c:pt>
                <c:pt idx="188">
                  <c:v>75.58</c:v>
                </c:pt>
                <c:pt idx="189">
                  <c:v>76.36</c:v>
                </c:pt>
                <c:pt idx="190">
                  <c:v>75.41</c:v>
                </c:pt>
                <c:pt idx="191">
                  <c:v>77.08</c:v>
                </c:pt>
                <c:pt idx="192">
                  <c:v>77.150000000000006</c:v>
                </c:pt>
                <c:pt idx="193">
                  <c:v>75.77</c:v>
                </c:pt>
                <c:pt idx="194">
                  <c:v>73.97</c:v>
                </c:pt>
                <c:pt idx="195">
                  <c:v>75.45</c:v>
                </c:pt>
                <c:pt idx="196">
                  <c:v>75.8</c:v>
                </c:pt>
                <c:pt idx="197">
                  <c:v>77.41</c:v>
                </c:pt>
                <c:pt idx="198">
                  <c:v>76</c:v>
                </c:pt>
                <c:pt idx="199">
                  <c:v>76.98</c:v>
                </c:pt>
                <c:pt idx="200">
                  <c:v>76.37</c:v>
                </c:pt>
                <c:pt idx="201">
                  <c:v>76.599999999999994</c:v>
                </c:pt>
                <c:pt idx="202">
                  <c:v>77.66</c:v>
                </c:pt>
                <c:pt idx="203">
                  <c:v>79.23</c:v>
                </c:pt>
                <c:pt idx="204">
                  <c:v>79.59</c:v>
                </c:pt>
                <c:pt idx="205">
                  <c:v>79.599999999999994</c:v>
                </c:pt>
                <c:pt idx="206">
                  <c:v>81.349999999999994</c:v>
                </c:pt>
                <c:pt idx="207">
                  <c:v>79.61</c:v>
                </c:pt>
                <c:pt idx="208">
                  <c:v>79.790000000000006</c:v>
                </c:pt>
                <c:pt idx="209">
                  <c:v>79.73</c:v>
                </c:pt>
                <c:pt idx="210">
                  <c:v>79.47</c:v>
                </c:pt>
                <c:pt idx="211">
                  <c:v>79.55</c:v>
                </c:pt>
                <c:pt idx="212">
                  <c:v>81.91</c:v>
                </c:pt>
                <c:pt idx="213">
                  <c:v>80.150000000000006</c:v>
                </c:pt>
                <c:pt idx="214">
                  <c:v>80.16</c:v>
                </c:pt>
                <c:pt idx="215">
                  <c:v>79.25</c:v>
                </c:pt>
                <c:pt idx="216">
                  <c:v>80.25</c:v>
                </c:pt>
                <c:pt idx="217">
                  <c:v>81.790000000000006</c:v>
                </c:pt>
                <c:pt idx="218">
                  <c:v>79.91</c:v>
                </c:pt>
                <c:pt idx="219">
                  <c:v>80.52</c:v>
                </c:pt>
                <c:pt idx="220">
                  <c:v>81.98</c:v>
                </c:pt>
                <c:pt idx="221">
                  <c:v>82.43</c:v>
                </c:pt>
                <c:pt idx="222">
                  <c:v>81.510000000000005</c:v>
                </c:pt>
                <c:pt idx="223">
                  <c:v>81.290000000000006</c:v>
                </c:pt>
                <c:pt idx="224">
                  <c:v>80.75</c:v>
                </c:pt>
                <c:pt idx="225">
                  <c:v>81.55</c:v>
                </c:pt>
                <c:pt idx="226">
                  <c:v>81</c:v>
                </c:pt>
                <c:pt idx="227">
                  <c:v>80.900000000000006</c:v>
                </c:pt>
                <c:pt idx="228">
                  <c:v>79.56</c:v>
                </c:pt>
                <c:pt idx="229">
                  <c:v>79.66</c:v>
                </c:pt>
                <c:pt idx="230">
                  <c:v>79.099999999999994</c:v>
                </c:pt>
                <c:pt idx="231">
                  <c:v>79.05</c:v>
                </c:pt>
                <c:pt idx="232">
                  <c:v>78.42</c:v>
                </c:pt>
                <c:pt idx="233">
                  <c:v>77.010000000000005</c:v>
                </c:pt>
                <c:pt idx="234">
                  <c:v>76.819999999999993</c:v>
                </c:pt>
                <c:pt idx="235">
                  <c:v>76.58</c:v>
                </c:pt>
                <c:pt idx="236">
                  <c:v>78.209999999999994</c:v>
                </c:pt>
                <c:pt idx="237">
                  <c:v>78.91</c:v>
                </c:pt>
                <c:pt idx="238">
                  <c:v>78.87</c:v>
                </c:pt>
                <c:pt idx="239">
                  <c:v>77.86</c:v>
                </c:pt>
                <c:pt idx="240">
                  <c:v>78</c:v>
                </c:pt>
                <c:pt idx="241">
                  <c:v>78.150000000000006</c:v>
                </c:pt>
                <c:pt idx="242">
                  <c:v>78.44</c:v>
                </c:pt>
                <c:pt idx="243">
                  <c:v>79.12</c:v>
                </c:pt>
                <c:pt idx="244">
                  <c:v>78.62</c:v>
                </c:pt>
                <c:pt idx="245">
                  <c:v>80</c:v>
                </c:pt>
                <c:pt idx="246">
                  <c:v>80.2</c:v>
                </c:pt>
                <c:pt idx="247">
                  <c:v>77.75</c:v>
                </c:pt>
                <c:pt idx="248">
                  <c:v>77.36</c:v>
                </c:pt>
                <c:pt idx="249">
                  <c:v>78.06</c:v>
                </c:pt>
                <c:pt idx="250">
                  <c:v>78.510000000000005</c:v>
                </c:pt>
                <c:pt idx="251">
                  <c:v>78.77</c:v>
                </c:pt>
                <c:pt idx="252">
                  <c:v>78.989999999999995</c:v>
                </c:pt>
                <c:pt idx="253">
                  <c:v>78.540000000000006</c:v>
                </c:pt>
                <c:pt idx="254">
                  <c:v>81</c:v>
                </c:pt>
                <c:pt idx="255">
                  <c:v>80.83</c:v>
                </c:pt>
                <c:pt idx="256">
                  <c:v>81.38</c:v>
                </c:pt>
                <c:pt idx="257">
                  <c:v>82.81</c:v>
                </c:pt>
                <c:pt idx="258">
                  <c:v>83.8</c:v>
                </c:pt>
                <c:pt idx="259">
                  <c:v>82.5</c:v>
                </c:pt>
                <c:pt idx="260">
                  <c:v>83.64</c:v>
                </c:pt>
                <c:pt idx="261">
                  <c:v>84.19</c:v>
                </c:pt>
                <c:pt idx="262">
                  <c:v>84.27</c:v>
                </c:pt>
                <c:pt idx="263">
                  <c:v>84.76</c:v>
                </c:pt>
                <c:pt idx="264">
                  <c:v>83.52</c:v>
                </c:pt>
                <c:pt idx="265">
                  <c:v>83.08</c:v>
                </c:pt>
                <c:pt idx="266">
                  <c:v>82.83</c:v>
                </c:pt>
                <c:pt idx="267">
                  <c:v>83.08</c:v>
                </c:pt>
                <c:pt idx="268">
                  <c:v>82.06</c:v>
                </c:pt>
                <c:pt idx="269">
                  <c:v>82.14</c:v>
                </c:pt>
                <c:pt idx="270">
                  <c:v>81.27</c:v>
                </c:pt>
                <c:pt idx="271">
                  <c:v>82.49</c:v>
                </c:pt>
                <c:pt idx="272">
                  <c:v>83.25</c:v>
                </c:pt>
                <c:pt idx="273">
                  <c:v>82.9</c:v>
                </c:pt>
                <c:pt idx="274">
                  <c:v>83.4</c:v>
                </c:pt>
                <c:pt idx="275">
                  <c:v>84.19</c:v>
                </c:pt>
                <c:pt idx="276">
                  <c:v>84.37</c:v>
                </c:pt>
                <c:pt idx="277">
                  <c:v>84.84</c:v>
                </c:pt>
                <c:pt idx="278">
                  <c:v>84</c:v>
                </c:pt>
                <c:pt idx="279">
                  <c:v>85.24</c:v>
                </c:pt>
                <c:pt idx="280">
                  <c:v>83.58</c:v>
                </c:pt>
                <c:pt idx="281">
                  <c:v>82.99</c:v>
                </c:pt>
                <c:pt idx="282">
                  <c:v>82.23</c:v>
                </c:pt>
                <c:pt idx="283">
                  <c:v>83.7</c:v>
                </c:pt>
                <c:pt idx="284">
                  <c:v>84.16</c:v>
                </c:pt>
                <c:pt idx="285">
                  <c:v>84.75</c:v>
                </c:pt>
                <c:pt idx="286">
                  <c:v>85.02</c:v>
                </c:pt>
                <c:pt idx="287">
                  <c:v>84.82</c:v>
                </c:pt>
                <c:pt idx="288">
                  <c:v>84.33</c:v>
                </c:pt>
                <c:pt idx="289">
                  <c:v>83.85</c:v>
                </c:pt>
                <c:pt idx="290">
                  <c:v>82.69</c:v>
                </c:pt>
                <c:pt idx="291">
                  <c:v>82.57</c:v>
                </c:pt>
                <c:pt idx="292">
                  <c:v>83.21</c:v>
                </c:pt>
                <c:pt idx="293">
                  <c:v>81.48</c:v>
                </c:pt>
                <c:pt idx="294">
                  <c:v>82.01</c:v>
                </c:pt>
                <c:pt idx="295">
                  <c:v>82.14</c:v>
                </c:pt>
                <c:pt idx="296">
                  <c:v>82.12</c:v>
                </c:pt>
                <c:pt idx="297">
                  <c:v>81.88</c:v>
                </c:pt>
                <c:pt idx="298">
                  <c:v>81.62</c:v>
                </c:pt>
                <c:pt idx="299">
                  <c:v>80.959999999999994</c:v>
                </c:pt>
                <c:pt idx="300">
                  <c:v>81.2</c:v>
                </c:pt>
                <c:pt idx="301">
                  <c:v>81.040000000000006</c:v>
                </c:pt>
                <c:pt idx="302">
                  <c:v>79.67</c:v>
                </c:pt>
                <c:pt idx="303">
                  <c:v>79.010000000000005</c:v>
                </c:pt>
                <c:pt idx="304">
                  <c:v>79.930000000000007</c:v>
                </c:pt>
                <c:pt idx="305">
                  <c:v>80.180000000000007</c:v>
                </c:pt>
                <c:pt idx="306">
                  <c:v>81.430000000000007</c:v>
                </c:pt>
                <c:pt idx="307">
                  <c:v>81.92</c:v>
                </c:pt>
                <c:pt idx="308">
                  <c:v>82.3</c:v>
                </c:pt>
                <c:pt idx="309">
                  <c:v>82.73</c:v>
                </c:pt>
                <c:pt idx="310">
                  <c:v>83.6</c:v>
                </c:pt>
                <c:pt idx="311">
                  <c:v>83.43</c:v>
                </c:pt>
                <c:pt idx="312">
                  <c:v>83.73</c:v>
                </c:pt>
                <c:pt idx="313">
                  <c:v>84</c:v>
                </c:pt>
                <c:pt idx="314">
                  <c:v>82.49</c:v>
                </c:pt>
                <c:pt idx="315">
                  <c:v>82.18</c:v>
                </c:pt>
                <c:pt idx="316">
                  <c:v>81.5</c:v>
                </c:pt>
                <c:pt idx="317">
                  <c:v>79.83</c:v>
                </c:pt>
                <c:pt idx="318">
                  <c:v>80.72</c:v>
                </c:pt>
                <c:pt idx="319">
                  <c:v>81.33</c:v>
                </c:pt>
                <c:pt idx="320">
                  <c:v>79.819999999999993</c:v>
                </c:pt>
                <c:pt idx="321">
                  <c:v>79.47</c:v>
                </c:pt>
                <c:pt idx="322">
                  <c:v>79.3</c:v>
                </c:pt>
                <c:pt idx="323">
                  <c:v>78.45</c:v>
                </c:pt>
                <c:pt idx="324">
                  <c:v>77.67</c:v>
                </c:pt>
                <c:pt idx="325">
                  <c:v>79.040000000000006</c:v>
                </c:pt>
                <c:pt idx="326">
                  <c:v>78.69</c:v>
                </c:pt>
                <c:pt idx="327">
                  <c:v>77.06</c:v>
                </c:pt>
                <c:pt idx="328">
                  <c:v>76.599999999999994</c:v>
                </c:pt>
                <c:pt idx="329">
                  <c:v>77.11</c:v>
                </c:pt>
                <c:pt idx="330">
                  <c:v>79.42</c:v>
                </c:pt>
                <c:pt idx="331">
                  <c:v>77.97</c:v>
                </c:pt>
                <c:pt idx="332">
                  <c:v>77.75</c:v>
                </c:pt>
                <c:pt idx="333">
                  <c:v>78.010000000000005</c:v>
                </c:pt>
                <c:pt idx="334">
                  <c:v>78.569999999999993</c:v>
                </c:pt>
                <c:pt idx="335">
                  <c:v>79.099999999999994</c:v>
                </c:pt>
                <c:pt idx="336">
                  <c:v>79.37</c:v>
                </c:pt>
                <c:pt idx="337">
                  <c:v>80.03</c:v>
                </c:pt>
                <c:pt idx="338">
                  <c:v>80.25</c:v>
                </c:pt>
                <c:pt idx="339">
                  <c:v>80.989999999999995</c:v>
                </c:pt>
                <c:pt idx="340">
                  <c:v>80.349999999999994</c:v>
                </c:pt>
                <c:pt idx="341">
                  <c:v>79.03</c:v>
                </c:pt>
                <c:pt idx="342">
                  <c:v>79.239999999999995</c:v>
                </c:pt>
                <c:pt idx="343">
                  <c:v>78.849999999999994</c:v>
                </c:pt>
                <c:pt idx="344">
                  <c:v>79.52</c:v>
                </c:pt>
                <c:pt idx="345">
                  <c:v>80.25</c:v>
                </c:pt>
                <c:pt idx="346">
                  <c:v>78.16</c:v>
                </c:pt>
                <c:pt idx="347">
                  <c:v>77.040000000000006</c:v>
                </c:pt>
                <c:pt idx="348">
                  <c:v>77.27</c:v>
                </c:pt>
                <c:pt idx="349">
                  <c:v>77.2</c:v>
                </c:pt>
                <c:pt idx="350">
                  <c:v>76.06</c:v>
                </c:pt>
                <c:pt idx="351">
                  <c:v>76.25</c:v>
                </c:pt>
                <c:pt idx="352">
                  <c:v>77.62</c:v>
                </c:pt>
                <c:pt idx="353">
                  <c:v>76.430000000000007</c:v>
                </c:pt>
                <c:pt idx="354">
                  <c:v>75.790000000000006</c:v>
                </c:pt>
                <c:pt idx="355">
                  <c:v>76.510000000000005</c:v>
                </c:pt>
                <c:pt idx="356">
                  <c:v>76.540000000000006</c:v>
                </c:pt>
                <c:pt idx="357">
                  <c:v>77.12</c:v>
                </c:pt>
                <c:pt idx="358">
                  <c:v>77.61</c:v>
                </c:pt>
                <c:pt idx="359">
                  <c:v>78.239999999999995</c:v>
                </c:pt>
                <c:pt idx="360">
                  <c:v>79.36</c:v>
                </c:pt>
                <c:pt idx="361">
                  <c:v>79.88</c:v>
                </c:pt>
                <c:pt idx="362">
                  <c:v>79.209999999999994</c:v>
                </c:pt>
                <c:pt idx="363">
                  <c:v>79.959999999999994</c:v>
                </c:pt>
                <c:pt idx="364">
                  <c:v>79.95</c:v>
                </c:pt>
                <c:pt idx="365">
                  <c:v>78.959999999999994</c:v>
                </c:pt>
                <c:pt idx="366">
                  <c:v>79.94</c:v>
                </c:pt>
                <c:pt idx="367">
                  <c:v>80.64</c:v>
                </c:pt>
                <c:pt idx="368">
                  <c:v>80.790000000000006</c:v>
                </c:pt>
                <c:pt idx="369">
                  <c:v>80.739999999999995</c:v>
                </c:pt>
                <c:pt idx="370">
                  <c:v>81.02</c:v>
                </c:pt>
                <c:pt idx="371">
                  <c:v>80.7</c:v>
                </c:pt>
                <c:pt idx="372">
                  <c:v>79.69</c:v>
                </c:pt>
                <c:pt idx="373">
                  <c:v>79.5</c:v>
                </c:pt>
                <c:pt idx="374">
                  <c:v>79.7</c:v>
                </c:pt>
                <c:pt idx="375">
                  <c:v>80.650000000000006</c:v>
                </c:pt>
                <c:pt idx="376">
                  <c:v>80.489999999999995</c:v>
                </c:pt>
                <c:pt idx="377">
                  <c:v>81.37</c:v>
                </c:pt>
                <c:pt idx="378">
                  <c:v>82.08</c:v>
                </c:pt>
                <c:pt idx="379">
                  <c:v>82.15</c:v>
                </c:pt>
                <c:pt idx="380">
                  <c:v>81.99</c:v>
                </c:pt>
                <c:pt idx="381">
                  <c:v>81.52</c:v>
                </c:pt>
                <c:pt idx="382">
                  <c:v>82.25</c:v>
                </c:pt>
                <c:pt idx="383">
                  <c:v>82.05</c:v>
                </c:pt>
                <c:pt idx="384">
                  <c:v>81.44</c:v>
                </c:pt>
                <c:pt idx="385">
                  <c:v>80.489999999999995</c:v>
                </c:pt>
                <c:pt idx="386">
                  <c:v>79.58</c:v>
                </c:pt>
                <c:pt idx="387">
                  <c:v>79.91</c:v>
                </c:pt>
                <c:pt idx="388">
                  <c:v>80.319999999999993</c:v>
                </c:pt>
                <c:pt idx="389">
                  <c:v>81.5</c:v>
                </c:pt>
                <c:pt idx="390">
                  <c:v>82.5</c:v>
                </c:pt>
                <c:pt idx="391">
                  <c:v>81.56</c:v>
                </c:pt>
                <c:pt idx="392">
                  <c:v>81.93</c:v>
                </c:pt>
                <c:pt idx="393">
                  <c:v>82.31</c:v>
                </c:pt>
                <c:pt idx="394">
                  <c:v>82.1</c:v>
                </c:pt>
                <c:pt idx="395">
                  <c:v>82</c:v>
                </c:pt>
                <c:pt idx="396">
                  <c:v>80.650000000000006</c:v>
                </c:pt>
                <c:pt idx="397">
                  <c:v>80.02</c:v>
                </c:pt>
                <c:pt idx="398">
                  <c:v>79.599999999999994</c:v>
                </c:pt>
                <c:pt idx="399">
                  <c:v>80.989999999999995</c:v>
                </c:pt>
                <c:pt idx="400">
                  <c:v>81.25</c:v>
                </c:pt>
                <c:pt idx="401">
                  <c:v>81</c:v>
                </c:pt>
                <c:pt idx="402">
                  <c:v>79.69</c:v>
                </c:pt>
                <c:pt idx="403">
                  <c:v>79.95</c:v>
                </c:pt>
                <c:pt idx="404">
                  <c:v>79.849999999999994</c:v>
                </c:pt>
                <c:pt idx="405">
                  <c:v>74.75</c:v>
                </c:pt>
                <c:pt idx="406">
                  <c:v>75.930000000000007</c:v>
                </c:pt>
                <c:pt idx="407">
                  <c:v>75</c:v>
                </c:pt>
                <c:pt idx="408">
                  <c:v>75.989999999999995</c:v>
                </c:pt>
                <c:pt idx="409">
                  <c:v>77.17</c:v>
                </c:pt>
                <c:pt idx="410">
                  <c:v>76.239999999999995</c:v>
                </c:pt>
                <c:pt idx="411">
                  <c:v>74.92</c:v>
                </c:pt>
                <c:pt idx="412">
                  <c:v>74.37</c:v>
                </c:pt>
                <c:pt idx="413">
                  <c:v>74.72</c:v>
                </c:pt>
                <c:pt idx="414">
                  <c:v>73.98</c:v>
                </c:pt>
                <c:pt idx="415">
                  <c:v>72.2</c:v>
                </c:pt>
                <c:pt idx="416">
                  <c:v>73.41</c:v>
                </c:pt>
                <c:pt idx="417">
                  <c:v>74.75</c:v>
                </c:pt>
                <c:pt idx="418">
                  <c:v>74.75</c:v>
                </c:pt>
                <c:pt idx="419">
                  <c:v>74.5</c:v>
                </c:pt>
                <c:pt idx="420">
                  <c:v>74.53</c:v>
                </c:pt>
                <c:pt idx="421">
                  <c:v>75.099999999999994</c:v>
                </c:pt>
                <c:pt idx="422">
                  <c:v>75.5</c:v>
                </c:pt>
                <c:pt idx="423">
                  <c:v>75.930000000000007</c:v>
                </c:pt>
                <c:pt idx="424">
                  <c:v>76.33</c:v>
                </c:pt>
                <c:pt idx="425">
                  <c:v>74.03</c:v>
                </c:pt>
                <c:pt idx="426">
                  <c:v>74.53</c:v>
                </c:pt>
                <c:pt idx="427">
                  <c:v>75.03</c:v>
                </c:pt>
                <c:pt idx="428">
                  <c:v>74.56</c:v>
                </c:pt>
                <c:pt idx="429">
                  <c:v>74.67</c:v>
                </c:pt>
                <c:pt idx="430">
                  <c:v>75.7</c:v>
                </c:pt>
                <c:pt idx="431">
                  <c:v>76</c:v>
                </c:pt>
                <c:pt idx="432">
                  <c:v>77.540000000000006</c:v>
                </c:pt>
                <c:pt idx="433">
                  <c:v>78</c:v>
                </c:pt>
                <c:pt idx="434">
                  <c:v>78.22</c:v>
                </c:pt>
                <c:pt idx="435">
                  <c:v>77.86</c:v>
                </c:pt>
                <c:pt idx="436">
                  <c:v>78.16</c:v>
                </c:pt>
                <c:pt idx="437">
                  <c:v>78.400000000000006</c:v>
                </c:pt>
                <c:pt idx="438">
                  <c:v>77.400000000000006</c:v>
                </c:pt>
                <c:pt idx="439">
                  <c:v>77.400000000000006</c:v>
                </c:pt>
                <c:pt idx="440">
                  <c:v>78.08</c:v>
                </c:pt>
                <c:pt idx="441">
                  <c:v>78.41</c:v>
                </c:pt>
                <c:pt idx="442">
                  <c:v>78.91</c:v>
                </c:pt>
                <c:pt idx="443">
                  <c:v>79.400000000000006</c:v>
                </c:pt>
                <c:pt idx="444">
                  <c:v>79</c:v>
                </c:pt>
                <c:pt idx="445">
                  <c:v>79</c:v>
                </c:pt>
                <c:pt idx="446">
                  <c:v>78.83</c:v>
                </c:pt>
                <c:pt idx="447">
                  <c:v>78.55</c:v>
                </c:pt>
                <c:pt idx="448">
                  <c:v>77.430000000000007</c:v>
                </c:pt>
                <c:pt idx="449">
                  <c:v>77.930000000000007</c:v>
                </c:pt>
                <c:pt idx="450">
                  <c:v>77.11</c:v>
                </c:pt>
                <c:pt idx="451">
                  <c:v>77.42</c:v>
                </c:pt>
                <c:pt idx="452">
                  <c:v>76.7</c:v>
                </c:pt>
                <c:pt idx="453">
                  <c:v>76.8</c:v>
                </c:pt>
                <c:pt idx="454">
                  <c:v>76.650000000000006</c:v>
                </c:pt>
                <c:pt idx="455">
                  <c:v>76.099999999999994</c:v>
                </c:pt>
                <c:pt idx="456">
                  <c:v>75.790000000000006</c:v>
                </c:pt>
                <c:pt idx="457">
                  <c:v>74.989999999999995</c:v>
                </c:pt>
                <c:pt idx="458">
                  <c:v>74.64</c:v>
                </c:pt>
                <c:pt idx="459">
                  <c:v>75.02</c:v>
                </c:pt>
                <c:pt idx="460">
                  <c:v>74.89</c:v>
                </c:pt>
                <c:pt idx="461">
                  <c:v>74.5</c:v>
                </c:pt>
                <c:pt idx="462">
                  <c:v>74.88</c:v>
                </c:pt>
                <c:pt idx="463">
                  <c:v>75.11</c:v>
                </c:pt>
                <c:pt idx="464">
                  <c:v>75.099999999999994</c:v>
                </c:pt>
                <c:pt idx="465">
                  <c:v>74.7</c:v>
                </c:pt>
                <c:pt idx="466">
                  <c:v>75.2</c:v>
                </c:pt>
                <c:pt idx="467">
                  <c:v>75.16</c:v>
                </c:pt>
                <c:pt idx="468">
                  <c:v>76.11</c:v>
                </c:pt>
                <c:pt idx="469">
                  <c:v>76.12</c:v>
                </c:pt>
                <c:pt idx="470">
                  <c:v>75.989999999999995</c:v>
                </c:pt>
                <c:pt idx="471">
                  <c:v>75.349999999999994</c:v>
                </c:pt>
                <c:pt idx="472">
                  <c:v>73.91</c:v>
                </c:pt>
                <c:pt idx="473">
                  <c:v>74.75</c:v>
                </c:pt>
                <c:pt idx="474">
                  <c:v>74.2</c:v>
                </c:pt>
                <c:pt idx="475">
                  <c:v>73.38</c:v>
                </c:pt>
                <c:pt idx="476">
                  <c:v>72.7</c:v>
                </c:pt>
                <c:pt idx="477">
                  <c:v>72.63</c:v>
                </c:pt>
                <c:pt idx="478">
                  <c:v>72.959999999999994</c:v>
                </c:pt>
                <c:pt idx="479">
                  <c:v>73.98</c:v>
                </c:pt>
                <c:pt idx="480">
                  <c:v>73.989999999999995</c:v>
                </c:pt>
                <c:pt idx="481">
                  <c:v>74.55</c:v>
                </c:pt>
                <c:pt idx="482">
                  <c:v>73.709999999999994</c:v>
                </c:pt>
                <c:pt idx="483">
                  <c:v>75</c:v>
                </c:pt>
                <c:pt idx="484">
                  <c:v>74.58</c:v>
                </c:pt>
                <c:pt idx="485">
                  <c:v>74.42</c:v>
                </c:pt>
                <c:pt idx="486">
                  <c:v>75</c:v>
                </c:pt>
                <c:pt idx="487">
                  <c:v>74.790000000000006</c:v>
                </c:pt>
                <c:pt idx="488">
                  <c:v>76.08</c:v>
                </c:pt>
                <c:pt idx="489">
                  <c:v>75.430000000000007</c:v>
                </c:pt>
                <c:pt idx="490">
                  <c:v>75.67</c:v>
                </c:pt>
                <c:pt idx="491">
                  <c:v>76.52</c:v>
                </c:pt>
                <c:pt idx="492">
                  <c:v>74.599999999999994</c:v>
                </c:pt>
                <c:pt idx="493">
                  <c:v>75.64</c:v>
                </c:pt>
                <c:pt idx="494">
                  <c:v>74.06</c:v>
                </c:pt>
                <c:pt idx="495">
                  <c:v>73.040000000000006</c:v>
                </c:pt>
                <c:pt idx="496">
                  <c:v>72.510000000000005</c:v>
                </c:pt>
                <c:pt idx="497">
                  <c:v>73</c:v>
                </c:pt>
                <c:pt idx="498">
                  <c:v>71.98</c:v>
                </c:pt>
                <c:pt idx="499">
                  <c:v>72.069999999999993</c:v>
                </c:pt>
                <c:pt idx="500">
                  <c:v>72.569999999999993</c:v>
                </c:pt>
                <c:pt idx="501">
                  <c:v>70.2</c:v>
                </c:pt>
                <c:pt idx="502">
                  <c:v>70.5</c:v>
                </c:pt>
                <c:pt idx="503">
                  <c:v>70.62</c:v>
                </c:pt>
                <c:pt idx="504">
                  <c:v>70.44</c:v>
                </c:pt>
                <c:pt idx="505">
                  <c:v>69.3</c:v>
                </c:pt>
                <c:pt idx="506">
                  <c:v>71.2</c:v>
                </c:pt>
                <c:pt idx="507">
                  <c:v>70.959999999999994</c:v>
                </c:pt>
                <c:pt idx="508">
                  <c:v>71.900000000000006</c:v>
                </c:pt>
                <c:pt idx="509">
                  <c:v>71.8</c:v>
                </c:pt>
                <c:pt idx="510">
                  <c:v>72.25</c:v>
                </c:pt>
                <c:pt idx="511">
                  <c:v>71.8</c:v>
                </c:pt>
                <c:pt idx="512">
                  <c:v>71.510000000000005</c:v>
                </c:pt>
                <c:pt idx="513">
                  <c:v>71</c:v>
                </c:pt>
                <c:pt idx="514">
                  <c:v>71.5</c:v>
                </c:pt>
                <c:pt idx="515">
                  <c:v>71</c:v>
                </c:pt>
                <c:pt idx="516">
                  <c:v>71.5</c:v>
                </c:pt>
                <c:pt idx="517">
                  <c:v>69.23</c:v>
                </c:pt>
                <c:pt idx="518">
                  <c:v>69.72</c:v>
                </c:pt>
                <c:pt idx="519">
                  <c:v>67.33</c:v>
                </c:pt>
                <c:pt idx="520">
                  <c:v>67</c:v>
                </c:pt>
                <c:pt idx="521">
                  <c:v>67.42</c:v>
                </c:pt>
                <c:pt idx="522">
                  <c:v>67.84</c:v>
                </c:pt>
                <c:pt idx="523">
                  <c:v>66.3</c:v>
                </c:pt>
                <c:pt idx="524">
                  <c:v>67.77</c:v>
                </c:pt>
                <c:pt idx="525">
                  <c:v>68.98</c:v>
                </c:pt>
                <c:pt idx="526">
                  <c:v>69.290000000000006</c:v>
                </c:pt>
                <c:pt idx="527">
                  <c:v>69.790000000000006</c:v>
                </c:pt>
                <c:pt idx="528">
                  <c:v>67.67</c:v>
                </c:pt>
                <c:pt idx="529">
                  <c:v>67.02</c:v>
                </c:pt>
                <c:pt idx="530">
                  <c:v>68.8</c:v>
                </c:pt>
                <c:pt idx="531">
                  <c:v>66.36</c:v>
                </c:pt>
                <c:pt idx="532">
                  <c:v>68.52</c:v>
                </c:pt>
                <c:pt idx="533">
                  <c:v>70.290000000000006</c:v>
                </c:pt>
                <c:pt idx="534">
                  <c:v>71.010000000000005</c:v>
                </c:pt>
                <c:pt idx="535">
                  <c:v>71.5</c:v>
                </c:pt>
                <c:pt idx="536">
                  <c:v>71.13</c:v>
                </c:pt>
                <c:pt idx="537">
                  <c:v>70.52</c:v>
                </c:pt>
                <c:pt idx="538">
                  <c:v>70.52</c:v>
                </c:pt>
                <c:pt idx="539">
                  <c:v>71.989999999999995</c:v>
                </c:pt>
                <c:pt idx="540">
                  <c:v>71.430000000000007</c:v>
                </c:pt>
                <c:pt idx="541">
                  <c:v>71.010000000000005</c:v>
                </c:pt>
                <c:pt idx="542">
                  <c:v>72.489999999999995</c:v>
                </c:pt>
                <c:pt idx="543">
                  <c:v>71.11</c:v>
                </c:pt>
                <c:pt idx="544">
                  <c:v>73.41</c:v>
                </c:pt>
                <c:pt idx="545">
                  <c:v>73.48</c:v>
                </c:pt>
                <c:pt idx="546">
                  <c:v>73.8</c:v>
                </c:pt>
                <c:pt idx="547">
                  <c:v>74</c:v>
                </c:pt>
                <c:pt idx="548">
                  <c:v>74.69</c:v>
                </c:pt>
                <c:pt idx="549">
                  <c:v>74</c:v>
                </c:pt>
                <c:pt idx="550">
                  <c:v>73.099999999999994</c:v>
                </c:pt>
                <c:pt idx="551">
                  <c:v>74</c:v>
                </c:pt>
                <c:pt idx="552">
                  <c:v>73.8</c:v>
                </c:pt>
                <c:pt idx="553">
                  <c:v>73.959999999999994</c:v>
                </c:pt>
                <c:pt idx="554">
                  <c:v>72.06</c:v>
                </c:pt>
                <c:pt idx="555">
                  <c:v>72.5</c:v>
                </c:pt>
                <c:pt idx="556">
                  <c:v>72.150000000000006</c:v>
                </c:pt>
                <c:pt idx="557">
                  <c:v>71.900000000000006</c:v>
                </c:pt>
                <c:pt idx="558">
                  <c:v>72.75</c:v>
                </c:pt>
                <c:pt idx="559">
                  <c:v>73.64</c:v>
                </c:pt>
                <c:pt idx="560">
                  <c:v>73.5</c:v>
                </c:pt>
                <c:pt idx="561">
                  <c:v>75.39</c:v>
                </c:pt>
                <c:pt idx="562">
                  <c:v>75.5</c:v>
                </c:pt>
                <c:pt idx="563">
                  <c:v>75</c:v>
                </c:pt>
                <c:pt idx="564">
                  <c:v>75.12</c:v>
                </c:pt>
                <c:pt idx="565">
                  <c:v>75.14</c:v>
                </c:pt>
                <c:pt idx="566">
                  <c:v>75.98</c:v>
                </c:pt>
                <c:pt idx="567">
                  <c:v>75.8</c:v>
                </c:pt>
                <c:pt idx="568">
                  <c:v>74.510000000000005</c:v>
                </c:pt>
                <c:pt idx="569">
                  <c:v>74.400000000000006</c:v>
                </c:pt>
                <c:pt idx="570">
                  <c:v>74.7</c:v>
                </c:pt>
                <c:pt idx="571">
                  <c:v>73.52</c:v>
                </c:pt>
                <c:pt idx="572">
                  <c:v>73.760000000000005</c:v>
                </c:pt>
                <c:pt idx="573">
                  <c:v>74.84</c:v>
                </c:pt>
                <c:pt idx="574">
                  <c:v>73.69</c:v>
                </c:pt>
                <c:pt idx="575">
                  <c:v>74.36</c:v>
                </c:pt>
                <c:pt idx="576">
                  <c:v>75.010000000000005</c:v>
                </c:pt>
                <c:pt idx="577">
                  <c:v>75.760000000000005</c:v>
                </c:pt>
                <c:pt idx="578">
                  <c:v>75.2</c:v>
                </c:pt>
                <c:pt idx="579">
                  <c:v>75.510000000000005</c:v>
                </c:pt>
                <c:pt idx="580">
                  <c:v>74.349999999999994</c:v>
                </c:pt>
                <c:pt idx="581">
                  <c:v>74.69</c:v>
                </c:pt>
                <c:pt idx="582">
                  <c:v>74.849999999999994</c:v>
                </c:pt>
                <c:pt idx="583">
                  <c:v>73.84</c:v>
                </c:pt>
                <c:pt idx="584">
                  <c:v>73.67</c:v>
                </c:pt>
                <c:pt idx="585">
                  <c:v>75</c:v>
                </c:pt>
                <c:pt idx="586">
                  <c:v>74.83</c:v>
                </c:pt>
                <c:pt idx="587">
                  <c:v>75.459999999999994</c:v>
                </c:pt>
                <c:pt idx="588">
                  <c:v>76.59</c:v>
                </c:pt>
                <c:pt idx="589">
                  <c:v>77.56</c:v>
                </c:pt>
                <c:pt idx="590">
                  <c:v>78.34</c:v>
                </c:pt>
                <c:pt idx="591">
                  <c:v>77.760000000000005</c:v>
                </c:pt>
                <c:pt idx="592">
                  <c:v>78</c:v>
                </c:pt>
                <c:pt idx="593">
                  <c:v>78.44</c:v>
                </c:pt>
                <c:pt idx="594">
                  <c:v>77.34</c:v>
                </c:pt>
                <c:pt idx="595">
                  <c:v>78.25</c:v>
                </c:pt>
                <c:pt idx="596">
                  <c:v>78.540000000000006</c:v>
                </c:pt>
                <c:pt idx="597">
                  <c:v>79.06</c:v>
                </c:pt>
                <c:pt idx="598">
                  <c:v>78.5</c:v>
                </c:pt>
                <c:pt idx="599">
                  <c:v>78.02</c:v>
                </c:pt>
                <c:pt idx="600">
                  <c:v>77.099999999999994</c:v>
                </c:pt>
                <c:pt idx="601">
                  <c:v>77.260000000000005</c:v>
                </c:pt>
                <c:pt idx="602">
                  <c:v>78.67</c:v>
                </c:pt>
                <c:pt idx="603">
                  <c:v>79.5</c:v>
                </c:pt>
                <c:pt idx="604">
                  <c:v>80.33</c:v>
                </c:pt>
                <c:pt idx="605">
                  <c:v>78.75</c:v>
                </c:pt>
                <c:pt idx="606">
                  <c:v>78.23</c:v>
                </c:pt>
                <c:pt idx="607">
                  <c:v>78.97</c:v>
                </c:pt>
                <c:pt idx="608">
                  <c:v>78.040000000000006</c:v>
                </c:pt>
                <c:pt idx="609">
                  <c:v>79.239999999999995</c:v>
                </c:pt>
                <c:pt idx="610">
                  <c:v>77.430000000000007</c:v>
                </c:pt>
                <c:pt idx="611">
                  <c:v>77.31</c:v>
                </c:pt>
                <c:pt idx="612">
                  <c:v>78.239999999999995</c:v>
                </c:pt>
                <c:pt idx="613">
                  <c:v>79.23</c:v>
                </c:pt>
                <c:pt idx="614">
                  <c:v>79.05</c:v>
                </c:pt>
                <c:pt idx="615">
                  <c:v>78.53</c:v>
                </c:pt>
                <c:pt idx="616">
                  <c:v>79.11</c:v>
                </c:pt>
                <c:pt idx="617">
                  <c:v>79.099999999999994</c:v>
                </c:pt>
                <c:pt idx="618">
                  <c:v>79.13</c:v>
                </c:pt>
                <c:pt idx="619">
                  <c:v>79.95</c:v>
                </c:pt>
                <c:pt idx="620">
                  <c:v>80.760000000000005</c:v>
                </c:pt>
                <c:pt idx="621">
                  <c:v>79.92</c:v>
                </c:pt>
                <c:pt idx="622">
                  <c:v>80.430000000000007</c:v>
                </c:pt>
                <c:pt idx="623">
                  <c:v>79.91</c:v>
                </c:pt>
                <c:pt idx="624">
                  <c:v>80.81</c:v>
                </c:pt>
                <c:pt idx="625">
                  <c:v>80.11</c:v>
                </c:pt>
                <c:pt idx="626">
                  <c:v>80.95</c:v>
                </c:pt>
                <c:pt idx="627">
                  <c:v>80.05</c:v>
                </c:pt>
                <c:pt idx="628">
                  <c:v>82.32</c:v>
                </c:pt>
                <c:pt idx="629">
                  <c:v>81.39</c:v>
                </c:pt>
                <c:pt idx="630">
                  <c:v>80.849999999999994</c:v>
                </c:pt>
                <c:pt idx="631">
                  <c:v>80.63</c:v>
                </c:pt>
                <c:pt idx="632">
                  <c:v>81.06</c:v>
                </c:pt>
                <c:pt idx="633">
                  <c:v>81.89</c:v>
                </c:pt>
                <c:pt idx="634">
                  <c:v>81.52</c:v>
                </c:pt>
                <c:pt idx="635">
                  <c:v>81.11</c:v>
                </c:pt>
                <c:pt idx="636">
                  <c:v>80.3</c:v>
                </c:pt>
                <c:pt idx="637">
                  <c:v>80.84</c:v>
                </c:pt>
                <c:pt idx="638">
                  <c:v>81.99</c:v>
                </c:pt>
                <c:pt idx="639">
                  <c:v>82.4</c:v>
                </c:pt>
                <c:pt idx="640">
                  <c:v>82.95</c:v>
                </c:pt>
                <c:pt idx="641">
                  <c:v>81.8</c:v>
                </c:pt>
                <c:pt idx="642">
                  <c:v>81.5</c:v>
                </c:pt>
                <c:pt idx="643">
                  <c:v>81.44</c:v>
                </c:pt>
                <c:pt idx="644">
                  <c:v>81.96</c:v>
                </c:pt>
                <c:pt idx="645">
                  <c:v>81.819999999999993</c:v>
                </c:pt>
                <c:pt idx="646">
                  <c:v>82.32</c:v>
                </c:pt>
                <c:pt idx="647">
                  <c:v>81.84</c:v>
                </c:pt>
                <c:pt idx="648">
                  <c:v>81.510000000000005</c:v>
                </c:pt>
                <c:pt idx="649">
                  <c:v>80.78</c:v>
                </c:pt>
                <c:pt idx="650">
                  <c:v>81.59</c:v>
                </c:pt>
                <c:pt idx="651">
                  <c:v>80.45</c:v>
                </c:pt>
                <c:pt idx="652">
                  <c:v>80.73</c:v>
                </c:pt>
                <c:pt idx="653">
                  <c:v>82.35</c:v>
                </c:pt>
                <c:pt idx="654">
                  <c:v>82.6</c:v>
                </c:pt>
                <c:pt idx="655">
                  <c:v>82.75</c:v>
                </c:pt>
                <c:pt idx="656">
                  <c:v>82.25</c:v>
                </c:pt>
                <c:pt idx="657">
                  <c:v>82.41</c:v>
                </c:pt>
                <c:pt idx="658">
                  <c:v>84.89</c:v>
                </c:pt>
                <c:pt idx="659">
                  <c:v>85.9</c:v>
                </c:pt>
                <c:pt idx="660">
                  <c:v>84.2</c:v>
                </c:pt>
                <c:pt idx="661">
                  <c:v>83.1</c:v>
                </c:pt>
                <c:pt idx="662">
                  <c:v>82.37</c:v>
                </c:pt>
                <c:pt idx="663">
                  <c:v>83.53</c:v>
                </c:pt>
                <c:pt idx="664">
                  <c:v>83.35</c:v>
                </c:pt>
                <c:pt idx="665">
                  <c:v>83.14</c:v>
                </c:pt>
                <c:pt idx="666">
                  <c:v>82.74</c:v>
                </c:pt>
                <c:pt idx="667">
                  <c:v>83.63</c:v>
                </c:pt>
                <c:pt idx="668">
                  <c:v>83.5</c:v>
                </c:pt>
                <c:pt idx="669">
                  <c:v>84.05</c:v>
                </c:pt>
                <c:pt idx="670">
                  <c:v>84.19</c:v>
                </c:pt>
                <c:pt idx="671">
                  <c:v>84.4</c:v>
                </c:pt>
                <c:pt idx="672">
                  <c:v>83.89</c:v>
                </c:pt>
                <c:pt idx="673">
                  <c:v>83</c:v>
                </c:pt>
                <c:pt idx="674">
                  <c:v>82.75</c:v>
                </c:pt>
                <c:pt idx="675">
                  <c:v>82.3</c:v>
                </c:pt>
                <c:pt idx="676">
                  <c:v>83</c:v>
                </c:pt>
                <c:pt idx="677">
                  <c:v>83</c:v>
                </c:pt>
                <c:pt idx="678">
                  <c:v>83.17</c:v>
                </c:pt>
                <c:pt idx="679">
                  <c:v>82.96</c:v>
                </c:pt>
                <c:pt idx="680">
                  <c:v>82.55</c:v>
                </c:pt>
                <c:pt idx="681">
                  <c:v>82.7</c:v>
                </c:pt>
                <c:pt idx="682">
                  <c:v>82.01</c:v>
                </c:pt>
                <c:pt idx="683">
                  <c:v>81.7</c:v>
                </c:pt>
                <c:pt idx="684">
                  <c:v>82.69</c:v>
                </c:pt>
                <c:pt idx="685">
                  <c:v>82.54</c:v>
                </c:pt>
                <c:pt idx="686">
                  <c:v>82.85</c:v>
                </c:pt>
                <c:pt idx="687">
                  <c:v>82.43</c:v>
                </c:pt>
                <c:pt idx="688">
                  <c:v>82.8</c:v>
                </c:pt>
                <c:pt idx="689">
                  <c:v>82.26</c:v>
                </c:pt>
                <c:pt idx="690">
                  <c:v>83.06</c:v>
                </c:pt>
                <c:pt idx="691">
                  <c:v>81.42</c:v>
                </c:pt>
                <c:pt idx="692">
                  <c:v>81.93</c:v>
                </c:pt>
                <c:pt idx="693">
                  <c:v>82.5</c:v>
                </c:pt>
                <c:pt idx="694">
                  <c:v>82.48</c:v>
                </c:pt>
                <c:pt idx="695">
                  <c:v>81</c:v>
                </c:pt>
                <c:pt idx="696">
                  <c:v>81</c:v>
                </c:pt>
                <c:pt idx="697">
                  <c:v>80.489999999999995</c:v>
                </c:pt>
                <c:pt idx="698">
                  <c:v>80.69</c:v>
                </c:pt>
                <c:pt idx="699">
                  <c:v>81.06</c:v>
                </c:pt>
                <c:pt idx="700">
                  <c:v>79.5</c:v>
                </c:pt>
                <c:pt idx="701">
                  <c:v>80.53</c:v>
                </c:pt>
                <c:pt idx="702">
                  <c:v>79.510000000000005</c:v>
                </c:pt>
                <c:pt idx="703">
                  <c:v>79.11</c:v>
                </c:pt>
                <c:pt idx="704">
                  <c:v>79.16</c:v>
                </c:pt>
                <c:pt idx="705">
                  <c:v>80</c:v>
                </c:pt>
                <c:pt idx="706">
                  <c:v>79.52</c:v>
                </c:pt>
                <c:pt idx="707">
                  <c:v>79.33</c:v>
                </c:pt>
                <c:pt idx="708">
                  <c:v>76.63</c:v>
                </c:pt>
                <c:pt idx="709">
                  <c:v>77.8</c:v>
                </c:pt>
                <c:pt idx="710">
                  <c:v>77.5</c:v>
                </c:pt>
                <c:pt idx="711">
                  <c:v>77.989999999999995</c:v>
                </c:pt>
                <c:pt idx="712">
                  <c:v>78.25</c:v>
                </c:pt>
                <c:pt idx="713">
                  <c:v>78.72</c:v>
                </c:pt>
                <c:pt idx="714">
                  <c:v>79.08</c:v>
                </c:pt>
                <c:pt idx="715">
                  <c:v>79.14</c:v>
                </c:pt>
                <c:pt idx="716">
                  <c:v>78.3</c:v>
                </c:pt>
                <c:pt idx="717">
                  <c:v>78.2</c:v>
                </c:pt>
                <c:pt idx="718">
                  <c:v>77.97</c:v>
                </c:pt>
                <c:pt idx="719">
                  <c:v>78.89</c:v>
                </c:pt>
                <c:pt idx="720">
                  <c:v>79.25</c:v>
                </c:pt>
                <c:pt idx="721">
                  <c:v>78.84</c:v>
                </c:pt>
                <c:pt idx="722">
                  <c:v>78.11</c:v>
                </c:pt>
                <c:pt idx="723">
                  <c:v>77.75</c:v>
                </c:pt>
                <c:pt idx="724">
                  <c:v>77.150000000000006</c:v>
                </c:pt>
                <c:pt idx="725">
                  <c:v>78.099999999999994</c:v>
                </c:pt>
                <c:pt idx="726">
                  <c:v>77.400000000000006</c:v>
                </c:pt>
                <c:pt idx="727">
                  <c:v>77.14</c:v>
                </c:pt>
                <c:pt idx="728">
                  <c:v>76.22</c:v>
                </c:pt>
                <c:pt idx="729">
                  <c:v>77.150000000000006</c:v>
                </c:pt>
                <c:pt idx="730">
                  <c:v>76.8</c:v>
                </c:pt>
                <c:pt idx="731">
                  <c:v>75.12</c:v>
                </c:pt>
                <c:pt idx="732">
                  <c:v>76.510000000000005</c:v>
                </c:pt>
                <c:pt idx="733">
                  <c:v>76.569999999999993</c:v>
                </c:pt>
                <c:pt idx="734">
                  <c:v>75.64</c:v>
                </c:pt>
                <c:pt idx="735">
                  <c:v>77.69</c:v>
                </c:pt>
                <c:pt idx="736">
                  <c:v>77.88</c:v>
                </c:pt>
                <c:pt idx="737">
                  <c:v>78.5</c:v>
                </c:pt>
                <c:pt idx="738">
                  <c:v>78.930000000000007</c:v>
                </c:pt>
                <c:pt idx="739">
                  <c:v>78.5</c:v>
                </c:pt>
                <c:pt idx="740">
                  <c:v>78.540000000000006</c:v>
                </c:pt>
                <c:pt idx="741">
                  <c:v>78.95</c:v>
                </c:pt>
                <c:pt idx="742">
                  <c:v>79.41</c:v>
                </c:pt>
                <c:pt idx="743">
                  <c:v>79.010000000000005</c:v>
                </c:pt>
                <c:pt idx="744">
                  <c:v>80</c:v>
                </c:pt>
                <c:pt idx="745">
                  <c:v>80</c:v>
                </c:pt>
                <c:pt idx="746">
                  <c:v>80.08</c:v>
                </c:pt>
                <c:pt idx="747">
                  <c:v>80.2</c:v>
                </c:pt>
                <c:pt idx="748">
                  <c:v>80.099999999999994</c:v>
                </c:pt>
                <c:pt idx="749">
                  <c:v>80.349999999999994</c:v>
                </c:pt>
                <c:pt idx="750">
                  <c:v>81.25</c:v>
                </c:pt>
                <c:pt idx="751">
                  <c:v>79.849999999999994</c:v>
                </c:pt>
                <c:pt idx="752">
                  <c:v>79.13</c:v>
                </c:pt>
                <c:pt idx="753">
                  <c:v>80.650000000000006</c:v>
                </c:pt>
                <c:pt idx="754">
                  <c:v>81.5</c:v>
                </c:pt>
                <c:pt idx="755">
                  <c:v>80.930000000000007</c:v>
                </c:pt>
                <c:pt idx="756">
                  <c:v>82.25</c:v>
                </c:pt>
                <c:pt idx="757">
                  <c:v>82.25</c:v>
                </c:pt>
                <c:pt idx="758">
                  <c:v>82.38</c:v>
                </c:pt>
                <c:pt idx="759">
                  <c:v>82.2</c:v>
                </c:pt>
                <c:pt idx="760">
                  <c:v>83</c:v>
                </c:pt>
                <c:pt idx="761">
                  <c:v>83.93</c:v>
                </c:pt>
                <c:pt idx="762">
                  <c:v>83.9</c:v>
                </c:pt>
                <c:pt idx="763">
                  <c:v>84.5</c:v>
                </c:pt>
                <c:pt idx="764">
                  <c:v>83.5</c:v>
                </c:pt>
                <c:pt idx="765">
                  <c:v>85.25</c:v>
                </c:pt>
                <c:pt idx="766">
                  <c:v>84</c:v>
                </c:pt>
                <c:pt idx="767">
                  <c:v>84.01</c:v>
                </c:pt>
                <c:pt idx="768">
                  <c:v>84.25</c:v>
                </c:pt>
                <c:pt idx="769">
                  <c:v>83.6</c:v>
                </c:pt>
                <c:pt idx="770">
                  <c:v>83.55</c:v>
                </c:pt>
                <c:pt idx="771">
                  <c:v>83.37</c:v>
                </c:pt>
                <c:pt idx="772">
                  <c:v>83.31</c:v>
                </c:pt>
                <c:pt idx="773">
                  <c:v>85</c:v>
                </c:pt>
                <c:pt idx="774">
                  <c:v>85.7</c:v>
                </c:pt>
                <c:pt idx="775">
                  <c:v>84.75</c:v>
                </c:pt>
                <c:pt idx="776">
                  <c:v>84.55</c:v>
                </c:pt>
                <c:pt idx="777">
                  <c:v>84.7</c:v>
                </c:pt>
                <c:pt idx="778">
                  <c:v>84.65</c:v>
                </c:pt>
                <c:pt idx="779">
                  <c:v>84.6</c:v>
                </c:pt>
                <c:pt idx="780">
                  <c:v>84.99</c:v>
                </c:pt>
                <c:pt idx="781">
                  <c:v>85.69</c:v>
                </c:pt>
                <c:pt idx="782">
                  <c:v>85.4</c:v>
                </c:pt>
                <c:pt idx="783">
                  <c:v>84.51</c:v>
                </c:pt>
                <c:pt idx="784">
                  <c:v>83.92</c:v>
                </c:pt>
                <c:pt idx="785">
                  <c:v>85.26</c:v>
                </c:pt>
                <c:pt idx="786">
                  <c:v>86.93</c:v>
                </c:pt>
                <c:pt idx="787">
                  <c:v>86.97</c:v>
                </c:pt>
                <c:pt idx="788">
                  <c:v>87.8</c:v>
                </c:pt>
                <c:pt idx="789">
                  <c:v>89.73</c:v>
                </c:pt>
                <c:pt idx="790">
                  <c:v>86.61</c:v>
                </c:pt>
                <c:pt idx="791">
                  <c:v>86.65</c:v>
                </c:pt>
                <c:pt idx="792">
                  <c:v>86.55</c:v>
                </c:pt>
                <c:pt idx="793">
                  <c:v>86.5</c:v>
                </c:pt>
                <c:pt idx="794">
                  <c:v>85.5</c:v>
                </c:pt>
                <c:pt idx="795">
                  <c:v>85.8</c:v>
                </c:pt>
                <c:pt idx="796">
                  <c:v>85.67</c:v>
                </c:pt>
                <c:pt idx="797">
                  <c:v>86.93</c:v>
                </c:pt>
                <c:pt idx="798">
                  <c:v>86.08</c:v>
                </c:pt>
                <c:pt idx="799">
                  <c:v>88.76</c:v>
                </c:pt>
                <c:pt idx="800">
                  <c:v>87.31</c:v>
                </c:pt>
                <c:pt idx="801">
                  <c:v>87.3</c:v>
                </c:pt>
                <c:pt idx="802">
                  <c:v>87.06</c:v>
                </c:pt>
                <c:pt idx="803">
                  <c:v>87.86</c:v>
                </c:pt>
                <c:pt idx="804">
                  <c:v>86.74</c:v>
                </c:pt>
                <c:pt idx="805">
                  <c:v>87</c:v>
                </c:pt>
                <c:pt idx="806">
                  <c:v>86.45</c:v>
                </c:pt>
                <c:pt idx="807">
                  <c:v>89.05</c:v>
                </c:pt>
                <c:pt idx="808">
                  <c:v>87.92</c:v>
                </c:pt>
                <c:pt idx="809">
                  <c:v>87.21</c:v>
                </c:pt>
                <c:pt idx="810">
                  <c:v>86.61</c:v>
                </c:pt>
                <c:pt idx="811">
                  <c:v>86.41</c:v>
                </c:pt>
                <c:pt idx="812">
                  <c:v>87.6</c:v>
                </c:pt>
                <c:pt idx="813">
                  <c:v>88.71</c:v>
                </c:pt>
                <c:pt idx="814">
                  <c:v>87.55</c:v>
                </c:pt>
                <c:pt idx="815">
                  <c:v>88.74</c:v>
                </c:pt>
                <c:pt idx="816">
                  <c:v>88</c:v>
                </c:pt>
                <c:pt idx="817">
                  <c:v>88</c:v>
                </c:pt>
                <c:pt idx="818">
                  <c:v>88.01</c:v>
                </c:pt>
                <c:pt idx="819">
                  <c:v>89.65</c:v>
                </c:pt>
                <c:pt idx="820">
                  <c:v>88.16</c:v>
                </c:pt>
                <c:pt idx="821">
                  <c:v>89.7</c:v>
                </c:pt>
                <c:pt idx="822">
                  <c:v>88.5</c:v>
                </c:pt>
                <c:pt idx="823">
                  <c:v>88.55</c:v>
                </c:pt>
                <c:pt idx="824">
                  <c:v>88.6</c:v>
                </c:pt>
                <c:pt idx="825">
                  <c:v>89.49</c:v>
                </c:pt>
                <c:pt idx="826">
                  <c:v>90</c:v>
                </c:pt>
                <c:pt idx="827">
                  <c:v>89.75</c:v>
                </c:pt>
                <c:pt idx="828">
                  <c:v>90.94</c:v>
                </c:pt>
                <c:pt idx="829">
                  <c:v>89</c:v>
                </c:pt>
                <c:pt idx="830">
                  <c:v>89.5</c:v>
                </c:pt>
                <c:pt idx="831">
                  <c:v>90.45</c:v>
                </c:pt>
                <c:pt idx="832">
                  <c:v>88.56</c:v>
                </c:pt>
                <c:pt idx="833">
                  <c:v>89.3</c:v>
                </c:pt>
                <c:pt idx="834">
                  <c:v>90.17</c:v>
                </c:pt>
                <c:pt idx="835">
                  <c:v>90.47</c:v>
                </c:pt>
                <c:pt idx="836">
                  <c:v>91.35</c:v>
                </c:pt>
                <c:pt idx="837">
                  <c:v>91.35</c:v>
                </c:pt>
                <c:pt idx="838">
                  <c:v>90.55</c:v>
                </c:pt>
                <c:pt idx="839">
                  <c:v>90.5</c:v>
                </c:pt>
                <c:pt idx="840">
                  <c:v>92</c:v>
                </c:pt>
                <c:pt idx="841">
                  <c:v>90.6</c:v>
                </c:pt>
                <c:pt idx="842">
                  <c:v>91.5</c:v>
                </c:pt>
                <c:pt idx="843">
                  <c:v>92</c:v>
                </c:pt>
                <c:pt idx="844">
                  <c:v>91.45</c:v>
                </c:pt>
                <c:pt idx="845">
                  <c:v>92</c:v>
                </c:pt>
                <c:pt idx="846">
                  <c:v>91.71</c:v>
                </c:pt>
                <c:pt idx="847">
                  <c:v>90.8</c:v>
                </c:pt>
                <c:pt idx="848">
                  <c:v>91.7</c:v>
                </c:pt>
                <c:pt idx="849">
                  <c:v>91</c:v>
                </c:pt>
                <c:pt idx="850">
                  <c:v>91.45</c:v>
                </c:pt>
                <c:pt idx="851">
                  <c:v>91.25</c:v>
                </c:pt>
                <c:pt idx="852">
                  <c:v>90.95</c:v>
                </c:pt>
                <c:pt idx="853">
                  <c:v>90.97</c:v>
                </c:pt>
                <c:pt idx="854">
                  <c:v>90.8</c:v>
                </c:pt>
                <c:pt idx="855">
                  <c:v>91.36</c:v>
                </c:pt>
                <c:pt idx="856">
                  <c:v>90.9</c:v>
                </c:pt>
                <c:pt idx="857">
                  <c:v>89.5</c:v>
                </c:pt>
                <c:pt idx="858">
                  <c:v>90.2</c:v>
                </c:pt>
                <c:pt idx="859">
                  <c:v>89.88</c:v>
                </c:pt>
              </c:numCache>
            </c:numRef>
          </c:yVal>
          <c:smooth val="0"/>
          <c:extLst>
            <c:ext xmlns:c16="http://schemas.microsoft.com/office/drawing/2014/chart" uri="{C3380CC4-5D6E-409C-BE32-E72D297353CC}">
              <c16:uniqueId val="{00000002-8EF1-47E9-B631-1EA7286BF04C}"/>
            </c:ext>
          </c:extLst>
        </c:ser>
        <c:dLbls>
          <c:showLegendKey val="0"/>
          <c:showVal val="0"/>
          <c:showCatName val="0"/>
          <c:showSerName val="0"/>
          <c:showPercent val="0"/>
          <c:showBubbleSize val="0"/>
        </c:dLbls>
        <c:axId val="-4732048"/>
        <c:axId val="-1877865264"/>
      </c:scatterChart>
      <c:valAx>
        <c:axId val="-4732048"/>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7865264"/>
        <c:crosses val="autoZero"/>
        <c:crossBetween val="midCat"/>
      </c:valAx>
      <c:valAx>
        <c:axId val="-1877865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320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B2D79-AE32-4BB8-881A-434D06D39DE6}" type="datetimeFigureOut">
              <a:rPr lang="en-IN" smtClean="0"/>
              <a:t>23-12-2017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4BF07-6AE1-4E8E-97DD-C1D9F74E6D41}" type="slidenum">
              <a:rPr lang="en-IN" smtClean="0"/>
              <a:t>‹#›</a:t>
            </a:fld>
            <a:endParaRPr lang="en-IN"/>
          </a:p>
        </p:txBody>
      </p:sp>
    </p:spTree>
    <p:extLst>
      <p:ext uri="{BB962C8B-B14F-4D97-AF65-F5344CB8AC3E}">
        <p14:creationId xmlns:p14="http://schemas.microsoft.com/office/powerpoint/2010/main" val="1096648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EA33B0-34ED-4E8C-BC48-A3259D5C312B}" type="datetimeFigureOut">
              <a:rPr lang="en-IN" smtClean="0"/>
              <a:t>23-12-2017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F8CA9-8DB3-494E-93FF-234A5E2BC6F5}" type="slidenum">
              <a:rPr lang="en-IN" smtClean="0"/>
              <a:t>‹#›</a:t>
            </a:fld>
            <a:endParaRPr lang="en-IN"/>
          </a:p>
        </p:txBody>
      </p:sp>
    </p:spTree>
    <p:extLst>
      <p:ext uri="{BB962C8B-B14F-4D97-AF65-F5344CB8AC3E}">
        <p14:creationId xmlns:p14="http://schemas.microsoft.com/office/powerpoint/2010/main" val="3859640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EA33B0-34ED-4E8C-BC48-A3259D5C312B}" type="datetimeFigureOut">
              <a:rPr lang="en-IN" smtClean="0"/>
              <a:t>23-12-2017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F8CA9-8DB3-494E-93FF-234A5E2BC6F5}" type="slidenum">
              <a:rPr lang="en-IN" smtClean="0"/>
              <a:t>‹#›</a:t>
            </a:fld>
            <a:endParaRPr lang="en-IN"/>
          </a:p>
        </p:txBody>
      </p:sp>
    </p:spTree>
    <p:extLst>
      <p:ext uri="{BB962C8B-B14F-4D97-AF65-F5344CB8AC3E}">
        <p14:creationId xmlns:p14="http://schemas.microsoft.com/office/powerpoint/2010/main" val="356737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EA33B0-34ED-4E8C-BC48-A3259D5C312B}" type="datetimeFigureOut">
              <a:rPr lang="en-IN" smtClean="0"/>
              <a:t>23-12-2017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F8CA9-8DB3-494E-93FF-234A5E2BC6F5}" type="slidenum">
              <a:rPr lang="en-IN" smtClean="0"/>
              <a:t>‹#›</a:t>
            </a:fld>
            <a:endParaRPr lang="en-IN"/>
          </a:p>
        </p:txBody>
      </p:sp>
    </p:spTree>
    <p:extLst>
      <p:ext uri="{BB962C8B-B14F-4D97-AF65-F5344CB8AC3E}">
        <p14:creationId xmlns:p14="http://schemas.microsoft.com/office/powerpoint/2010/main" val="243373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EA33B0-34ED-4E8C-BC48-A3259D5C312B}" type="datetimeFigureOut">
              <a:rPr lang="en-IN" smtClean="0"/>
              <a:t>23-12-2017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F8CA9-8DB3-494E-93FF-234A5E2BC6F5}" type="slidenum">
              <a:rPr lang="en-IN" smtClean="0"/>
              <a:t>‹#›</a:t>
            </a:fld>
            <a:endParaRPr lang="en-IN"/>
          </a:p>
        </p:txBody>
      </p:sp>
    </p:spTree>
    <p:extLst>
      <p:ext uri="{BB962C8B-B14F-4D97-AF65-F5344CB8AC3E}">
        <p14:creationId xmlns:p14="http://schemas.microsoft.com/office/powerpoint/2010/main" val="266460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EA33B0-34ED-4E8C-BC48-A3259D5C312B}" type="datetimeFigureOut">
              <a:rPr lang="en-IN" smtClean="0"/>
              <a:t>23-12-2017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F8CA9-8DB3-494E-93FF-234A5E2BC6F5}" type="slidenum">
              <a:rPr lang="en-IN" smtClean="0"/>
              <a:t>‹#›</a:t>
            </a:fld>
            <a:endParaRPr lang="en-IN"/>
          </a:p>
        </p:txBody>
      </p:sp>
    </p:spTree>
    <p:extLst>
      <p:ext uri="{BB962C8B-B14F-4D97-AF65-F5344CB8AC3E}">
        <p14:creationId xmlns:p14="http://schemas.microsoft.com/office/powerpoint/2010/main" val="368828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EA33B0-34ED-4E8C-BC48-A3259D5C312B}" type="datetimeFigureOut">
              <a:rPr lang="en-IN" smtClean="0"/>
              <a:t>23-12-2017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F8CA9-8DB3-494E-93FF-234A5E2BC6F5}" type="slidenum">
              <a:rPr lang="en-IN" smtClean="0"/>
              <a:t>‹#›</a:t>
            </a:fld>
            <a:endParaRPr lang="en-IN"/>
          </a:p>
        </p:txBody>
      </p:sp>
    </p:spTree>
    <p:extLst>
      <p:ext uri="{BB962C8B-B14F-4D97-AF65-F5344CB8AC3E}">
        <p14:creationId xmlns:p14="http://schemas.microsoft.com/office/powerpoint/2010/main" val="106900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EA33B0-34ED-4E8C-BC48-A3259D5C312B}" type="datetimeFigureOut">
              <a:rPr lang="en-IN" smtClean="0"/>
              <a:t>23-12-2017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AF8CA9-8DB3-494E-93FF-234A5E2BC6F5}" type="slidenum">
              <a:rPr lang="en-IN" smtClean="0"/>
              <a:t>‹#›</a:t>
            </a:fld>
            <a:endParaRPr lang="en-IN"/>
          </a:p>
        </p:txBody>
      </p:sp>
    </p:spTree>
    <p:extLst>
      <p:ext uri="{BB962C8B-B14F-4D97-AF65-F5344CB8AC3E}">
        <p14:creationId xmlns:p14="http://schemas.microsoft.com/office/powerpoint/2010/main" val="241961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EA33B0-34ED-4E8C-BC48-A3259D5C312B}" type="datetimeFigureOut">
              <a:rPr lang="en-IN" smtClean="0"/>
              <a:t>23-12-2017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AF8CA9-8DB3-494E-93FF-234A5E2BC6F5}" type="slidenum">
              <a:rPr lang="en-IN" smtClean="0"/>
              <a:t>‹#›</a:t>
            </a:fld>
            <a:endParaRPr lang="en-IN"/>
          </a:p>
        </p:txBody>
      </p:sp>
    </p:spTree>
    <p:extLst>
      <p:ext uri="{BB962C8B-B14F-4D97-AF65-F5344CB8AC3E}">
        <p14:creationId xmlns:p14="http://schemas.microsoft.com/office/powerpoint/2010/main" val="369832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33B0-34ED-4E8C-BC48-A3259D5C312B}" type="datetimeFigureOut">
              <a:rPr lang="en-IN" smtClean="0"/>
              <a:t>23-12-2017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AF8CA9-8DB3-494E-93FF-234A5E2BC6F5}" type="slidenum">
              <a:rPr lang="en-IN" smtClean="0"/>
              <a:t>‹#›</a:t>
            </a:fld>
            <a:endParaRPr lang="en-IN"/>
          </a:p>
        </p:txBody>
      </p:sp>
    </p:spTree>
    <p:extLst>
      <p:ext uri="{BB962C8B-B14F-4D97-AF65-F5344CB8AC3E}">
        <p14:creationId xmlns:p14="http://schemas.microsoft.com/office/powerpoint/2010/main" val="23357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33B0-34ED-4E8C-BC48-A3259D5C312B}" type="datetimeFigureOut">
              <a:rPr lang="en-IN" smtClean="0"/>
              <a:t>23-12-2017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F8CA9-8DB3-494E-93FF-234A5E2BC6F5}" type="slidenum">
              <a:rPr lang="en-IN" smtClean="0"/>
              <a:t>‹#›</a:t>
            </a:fld>
            <a:endParaRPr lang="en-IN"/>
          </a:p>
        </p:txBody>
      </p:sp>
    </p:spTree>
    <p:extLst>
      <p:ext uri="{BB962C8B-B14F-4D97-AF65-F5344CB8AC3E}">
        <p14:creationId xmlns:p14="http://schemas.microsoft.com/office/powerpoint/2010/main" val="284203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33B0-34ED-4E8C-BC48-A3259D5C312B}" type="datetimeFigureOut">
              <a:rPr lang="en-IN" smtClean="0"/>
              <a:t>23-12-2017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F8CA9-8DB3-494E-93FF-234A5E2BC6F5}" type="slidenum">
              <a:rPr lang="en-IN" smtClean="0"/>
              <a:t>‹#›</a:t>
            </a:fld>
            <a:endParaRPr lang="en-IN"/>
          </a:p>
        </p:txBody>
      </p:sp>
    </p:spTree>
    <p:extLst>
      <p:ext uri="{BB962C8B-B14F-4D97-AF65-F5344CB8AC3E}">
        <p14:creationId xmlns:p14="http://schemas.microsoft.com/office/powerpoint/2010/main" val="163112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33B0-34ED-4E8C-BC48-A3259D5C312B}" type="datetimeFigureOut">
              <a:rPr lang="en-IN" smtClean="0"/>
              <a:t>23-12-2017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F8CA9-8DB3-494E-93FF-234A5E2BC6F5}" type="slidenum">
              <a:rPr lang="en-IN" smtClean="0"/>
              <a:t>‹#›</a:t>
            </a:fld>
            <a:endParaRPr lang="en-IN"/>
          </a:p>
        </p:txBody>
      </p:sp>
    </p:spTree>
    <p:extLst>
      <p:ext uri="{BB962C8B-B14F-4D97-AF65-F5344CB8AC3E}">
        <p14:creationId xmlns:p14="http://schemas.microsoft.com/office/powerpoint/2010/main" val="4220528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11600" dirty="0" smtClean="0"/>
              <a:t>Credit Suisse</a:t>
            </a:r>
            <a:r>
              <a:rPr lang="en-IN" dirty="0" smtClean="0"/>
              <a:t/>
            </a:r>
            <a:br>
              <a:rPr lang="en-IN" dirty="0" smtClean="0"/>
            </a:br>
            <a:r>
              <a:rPr lang="en-IN" dirty="0" err="1" smtClean="0"/>
              <a:t>FinStats</a:t>
            </a:r>
            <a:r>
              <a:rPr lang="en-IN" dirty="0" smtClean="0"/>
              <a:t> - 2017</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87863801"/>
              </p:ext>
            </p:extLst>
          </p:nvPr>
        </p:nvGraphicFramePr>
        <p:xfrm>
          <a:off x="3676468" y="3732032"/>
          <a:ext cx="5297715" cy="1645920"/>
        </p:xfrm>
        <a:graphic>
          <a:graphicData uri="http://schemas.openxmlformats.org/drawingml/2006/table">
            <a:tbl>
              <a:tblPr>
                <a:tableStyleId>{5C22544A-7EE6-4342-B048-85BDC9FD1C3A}</a:tableStyleId>
              </a:tblPr>
              <a:tblGrid>
                <a:gridCol w="1744617">
                  <a:extLst>
                    <a:ext uri="{9D8B030D-6E8A-4147-A177-3AD203B41FA5}">
                      <a16:colId xmlns:a16="http://schemas.microsoft.com/office/drawing/2014/main" val="2461876747"/>
                    </a:ext>
                  </a:extLst>
                </a:gridCol>
                <a:gridCol w="3553098">
                  <a:extLst>
                    <a:ext uri="{9D8B030D-6E8A-4147-A177-3AD203B41FA5}">
                      <a16:colId xmlns:a16="http://schemas.microsoft.com/office/drawing/2014/main" val="2538047312"/>
                    </a:ext>
                  </a:extLst>
                </a:gridCol>
              </a:tblGrid>
              <a:tr h="370840">
                <a:tc>
                  <a:txBody>
                    <a:bodyPr/>
                    <a:lstStyle/>
                    <a:p>
                      <a:r>
                        <a:rPr lang="en-IN" sz="2400" dirty="0" smtClean="0"/>
                        <a:t>Team Name</a:t>
                      </a:r>
                      <a:endParaRPr lang="en-IN" sz="2400" dirty="0"/>
                    </a:p>
                  </a:txBody>
                  <a:tcPr/>
                </a:tc>
                <a:tc>
                  <a:txBody>
                    <a:bodyPr/>
                    <a:lstStyle/>
                    <a:p>
                      <a:r>
                        <a:rPr lang="en-IN" sz="2400" dirty="0" smtClean="0"/>
                        <a:t>Closed &amp; Bounded</a:t>
                      </a:r>
                      <a:endParaRPr lang="en-IN" sz="2400" dirty="0"/>
                    </a:p>
                  </a:txBody>
                  <a:tcPr/>
                </a:tc>
                <a:extLst>
                  <a:ext uri="{0D108BD9-81ED-4DB2-BD59-A6C34878D82A}">
                    <a16:rowId xmlns:a16="http://schemas.microsoft.com/office/drawing/2014/main" val="2999025795"/>
                  </a:ext>
                </a:extLst>
              </a:tr>
              <a:tr h="370840">
                <a:tc>
                  <a:txBody>
                    <a:bodyPr/>
                    <a:lstStyle/>
                    <a:p>
                      <a:r>
                        <a:rPr lang="en-IN" sz="2400" dirty="0" smtClean="0"/>
                        <a:t>Members</a:t>
                      </a:r>
                      <a:endParaRPr lang="en-IN" sz="2400" dirty="0"/>
                    </a:p>
                  </a:txBody>
                  <a:tcPr/>
                </a:tc>
                <a:tc>
                  <a:txBody>
                    <a:bodyPr/>
                    <a:lstStyle/>
                    <a:p>
                      <a:pPr marL="285750" indent="-285750">
                        <a:buFontTx/>
                        <a:buChar char="-"/>
                      </a:pPr>
                      <a:r>
                        <a:rPr lang="en-IN" sz="2400" dirty="0" smtClean="0"/>
                        <a:t>Suraj Kumar</a:t>
                      </a:r>
                    </a:p>
                    <a:p>
                      <a:pPr marL="285750" indent="-285750">
                        <a:buFontTx/>
                        <a:buChar char="-"/>
                      </a:pPr>
                      <a:r>
                        <a:rPr lang="en-IN" sz="2400" dirty="0" smtClean="0"/>
                        <a:t>Khalid </a:t>
                      </a:r>
                      <a:r>
                        <a:rPr lang="en-IN" sz="2400" dirty="0" err="1" smtClean="0"/>
                        <a:t>Mushtaq</a:t>
                      </a:r>
                      <a:endParaRPr lang="en-IN" sz="2400" dirty="0" smtClean="0"/>
                    </a:p>
                    <a:p>
                      <a:pPr marL="285750" indent="-285750">
                        <a:buFontTx/>
                        <a:buChar char="-"/>
                      </a:pPr>
                      <a:r>
                        <a:rPr lang="en-IN" sz="2400" dirty="0" smtClean="0"/>
                        <a:t>Saswata</a:t>
                      </a:r>
                      <a:r>
                        <a:rPr lang="en-IN" sz="2400" baseline="0" dirty="0" smtClean="0"/>
                        <a:t> Majumder</a:t>
                      </a:r>
                      <a:endParaRPr lang="en-IN" sz="2400" dirty="0"/>
                    </a:p>
                  </a:txBody>
                  <a:tcPr/>
                </a:tc>
                <a:extLst>
                  <a:ext uri="{0D108BD9-81ED-4DB2-BD59-A6C34878D82A}">
                    <a16:rowId xmlns:a16="http://schemas.microsoft.com/office/drawing/2014/main" val="3512190493"/>
                  </a:ext>
                </a:extLst>
              </a:tr>
            </a:tbl>
          </a:graphicData>
        </a:graphic>
      </p:graphicFrame>
    </p:spTree>
    <p:extLst>
      <p:ext uri="{BB962C8B-B14F-4D97-AF65-F5344CB8AC3E}">
        <p14:creationId xmlns:p14="http://schemas.microsoft.com/office/powerpoint/2010/main" val="111308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Part A: Portfolio Optimization</a:t>
            </a:r>
            <a:endParaRPr lang="en-IN" dirty="0"/>
          </a:p>
        </p:txBody>
      </p:sp>
      <p:sp>
        <p:nvSpPr>
          <p:cNvPr id="3" name="Content Placeholder 2"/>
          <p:cNvSpPr>
            <a:spLocks noGrp="1"/>
          </p:cNvSpPr>
          <p:nvPr>
            <p:ph idx="1"/>
          </p:nvPr>
        </p:nvSpPr>
        <p:spPr/>
        <p:txBody>
          <a:bodyPr/>
          <a:lstStyle/>
          <a:p>
            <a:pPr marL="0" indent="0">
              <a:buNone/>
            </a:pPr>
            <a:r>
              <a:rPr lang="en-IN" dirty="0" smtClean="0"/>
              <a:t>Assumptions</a:t>
            </a:r>
          </a:p>
          <a:p>
            <a:pPr marL="742950" lvl="1" indent="-285750"/>
            <a:r>
              <a:rPr lang="en-IN" dirty="0"/>
              <a:t>Short-selling is not </a:t>
            </a:r>
            <a:r>
              <a:rPr lang="en-IN" dirty="0" smtClean="0"/>
              <a:t>allowed. Thus all the variables are assumed to be non-negative</a:t>
            </a:r>
            <a:endParaRPr lang="en-IN" dirty="0"/>
          </a:p>
          <a:p>
            <a:pPr marL="742950" lvl="1" indent="-285750"/>
            <a:r>
              <a:rPr lang="en-IN" dirty="0"/>
              <a:t>Ignored the transaction costs for optimization</a:t>
            </a:r>
            <a:r>
              <a:rPr lang="en-IN" dirty="0" smtClean="0"/>
              <a:t>.</a:t>
            </a:r>
          </a:p>
          <a:p>
            <a:pPr marL="742950" lvl="1" indent="-285750"/>
            <a:r>
              <a:rPr lang="en-IN" dirty="0" smtClean="0"/>
              <a:t>For missing values in the data, simple average of the previous and next day returns has been used to impute the value </a:t>
            </a:r>
            <a:endParaRPr lang="en-IN" dirty="0"/>
          </a:p>
          <a:p>
            <a:endParaRPr lang="en-IN" dirty="0"/>
          </a:p>
        </p:txBody>
      </p:sp>
    </p:spTree>
    <p:extLst>
      <p:ext uri="{BB962C8B-B14F-4D97-AF65-F5344CB8AC3E}">
        <p14:creationId xmlns:p14="http://schemas.microsoft.com/office/powerpoint/2010/main" val="760158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IN" dirty="0" smtClean="0"/>
              <a:t>Risk Neutral Person ( Mr.Y )</a:t>
            </a:r>
            <a:endParaRPr lang="en-IN"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00587074"/>
                  </p:ext>
                </p:extLst>
              </p:nvPr>
            </p:nvGraphicFramePr>
            <p:xfrm>
              <a:off x="838200" y="1149350"/>
              <a:ext cx="9861645" cy="2745169"/>
            </p:xfrm>
            <a:graphic>
              <a:graphicData uri="http://schemas.openxmlformats.org/drawingml/2006/table">
                <a:tbl>
                  <a:tblPr firstRow="1" lastRow="1">
                    <a:tableStyleId>{5C22544A-7EE6-4342-B048-85BDC9FD1C3A}</a:tableStyleId>
                  </a:tblPr>
                  <a:tblGrid>
                    <a:gridCol w="1918648">
                      <a:extLst>
                        <a:ext uri="{9D8B030D-6E8A-4147-A177-3AD203B41FA5}">
                          <a16:colId xmlns:a16="http://schemas.microsoft.com/office/drawing/2014/main" val="3637372390"/>
                        </a:ext>
                      </a:extLst>
                    </a:gridCol>
                    <a:gridCol w="4872251">
                      <a:extLst>
                        <a:ext uri="{9D8B030D-6E8A-4147-A177-3AD203B41FA5}">
                          <a16:colId xmlns:a16="http://schemas.microsoft.com/office/drawing/2014/main" val="3554046888"/>
                        </a:ext>
                      </a:extLst>
                    </a:gridCol>
                    <a:gridCol w="3070746">
                      <a:extLst>
                        <a:ext uri="{9D8B030D-6E8A-4147-A177-3AD203B41FA5}">
                          <a16:colId xmlns:a16="http://schemas.microsoft.com/office/drawing/2014/main" val="1428756054"/>
                        </a:ext>
                      </a:extLst>
                    </a:gridCol>
                  </a:tblGrid>
                  <a:tr h="370840">
                    <a:tc>
                      <a:txBody>
                        <a:bodyPr/>
                        <a:lstStyle/>
                        <a:p>
                          <a:endParaRPr lang="en-IN" dirty="0"/>
                        </a:p>
                      </a:txBody>
                      <a:tcPr/>
                    </a:tc>
                    <a:tc>
                      <a:txBody>
                        <a:bodyPr/>
                        <a:lstStyle/>
                        <a:p>
                          <a:r>
                            <a:rPr lang="en-IN" dirty="0" smtClean="0"/>
                            <a:t>Returns</a:t>
                          </a:r>
                          <a:r>
                            <a:rPr lang="en-IN" baseline="0" dirty="0" smtClean="0"/>
                            <a:t> (in Annual Terms) based on </a:t>
                          </a:r>
                          <a14:m>
                            <m:oMath xmlns:m="http://schemas.openxmlformats.org/officeDocument/2006/math">
                              <m:r>
                                <a:rPr lang="en-IN" b="1" i="1" baseline="0" smtClean="0">
                                  <a:latin typeface="Cambria Math" panose="02040503050406030204" pitchFamily="18" charset="0"/>
                                </a:rPr>
                                <m:t>𝒍𝒏</m:t>
                              </m:r>
                              <m:r>
                                <a:rPr lang="en-IN" b="1" i="1" baseline="0" smtClean="0">
                                  <a:latin typeface="Cambria Math" panose="02040503050406030204" pitchFamily="18" charset="0"/>
                                </a:rPr>
                                <m:t>(</m:t>
                              </m:r>
                              <m:f>
                                <m:fPr>
                                  <m:ctrlPr>
                                    <a:rPr lang="en-IN" b="1" i="1" baseline="0" smtClean="0">
                                      <a:latin typeface="Cambria Math" panose="02040503050406030204" pitchFamily="18" charset="0"/>
                                    </a:rPr>
                                  </m:ctrlPr>
                                </m:fPr>
                                <m:num>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𝑷</m:t>
                                      </m:r>
                                    </m:e>
                                    <m:sub>
                                      <m:r>
                                        <a:rPr lang="en-IN" b="1" i="1" baseline="0" smtClean="0">
                                          <a:latin typeface="Cambria Math" panose="02040503050406030204" pitchFamily="18" charset="0"/>
                                        </a:rPr>
                                        <m:t>𝒕</m:t>
                                      </m:r>
                                    </m:sub>
                                  </m:sSub>
                                </m:num>
                                <m:den>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𝑷</m:t>
                                      </m:r>
                                    </m:e>
                                    <m:sub>
                                      <m:r>
                                        <a:rPr lang="en-IN" b="1" i="1" baseline="0" smtClean="0">
                                          <a:latin typeface="Cambria Math" panose="02040503050406030204" pitchFamily="18" charset="0"/>
                                        </a:rPr>
                                        <m:t>𝒕</m:t>
                                      </m:r>
                                      <m:r>
                                        <a:rPr lang="en-IN" b="1" i="1" baseline="0" smtClean="0">
                                          <a:latin typeface="Cambria Math" panose="02040503050406030204" pitchFamily="18" charset="0"/>
                                        </a:rPr>
                                        <m:t>−</m:t>
                                      </m:r>
                                      <m:r>
                                        <a:rPr lang="en-IN" b="1" i="1" baseline="0" smtClean="0">
                                          <a:latin typeface="Cambria Math" panose="02040503050406030204" pitchFamily="18" charset="0"/>
                                        </a:rPr>
                                        <m:t>𝟏</m:t>
                                      </m:r>
                                    </m:sub>
                                  </m:sSub>
                                </m:den>
                              </m:f>
                            </m:oMath>
                          </a14:m>
                          <a:r>
                            <a:rPr lang="en-IN" baseline="0" dirty="0" smtClean="0"/>
                            <a:t>)</a:t>
                          </a:r>
                          <a:endParaRPr lang="en-IN" dirty="0"/>
                        </a:p>
                      </a:txBody>
                      <a:tcPr/>
                    </a:tc>
                    <a:tc>
                      <a:txBody>
                        <a:bodyPr/>
                        <a:lstStyle/>
                        <a:p>
                          <a:r>
                            <a:rPr lang="en-IN" dirty="0" smtClean="0"/>
                            <a:t>Weights</a:t>
                          </a:r>
                          <a:endParaRPr lang="en-IN" dirty="0"/>
                        </a:p>
                      </a:txBody>
                      <a:tcPr/>
                    </a:tc>
                    <a:extLst>
                      <a:ext uri="{0D108BD9-81ED-4DB2-BD59-A6C34878D82A}">
                        <a16:rowId xmlns:a16="http://schemas.microsoft.com/office/drawing/2014/main" val="2466485469"/>
                      </a:ext>
                    </a:extLst>
                  </a:tr>
                  <a:tr h="370840">
                    <a:tc>
                      <a:txBody>
                        <a:bodyPr/>
                        <a:lstStyle/>
                        <a:p>
                          <a:r>
                            <a:rPr lang="en-IN" dirty="0" smtClean="0"/>
                            <a:t>Price A2</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0.3764964</a:t>
                          </a:r>
                        </a:p>
                      </a:txBody>
                      <a:tcPr marL="9525" marR="9525" marT="9525" marB="0" anchor="b"/>
                    </a:tc>
                    <a:tc>
                      <a:txBody>
                        <a:bodyPr/>
                        <a:lstStyle/>
                        <a:p>
                          <a:r>
                            <a:rPr lang="en-IN" dirty="0" smtClean="0"/>
                            <a:t>0.05</a:t>
                          </a:r>
                          <a:endParaRPr lang="en-IN" dirty="0"/>
                        </a:p>
                      </a:txBody>
                      <a:tcPr/>
                    </a:tc>
                    <a:extLst>
                      <a:ext uri="{0D108BD9-81ED-4DB2-BD59-A6C34878D82A}">
                        <a16:rowId xmlns:a16="http://schemas.microsoft.com/office/drawing/2014/main" val="3521110177"/>
                      </a:ext>
                    </a:extLst>
                  </a:tr>
                  <a:tr h="370840">
                    <a:tc>
                      <a:txBody>
                        <a:bodyPr/>
                        <a:lstStyle/>
                        <a:p>
                          <a:r>
                            <a:rPr lang="en-IN" dirty="0" smtClean="0"/>
                            <a:t>Mutual Fund</a:t>
                          </a:r>
                          <a:r>
                            <a:rPr lang="en-IN" baseline="0" dirty="0" smtClean="0"/>
                            <a:t> L</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0.3958097</a:t>
                          </a:r>
                        </a:p>
                      </a:txBody>
                      <a:tcPr marL="9525" marR="9525" marT="9525" marB="0" anchor="b"/>
                    </a:tc>
                    <a:tc>
                      <a:txBody>
                        <a:bodyPr/>
                        <a:lstStyle/>
                        <a:p>
                          <a:r>
                            <a:rPr lang="en-IN" dirty="0" smtClean="0"/>
                            <a:t>0.30</a:t>
                          </a:r>
                          <a:endParaRPr lang="en-IN" dirty="0"/>
                        </a:p>
                      </a:txBody>
                      <a:tcPr/>
                    </a:tc>
                    <a:extLst>
                      <a:ext uri="{0D108BD9-81ED-4DB2-BD59-A6C34878D82A}">
                        <a16:rowId xmlns:a16="http://schemas.microsoft.com/office/drawing/2014/main" val="1467708638"/>
                      </a:ext>
                    </a:extLst>
                  </a:tr>
                  <a:tr h="370840">
                    <a:tc>
                      <a:txBody>
                        <a:bodyPr/>
                        <a:lstStyle/>
                        <a:p>
                          <a:r>
                            <a:rPr lang="en-IN" dirty="0" smtClean="0"/>
                            <a:t>Mutual Fund</a:t>
                          </a:r>
                          <a:r>
                            <a:rPr lang="en-IN" baseline="0" dirty="0" smtClean="0"/>
                            <a:t> J</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0.3089988</a:t>
                          </a:r>
                        </a:p>
                      </a:txBody>
                      <a:tcPr marL="9525" marR="9525" marT="9525" marB="0" anchor="b"/>
                    </a:tc>
                    <a:tc>
                      <a:txBody>
                        <a:bodyPr/>
                        <a:lstStyle/>
                        <a:p>
                          <a:r>
                            <a:rPr lang="en-IN" dirty="0" smtClean="0"/>
                            <a:t>0.05</a:t>
                          </a:r>
                          <a:endParaRPr lang="en-IN" dirty="0"/>
                        </a:p>
                      </a:txBody>
                      <a:tcPr/>
                    </a:tc>
                    <a:extLst>
                      <a:ext uri="{0D108BD9-81ED-4DB2-BD59-A6C34878D82A}">
                        <a16:rowId xmlns:a16="http://schemas.microsoft.com/office/drawing/2014/main" val="2569754153"/>
                      </a:ext>
                    </a:extLst>
                  </a:tr>
                  <a:tr h="370840">
                    <a:tc>
                      <a:txBody>
                        <a:bodyPr/>
                        <a:lstStyle/>
                        <a:p>
                          <a:r>
                            <a:rPr lang="en-IN" dirty="0" smtClean="0"/>
                            <a:t>Stock A</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0.7417334</a:t>
                          </a:r>
                        </a:p>
                      </a:txBody>
                      <a:tcPr marL="9525" marR="9525" marT="9525" marB="0" anchor="b"/>
                    </a:tc>
                    <a:tc>
                      <a:txBody>
                        <a:bodyPr/>
                        <a:lstStyle/>
                        <a:p>
                          <a:r>
                            <a:rPr lang="en-IN" dirty="0" smtClean="0"/>
                            <a:t>0.35</a:t>
                          </a:r>
                          <a:endParaRPr lang="en-IN" dirty="0"/>
                        </a:p>
                      </a:txBody>
                      <a:tcPr/>
                    </a:tc>
                    <a:extLst>
                      <a:ext uri="{0D108BD9-81ED-4DB2-BD59-A6C34878D82A}">
                        <a16:rowId xmlns:a16="http://schemas.microsoft.com/office/drawing/2014/main" val="3799962975"/>
                      </a:ext>
                    </a:extLst>
                  </a:tr>
                  <a:tr h="370840">
                    <a:tc>
                      <a:txBody>
                        <a:bodyPr/>
                        <a:lstStyle/>
                        <a:p>
                          <a:r>
                            <a:rPr lang="en-IN" dirty="0" smtClean="0"/>
                            <a:t>Stock C</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0.5253977</a:t>
                          </a:r>
                        </a:p>
                      </a:txBody>
                      <a:tcPr marL="9525" marR="9525" marT="9525" marB="0" anchor="b"/>
                    </a:tc>
                    <a:tc>
                      <a:txBody>
                        <a:bodyPr/>
                        <a:lstStyle/>
                        <a:p>
                          <a:r>
                            <a:rPr lang="en-IN" dirty="0" smtClean="0"/>
                            <a:t>0.25</a:t>
                          </a:r>
                          <a:endParaRPr lang="en-IN" dirty="0"/>
                        </a:p>
                      </a:txBody>
                      <a:tcPr/>
                    </a:tc>
                    <a:extLst>
                      <a:ext uri="{0D108BD9-81ED-4DB2-BD59-A6C34878D82A}">
                        <a16:rowId xmlns:a16="http://schemas.microsoft.com/office/drawing/2014/main" val="65896823"/>
                      </a:ext>
                    </a:extLst>
                  </a:tr>
                  <a:tr h="370840">
                    <a:tc gridSpan="2">
                      <a:txBody>
                        <a:bodyPr/>
                        <a:lstStyle/>
                        <a:p>
                          <a:r>
                            <a:rPr lang="en-IN" dirty="0" smtClean="0"/>
                            <a:t>Total Expected Return</a:t>
                          </a:r>
                          <a:endParaRPr lang="en-IN" dirty="0"/>
                        </a:p>
                      </a:txBody>
                      <a:tcPr/>
                    </a:tc>
                    <a:tc hMerge="1">
                      <a:txBody>
                        <a:bodyPr/>
                        <a:lstStyle/>
                        <a:p>
                          <a:endParaRPr lang="en-IN" dirty="0"/>
                        </a:p>
                      </a:txBody>
                      <a:tcPr/>
                    </a:tc>
                    <a:tc>
                      <a:txBody>
                        <a:bodyPr/>
                        <a:lstStyle/>
                        <a:p>
                          <a:pPr marL="0" algn="l" defTabSz="914400" rtl="0" eaLnBrk="1" fontAlgn="b" latinLnBrk="0" hangingPunct="1"/>
                          <a:r>
                            <a:rPr lang="en-IN" sz="1800" b="1" kern="1200" dirty="0">
                              <a:solidFill>
                                <a:schemeClr val="bg1"/>
                              </a:solidFill>
                              <a:latin typeface="+mn-lt"/>
                              <a:ea typeface="+mn-ea"/>
                              <a:cs typeface="+mn-cs"/>
                            </a:rPr>
                            <a:t>0.543973799</a:t>
                          </a:r>
                        </a:p>
                      </a:txBody>
                      <a:tcPr marL="9525" marR="9525" marT="9525" marB="0" anchor="ctr"/>
                    </a:tc>
                    <a:extLst>
                      <a:ext uri="{0D108BD9-81ED-4DB2-BD59-A6C34878D82A}">
                        <a16:rowId xmlns:a16="http://schemas.microsoft.com/office/drawing/2014/main" val="123755707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00587074"/>
                  </p:ext>
                </p:extLst>
              </p:nvPr>
            </p:nvGraphicFramePr>
            <p:xfrm>
              <a:off x="838200" y="1149350"/>
              <a:ext cx="9861645" cy="2745169"/>
            </p:xfrm>
            <a:graphic>
              <a:graphicData uri="http://schemas.openxmlformats.org/drawingml/2006/table">
                <a:tbl>
                  <a:tblPr firstRow="1" lastRow="1">
                    <a:tableStyleId>{5C22544A-7EE6-4342-B048-85BDC9FD1C3A}</a:tableStyleId>
                  </a:tblPr>
                  <a:tblGrid>
                    <a:gridCol w="1918648">
                      <a:extLst>
                        <a:ext uri="{9D8B030D-6E8A-4147-A177-3AD203B41FA5}">
                          <a16:colId xmlns:a16="http://schemas.microsoft.com/office/drawing/2014/main" val="3637372390"/>
                        </a:ext>
                      </a:extLst>
                    </a:gridCol>
                    <a:gridCol w="4872251">
                      <a:extLst>
                        <a:ext uri="{9D8B030D-6E8A-4147-A177-3AD203B41FA5}">
                          <a16:colId xmlns:a16="http://schemas.microsoft.com/office/drawing/2014/main" val="3554046888"/>
                        </a:ext>
                      </a:extLst>
                    </a:gridCol>
                    <a:gridCol w="3070746">
                      <a:extLst>
                        <a:ext uri="{9D8B030D-6E8A-4147-A177-3AD203B41FA5}">
                          <a16:colId xmlns:a16="http://schemas.microsoft.com/office/drawing/2014/main" val="1428756054"/>
                        </a:ext>
                      </a:extLst>
                    </a:gridCol>
                  </a:tblGrid>
                  <a:tr h="520129">
                    <a:tc>
                      <a:txBody>
                        <a:bodyPr/>
                        <a:lstStyle/>
                        <a:p>
                          <a:endParaRPr lang="en-IN" dirty="0"/>
                        </a:p>
                      </a:txBody>
                      <a:tcPr/>
                    </a:tc>
                    <a:tc>
                      <a:txBody>
                        <a:bodyPr/>
                        <a:lstStyle/>
                        <a:p>
                          <a:endParaRPr lang="en-US"/>
                        </a:p>
                      </a:txBody>
                      <a:tcPr>
                        <a:blipFill>
                          <a:blip r:embed="rId2"/>
                          <a:stretch>
                            <a:fillRect l="-39500" t="-5882" r="-63500" b="-449412"/>
                          </a:stretch>
                        </a:blipFill>
                      </a:tcPr>
                    </a:tc>
                    <a:tc>
                      <a:txBody>
                        <a:bodyPr/>
                        <a:lstStyle/>
                        <a:p>
                          <a:r>
                            <a:rPr lang="en-IN" dirty="0" smtClean="0"/>
                            <a:t>Weights</a:t>
                          </a:r>
                          <a:endParaRPr lang="en-IN" dirty="0"/>
                        </a:p>
                      </a:txBody>
                      <a:tcPr/>
                    </a:tc>
                    <a:extLst>
                      <a:ext uri="{0D108BD9-81ED-4DB2-BD59-A6C34878D82A}">
                        <a16:rowId xmlns:a16="http://schemas.microsoft.com/office/drawing/2014/main" val="2466485469"/>
                      </a:ext>
                    </a:extLst>
                  </a:tr>
                  <a:tr h="370840">
                    <a:tc>
                      <a:txBody>
                        <a:bodyPr/>
                        <a:lstStyle/>
                        <a:p>
                          <a:r>
                            <a:rPr lang="en-IN" dirty="0" smtClean="0"/>
                            <a:t>Price A2</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0.3764964</a:t>
                          </a:r>
                        </a:p>
                      </a:txBody>
                      <a:tcPr marL="9525" marR="9525" marT="9525" marB="0" anchor="b"/>
                    </a:tc>
                    <a:tc>
                      <a:txBody>
                        <a:bodyPr/>
                        <a:lstStyle/>
                        <a:p>
                          <a:r>
                            <a:rPr lang="en-IN" dirty="0" smtClean="0"/>
                            <a:t>0.05</a:t>
                          </a:r>
                          <a:endParaRPr lang="en-IN" dirty="0"/>
                        </a:p>
                      </a:txBody>
                      <a:tcPr/>
                    </a:tc>
                    <a:extLst>
                      <a:ext uri="{0D108BD9-81ED-4DB2-BD59-A6C34878D82A}">
                        <a16:rowId xmlns:a16="http://schemas.microsoft.com/office/drawing/2014/main" val="3521110177"/>
                      </a:ext>
                    </a:extLst>
                  </a:tr>
                  <a:tr h="370840">
                    <a:tc>
                      <a:txBody>
                        <a:bodyPr/>
                        <a:lstStyle/>
                        <a:p>
                          <a:r>
                            <a:rPr lang="en-IN" dirty="0" smtClean="0"/>
                            <a:t>Mutual Fund</a:t>
                          </a:r>
                          <a:r>
                            <a:rPr lang="en-IN" baseline="0" dirty="0" smtClean="0"/>
                            <a:t> L</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0.3958097</a:t>
                          </a:r>
                        </a:p>
                      </a:txBody>
                      <a:tcPr marL="9525" marR="9525" marT="9525" marB="0" anchor="b"/>
                    </a:tc>
                    <a:tc>
                      <a:txBody>
                        <a:bodyPr/>
                        <a:lstStyle/>
                        <a:p>
                          <a:r>
                            <a:rPr lang="en-IN" dirty="0" smtClean="0"/>
                            <a:t>0.30</a:t>
                          </a:r>
                          <a:endParaRPr lang="en-IN" dirty="0"/>
                        </a:p>
                      </a:txBody>
                      <a:tcPr/>
                    </a:tc>
                    <a:extLst>
                      <a:ext uri="{0D108BD9-81ED-4DB2-BD59-A6C34878D82A}">
                        <a16:rowId xmlns:a16="http://schemas.microsoft.com/office/drawing/2014/main" val="1467708638"/>
                      </a:ext>
                    </a:extLst>
                  </a:tr>
                  <a:tr h="370840">
                    <a:tc>
                      <a:txBody>
                        <a:bodyPr/>
                        <a:lstStyle/>
                        <a:p>
                          <a:r>
                            <a:rPr lang="en-IN" dirty="0" smtClean="0"/>
                            <a:t>Mutual Fund</a:t>
                          </a:r>
                          <a:r>
                            <a:rPr lang="en-IN" baseline="0" dirty="0" smtClean="0"/>
                            <a:t> J</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0.3089988</a:t>
                          </a:r>
                        </a:p>
                      </a:txBody>
                      <a:tcPr marL="9525" marR="9525" marT="9525" marB="0" anchor="b"/>
                    </a:tc>
                    <a:tc>
                      <a:txBody>
                        <a:bodyPr/>
                        <a:lstStyle/>
                        <a:p>
                          <a:r>
                            <a:rPr lang="en-IN" dirty="0" smtClean="0"/>
                            <a:t>0.05</a:t>
                          </a:r>
                          <a:endParaRPr lang="en-IN" dirty="0"/>
                        </a:p>
                      </a:txBody>
                      <a:tcPr/>
                    </a:tc>
                    <a:extLst>
                      <a:ext uri="{0D108BD9-81ED-4DB2-BD59-A6C34878D82A}">
                        <a16:rowId xmlns:a16="http://schemas.microsoft.com/office/drawing/2014/main" val="2569754153"/>
                      </a:ext>
                    </a:extLst>
                  </a:tr>
                  <a:tr h="370840">
                    <a:tc>
                      <a:txBody>
                        <a:bodyPr/>
                        <a:lstStyle/>
                        <a:p>
                          <a:r>
                            <a:rPr lang="en-IN" dirty="0" smtClean="0"/>
                            <a:t>Stock A</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0.7417334</a:t>
                          </a:r>
                        </a:p>
                      </a:txBody>
                      <a:tcPr marL="9525" marR="9525" marT="9525" marB="0" anchor="b"/>
                    </a:tc>
                    <a:tc>
                      <a:txBody>
                        <a:bodyPr/>
                        <a:lstStyle/>
                        <a:p>
                          <a:r>
                            <a:rPr lang="en-IN" dirty="0" smtClean="0"/>
                            <a:t>0.35</a:t>
                          </a:r>
                          <a:endParaRPr lang="en-IN" dirty="0"/>
                        </a:p>
                      </a:txBody>
                      <a:tcPr/>
                    </a:tc>
                    <a:extLst>
                      <a:ext uri="{0D108BD9-81ED-4DB2-BD59-A6C34878D82A}">
                        <a16:rowId xmlns:a16="http://schemas.microsoft.com/office/drawing/2014/main" val="3799962975"/>
                      </a:ext>
                    </a:extLst>
                  </a:tr>
                  <a:tr h="370840">
                    <a:tc>
                      <a:txBody>
                        <a:bodyPr/>
                        <a:lstStyle/>
                        <a:p>
                          <a:r>
                            <a:rPr lang="en-IN" dirty="0" smtClean="0"/>
                            <a:t>Stock C</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0.5253977</a:t>
                          </a:r>
                        </a:p>
                      </a:txBody>
                      <a:tcPr marL="9525" marR="9525" marT="9525" marB="0" anchor="b"/>
                    </a:tc>
                    <a:tc>
                      <a:txBody>
                        <a:bodyPr/>
                        <a:lstStyle/>
                        <a:p>
                          <a:r>
                            <a:rPr lang="en-IN" dirty="0" smtClean="0"/>
                            <a:t>0.25</a:t>
                          </a:r>
                          <a:endParaRPr lang="en-IN" dirty="0"/>
                        </a:p>
                      </a:txBody>
                      <a:tcPr/>
                    </a:tc>
                    <a:extLst>
                      <a:ext uri="{0D108BD9-81ED-4DB2-BD59-A6C34878D82A}">
                        <a16:rowId xmlns:a16="http://schemas.microsoft.com/office/drawing/2014/main" val="65896823"/>
                      </a:ext>
                    </a:extLst>
                  </a:tr>
                  <a:tr h="370840">
                    <a:tc gridSpan="2">
                      <a:txBody>
                        <a:bodyPr/>
                        <a:lstStyle/>
                        <a:p>
                          <a:r>
                            <a:rPr lang="en-IN" dirty="0" smtClean="0"/>
                            <a:t>Total Expected Return</a:t>
                          </a:r>
                          <a:endParaRPr lang="en-IN" dirty="0"/>
                        </a:p>
                      </a:txBody>
                      <a:tcPr/>
                    </a:tc>
                    <a:tc hMerge="1">
                      <a:txBody>
                        <a:bodyPr/>
                        <a:lstStyle/>
                        <a:p>
                          <a:endParaRPr lang="en-IN" dirty="0"/>
                        </a:p>
                      </a:txBody>
                      <a:tcPr/>
                    </a:tc>
                    <a:tc>
                      <a:txBody>
                        <a:bodyPr/>
                        <a:lstStyle/>
                        <a:p>
                          <a:pPr marL="0" algn="l" defTabSz="914400" rtl="0" eaLnBrk="1" fontAlgn="b" latinLnBrk="0" hangingPunct="1"/>
                          <a:r>
                            <a:rPr lang="en-IN" sz="1800" b="1" kern="1200" dirty="0">
                              <a:solidFill>
                                <a:schemeClr val="bg1"/>
                              </a:solidFill>
                              <a:latin typeface="+mn-lt"/>
                              <a:ea typeface="+mn-ea"/>
                              <a:cs typeface="+mn-cs"/>
                            </a:rPr>
                            <a:t>0.543973799</a:t>
                          </a:r>
                        </a:p>
                      </a:txBody>
                      <a:tcPr marL="9525" marR="9525" marT="9525" marB="0" anchor="ctr"/>
                    </a:tc>
                    <a:extLst>
                      <a:ext uri="{0D108BD9-81ED-4DB2-BD59-A6C34878D82A}">
                        <a16:rowId xmlns:a16="http://schemas.microsoft.com/office/drawing/2014/main" val="1237557078"/>
                      </a:ext>
                    </a:extLst>
                  </a:tr>
                </a:tbl>
              </a:graphicData>
            </a:graphic>
          </p:graphicFrame>
        </mc:Fallback>
      </mc:AlternateContent>
    </p:spTree>
    <p:extLst>
      <p:ext uri="{BB962C8B-B14F-4D97-AF65-F5344CB8AC3E}">
        <p14:creationId xmlns:p14="http://schemas.microsoft.com/office/powerpoint/2010/main" val="1677860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784406"/>
          </a:xfrm>
        </p:spPr>
        <p:txBody>
          <a:bodyPr/>
          <a:lstStyle/>
          <a:p>
            <a:r>
              <a:rPr lang="en-IN" dirty="0" smtClean="0"/>
              <a:t>Risk Averse Person ( Mr. X )</a:t>
            </a:r>
            <a:endParaRPr lang="en-IN" dirty="0"/>
          </a:p>
        </p:txBody>
      </p:sp>
      <mc:AlternateContent xmlns:mc="http://schemas.openxmlformats.org/markup-compatibility/2006" xmlns:a14="http://schemas.microsoft.com/office/drawing/2010/main">
        <mc:Choice Requires="a14">
          <p:graphicFrame>
            <p:nvGraphicFramePr>
              <p:cNvPr id="5" name="Content Placeholder 3"/>
              <p:cNvGraphicFramePr>
                <a:graphicFrameLocks noGrp="1"/>
              </p:cNvGraphicFramePr>
              <p:nvPr>
                <p:ph idx="1"/>
                <p:extLst>
                  <p:ext uri="{D42A27DB-BD31-4B8C-83A1-F6EECF244321}">
                    <p14:modId xmlns:p14="http://schemas.microsoft.com/office/powerpoint/2010/main" val="2051254939"/>
                  </p:ext>
                </p:extLst>
              </p:nvPr>
            </p:nvGraphicFramePr>
            <p:xfrm>
              <a:off x="838200" y="1149532"/>
              <a:ext cx="10515600" cy="3857689"/>
            </p:xfrm>
            <a:graphic>
              <a:graphicData uri="http://schemas.openxmlformats.org/drawingml/2006/table">
                <a:tbl>
                  <a:tblPr firstRow="1">
                    <a:tableStyleId>{5C22544A-7EE6-4342-B048-85BDC9FD1C3A}</a:tableStyleId>
                  </a:tblPr>
                  <a:tblGrid>
                    <a:gridCol w="1865441">
                      <a:extLst>
                        <a:ext uri="{9D8B030D-6E8A-4147-A177-3AD203B41FA5}">
                          <a16:colId xmlns:a16="http://schemas.microsoft.com/office/drawing/2014/main" val="3637372390"/>
                        </a:ext>
                      </a:extLst>
                    </a:gridCol>
                    <a:gridCol w="6709211">
                      <a:extLst>
                        <a:ext uri="{9D8B030D-6E8A-4147-A177-3AD203B41FA5}">
                          <a16:colId xmlns:a16="http://schemas.microsoft.com/office/drawing/2014/main" val="3554046888"/>
                        </a:ext>
                      </a:extLst>
                    </a:gridCol>
                    <a:gridCol w="1940948">
                      <a:extLst>
                        <a:ext uri="{9D8B030D-6E8A-4147-A177-3AD203B41FA5}">
                          <a16:colId xmlns:a16="http://schemas.microsoft.com/office/drawing/2014/main" val="1428756054"/>
                        </a:ext>
                      </a:extLst>
                    </a:gridCol>
                  </a:tblGrid>
                  <a:tr h="370840">
                    <a:tc>
                      <a:txBody>
                        <a:bodyPr/>
                        <a:lstStyle/>
                        <a:p>
                          <a:endParaRPr lang="en-IN" dirty="0"/>
                        </a:p>
                      </a:txBody>
                      <a:tcPr/>
                    </a:tc>
                    <a:tc>
                      <a:txBody>
                        <a:bodyPr/>
                        <a:lstStyle/>
                        <a:p>
                          <a:r>
                            <a:rPr lang="en-IN" dirty="0" smtClean="0"/>
                            <a:t>Returns</a:t>
                          </a:r>
                          <a:r>
                            <a:rPr lang="en-IN" baseline="0" dirty="0" smtClean="0"/>
                            <a:t> (in Annual Terms) based on </a:t>
                          </a:r>
                          <a14:m>
                            <m:oMath xmlns:m="http://schemas.openxmlformats.org/officeDocument/2006/math">
                              <m:r>
                                <a:rPr lang="en-IN" b="1" i="1" baseline="0" smtClean="0">
                                  <a:latin typeface="Cambria Math" panose="02040503050406030204" pitchFamily="18" charset="0"/>
                                </a:rPr>
                                <m:t>𝒍𝒏</m:t>
                              </m:r>
                              <m:r>
                                <a:rPr lang="en-IN" b="1" i="1" baseline="0" smtClean="0">
                                  <a:latin typeface="Cambria Math" panose="02040503050406030204" pitchFamily="18" charset="0"/>
                                </a:rPr>
                                <m:t>(</m:t>
                              </m:r>
                              <m:f>
                                <m:fPr>
                                  <m:ctrlPr>
                                    <a:rPr lang="en-IN" b="1" i="1" baseline="0" smtClean="0">
                                      <a:latin typeface="Cambria Math" panose="02040503050406030204" pitchFamily="18" charset="0"/>
                                    </a:rPr>
                                  </m:ctrlPr>
                                </m:fPr>
                                <m:num>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𝑷</m:t>
                                      </m:r>
                                    </m:e>
                                    <m:sub>
                                      <m:r>
                                        <a:rPr lang="en-IN" b="1" i="1" baseline="0" smtClean="0">
                                          <a:latin typeface="Cambria Math" panose="02040503050406030204" pitchFamily="18" charset="0"/>
                                        </a:rPr>
                                        <m:t>𝒕</m:t>
                                      </m:r>
                                    </m:sub>
                                  </m:sSub>
                                </m:num>
                                <m:den>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𝑷</m:t>
                                      </m:r>
                                    </m:e>
                                    <m:sub>
                                      <m:r>
                                        <a:rPr lang="en-IN" b="1" i="1" baseline="0" smtClean="0">
                                          <a:latin typeface="Cambria Math" panose="02040503050406030204" pitchFamily="18" charset="0"/>
                                        </a:rPr>
                                        <m:t>𝒕</m:t>
                                      </m:r>
                                      <m:r>
                                        <a:rPr lang="en-IN" b="1" i="1" baseline="0" smtClean="0">
                                          <a:latin typeface="Cambria Math" panose="02040503050406030204" pitchFamily="18" charset="0"/>
                                        </a:rPr>
                                        <m:t>−</m:t>
                                      </m:r>
                                      <m:r>
                                        <a:rPr lang="en-IN" b="1" i="1" baseline="0" smtClean="0">
                                          <a:latin typeface="Cambria Math" panose="02040503050406030204" pitchFamily="18" charset="0"/>
                                        </a:rPr>
                                        <m:t>𝟏</m:t>
                                      </m:r>
                                    </m:sub>
                                  </m:sSub>
                                </m:den>
                              </m:f>
                            </m:oMath>
                          </a14:m>
                          <a:r>
                            <a:rPr lang="en-IN" baseline="0" dirty="0" smtClean="0"/>
                            <a:t>)</a:t>
                          </a:r>
                          <a:endParaRPr lang="en-IN" dirty="0"/>
                        </a:p>
                      </a:txBody>
                      <a:tcPr/>
                    </a:tc>
                    <a:tc>
                      <a:txBody>
                        <a:bodyPr/>
                        <a:lstStyle/>
                        <a:p>
                          <a:r>
                            <a:rPr lang="en-IN" dirty="0" smtClean="0"/>
                            <a:t>Weights</a:t>
                          </a:r>
                          <a:endParaRPr lang="en-IN" dirty="0"/>
                        </a:p>
                      </a:txBody>
                      <a:tcPr/>
                    </a:tc>
                    <a:extLst>
                      <a:ext uri="{0D108BD9-81ED-4DB2-BD59-A6C34878D82A}">
                        <a16:rowId xmlns:a16="http://schemas.microsoft.com/office/drawing/2014/main" val="2466485469"/>
                      </a:ext>
                    </a:extLst>
                  </a:tr>
                  <a:tr h="370840">
                    <a:tc>
                      <a:txBody>
                        <a:bodyPr/>
                        <a:lstStyle/>
                        <a:p>
                          <a:r>
                            <a:rPr lang="en-IN" dirty="0" smtClean="0"/>
                            <a:t>Price A1</a:t>
                          </a:r>
                        </a:p>
                      </a:txBody>
                      <a:tcPr/>
                    </a:tc>
                    <a:tc>
                      <a:txBody>
                        <a:bodyPr/>
                        <a:lstStyle/>
                        <a:p>
                          <a:pPr marL="0" algn="l" defTabSz="914400" rtl="0" eaLnBrk="1" fontAlgn="b" latinLnBrk="0" hangingPunct="1"/>
                          <a:r>
                            <a:rPr lang="en-IN" sz="1800" kern="1200" dirty="0">
                              <a:solidFill>
                                <a:schemeClr val="dk1"/>
                              </a:solidFill>
                              <a:latin typeface="+mn-lt"/>
                              <a:ea typeface="+mn-ea"/>
                              <a:cs typeface="+mn-cs"/>
                            </a:rPr>
                            <a:t>0.1449422</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0.07</a:t>
                          </a:r>
                        </a:p>
                      </a:txBody>
                      <a:tcPr marL="9525" marR="9525" marT="9525" marB="0" anchor="b"/>
                    </a:tc>
                    <a:extLst>
                      <a:ext uri="{0D108BD9-81ED-4DB2-BD59-A6C34878D82A}">
                        <a16:rowId xmlns:a16="http://schemas.microsoft.com/office/drawing/2014/main" val="3521110177"/>
                      </a:ext>
                    </a:extLst>
                  </a:tr>
                  <a:tr h="370840">
                    <a:tc>
                      <a:txBody>
                        <a:bodyPr/>
                        <a:lstStyle/>
                        <a:p>
                          <a:r>
                            <a:rPr lang="en-IN" dirty="0" smtClean="0"/>
                            <a:t>Price A2</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0.3764964</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0.09</a:t>
                          </a:r>
                        </a:p>
                      </a:txBody>
                      <a:tcPr marL="9525" marR="9525" marT="9525" marB="0" anchor="b"/>
                    </a:tc>
                    <a:extLst>
                      <a:ext uri="{0D108BD9-81ED-4DB2-BD59-A6C34878D82A}">
                        <a16:rowId xmlns:a16="http://schemas.microsoft.com/office/drawing/2014/main" val="1467708638"/>
                      </a:ext>
                    </a:extLst>
                  </a:tr>
                  <a:tr h="370840">
                    <a:tc>
                      <a:txBody>
                        <a:bodyPr/>
                        <a:lstStyle/>
                        <a:p>
                          <a:r>
                            <a:rPr lang="en-IN" dirty="0" smtClean="0"/>
                            <a:t>AA Bond</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0.111081</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0.35</a:t>
                          </a:r>
                        </a:p>
                      </a:txBody>
                      <a:tcPr marL="9525" marR="9525" marT="9525" marB="0" anchor="b"/>
                    </a:tc>
                    <a:extLst>
                      <a:ext uri="{0D108BD9-81ED-4DB2-BD59-A6C34878D82A}">
                        <a16:rowId xmlns:a16="http://schemas.microsoft.com/office/drawing/2014/main" val="2569754153"/>
                      </a:ext>
                    </a:extLst>
                  </a:tr>
                  <a:tr h="370840">
                    <a:tc>
                      <a:txBody>
                        <a:bodyPr/>
                        <a:lstStyle/>
                        <a:p>
                          <a:r>
                            <a:rPr lang="en-IN" dirty="0" smtClean="0"/>
                            <a:t>CC Bond</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0.2531625</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0.25</a:t>
                          </a:r>
                        </a:p>
                      </a:txBody>
                      <a:tcPr marL="9525" marR="9525" marT="9525" marB="0" anchor="b"/>
                    </a:tc>
                    <a:extLst>
                      <a:ext uri="{0D108BD9-81ED-4DB2-BD59-A6C34878D82A}">
                        <a16:rowId xmlns:a16="http://schemas.microsoft.com/office/drawing/2014/main" val="3799962975"/>
                      </a:ext>
                    </a:extLst>
                  </a:tr>
                  <a:tr h="370840">
                    <a:tc>
                      <a:txBody>
                        <a:bodyPr/>
                        <a:lstStyle/>
                        <a:p>
                          <a:r>
                            <a:rPr lang="en-IN" dirty="0" smtClean="0"/>
                            <a:t>USD - INR</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0.0183705</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0.10</a:t>
                          </a:r>
                        </a:p>
                      </a:txBody>
                      <a:tcPr marL="9525" marR="9525" marT="9525" marB="0" anchor="b"/>
                    </a:tc>
                    <a:extLst>
                      <a:ext uri="{0D108BD9-81ED-4DB2-BD59-A6C34878D82A}">
                        <a16:rowId xmlns:a16="http://schemas.microsoft.com/office/drawing/2014/main" val="65896823"/>
                      </a:ext>
                    </a:extLst>
                  </a:tr>
                  <a:tr h="370840">
                    <a:tc>
                      <a:txBody>
                        <a:bodyPr/>
                        <a:lstStyle/>
                        <a:p>
                          <a:r>
                            <a:rPr lang="en-IN" dirty="0" smtClean="0"/>
                            <a:t>Mutual Fund J</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0.3089988</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0.05</a:t>
                          </a:r>
                        </a:p>
                      </a:txBody>
                      <a:tcPr marL="9525" marR="9525" marT="9525" marB="0" anchor="b"/>
                    </a:tc>
                    <a:extLst>
                      <a:ext uri="{0D108BD9-81ED-4DB2-BD59-A6C34878D82A}">
                        <a16:rowId xmlns:a16="http://schemas.microsoft.com/office/drawing/2014/main" val="1585492536"/>
                      </a:ext>
                    </a:extLst>
                  </a:tr>
                  <a:tr h="370840">
                    <a:tc>
                      <a:txBody>
                        <a:bodyPr/>
                        <a:lstStyle/>
                        <a:p>
                          <a:r>
                            <a:rPr lang="en-IN" dirty="0" smtClean="0"/>
                            <a:t>Cash</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0.0349981</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0.10</a:t>
                          </a:r>
                        </a:p>
                      </a:txBody>
                      <a:tcPr marL="9525" marR="9525" marT="9525" marB="0" anchor="b"/>
                    </a:tc>
                    <a:extLst>
                      <a:ext uri="{0D108BD9-81ED-4DB2-BD59-A6C34878D82A}">
                        <a16:rowId xmlns:a16="http://schemas.microsoft.com/office/drawing/2014/main" val="2584212824"/>
                      </a:ext>
                    </a:extLst>
                  </a:tr>
                  <a:tr h="370840">
                    <a:tc gridSpan="2">
                      <a:txBody>
                        <a:bodyPr/>
                        <a:lstStyle/>
                        <a:p>
                          <a:pPr algn="r"/>
                          <a:r>
                            <a:rPr lang="en-IN" dirty="0" smtClean="0"/>
                            <a:t>Total Expected Return</a:t>
                          </a:r>
                          <a:endParaRPr lang="en-IN" dirty="0"/>
                        </a:p>
                      </a:txBody>
                      <a:tcPr/>
                    </a:tc>
                    <a:tc hMerge="1">
                      <a:txBody>
                        <a:bodyPr/>
                        <a:lstStyle/>
                        <a:p>
                          <a:endParaRPr lang="en-IN" dirty="0"/>
                        </a:p>
                      </a:txBody>
                      <a:tcPr/>
                    </a:tc>
                    <a:tc>
                      <a:txBody>
                        <a:bodyPr/>
                        <a:lstStyle/>
                        <a:p>
                          <a:pPr algn="l" fontAlgn="b"/>
                          <a:r>
                            <a:rPr lang="en-IN" sz="1800" b="1" kern="1200" dirty="0">
                              <a:solidFill>
                                <a:schemeClr val="tx1"/>
                              </a:solidFill>
                              <a:latin typeface="+mn-lt"/>
                              <a:ea typeface="+mn-ea"/>
                              <a:cs typeface="+mn-cs"/>
                            </a:rPr>
                            <a:t>0.165331905</a:t>
                          </a:r>
                        </a:p>
                      </a:txBody>
                      <a:tcPr marL="9525" marR="9525" marT="9525" marB="0" anchor="ctr"/>
                    </a:tc>
                    <a:extLst>
                      <a:ext uri="{0D108BD9-81ED-4DB2-BD59-A6C34878D82A}">
                        <a16:rowId xmlns:a16="http://schemas.microsoft.com/office/drawing/2014/main" val="1237557078"/>
                      </a:ext>
                    </a:extLst>
                  </a:tr>
                  <a:tr h="370840">
                    <a:tc gridSpan="2">
                      <a:txBody>
                        <a:bodyPr/>
                        <a:lstStyle/>
                        <a:p>
                          <a:pPr algn="r"/>
                          <a:r>
                            <a:rPr lang="en-IN" dirty="0" smtClean="0"/>
                            <a:t>Portfolio</a:t>
                          </a:r>
                          <a:r>
                            <a:rPr lang="en-IN" baseline="0" dirty="0" smtClean="0"/>
                            <a:t> Standard Deviation</a:t>
                          </a:r>
                          <a:endParaRPr lang="en-IN" dirty="0"/>
                        </a:p>
                      </a:txBody>
                      <a:tcPr/>
                    </a:tc>
                    <a:tc hMerge="1">
                      <a:txBody>
                        <a:bodyPr/>
                        <a:lstStyle/>
                        <a:p>
                          <a:endParaRPr lang="en-IN"/>
                        </a:p>
                      </a:txBody>
                      <a:tcPr/>
                    </a:tc>
                    <a:tc>
                      <a:txBody>
                        <a:bodyPr/>
                        <a:lstStyle/>
                        <a:p>
                          <a:pPr algn="l" fontAlgn="b"/>
                          <a:r>
                            <a:rPr lang="en-IN" sz="1800" b="1" kern="1200" dirty="0" smtClean="0">
                              <a:solidFill>
                                <a:schemeClr val="tx1"/>
                              </a:solidFill>
                              <a:latin typeface="+mn-lt"/>
                              <a:ea typeface="+mn-ea"/>
                              <a:cs typeface="+mn-cs"/>
                            </a:rPr>
                            <a:t>0.058%</a:t>
                          </a:r>
                          <a:endParaRPr lang="en-IN" sz="1800" b="1" kern="1200" dirty="0">
                            <a:solidFill>
                              <a:schemeClr val="tx1"/>
                            </a:solidFill>
                            <a:latin typeface="+mn-lt"/>
                            <a:ea typeface="+mn-ea"/>
                            <a:cs typeface="+mn-cs"/>
                          </a:endParaRPr>
                        </a:p>
                      </a:txBody>
                      <a:tcPr marL="9525" marR="9525" marT="9525" marB="0" anchor="ctr"/>
                    </a:tc>
                    <a:extLst>
                      <a:ext uri="{0D108BD9-81ED-4DB2-BD59-A6C34878D82A}">
                        <a16:rowId xmlns:a16="http://schemas.microsoft.com/office/drawing/2014/main" val="4118773635"/>
                      </a:ext>
                    </a:extLst>
                  </a:tr>
                </a:tbl>
              </a:graphicData>
            </a:graphic>
          </p:graphicFrame>
        </mc:Choice>
        <mc:Fallback xmlns="">
          <p:graphicFrame>
            <p:nvGraphicFramePr>
              <p:cNvPr id="5" name="Content Placeholder 3"/>
              <p:cNvGraphicFramePr>
                <a:graphicFrameLocks noGrp="1"/>
              </p:cNvGraphicFramePr>
              <p:nvPr>
                <p:ph idx="1"/>
                <p:extLst>
                  <p:ext uri="{D42A27DB-BD31-4B8C-83A1-F6EECF244321}">
                    <p14:modId xmlns:p14="http://schemas.microsoft.com/office/powerpoint/2010/main" val="2051254939"/>
                  </p:ext>
                </p:extLst>
              </p:nvPr>
            </p:nvGraphicFramePr>
            <p:xfrm>
              <a:off x="838200" y="1149532"/>
              <a:ext cx="10515600" cy="3857689"/>
            </p:xfrm>
            <a:graphic>
              <a:graphicData uri="http://schemas.openxmlformats.org/drawingml/2006/table">
                <a:tbl>
                  <a:tblPr firstRow="1">
                    <a:tableStyleId>{5C22544A-7EE6-4342-B048-85BDC9FD1C3A}</a:tableStyleId>
                  </a:tblPr>
                  <a:tblGrid>
                    <a:gridCol w="1865441">
                      <a:extLst>
                        <a:ext uri="{9D8B030D-6E8A-4147-A177-3AD203B41FA5}">
                          <a16:colId xmlns:a16="http://schemas.microsoft.com/office/drawing/2014/main" val="3637372390"/>
                        </a:ext>
                      </a:extLst>
                    </a:gridCol>
                    <a:gridCol w="6709211">
                      <a:extLst>
                        <a:ext uri="{9D8B030D-6E8A-4147-A177-3AD203B41FA5}">
                          <a16:colId xmlns:a16="http://schemas.microsoft.com/office/drawing/2014/main" val="3554046888"/>
                        </a:ext>
                      </a:extLst>
                    </a:gridCol>
                    <a:gridCol w="1940948">
                      <a:extLst>
                        <a:ext uri="{9D8B030D-6E8A-4147-A177-3AD203B41FA5}">
                          <a16:colId xmlns:a16="http://schemas.microsoft.com/office/drawing/2014/main" val="1428756054"/>
                        </a:ext>
                      </a:extLst>
                    </a:gridCol>
                  </a:tblGrid>
                  <a:tr h="520129">
                    <a:tc>
                      <a:txBody>
                        <a:bodyPr/>
                        <a:lstStyle/>
                        <a:p>
                          <a:endParaRPr lang="en-IN" dirty="0"/>
                        </a:p>
                      </a:txBody>
                      <a:tcPr/>
                    </a:tc>
                    <a:tc>
                      <a:txBody>
                        <a:bodyPr/>
                        <a:lstStyle/>
                        <a:p>
                          <a:endParaRPr lang="en-US"/>
                        </a:p>
                      </a:txBody>
                      <a:tcPr>
                        <a:blipFill>
                          <a:blip r:embed="rId2"/>
                          <a:stretch>
                            <a:fillRect l="-27884" t="-5882" r="-29337" b="-664706"/>
                          </a:stretch>
                        </a:blipFill>
                      </a:tcPr>
                    </a:tc>
                    <a:tc>
                      <a:txBody>
                        <a:bodyPr/>
                        <a:lstStyle/>
                        <a:p>
                          <a:r>
                            <a:rPr lang="en-IN" dirty="0" smtClean="0"/>
                            <a:t>Weights</a:t>
                          </a:r>
                          <a:endParaRPr lang="en-IN" dirty="0"/>
                        </a:p>
                      </a:txBody>
                      <a:tcPr/>
                    </a:tc>
                    <a:extLst>
                      <a:ext uri="{0D108BD9-81ED-4DB2-BD59-A6C34878D82A}">
                        <a16:rowId xmlns:a16="http://schemas.microsoft.com/office/drawing/2014/main" val="2466485469"/>
                      </a:ext>
                    </a:extLst>
                  </a:tr>
                  <a:tr h="370840">
                    <a:tc>
                      <a:txBody>
                        <a:bodyPr/>
                        <a:lstStyle/>
                        <a:p>
                          <a:r>
                            <a:rPr lang="en-IN" dirty="0" smtClean="0"/>
                            <a:t>Price A1</a:t>
                          </a:r>
                        </a:p>
                      </a:txBody>
                      <a:tcPr/>
                    </a:tc>
                    <a:tc>
                      <a:txBody>
                        <a:bodyPr/>
                        <a:lstStyle/>
                        <a:p>
                          <a:pPr marL="0" algn="l" defTabSz="914400" rtl="0" eaLnBrk="1" fontAlgn="b" latinLnBrk="0" hangingPunct="1"/>
                          <a:r>
                            <a:rPr lang="en-IN" sz="1800" kern="1200" dirty="0">
                              <a:solidFill>
                                <a:schemeClr val="dk1"/>
                              </a:solidFill>
                              <a:latin typeface="+mn-lt"/>
                              <a:ea typeface="+mn-ea"/>
                              <a:cs typeface="+mn-cs"/>
                            </a:rPr>
                            <a:t>0.1449422</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0.07</a:t>
                          </a:r>
                        </a:p>
                      </a:txBody>
                      <a:tcPr marL="9525" marR="9525" marT="9525" marB="0" anchor="b"/>
                    </a:tc>
                    <a:extLst>
                      <a:ext uri="{0D108BD9-81ED-4DB2-BD59-A6C34878D82A}">
                        <a16:rowId xmlns:a16="http://schemas.microsoft.com/office/drawing/2014/main" val="3521110177"/>
                      </a:ext>
                    </a:extLst>
                  </a:tr>
                  <a:tr h="370840">
                    <a:tc>
                      <a:txBody>
                        <a:bodyPr/>
                        <a:lstStyle/>
                        <a:p>
                          <a:r>
                            <a:rPr lang="en-IN" dirty="0" smtClean="0"/>
                            <a:t>Price A2</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0.3764964</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0.09</a:t>
                          </a:r>
                        </a:p>
                      </a:txBody>
                      <a:tcPr marL="9525" marR="9525" marT="9525" marB="0" anchor="b"/>
                    </a:tc>
                    <a:extLst>
                      <a:ext uri="{0D108BD9-81ED-4DB2-BD59-A6C34878D82A}">
                        <a16:rowId xmlns:a16="http://schemas.microsoft.com/office/drawing/2014/main" val="1467708638"/>
                      </a:ext>
                    </a:extLst>
                  </a:tr>
                  <a:tr h="370840">
                    <a:tc>
                      <a:txBody>
                        <a:bodyPr/>
                        <a:lstStyle/>
                        <a:p>
                          <a:r>
                            <a:rPr lang="en-IN" dirty="0" smtClean="0"/>
                            <a:t>AA Bond</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0.111081</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0.35</a:t>
                          </a:r>
                        </a:p>
                      </a:txBody>
                      <a:tcPr marL="9525" marR="9525" marT="9525" marB="0" anchor="b"/>
                    </a:tc>
                    <a:extLst>
                      <a:ext uri="{0D108BD9-81ED-4DB2-BD59-A6C34878D82A}">
                        <a16:rowId xmlns:a16="http://schemas.microsoft.com/office/drawing/2014/main" val="2569754153"/>
                      </a:ext>
                    </a:extLst>
                  </a:tr>
                  <a:tr h="370840">
                    <a:tc>
                      <a:txBody>
                        <a:bodyPr/>
                        <a:lstStyle/>
                        <a:p>
                          <a:r>
                            <a:rPr lang="en-IN" dirty="0" smtClean="0"/>
                            <a:t>CC Bond</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0.2531625</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0.25</a:t>
                          </a:r>
                        </a:p>
                      </a:txBody>
                      <a:tcPr marL="9525" marR="9525" marT="9525" marB="0" anchor="b"/>
                    </a:tc>
                    <a:extLst>
                      <a:ext uri="{0D108BD9-81ED-4DB2-BD59-A6C34878D82A}">
                        <a16:rowId xmlns:a16="http://schemas.microsoft.com/office/drawing/2014/main" val="3799962975"/>
                      </a:ext>
                    </a:extLst>
                  </a:tr>
                  <a:tr h="370840">
                    <a:tc>
                      <a:txBody>
                        <a:bodyPr/>
                        <a:lstStyle/>
                        <a:p>
                          <a:r>
                            <a:rPr lang="en-IN" dirty="0" smtClean="0"/>
                            <a:t>USD - INR</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0.0183705</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0.10</a:t>
                          </a:r>
                        </a:p>
                      </a:txBody>
                      <a:tcPr marL="9525" marR="9525" marT="9525" marB="0" anchor="b"/>
                    </a:tc>
                    <a:extLst>
                      <a:ext uri="{0D108BD9-81ED-4DB2-BD59-A6C34878D82A}">
                        <a16:rowId xmlns:a16="http://schemas.microsoft.com/office/drawing/2014/main" val="65896823"/>
                      </a:ext>
                    </a:extLst>
                  </a:tr>
                  <a:tr h="370840">
                    <a:tc>
                      <a:txBody>
                        <a:bodyPr/>
                        <a:lstStyle/>
                        <a:p>
                          <a:r>
                            <a:rPr lang="en-IN" dirty="0" smtClean="0"/>
                            <a:t>Mutual Fund J</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0.3089988</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0.05</a:t>
                          </a:r>
                        </a:p>
                      </a:txBody>
                      <a:tcPr marL="9525" marR="9525" marT="9525" marB="0" anchor="b"/>
                    </a:tc>
                    <a:extLst>
                      <a:ext uri="{0D108BD9-81ED-4DB2-BD59-A6C34878D82A}">
                        <a16:rowId xmlns:a16="http://schemas.microsoft.com/office/drawing/2014/main" val="1585492536"/>
                      </a:ext>
                    </a:extLst>
                  </a:tr>
                  <a:tr h="370840">
                    <a:tc>
                      <a:txBody>
                        <a:bodyPr/>
                        <a:lstStyle/>
                        <a:p>
                          <a:r>
                            <a:rPr lang="en-IN" dirty="0" smtClean="0"/>
                            <a:t>Cash</a:t>
                          </a:r>
                          <a:endParaRPr lang="en-IN" dirty="0"/>
                        </a:p>
                      </a:txBody>
                      <a:tcPr/>
                    </a:tc>
                    <a:tc>
                      <a:txBody>
                        <a:bodyPr/>
                        <a:lstStyle/>
                        <a:p>
                          <a:pPr marL="0" algn="l" defTabSz="914400" rtl="0" eaLnBrk="1" fontAlgn="b" latinLnBrk="0" hangingPunct="1"/>
                          <a:r>
                            <a:rPr lang="en-IN" sz="1800" kern="1200" dirty="0">
                              <a:solidFill>
                                <a:schemeClr val="dk1"/>
                              </a:solidFill>
                              <a:latin typeface="+mn-lt"/>
                              <a:ea typeface="+mn-ea"/>
                              <a:cs typeface="+mn-cs"/>
                            </a:rPr>
                            <a:t>0.0349981</a:t>
                          </a:r>
                        </a:p>
                      </a:txBody>
                      <a:tcPr marL="9525" marR="9525" marT="9525" marB="0" anchor="b"/>
                    </a:tc>
                    <a:tc>
                      <a:txBody>
                        <a:bodyPr/>
                        <a:lstStyle/>
                        <a:p>
                          <a:pPr marL="0" algn="l" defTabSz="914400" rtl="0" eaLnBrk="1" fontAlgn="b" latinLnBrk="0" hangingPunct="1"/>
                          <a:r>
                            <a:rPr lang="en-IN" sz="1800" kern="1200" dirty="0">
                              <a:solidFill>
                                <a:schemeClr val="dk1"/>
                              </a:solidFill>
                              <a:latin typeface="+mn-lt"/>
                              <a:ea typeface="+mn-ea"/>
                              <a:cs typeface="+mn-cs"/>
                            </a:rPr>
                            <a:t>0.10</a:t>
                          </a:r>
                        </a:p>
                      </a:txBody>
                      <a:tcPr marL="9525" marR="9525" marT="9525" marB="0" anchor="b"/>
                    </a:tc>
                    <a:extLst>
                      <a:ext uri="{0D108BD9-81ED-4DB2-BD59-A6C34878D82A}">
                        <a16:rowId xmlns:a16="http://schemas.microsoft.com/office/drawing/2014/main" val="2584212824"/>
                      </a:ext>
                    </a:extLst>
                  </a:tr>
                  <a:tr h="370840">
                    <a:tc gridSpan="2">
                      <a:txBody>
                        <a:bodyPr/>
                        <a:lstStyle/>
                        <a:p>
                          <a:pPr algn="r"/>
                          <a:r>
                            <a:rPr lang="en-IN" dirty="0" smtClean="0"/>
                            <a:t>Total Expected Return</a:t>
                          </a:r>
                          <a:endParaRPr lang="en-IN" dirty="0"/>
                        </a:p>
                      </a:txBody>
                      <a:tcPr/>
                    </a:tc>
                    <a:tc hMerge="1">
                      <a:txBody>
                        <a:bodyPr/>
                        <a:lstStyle/>
                        <a:p>
                          <a:endParaRPr lang="en-IN" dirty="0"/>
                        </a:p>
                      </a:txBody>
                      <a:tcPr/>
                    </a:tc>
                    <a:tc>
                      <a:txBody>
                        <a:bodyPr/>
                        <a:lstStyle/>
                        <a:p>
                          <a:pPr algn="l" fontAlgn="b"/>
                          <a:r>
                            <a:rPr lang="en-IN" sz="1800" b="1" kern="1200" dirty="0">
                              <a:solidFill>
                                <a:schemeClr val="tx1"/>
                              </a:solidFill>
                              <a:latin typeface="+mn-lt"/>
                              <a:ea typeface="+mn-ea"/>
                              <a:cs typeface="+mn-cs"/>
                            </a:rPr>
                            <a:t>0.165331905</a:t>
                          </a:r>
                        </a:p>
                      </a:txBody>
                      <a:tcPr marL="9525" marR="9525" marT="9525" marB="0" anchor="ctr"/>
                    </a:tc>
                    <a:extLst>
                      <a:ext uri="{0D108BD9-81ED-4DB2-BD59-A6C34878D82A}">
                        <a16:rowId xmlns:a16="http://schemas.microsoft.com/office/drawing/2014/main" val="1237557078"/>
                      </a:ext>
                    </a:extLst>
                  </a:tr>
                  <a:tr h="370840">
                    <a:tc gridSpan="2">
                      <a:txBody>
                        <a:bodyPr/>
                        <a:lstStyle/>
                        <a:p>
                          <a:pPr algn="r"/>
                          <a:r>
                            <a:rPr lang="en-IN" dirty="0" smtClean="0"/>
                            <a:t>Portfolio</a:t>
                          </a:r>
                          <a:r>
                            <a:rPr lang="en-IN" baseline="0" dirty="0" smtClean="0"/>
                            <a:t> Standard Deviation</a:t>
                          </a:r>
                          <a:endParaRPr lang="en-IN" dirty="0"/>
                        </a:p>
                      </a:txBody>
                      <a:tcPr/>
                    </a:tc>
                    <a:tc hMerge="1">
                      <a:txBody>
                        <a:bodyPr/>
                        <a:lstStyle/>
                        <a:p>
                          <a:endParaRPr lang="en-IN"/>
                        </a:p>
                      </a:txBody>
                      <a:tcPr/>
                    </a:tc>
                    <a:tc>
                      <a:txBody>
                        <a:bodyPr/>
                        <a:lstStyle/>
                        <a:p>
                          <a:pPr algn="l" fontAlgn="b"/>
                          <a:r>
                            <a:rPr lang="en-IN" sz="1800" b="1" kern="1200" dirty="0" smtClean="0">
                              <a:solidFill>
                                <a:schemeClr val="tx1"/>
                              </a:solidFill>
                              <a:latin typeface="+mn-lt"/>
                              <a:ea typeface="+mn-ea"/>
                              <a:cs typeface="+mn-cs"/>
                            </a:rPr>
                            <a:t>0.058%</a:t>
                          </a:r>
                          <a:endParaRPr lang="en-IN" sz="1800" b="1" kern="1200" dirty="0">
                            <a:solidFill>
                              <a:schemeClr val="tx1"/>
                            </a:solidFill>
                            <a:latin typeface="+mn-lt"/>
                            <a:ea typeface="+mn-ea"/>
                            <a:cs typeface="+mn-cs"/>
                          </a:endParaRPr>
                        </a:p>
                      </a:txBody>
                      <a:tcPr marL="9525" marR="9525" marT="9525" marB="0" anchor="ctr"/>
                    </a:tc>
                    <a:extLst>
                      <a:ext uri="{0D108BD9-81ED-4DB2-BD59-A6C34878D82A}">
                        <a16:rowId xmlns:a16="http://schemas.microsoft.com/office/drawing/2014/main" val="4118773635"/>
                      </a:ext>
                    </a:extLst>
                  </a:tr>
                </a:tbl>
              </a:graphicData>
            </a:graphic>
          </p:graphicFrame>
        </mc:Fallback>
      </mc:AlternateContent>
      <p:sp>
        <p:nvSpPr>
          <p:cNvPr id="6" name="TextBox 5"/>
          <p:cNvSpPr txBox="1"/>
          <p:nvPr/>
        </p:nvSpPr>
        <p:spPr>
          <a:xfrm>
            <a:off x="838200" y="5281863"/>
            <a:ext cx="10515600" cy="1200329"/>
          </a:xfrm>
          <a:prstGeom prst="rect">
            <a:avLst/>
          </a:prstGeom>
          <a:noFill/>
        </p:spPr>
        <p:txBody>
          <a:bodyPr wrap="square" rtlCol="0">
            <a:spAutoFit/>
          </a:bodyPr>
          <a:lstStyle/>
          <a:p>
            <a:r>
              <a:rPr lang="en-IN" dirty="0" smtClean="0"/>
              <a:t>NOTE: Here the convergence issues were faced, as standard deviation ranged from 0.058% to 0.3% with corresponding return ranging from 0.15 to 0.17. It may be because of GRG Non-linear excel optimization. The better solution could have been obtained by using R quad package to do quadratic optimization using linear constraints</a:t>
            </a:r>
            <a:endParaRPr lang="en-IN" dirty="0"/>
          </a:p>
        </p:txBody>
      </p:sp>
    </p:spTree>
    <p:extLst>
      <p:ext uri="{BB962C8B-B14F-4D97-AF65-F5344CB8AC3E}">
        <p14:creationId xmlns:p14="http://schemas.microsoft.com/office/powerpoint/2010/main" val="2729641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070"/>
          </a:xfrm>
        </p:spPr>
        <p:txBody>
          <a:bodyPr>
            <a:normAutofit fontScale="90000"/>
          </a:bodyPr>
          <a:lstStyle/>
          <a:p>
            <a:r>
              <a:rPr lang="en-IN" dirty="0" smtClean="0"/>
              <a:t>Risk Neutral Algorithm in R</a:t>
            </a:r>
            <a:endParaRPr lang="en-IN" dirty="0"/>
          </a:p>
        </p:txBody>
      </p:sp>
      <p:sp>
        <p:nvSpPr>
          <p:cNvPr id="3" name="Content Placeholder 2"/>
          <p:cNvSpPr>
            <a:spLocks noGrp="1"/>
          </p:cNvSpPr>
          <p:nvPr>
            <p:ph idx="1"/>
          </p:nvPr>
        </p:nvSpPr>
        <p:spPr>
          <a:xfrm>
            <a:off x="365936" y="1148316"/>
            <a:ext cx="11606323" cy="4582632"/>
          </a:xfrm>
        </p:spPr>
        <p:txBody>
          <a:bodyPr>
            <a:noAutofit/>
          </a:bodyPr>
          <a:lstStyle/>
          <a:p>
            <a:pPr marL="342900" indent="-342900">
              <a:lnSpc>
                <a:spcPct val="100000"/>
              </a:lnSpc>
              <a:spcBef>
                <a:spcPts val="800"/>
              </a:spcBef>
              <a:buFont typeface="+mj-lt"/>
              <a:buAutoNum type="arabicPeriod"/>
            </a:pPr>
            <a:r>
              <a:rPr lang="en-IN" sz="1600" dirty="0" smtClean="0">
                <a:latin typeface="Courier New" panose="02070309020205020404" pitchFamily="49" charset="0"/>
                <a:cs typeface="Courier New" panose="02070309020205020404" pitchFamily="49" charset="0"/>
              </a:rPr>
              <a:t>Get the input of named returns vectors which corresponds return of security with its name</a:t>
            </a:r>
          </a:p>
          <a:p>
            <a:pPr marL="342900" indent="-342900">
              <a:lnSpc>
                <a:spcPct val="100000"/>
              </a:lnSpc>
              <a:spcBef>
                <a:spcPts val="800"/>
              </a:spcBef>
              <a:buFont typeface="+mj-lt"/>
              <a:buAutoNum type="arabicPeriod"/>
            </a:pPr>
            <a:r>
              <a:rPr lang="en-IN" sz="1600" dirty="0" smtClean="0">
                <a:latin typeface="Courier New" panose="02070309020205020404" pitchFamily="49" charset="0"/>
                <a:cs typeface="Courier New" panose="02070309020205020404" pitchFamily="49" charset="0"/>
              </a:rPr>
              <a:t>To satisfy the Asset class diversification constraints, do as follows</a:t>
            </a:r>
          </a:p>
          <a:p>
            <a:pPr marL="800100" lvl="1" indent="-342900">
              <a:lnSpc>
                <a:spcPct val="100000"/>
              </a:lnSpc>
              <a:spcBef>
                <a:spcPts val="800"/>
              </a:spcBef>
              <a:buFont typeface="+mj-lt"/>
              <a:buAutoNum type="alphaLcPeriod"/>
            </a:pPr>
            <a:r>
              <a:rPr lang="en-IN" sz="1600" dirty="0" smtClean="0">
                <a:latin typeface="Courier New" panose="02070309020205020404" pitchFamily="49" charset="0"/>
                <a:cs typeface="Courier New" panose="02070309020205020404" pitchFamily="49" charset="0"/>
              </a:rPr>
              <a:t>Get the best products from each of the asset class</a:t>
            </a:r>
          </a:p>
          <a:p>
            <a:pPr marL="800100" lvl="1" indent="-342900">
              <a:lnSpc>
                <a:spcPct val="100000"/>
              </a:lnSpc>
              <a:spcBef>
                <a:spcPts val="800"/>
              </a:spcBef>
              <a:buFont typeface="+mj-lt"/>
              <a:buAutoNum type="alphaLcPeriod"/>
            </a:pPr>
            <a:r>
              <a:rPr lang="en-IN" sz="1600" dirty="0" smtClean="0">
                <a:latin typeface="Courier New" panose="02070309020205020404" pitchFamily="49" charset="0"/>
                <a:cs typeface="Courier New" panose="02070309020205020404" pitchFamily="49" charset="0"/>
              </a:rPr>
              <a:t>Select the best 3 products of now available best 7 products</a:t>
            </a:r>
          </a:p>
          <a:p>
            <a:pPr marL="800100" lvl="1" indent="-342900">
              <a:lnSpc>
                <a:spcPct val="100000"/>
              </a:lnSpc>
              <a:spcBef>
                <a:spcPts val="800"/>
              </a:spcBef>
              <a:buFont typeface="+mj-lt"/>
              <a:buAutoNum type="alphaLcPeriod"/>
            </a:pPr>
            <a:r>
              <a:rPr lang="en-IN" sz="1600" dirty="0" smtClean="0">
                <a:latin typeface="Courier New" panose="02070309020205020404" pitchFamily="49" charset="0"/>
                <a:cs typeface="Courier New" panose="02070309020205020404" pitchFamily="49" charset="0"/>
              </a:rPr>
              <a:t>Give these 3 best products the weight of 0.35</a:t>
            </a:r>
          </a:p>
          <a:p>
            <a:pPr marL="457200" lvl="1" indent="0">
              <a:lnSpc>
                <a:spcPct val="100000"/>
              </a:lnSpc>
              <a:spcBef>
                <a:spcPts val="800"/>
              </a:spcBef>
              <a:buNone/>
            </a:pPr>
            <a:r>
              <a:rPr lang="en-IN" sz="1600" i="1" u="sng" dirty="0" smtClean="0">
                <a:latin typeface="Courier New" panose="02070309020205020404" pitchFamily="49" charset="0"/>
                <a:cs typeface="Courier New" panose="02070309020205020404" pitchFamily="49" charset="0"/>
              </a:rPr>
              <a:t>Now </a:t>
            </a:r>
            <a:r>
              <a:rPr lang="en-IN" sz="1600" i="1" u="sng" dirty="0">
                <a:latin typeface="Courier New" panose="02070309020205020404" pitchFamily="49" charset="0"/>
                <a:cs typeface="Courier New" panose="02070309020205020404" pitchFamily="49" charset="0"/>
              </a:rPr>
              <a:t>given that no. of asset product should range from 5 to 7 And since 3 has already been choosen. So Now select products in range of 2 to 4. </a:t>
            </a:r>
            <a:endParaRPr lang="en-IN" sz="1600" dirty="0" smtClean="0">
              <a:latin typeface="Courier New" panose="02070309020205020404" pitchFamily="49" charset="0"/>
              <a:cs typeface="Courier New" panose="02070309020205020404" pitchFamily="49" charset="0"/>
            </a:endParaRPr>
          </a:p>
          <a:p>
            <a:pPr marL="342900" indent="-342900">
              <a:lnSpc>
                <a:spcPct val="100000"/>
              </a:lnSpc>
              <a:spcBef>
                <a:spcPts val="800"/>
              </a:spcBef>
              <a:buFont typeface="+mj-lt"/>
              <a:buAutoNum type="arabicPeriod"/>
            </a:pPr>
            <a:r>
              <a:rPr lang="en-IN" sz="1600" dirty="0" smtClean="0">
                <a:latin typeface="Courier New" panose="02070309020205020404" pitchFamily="49" charset="0"/>
                <a:cs typeface="Courier New" panose="02070309020205020404" pitchFamily="49" charset="0"/>
              </a:rPr>
              <a:t>Run the for loop for j = 2 to 4, j = no. of remaining products to be choosen</a:t>
            </a:r>
          </a:p>
          <a:p>
            <a:pPr marL="800100" lvl="1" indent="-342900">
              <a:lnSpc>
                <a:spcPct val="100000"/>
              </a:lnSpc>
              <a:spcBef>
                <a:spcPts val="800"/>
              </a:spcBef>
              <a:buFont typeface="+mj-lt"/>
              <a:buAutoNum type="arabicPeriod"/>
            </a:pPr>
            <a:r>
              <a:rPr lang="en-IN" sz="1600" dirty="0" smtClean="0">
                <a:latin typeface="Courier New" panose="02070309020205020404" pitchFamily="49" charset="0"/>
                <a:cs typeface="Courier New" panose="02070309020205020404" pitchFamily="49" charset="0"/>
              </a:rPr>
              <a:t>For j = 2, select best 2 out of 16(19-3), assign the weights using lp function in r, calculate, ER1</a:t>
            </a:r>
          </a:p>
          <a:p>
            <a:pPr marL="457200" lvl="1" indent="0">
              <a:lnSpc>
                <a:spcPct val="100000"/>
              </a:lnSpc>
              <a:spcBef>
                <a:spcPts val="800"/>
              </a:spcBef>
              <a:buNone/>
            </a:pPr>
            <a:r>
              <a:rPr lang="en-IN" sz="1600" i="1" u="sng" dirty="0" smtClean="0">
                <a:latin typeface="Courier New" panose="02070309020205020404" pitchFamily="49" charset="0"/>
                <a:cs typeface="Courier New" panose="02070309020205020404" pitchFamily="49" charset="0"/>
              </a:rPr>
              <a:t>The weights assigned should satisfy the weights constraints of products and classes</a:t>
            </a:r>
          </a:p>
          <a:p>
            <a:pPr marL="800100" lvl="1" indent="-342900">
              <a:lnSpc>
                <a:spcPct val="100000"/>
              </a:lnSpc>
              <a:spcBef>
                <a:spcPts val="800"/>
              </a:spcBef>
              <a:buFont typeface="+mj-lt"/>
              <a:buAutoNum type="arabicPeriod"/>
            </a:pPr>
            <a:r>
              <a:rPr lang="en-IN" sz="1600" dirty="0" smtClean="0">
                <a:latin typeface="Courier New" panose="02070309020205020404" pitchFamily="49" charset="0"/>
                <a:cs typeface="Courier New" panose="02070309020205020404" pitchFamily="49" charset="0"/>
              </a:rPr>
              <a:t>For j = 3, </a:t>
            </a:r>
            <a:r>
              <a:rPr lang="en-IN" sz="1600" dirty="0">
                <a:latin typeface="Courier New" panose="02070309020205020404" pitchFamily="49" charset="0"/>
                <a:cs typeface="Courier New" panose="02070309020205020404" pitchFamily="49" charset="0"/>
              </a:rPr>
              <a:t>select best </a:t>
            </a:r>
            <a:r>
              <a:rPr lang="en-IN" sz="1600" dirty="0" smtClean="0">
                <a:latin typeface="Courier New" panose="02070309020205020404" pitchFamily="49" charset="0"/>
                <a:cs typeface="Courier New" panose="02070309020205020404" pitchFamily="49" charset="0"/>
              </a:rPr>
              <a:t>3 </a:t>
            </a:r>
            <a:r>
              <a:rPr lang="en-IN" sz="1600" dirty="0">
                <a:latin typeface="Courier New" panose="02070309020205020404" pitchFamily="49" charset="0"/>
                <a:cs typeface="Courier New" panose="02070309020205020404" pitchFamily="49" charset="0"/>
              </a:rPr>
              <a:t>out of 16(19-3), assign the weights using lp function in r, calculate, </a:t>
            </a:r>
            <a:r>
              <a:rPr lang="en-IN" sz="1600" dirty="0" smtClean="0">
                <a:latin typeface="Courier New" panose="02070309020205020404" pitchFamily="49" charset="0"/>
                <a:cs typeface="Courier New" panose="02070309020205020404" pitchFamily="49" charset="0"/>
              </a:rPr>
              <a:t>ER2</a:t>
            </a:r>
          </a:p>
          <a:p>
            <a:pPr marL="800100" lvl="1" indent="-342900">
              <a:lnSpc>
                <a:spcPct val="100000"/>
              </a:lnSpc>
              <a:spcBef>
                <a:spcPts val="800"/>
              </a:spcBef>
              <a:buFont typeface="+mj-lt"/>
              <a:buAutoNum type="arabicPeriod"/>
            </a:pPr>
            <a:r>
              <a:rPr lang="en-IN" sz="1600" dirty="0">
                <a:latin typeface="Courier New" panose="02070309020205020404" pitchFamily="49" charset="0"/>
                <a:cs typeface="Courier New" panose="02070309020205020404" pitchFamily="49" charset="0"/>
              </a:rPr>
              <a:t>For j = </a:t>
            </a:r>
            <a:r>
              <a:rPr lang="en-IN" sz="1600" dirty="0" smtClean="0">
                <a:latin typeface="Courier New" panose="02070309020205020404" pitchFamily="49" charset="0"/>
                <a:cs typeface="Courier New" panose="02070309020205020404" pitchFamily="49" charset="0"/>
              </a:rPr>
              <a:t>4, </a:t>
            </a:r>
            <a:r>
              <a:rPr lang="en-IN" sz="1600" dirty="0">
                <a:latin typeface="Courier New" panose="02070309020205020404" pitchFamily="49" charset="0"/>
                <a:cs typeface="Courier New" panose="02070309020205020404" pitchFamily="49" charset="0"/>
              </a:rPr>
              <a:t>select best </a:t>
            </a:r>
            <a:r>
              <a:rPr lang="en-IN" sz="1600" dirty="0" smtClean="0">
                <a:latin typeface="Courier New" panose="02070309020205020404" pitchFamily="49" charset="0"/>
                <a:cs typeface="Courier New" panose="02070309020205020404" pitchFamily="49" charset="0"/>
              </a:rPr>
              <a:t>4 </a:t>
            </a:r>
            <a:r>
              <a:rPr lang="en-IN" sz="1600" dirty="0">
                <a:latin typeface="Courier New" panose="02070309020205020404" pitchFamily="49" charset="0"/>
                <a:cs typeface="Courier New" panose="02070309020205020404" pitchFamily="49" charset="0"/>
              </a:rPr>
              <a:t>out of 16(19-3), assign the weights using lp function in r, calculate, </a:t>
            </a:r>
            <a:r>
              <a:rPr lang="en-IN" sz="1600" dirty="0" smtClean="0">
                <a:latin typeface="Courier New" panose="02070309020205020404" pitchFamily="49" charset="0"/>
                <a:cs typeface="Courier New" panose="02070309020205020404" pitchFamily="49" charset="0"/>
              </a:rPr>
              <a:t>ER3</a:t>
            </a:r>
          </a:p>
          <a:p>
            <a:pPr marL="342900" indent="-342900">
              <a:lnSpc>
                <a:spcPct val="100000"/>
              </a:lnSpc>
              <a:spcBef>
                <a:spcPts val="800"/>
              </a:spcBef>
              <a:buFont typeface="+mj-lt"/>
              <a:buAutoNum type="arabicPeriod"/>
            </a:pPr>
            <a:r>
              <a:rPr lang="en-IN" sz="1600" dirty="0" smtClean="0">
                <a:latin typeface="Courier New" panose="02070309020205020404" pitchFamily="49" charset="0"/>
                <a:cs typeface="Courier New" panose="02070309020205020404" pitchFamily="49" charset="0"/>
              </a:rPr>
              <a:t>Now select the best ER of these three ERs, uses those weights at the outcome</a:t>
            </a:r>
            <a:endParaRPr lang="en-I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2296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937" y="0"/>
            <a:ext cx="11089766" cy="913146"/>
          </a:xfrm>
        </p:spPr>
        <p:txBody>
          <a:bodyPr>
            <a:normAutofit fontScale="90000"/>
          </a:bodyPr>
          <a:lstStyle/>
          <a:p>
            <a:r>
              <a:rPr lang="en-IN" dirty="0" smtClean="0"/>
              <a:t>Part D: Actual Return/Risk of Portfolio</a:t>
            </a:r>
            <a:endParaRPr lang="en-IN" dirty="0"/>
          </a:p>
        </p:txBody>
      </p:sp>
      <p:pic>
        <p:nvPicPr>
          <p:cNvPr id="6" name="Picture 5"/>
          <p:cNvPicPr>
            <a:picLocks noChangeAspect="1"/>
          </p:cNvPicPr>
          <p:nvPr/>
        </p:nvPicPr>
        <p:blipFill>
          <a:blip r:embed="rId2"/>
          <a:stretch>
            <a:fillRect/>
          </a:stretch>
        </p:blipFill>
        <p:spPr>
          <a:xfrm>
            <a:off x="4252330" y="1084998"/>
            <a:ext cx="4295775" cy="4581525"/>
          </a:xfrm>
          <a:prstGeom prst="rect">
            <a:avLst/>
          </a:prstGeom>
        </p:spPr>
      </p:pic>
      <p:pic>
        <p:nvPicPr>
          <p:cNvPr id="9" name="Picture 8"/>
          <p:cNvPicPr>
            <a:picLocks noChangeAspect="1"/>
          </p:cNvPicPr>
          <p:nvPr/>
        </p:nvPicPr>
        <p:blipFill>
          <a:blip r:embed="rId3"/>
          <a:stretch>
            <a:fillRect/>
          </a:stretch>
        </p:blipFill>
        <p:spPr>
          <a:xfrm>
            <a:off x="356158" y="1285875"/>
            <a:ext cx="3686175" cy="4752975"/>
          </a:xfrm>
          <a:prstGeom prst="rect">
            <a:avLst/>
          </a:prstGeom>
        </p:spPr>
      </p:pic>
      <p:sp>
        <p:nvSpPr>
          <p:cNvPr id="10" name="TextBox 9"/>
          <p:cNvSpPr txBox="1"/>
          <p:nvPr/>
        </p:nvSpPr>
        <p:spPr>
          <a:xfrm>
            <a:off x="8927432" y="1106905"/>
            <a:ext cx="2947736" cy="286232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For Mr. Y, the returns requirements are satisfied</a:t>
            </a:r>
          </a:p>
          <a:p>
            <a:pPr marL="285750" indent="-285750">
              <a:buFont typeface="Arial" panose="020B0604020202020204" pitchFamily="34" charset="0"/>
              <a:buChar char="•"/>
            </a:pPr>
            <a:r>
              <a:rPr lang="en-IN" dirty="0" smtClean="0"/>
              <a:t>For Mr X, the expected return requirement of atleast equal to 15% is not satisfied</a:t>
            </a:r>
          </a:p>
          <a:p>
            <a:pPr marL="285750" indent="-285750">
              <a:buFont typeface="Arial" panose="020B0604020202020204" pitchFamily="34" charset="0"/>
              <a:buChar char="•"/>
            </a:pPr>
            <a:r>
              <a:rPr lang="en-IN" dirty="0" smtClean="0"/>
              <a:t>The value of observed risk or standard deviation is too low. More careful analysis needs to be done</a:t>
            </a:r>
            <a:endParaRPr lang="en-IN" dirty="0"/>
          </a:p>
        </p:txBody>
      </p:sp>
    </p:spTree>
    <p:extLst>
      <p:ext uri="{BB962C8B-B14F-4D97-AF65-F5344CB8AC3E}">
        <p14:creationId xmlns:p14="http://schemas.microsoft.com/office/powerpoint/2010/main" val="1819258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709739"/>
            <a:ext cx="10515600" cy="1731294"/>
          </a:xfrm>
        </p:spPr>
        <p:txBody>
          <a:bodyPr/>
          <a:lstStyle/>
          <a:p>
            <a:pPr algn="ctr"/>
            <a:r>
              <a:rPr lang="en-IN" dirty="0" smtClean="0"/>
              <a:t> Price Modeling</a:t>
            </a:r>
            <a:endParaRPr lang="en-IN" dirty="0"/>
          </a:p>
        </p:txBody>
      </p:sp>
      <p:sp>
        <p:nvSpPr>
          <p:cNvPr id="5" name="Text Placeholder 4"/>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11207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of Geometric Brownian Motion vs Regression Technique</a:t>
            </a:r>
            <a:endParaRPr lang="en-IN" dirty="0"/>
          </a:p>
        </p:txBody>
      </p:sp>
      <p:sp>
        <p:nvSpPr>
          <p:cNvPr id="3" name="Content Placeholder 2"/>
          <p:cNvSpPr>
            <a:spLocks noGrp="1"/>
          </p:cNvSpPr>
          <p:nvPr>
            <p:ph idx="1"/>
          </p:nvPr>
        </p:nvSpPr>
        <p:spPr/>
        <p:txBody>
          <a:bodyPr/>
          <a:lstStyle/>
          <a:p>
            <a:r>
              <a:rPr lang="en-IN" dirty="0" smtClean="0"/>
              <a:t>Geometric Brownian Motion is mostly preferred as compared to the regression techniques this is due the fact that regression provides an estimate of prices without taking in to account random variation of prices in the short run. Geometric Brownian Motion Method is able to correct this flaw by incorporating “</a:t>
            </a:r>
            <a:r>
              <a:rPr lang="el-GR" dirty="0" smtClean="0"/>
              <a:t>μ</a:t>
            </a:r>
            <a:r>
              <a:rPr lang="en-IN" dirty="0" smtClean="0"/>
              <a:t> </a:t>
            </a:r>
            <a:r>
              <a:rPr lang="en-IN" dirty="0" err="1" smtClean="0"/>
              <a:t>dt</a:t>
            </a:r>
            <a:r>
              <a:rPr lang="en-IN" dirty="0" smtClean="0"/>
              <a:t>” which takes in to account the expected return over period t and  “</a:t>
            </a:r>
            <a:r>
              <a:rPr lang="el-GR" dirty="0"/>
              <a:t>σ</a:t>
            </a:r>
            <a:r>
              <a:rPr lang="en-IN" dirty="0"/>
              <a:t> </a:t>
            </a:r>
            <a:r>
              <a:rPr lang="el-GR" dirty="0"/>
              <a:t>δ</a:t>
            </a:r>
            <a:r>
              <a:rPr lang="en-IN" dirty="0"/>
              <a:t> </a:t>
            </a:r>
            <a:r>
              <a:rPr lang="en-IN" dirty="0" err="1" smtClean="0"/>
              <a:t>sqrt</a:t>
            </a:r>
            <a:r>
              <a:rPr lang="en-IN" dirty="0" smtClean="0"/>
              <a:t>(</a:t>
            </a:r>
            <a:r>
              <a:rPr lang="en-IN" dirty="0" err="1" smtClean="0"/>
              <a:t>dt</a:t>
            </a:r>
            <a:r>
              <a:rPr lang="en-IN" dirty="0" smtClean="0"/>
              <a:t>)” term which is representative of the random motion of prices around it’s expected value. The expected volatility “</a:t>
            </a:r>
            <a:r>
              <a:rPr lang="el-GR" dirty="0" smtClean="0"/>
              <a:t>σ</a:t>
            </a:r>
            <a:r>
              <a:rPr lang="en-IN" dirty="0" smtClean="0"/>
              <a:t>” is multiplied by a random component “</a:t>
            </a:r>
            <a:r>
              <a:rPr lang="el-GR" dirty="0"/>
              <a:t>δ</a:t>
            </a:r>
            <a:r>
              <a:rPr lang="en-IN" dirty="0"/>
              <a:t> </a:t>
            </a:r>
            <a:r>
              <a:rPr lang="en-IN" dirty="0" err="1" smtClean="0"/>
              <a:t>sqrt</a:t>
            </a:r>
            <a:r>
              <a:rPr lang="en-IN" dirty="0" smtClean="0"/>
              <a:t>(</a:t>
            </a:r>
            <a:r>
              <a:rPr lang="en-IN" dirty="0" err="1" smtClean="0"/>
              <a:t>dt</a:t>
            </a:r>
            <a:r>
              <a:rPr lang="en-IN" dirty="0" smtClean="0"/>
              <a:t>)”. The weight of the random component increases as “</a:t>
            </a:r>
            <a:r>
              <a:rPr lang="en-IN" dirty="0" err="1" smtClean="0"/>
              <a:t>dt</a:t>
            </a:r>
            <a:r>
              <a:rPr lang="en-IN" dirty="0" smtClean="0"/>
              <a:t>” increases.</a:t>
            </a:r>
            <a:endParaRPr lang="en-IN" dirty="0"/>
          </a:p>
        </p:txBody>
      </p:sp>
    </p:spTree>
    <p:extLst>
      <p:ext uri="{BB962C8B-B14F-4D97-AF65-F5344CB8AC3E}">
        <p14:creationId xmlns:p14="http://schemas.microsoft.com/office/powerpoint/2010/main" val="3757712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Brownian Model</a:t>
            </a:r>
            <a:endParaRPr lang="en-IN" dirty="0"/>
          </a:p>
        </p:txBody>
      </p:sp>
      <p:sp>
        <p:nvSpPr>
          <p:cNvPr id="3" name="Content Placeholder 2"/>
          <p:cNvSpPr>
            <a:spLocks noGrp="1"/>
          </p:cNvSpPr>
          <p:nvPr>
            <p:ph idx="1"/>
          </p:nvPr>
        </p:nvSpPr>
        <p:spPr>
          <a:xfrm>
            <a:off x="838200" y="1347643"/>
            <a:ext cx="4606636" cy="5219412"/>
          </a:xfrm>
        </p:spPr>
        <p:txBody>
          <a:bodyPr>
            <a:normAutofit fontScale="85000" lnSpcReduction="10000"/>
          </a:bodyPr>
          <a:lstStyle/>
          <a:p>
            <a:endParaRPr lang="en-IN" dirty="0" smtClean="0"/>
          </a:p>
          <a:p>
            <a:r>
              <a:rPr lang="en-IN" dirty="0" smtClean="0"/>
              <a:t>r</a:t>
            </a:r>
            <a:r>
              <a:rPr lang="en-IN" baseline="-25000" dirty="0" smtClean="0"/>
              <a:t>t</a:t>
            </a:r>
            <a:r>
              <a:rPr lang="en-IN" dirty="0" smtClean="0"/>
              <a:t> </a:t>
            </a:r>
            <a:r>
              <a:rPr lang="en-IN" dirty="0"/>
              <a:t>= S(t) – S(t-1)/S(t-1)</a:t>
            </a:r>
            <a:br>
              <a:rPr lang="en-IN" dirty="0"/>
            </a:br>
            <a:r>
              <a:rPr lang="en-IN" dirty="0"/>
              <a:t>1 + </a:t>
            </a:r>
            <a:r>
              <a:rPr lang="en-IN" dirty="0" smtClean="0"/>
              <a:t>r</a:t>
            </a:r>
            <a:r>
              <a:rPr lang="en-IN" baseline="-25000" dirty="0" smtClean="0"/>
              <a:t>t</a:t>
            </a:r>
            <a:r>
              <a:rPr lang="en-IN" dirty="0" smtClean="0"/>
              <a:t> </a:t>
            </a:r>
            <a:r>
              <a:rPr lang="en-IN" dirty="0"/>
              <a:t>= S(t) / S(t-1)</a:t>
            </a:r>
            <a:br>
              <a:rPr lang="en-IN" dirty="0"/>
            </a:br>
            <a:r>
              <a:rPr lang="en-IN" dirty="0"/>
              <a:t> </a:t>
            </a:r>
            <a:r>
              <a:rPr lang="en-IN" baseline="-25000" dirty="0"/>
              <a:t/>
            </a:r>
            <a:br>
              <a:rPr lang="en-IN" baseline="-25000" dirty="0"/>
            </a:br>
            <a:r>
              <a:rPr lang="en-IN" dirty="0"/>
              <a:t>Assumption</a:t>
            </a:r>
            <a:br>
              <a:rPr lang="en-IN" dirty="0"/>
            </a:br>
            <a:r>
              <a:rPr lang="en-IN" dirty="0"/>
              <a:t>log ( 1 + </a:t>
            </a:r>
            <a:r>
              <a:rPr lang="en-IN" dirty="0" smtClean="0"/>
              <a:t>r</a:t>
            </a:r>
            <a:r>
              <a:rPr lang="en-IN" baseline="-25000" dirty="0" smtClean="0"/>
              <a:t>t</a:t>
            </a:r>
            <a:r>
              <a:rPr lang="en-IN" dirty="0" smtClean="0"/>
              <a:t>) </a:t>
            </a:r>
            <a:r>
              <a:rPr lang="en-IN" dirty="0"/>
              <a:t>= </a:t>
            </a:r>
            <a:r>
              <a:rPr lang="en-IN" dirty="0" smtClean="0"/>
              <a:t>r</a:t>
            </a:r>
            <a:r>
              <a:rPr lang="en-IN" baseline="-25000" dirty="0" smtClean="0"/>
              <a:t>t</a:t>
            </a:r>
            <a:r>
              <a:rPr lang="en-IN" baseline="-25000" dirty="0"/>
              <a:t/>
            </a:r>
            <a:br>
              <a:rPr lang="en-IN" baseline="-25000" dirty="0"/>
            </a:br>
            <a:r>
              <a:rPr lang="en-IN" dirty="0" err="1" smtClean="0"/>
              <a:t>r</a:t>
            </a:r>
            <a:r>
              <a:rPr lang="en-IN" baseline="-25000" dirty="0" err="1" smtClean="0"/>
              <a:t>t</a:t>
            </a:r>
            <a:r>
              <a:rPr lang="en-IN" dirty="0" smtClean="0"/>
              <a:t> </a:t>
            </a:r>
            <a:r>
              <a:rPr lang="en-IN" dirty="0"/>
              <a:t>= log (S (t) / S(t-1</a:t>
            </a:r>
            <a:r>
              <a:rPr lang="en-IN" dirty="0" smtClean="0"/>
              <a:t>))</a:t>
            </a:r>
          </a:p>
          <a:p>
            <a:r>
              <a:rPr lang="en-IN" dirty="0" smtClean="0"/>
              <a:t>We expect prices of assets to increase over time in the long run but in the short run the prices of the assets are expected to showcase random motion. The random motion is taken into account with the help of factor B(t).</a:t>
            </a:r>
            <a:endParaRPr lang="en-IN" dirty="0"/>
          </a:p>
          <a:p>
            <a:pPr marL="0" indent="0">
              <a:buNone/>
            </a:pPr>
            <a:endParaRPr lang="en-IN" dirty="0"/>
          </a:p>
          <a:p>
            <a:pPr marL="0" indent="0">
              <a:buNone/>
            </a:pPr>
            <a:r>
              <a:rPr lang="en-IN" baseline="-25000" dirty="0" smtClean="0"/>
              <a:t> </a:t>
            </a:r>
          </a:p>
        </p:txBody>
      </p:sp>
      <p:graphicFrame>
        <p:nvGraphicFramePr>
          <p:cNvPr id="4" name="Chart 3"/>
          <p:cNvGraphicFramePr>
            <a:graphicFrameLocks/>
          </p:cNvGraphicFramePr>
          <p:nvPr>
            <p:extLst/>
          </p:nvPr>
        </p:nvGraphicFramePr>
        <p:xfrm>
          <a:off x="5424055" y="2223656"/>
          <a:ext cx="5673436" cy="2784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8831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Brownian Model</a:t>
            </a:r>
            <a:endParaRPr lang="en-IN" dirty="0"/>
          </a:p>
        </p:txBody>
      </p:sp>
      <p:sp>
        <p:nvSpPr>
          <p:cNvPr id="3" name="Content Placeholder 2"/>
          <p:cNvSpPr>
            <a:spLocks noGrp="1"/>
          </p:cNvSpPr>
          <p:nvPr>
            <p:ph idx="1"/>
          </p:nvPr>
        </p:nvSpPr>
        <p:spPr/>
        <p:txBody>
          <a:bodyPr>
            <a:normAutofit fontScale="92500" lnSpcReduction="20000"/>
          </a:bodyPr>
          <a:lstStyle/>
          <a:p>
            <a:r>
              <a:rPr lang="en-IN" dirty="0"/>
              <a:t>S(t) = S</a:t>
            </a:r>
            <a:r>
              <a:rPr lang="en-IN" baseline="-25000" dirty="0"/>
              <a:t>0 </a:t>
            </a:r>
            <a:r>
              <a:rPr lang="en-IN" dirty="0"/>
              <a:t> (</a:t>
            </a:r>
            <a:r>
              <a:rPr lang="en-IN" dirty="0" err="1" smtClean="0"/>
              <a:t>exp</a:t>
            </a:r>
            <a:r>
              <a:rPr lang="en-IN" dirty="0" smtClean="0"/>
              <a:t>(r(t</a:t>
            </a:r>
            <a:r>
              <a:rPr lang="en-IN" dirty="0"/>
              <a:t>))</a:t>
            </a:r>
            <a:br>
              <a:rPr lang="en-IN" dirty="0"/>
            </a:br>
            <a:r>
              <a:rPr lang="en-IN" dirty="0" smtClean="0"/>
              <a:t>r(t</a:t>
            </a:r>
            <a:r>
              <a:rPr lang="en-IN" dirty="0"/>
              <a:t>) log normally distributed with </a:t>
            </a:r>
            <a:r>
              <a:rPr lang="en-IN" dirty="0" smtClean="0"/>
              <a:t>mean </a:t>
            </a:r>
            <a:r>
              <a:rPr lang="el-GR" dirty="0" smtClean="0"/>
              <a:t>μ</a:t>
            </a:r>
            <a:r>
              <a:rPr lang="en-IN" dirty="0" smtClean="0"/>
              <a:t> </a:t>
            </a:r>
            <a:r>
              <a:rPr lang="en-IN" dirty="0"/>
              <a:t>and variance </a:t>
            </a:r>
            <a:r>
              <a:rPr lang="el-GR" dirty="0"/>
              <a:t>σ</a:t>
            </a:r>
            <a:r>
              <a:rPr lang="en-IN" dirty="0"/>
              <a:t/>
            </a:r>
            <a:br>
              <a:rPr lang="en-IN" dirty="0"/>
            </a:br>
            <a:r>
              <a:rPr lang="en-IN" dirty="0" smtClean="0"/>
              <a:t>r(t</a:t>
            </a:r>
            <a:r>
              <a:rPr lang="en-IN" dirty="0"/>
              <a:t>) = </a:t>
            </a:r>
            <a:r>
              <a:rPr lang="el-GR" dirty="0"/>
              <a:t>σ</a:t>
            </a:r>
            <a:r>
              <a:rPr lang="en-IN" dirty="0"/>
              <a:t> </a:t>
            </a:r>
            <a:r>
              <a:rPr lang="en-IN" dirty="0" smtClean="0"/>
              <a:t>B(</a:t>
            </a:r>
            <a:r>
              <a:rPr lang="en-IN" dirty="0" err="1" smtClean="0"/>
              <a:t>dt</a:t>
            </a:r>
            <a:r>
              <a:rPr lang="en-IN" dirty="0"/>
              <a:t>) + </a:t>
            </a:r>
            <a:r>
              <a:rPr lang="el-GR" dirty="0"/>
              <a:t>μ</a:t>
            </a:r>
            <a:r>
              <a:rPr lang="en-IN" dirty="0"/>
              <a:t> </a:t>
            </a:r>
            <a:r>
              <a:rPr lang="en-IN" dirty="0" err="1" smtClean="0"/>
              <a:t>dt</a:t>
            </a:r>
            <a:r>
              <a:rPr lang="en-IN" dirty="0" smtClean="0"/>
              <a:t> {return over period t}</a:t>
            </a:r>
            <a:br>
              <a:rPr lang="en-IN" dirty="0" smtClean="0"/>
            </a:br>
            <a:r>
              <a:rPr lang="en-IN" dirty="0" smtClean="0"/>
              <a:t>B(t) = </a:t>
            </a:r>
            <a:r>
              <a:rPr lang="el-GR" dirty="0" smtClean="0"/>
              <a:t>δ</a:t>
            </a:r>
            <a:r>
              <a:rPr lang="en-IN" dirty="0" smtClean="0"/>
              <a:t> </a:t>
            </a:r>
            <a:r>
              <a:rPr lang="en-IN" dirty="0" err="1" smtClean="0"/>
              <a:t>sqrt</a:t>
            </a:r>
            <a:r>
              <a:rPr lang="en-IN" dirty="0" smtClean="0"/>
              <a:t>(t) {Random volatility}</a:t>
            </a:r>
            <a:br>
              <a:rPr lang="en-IN" dirty="0" smtClean="0"/>
            </a:br>
            <a:r>
              <a:rPr lang="el-GR" dirty="0" smtClean="0"/>
              <a:t>σ</a:t>
            </a:r>
            <a:r>
              <a:rPr lang="en-IN" dirty="0" smtClean="0"/>
              <a:t> – expected volatility</a:t>
            </a:r>
            <a:br>
              <a:rPr lang="en-IN" dirty="0" smtClean="0"/>
            </a:br>
            <a:r>
              <a:rPr lang="el-GR" dirty="0" smtClean="0"/>
              <a:t>δ</a:t>
            </a:r>
            <a:r>
              <a:rPr lang="en-IN" dirty="0" smtClean="0"/>
              <a:t> – random draw from Standard Normal Distribution </a:t>
            </a:r>
          </a:p>
          <a:p>
            <a:r>
              <a:rPr lang="en-IN" dirty="0" smtClean="0"/>
              <a:t>{S(t) - S(t-1)}/ (S(t-1) = r</a:t>
            </a:r>
            <a:r>
              <a:rPr lang="en-IN" baseline="-25000" dirty="0" smtClean="0"/>
              <a:t>t</a:t>
            </a:r>
            <a:r>
              <a:rPr lang="en-IN" dirty="0" smtClean="0"/>
              <a:t/>
            </a:r>
            <a:br>
              <a:rPr lang="en-IN" dirty="0" smtClean="0"/>
            </a:br>
            <a:r>
              <a:rPr lang="en-IN" dirty="0"/>
              <a:t>r(t) = </a:t>
            </a:r>
            <a:r>
              <a:rPr lang="el-GR" dirty="0"/>
              <a:t>σ</a:t>
            </a:r>
            <a:r>
              <a:rPr lang="en-IN" dirty="0"/>
              <a:t> </a:t>
            </a:r>
            <a:r>
              <a:rPr lang="en-IN" dirty="0" smtClean="0"/>
              <a:t>B(</a:t>
            </a:r>
            <a:r>
              <a:rPr lang="en-IN" dirty="0" err="1" smtClean="0"/>
              <a:t>dt</a:t>
            </a:r>
            <a:r>
              <a:rPr lang="en-IN" dirty="0"/>
              <a:t>) + </a:t>
            </a:r>
            <a:r>
              <a:rPr lang="el-GR" dirty="0" smtClean="0"/>
              <a:t>μ</a:t>
            </a:r>
            <a:r>
              <a:rPr lang="en-IN" dirty="0" smtClean="0"/>
              <a:t> </a:t>
            </a:r>
            <a:r>
              <a:rPr lang="en-IN" dirty="0" err="1" smtClean="0"/>
              <a:t>dt</a:t>
            </a:r>
            <a:r>
              <a:rPr lang="en-IN" dirty="0" smtClean="0"/>
              <a:t/>
            </a:r>
            <a:br>
              <a:rPr lang="en-IN" dirty="0" smtClean="0"/>
            </a:br>
            <a:r>
              <a:rPr lang="en-IN" dirty="0" smtClean="0"/>
              <a:t>S(t) = S(t-1) {1+ </a:t>
            </a:r>
            <a:r>
              <a:rPr lang="el-GR" dirty="0"/>
              <a:t>σ</a:t>
            </a:r>
            <a:r>
              <a:rPr lang="en-IN" dirty="0"/>
              <a:t> </a:t>
            </a:r>
            <a:r>
              <a:rPr lang="el-GR" dirty="0"/>
              <a:t>δ</a:t>
            </a:r>
            <a:r>
              <a:rPr lang="en-IN" dirty="0"/>
              <a:t> </a:t>
            </a:r>
            <a:r>
              <a:rPr lang="en-IN" dirty="0" err="1"/>
              <a:t>sqrt</a:t>
            </a:r>
            <a:r>
              <a:rPr lang="en-IN" dirty="0"/>
              <a:t>(t) </a:t>
            </a:r>
            <a:r>
              <a:rPr lang="en-IN" dirty="0" smtClean="0"/>
              <a:t> </a:t>
            </a:r>
            <a:r>
              <a:rPr lang="en-IN" dirty="0"/>
              <a:t>+ </a:t>
            </a:r>
            <a:r>
              <a:rPr lang="el-GR" dirty="0"/>
              <a:t>μ</a:t>
            </a:r>
            <a:r>
              <a:rPr lang="en-IN" dirty="0"/>
              <a:t> </a:t>
            </a:r>
            <a:r>
              <a:rPr lang="en-IN" dirty="0" err="1" smtClean="0"/>
              <a:t>dt</a:t>
            </a:r>
            <a:r>
              <a:rPr lang="en-IN" dirty="0" smtClean="0"/>
              <a:t>}</a:t>
            </a:r>
            <a:br>
              <a:rPr lang="en-IN" dirty="0" smtClean="0"/>
            </a:br>
            <a:r>
              <a:rPr lang="en-IN" dirty="0" err="1" smtClean="0"/>
              <a:t>dt</a:t>
            </a:r>
            <a:r>
              <a:rPr lang="en-IN" dirty="0" smtClean="0"/>
              <a:t> – weight of time period difference given to each price observation {lies between 0 and 1}</a:t>
            </a:r>
            <a:br>
              <a:rPr lang="en-IN" dirty="0" smtClean="0"/>
            </a:br>
            <a:r>
              <a:rPr lang="en-IN" dirty="0" err="1" smtClean="0"/>
              <a:t>dt</a:t>
            </a:r>
            <a:r>
              <a:rPr lang="en-IN" dirty="0" smtClean="0"/>
              <a:t> = 1/no. of days of simulation</a:t>
            </a:r>
            <a:br>
              <a:rPr lang="en-IN" dirty="0" smtClean="0"/>
            </a:br>
            <a:r>
              <a:rPr lang="en-IN" dirty="0" err="1" smtClean="0"/>
              <a:t>dt</a:t>
            </a:r>
            <a:r>
              <a:rPr lang="en-IN" dirty="0" smtClean="0"/>
              <a:t> = 1/20</a:t>
            </a:r>
            <a:br>
              <a:rPr lang="en-IN" dirty="0" smtClean="0"/>
            </a:br>
            <a:endParaRPr lang="en-IN" dirty="0"/>
          </a:p>
        </p:txBody>
      </p:sp>
    </p:spTree>
    <p:extLst>
      <p:ext uri="{BB962C8B-B14F-4D97-AF65-F5344CB8AC3E}">
        <p14:creationId xmlns:p14="http://schemas.microsoft.com/office/powerpoint/2010/main" val="4225905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Accuracy Check</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7091" y="1929534"/>
                <a:ext cx="12233564" cy="4351338"/>
              </a:xfrm>
            </p:spPr>
            <p:txBody>
              <a:bodyPr/>
              <a:lstStyle/>
              <a:p>
                <a:r>
                  <a:rPr lang="en-IN" dirty="0" smtClean="0"/>
                  <a:t>Mean Absolute Deviation Percentage Error =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100</m:t>
                        </m:r>
                      </m:num>
                      <m:den>
                        <m:r>
                          <a:rPr lang="en-IN" b="0" i="1" smtClean="0">
                            <a:latin typeface="Cambria Math" panose="02040503050406030204" pitchFamily="18" charset="0"/>
                          </a:rPr>
                          <m:t>𝑛</m:t>
                        </m:r>
                      </m:den>
                    </m:f>
                    <m:r>
                      <a:rPr lang="en-IN" b="0" i="1" smtClean="0">
                        <a:latin typeface="Cambria Math" panose="02040503050406030204" pitchFamily="18" charset="0"/>
                      </a:rPr>
                      <m:t>∗ </m:t>
                    </m:r>
                    <m:r>
                      <m:rPr>
                        <m:sty m:val="p"/>
                      </m:rPr>
                      <a:rPr lang="el-GR" b="0" i="1" smtClean="0">
                        <a:latin typeface="Cambria Math" panose="02040503050406030204" pitchFamily="18" charset="0"/>
                      </a:rPr>
                      <m:t>Σ</m:t>
                    </m:r>
                    <m:f>
                      <m:fPr>
                        <m:ctrlPr>
                          <a:rPr lang="en-IN" b="0" i="1" smtClean="0">
                            <a:latin typeface="Cambria Math" panose="02040503050406030204" pitchFamily="18" charset="0"/>
                          </a:rPr>
                        </m:ctrlPr>
                      </m:fPr>
                      <m:num>
                        <m:r>
                          <a:rPr lang="en-IN" b="0" i="1" smtClean="0">
                            <a:latin typeface="Cambria Math" panose="02040503050406030204" pitchFamily="18" charset="0"/>
                          </a:rPr>
                          <m:t>𝐴𝑐𝑡𝑢𝑎𝑙</m:t>
                        </m:r>
                        <m:r>
                          <a:rPr lang="en-IN" b="0" i="1" smtClean="0">
                            <a:latin typeface="Cambria Math" panose="02040503050406030204" pitchFamily="18" charset="0"/>
                          </a:rPr>
                          <m:t> </m:t>
                        </m:r>
                        <m:r>
                          <a:rPr lang="en-IN" b="0" i="1" smtClean="0">
                            <a:latin typeface="Cambria Math" panose="02040503050406030204" pitchFamily="18" charset="0"/>
                          </a:rPr>
                          <m:t>𝑣𝑎𝑙𝑢𝑒</m:t>
                        </m:r>
                        <m:r>
                          <a:rPr lang="en-IN" b="0" i="1" smtClean="0">
                            <a:latin typeface="Cambria Math" panose="02040503050406030204" pitchFamily="18" charset="0"/>
                          </a:rPr>
                          <m:t> −</m:t>
                        </m:r>
                        <m:r>
                          <a:rPr lang="en-IN" b="0" i="1" smtClean="0">
                            <a:latin typeface="Cambria Math" panose="02040503050406030204" pitchFamily="18" charset="0"/>
                          </a:rPr>
                          <m:t>𝐹𝑜𝑟𝑒𝑐𝑎𝑠𝑡</m:t>
                        </m:r>
                        <m:r>
                          <a:rPr lang="en-IN" b="0" i="1" smtClean="0">
                            <a:latin typeface="Cambria Math" panose="02040503050406030204" pitchFamily="18" charset="0"/>
                          </a:rPr>
                          <m:t> </m:t>
                        </m:r>
                        <m:r>
                          <a:rPr lang="en-IN" b="0" i="1" smtClean="0">
                            <a:latin typeface="Cambria Math" panose="02040503050406030204" pitchFamily="18" charset="0"/>
                          </a:rPr>
                          <m:t>𝑣𝑎𝑙𝑢𝑒</m:t>
                        </m:r>
                        <m:r>
                          <a:rPr lang="en-IN" b="0" i="1" smtClean="0">
                            <a:latin typeface="Cambria Math" panose="02040503050406030204" pitchFamily="18" charset="0"/>
                          </a:rPr>
                          <m:t> </m:t>
                        </m:r>
                      </m:num>
                      <m:den>
                        <m:r>
                          <a:rPr lang="en-IN" b="0" i="1" smtClean="0">
                            <a:latin typeface="Cambria Math" panose="02040503050406030204" pitchFamily="18" charset="0"/>
                          </a:rPr>
                          <m:t>𝐴𝑐𝑡𝑢𝑎𝑙</m:t>
                        </m:r>
                        <m:r>
                          <a:rPr lang="en-IN" b="0" i="1" smtClean="0">
                            <a:latin typeface="Cambria Math" panose="02040503050406030204" pitchFamily="18" charset="0"/>
                          </a:rPr>
                          <m:t> </m:t>
                        </m:r>
                        <m:r>
                          <a:rPr lang="en-IN" b="0" i="1" smtClean="0">
                            <a:latin typeface="Cambria Math" panose="02040503050406030204" pitchFamily="18" charset="0"/>
                          </a:rPr>
                          <m:t>𝑣𝑎𝑙𝑢𝑒</m:t>
                        </m:r>
                      </m:den>
                    </m:f>
                  </m:oMath>
                </a14:m>
                <a:endParaRPr lang="en-IN"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7091" y="1929534"/>
                <a:ext cx="12233564" cy="4351338"/>
              </a:xfrm>
              <a:blipFill rotWithShape="0">
                <a:blip r:embed="rId2"/>
                <a:stretch>
                  <a:fillRect l="-897" t="-140"/>
                </a:stretch>
              </a:blipFill>
            </p:spPr>
            <p:txBody>
              <a:bodyPr/>
              <a:lstStyle/>
              <a:p>
                <a:r>
                  <a:rPr lang="en-IN">
                    <a:noFill/>
                  </a:rPr>
                  <a:t> </a:t>
                </a:r>
              </a:p>
            </p:txBody>
          </p:sp>
        </mc:Fallback>
      </mc:AlternateContent>
      <p:graphicFrame>
        <p:nvGraphicFramePr>
          <p:cNvPr id="7" name="Table 6"/>
          <p:cNvGraphicFramePr>
            <a:graphicFrameLocks noGrp="1"/>
          </p:cNvGraphicFramePr>
          <p:nvPr>
            <p:extLst/>
          </p:nvPr>
        </p:nvGraphicFramePr>
        <p:xfrm>
          <a:off x="2630054" y="3192101"/>
          <a:ext cx="6807200" cy="1213644"/>
        </p:xfrm>
        <a:graphic>
          <a:graphicData uri="http://schemas.openxmlformats.org/drawingml/2006/table">
            <a:tbl>
              <a:tblPr/>
              <a:tblGrid>
                <a:gridCol w="684842">
                  <a:extLst>
                    <a:ext uri="{9D8B030D-6E8A-4147-A177-3AD203B41FA5}">
                      <a16:colId xmlns:a16="http://schemas.microsoft.com/office/drawing/2014/main" val="20000"/>
                    </a:ext>
                  </a:extLst>
                </a:gridCol>
                <a:gridCol w="684842">
                  <a:extLst>
                    <a:ext uri="{9D8B030D-6E8A-4147-A177-3AD203B41FA5}">
                      <a16:colId xmlns:a16="http://schemas.microsoft.com/office/drawing/2014/main" val="20001"/>
                    </a:ext>
                  </a:extLst>
                </a:gridCol>
                <a:gridCol w="713377">
                  <a:extLst>
                    <a:ext uri="{9D8B030D-6E8A-4147-A177-3AD203B41FA5}">
                      <a16:colId xmlns:a16="http://schemas.microsoft.com/office/drawing/2014/main" val="20002"/>
                    </a:ext>
                  </a:extLst>
                </a:gridCol>
                <a:gridCol w="697524">
                  <a:extLst>
                    <a:ext uri="{9D8B030D-6E8A-4147-A177-3AD203B41FA5}">
                      <a16:colId xmlns:a16="http://schemas.microsoft.com/office/drawing/2014/main" val="20003"/>
                    </a:ext>
                  </a:extLst>
                </a:gridCol>
                <a:gridCol w="697524">
                  <a:extLst>
                    <a:ext uri="{9D8B030D-6E8A-4147-A177-3AD203B41FA5}">
                      <a16:colId xmlns:a16="http://schemas.microsoft.com/office/drawing/2014/main" val="20004"/>
                    </a:ext>
                  </a:extLst>
                </a:gridCol>
                <a:gridCol w="608748">
                  <a:extLst>
                    <a:ext uri="{9D8B030D-6E8A-4147-A177-3AD203B41FA5}">
                      <a16:colId xmlns:a16="http://schemas.microsoft.com/office/drawing/2014/main" val="20005"/>
                    </a:ext>
                  </a:extLst>
                </a:gridCol>
                <a:gridCol w="608748">
                  <a:extLst>
                    <a:ext uri="{9D8B030D-6E8A-4147-A177-3AD203B41FA5}">
                      <a16:colId xmlns:a16="http://schemas.microsoft.com/office/drawing/2014/main" val="20006"/>
                    </a:ext>
                  </a:extLst>
                </a:gridCol>
                <a:gridCol w="637283">
                  <a:extLst>
                    <a:ext uri="{9D8B030D-6E8A-4147-A177-3AD203B41FA5}">
                      <a16:colId xmlns:a16="http://schemas.microsoft.com/office/drawing/2014/main" val="20007"/>
                    </a:ext>
                  </a:extLst>
                </a:gridCol>
                <a:gridCol w="713377">
                  <a:extLst>
                    <a:ext uri="{9D8B030D-6E8A-4147-A177-3AD203B41FA5}">
                      <a16:colId xmlns:a16="http://schemas.microsoft.com/office/drawing/2014/main" val="20008"/>
                    </a:ext>
                  </a:extLst>
                </a:gridCol>
                <a:gridCol w="760935">
                  <a:extLst>
                    <a:ext uri="{9D8B030D-6E8A-4147-A177-3AD203B41FA5}">
                      <a16:colId xmlns:a16="http://schemas.microsoft.com/office/drawing/2014/main" val="20009"/>
                    </a:ext>
                  </a:extLst>
                </a:gridCol>
              </a:tblGrid>
              <a:tr h="585897">
                <a:tc>
                  <a:txBody>
                    <a:bodyPr/>
                    <a:lstStyle/>
                    <a:p>
                      <a:pPr algn="ctr" fontAlgn="ctr"/>
                      <a:r>
                        <a:rPr lang="en-IN" sz="1100" b="1" i="0" u="none" strike="noStrike">
                          <a:solidFill>
                            <a:srgbClr val="FFFFFF"/>
                          </a:solidFill>
                          <a:effectLst/>
                          <a:latin typeface="Calibri" panose="020F0502020204030204" pitchFamily="34" charset="0"/>
                        </a:rPr>
                        <a:t>Price A1</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Price A2</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AA bond</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BB bond</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CC Bond</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Gold</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Silver</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Copper</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Chy- INR</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GBP - INR</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627747">
                <a:tc>
                  <a:txBody>
                    <a:bodyPr/>
                    <a:lstStyle/>
                    <a:p>
                      <a:pPr algn="ctr" fontAlgn="ctr"/>
                      <a:r>
                        <a:rPr lang="en-IN" sz="1100" b="0" i="0" u="none" strike="noStrike">
                          <a:solidFill>
                            <a:srgbClr val="000000"/>
                          </a:solidFill>
                          <a:effectLst/>
                          <a:latin typeface="Calibri" panose="020F0502020204030204" pitchFamily="34" charset="0"/>
                        </a:rPr>
                        <a:t>1.0960947</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0.5644629</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0.24569329</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0.3978416</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0.5372793</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2.298514</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5.513423</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2.341474</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0.65248377</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1.01996644</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nvPr>
        </p:nvGraphicFramePr>
        <p:xfrm>
          <a:off x="2621396" y="4397447"/>
          <a:ext cx="6855113" cy="1192862"/>
        </p:xfrm>
        <a:graphic>
          <a:graphicData uri="http://schemas.openxmlformats.org/drawingml/2006/table">
            <a:tbl>
              <a:tblPr/>
              <a:tblGrid>
                <a:gridCol w="737770">
                  <a:extLst>
                    <a:ext uri="{9D8B030D-6E8A-4147-A177-3AD203B41FA5}">
                      <a16:colId xmlns:a16="http://schemas.microsoft.com/office/drawing/2014/main" val="20000"/>
                    </a:ext>
                  </a:extLst>
                </a:gridCol>
                <a:gridCol w="590216">
                  <a:extLst>
                    <a:ext uri="{9D8B030D-6E8A-4147-A177-3AD203B41FA5}">
                      <a16:colId xmlns:a16="http://schemas.microsoft.com/office/drawing/2014/main" val="20001"/>
                    </a:ext>
                  </a:extLst>
                </a:gridCol>
                <a:gridCol w="1008286">
                  <a:extLst>
                    <a:ext uri="{9D8B030D-6E8A-4147-A177-3AD203B41FA5}">
                      <a16:colId xmlns:a16="http://schemas.microsoft.com/office/drawing/2014/main" val="20002"/>
                    </a:ext>
                  </a:extLst>
                </a:gridCol>
                <a:gridCol w="1057470">
                  <a:extLst>
                    <a:ext uri="{9D8B030D-6E8A-4147-A177-3AD203B41FA5}">
                      <a16:colId xmlns:a16="http://schemas.microsoft.com/office/drawing/2014/main" val="20003"/>
                    </a:ext>
                  </a:extLst>
                </a:gridCol>
                <a:gridCol w="995991">
                  <a:extLst>
                    <a:ext uri="{9D8B030D-6E8A-4147-A177-3AD203B41FA5}">
                      <a16:colId xmlns:a16="http://schemas.microsoft.com/office/drawing/2014/main" val="20004"/>
                    </a:ext>
                  </a:extLst>
                </a:gridCol>
                <a:gridCol w="617883">
                  <a:extLst>
                    <a:ext uri="{9D8B030D-6E8A-4147-A177-3AD203B41FA5}">
                      <a16:colId xmlns:a16="http://schemas.microsoft.com/office/drawing/2014/main" val="20005"/>
                    </a:ext>
                  </a:extLst>
                </a:gridCol>
                <a:gridCol w="614807">
                  <a:extLst>
                    <a:ext uri="{9D8B030D-6E8A-4147-A177-3AD203B41FA5}">
                      <a16:colId xmlns:a16="http://schemas.microsoft.com/office/drawing/2014/main" val="20006"/>
                    </a:ext>
                  </a:extLst>
                </a:gridCol>
                <a:gridCol w="614807">
                  <a:extLst>
                    <a:ext uri="{9D8B030D-6E8A-4147-A177-3AD203B41FA5}">
                      <a16:colId xmlns:a16="http://schemas.microsoft.com/office/drawing/2014/main" val="20007"/>
                    </a:ext>
                  </a:extLst>
                </a:gridCol>
                <a:gridCol w="617883">
                  <a:extLst>
                    <a:ext uri="{9D8B030D-6E8A-4147-A177-3AD203B41FA5}">
                      <a16:colId xmlns:a16="http://schemas.microsoft.com/office/drawing/2014/main" val="20008"/>
                    </a:ext>
                  </a:extLst>
                </a:gridCol>
              </a:tblGrid>
              <a:tr h="575864">
                <a:tc>
                  <a:txBody>
                    <a:bodyPr/>
                    <a:lstStyle/>
                    <a:p>
                      <a:pPr algn="ctr" fontAlgn="ctr"/>
                      <a:r>
                        <a:rPr lang="en-IN" sz="1100" b="1" i="0" u="none" strike="noStrike">
                          <a:solidFill>
                            <a:srgbClr val="FFFFFF"/>
                          </a:solidFill>
                          <a:effectLst/>
                          <a:latin typeface="Calibri" panose="020F0502020204030204" pitchFamily="34" charset="0"/>
                        </a:rPr>
                        <a:t>USD - INR</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Index</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Mutual Fund L</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Mutual Fund K </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Mutual Fund J</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Stock A</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Stock B</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Stock C</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tc>
                  <a:txBody>
                    <a:bodyPr/>
                    <a:lstStyle/>
                    <a:p>
                      <a:pPr algn="ctr" fontAlgn="ctr"/>
                      <a:r>
                        <a:rPr lang="en-IN" sz="1100" b="1" i="0" u="none" strike="noStrike">
                          <a:solidFill>
                            <a:srgbClr val="FFFFFF"/>
                          </a:solidFill>
                          <a:effectLst/>
                          <a:latin typeface="Calibri" panose="020F0502020204030204" pitchFamily="34" charset="0"/>
                        </a:rPr>
                        <a:t>Stock D</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616998">
                <a:tc>
                  <a:txBody>
                    <a:bodyPr/>
                    <a:lstStyle/>
                    <a:p>
                      <a:pPr algn="ctr" fontAlgn="ctr"/>
                      <a:r>
                        <a:rPr lang="en-IN" sz="1100" b="0" i="0" u="none" strike="noStrike">
                          <a:solidFill>
                            <a:srgbClr val="000000"/>
                          </a:solidFill>
                          <a:effectLst/>
                          <a:latin typeface="Calibri" panose="020F0502020204030204" pitchFamily="34" charset="0"/>
                        </a:rPr>
                        <a:t>0.77878692</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2.13078</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1.145578111</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2.444517683</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1.316122966</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4.796227</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3.154198</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panose="020F0502020204030204" pitchFamily="34" charset="0"/>
                        </a:rPr>
                        <a:t>1.85684</a:t>
                      </a:r>
                    </a:p>
                  </a:txBody>
                  <a:tcPr marL="9525" marR="9525" marT="9525" marB="0" anchor="ctr">
                    <a:lnL>
                      <a:noFill/>
                    </a:lnL>
                    <a:lnR>
                      <a:noFill/>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panose="020F0502020204030204" pitchFamily="34" charset="0"/>
                        </a:rPr>
                        <a:t>3.258942</a:t>
                      </a:r>
                    </a:p>
                  </a:txBody>
                  <a:tcPr marL="9525" marR="9525" marT="9525" marB="0" anchor="ctr">
                    <a:lnL>
                      <a:noFill/>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7731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789907"/>
          </a:xfrm>
        </p:spPr>
        <p:txBody>
          <a:bodyPr/>
          <a:lstStyle/>
          <a:p>
            <a:r>
              <a:rPr lang="en-IN" dirty="0" smtClean="0"/>
              <a:t>Structure of Presentation</a:t>
            </a:r>
            <a:endParaRPr lang="en-IN" dirty="0"/>
          </a:p>
        </p:txBody>
      </p:sp>
      <p:sp>
        <p:nvSpPr>
          <p:cNvPr id="6" name="Content Placeholder 5"/>
          <p:cNvSpPr>
            <a:spLocks noGrp="1"/>
          </p:cNvSpPr>
          <p:nvPr>
            <p:ph idx="1"/>
          </p:nvPr>
        </p:nvSpPr>
        <p:spPr>
          <a:xfrm>
            <a:off x="838200" y="1428582"/>
            <a:ext cx="10515600" cy="4406733"/>
          </a:xfrm>
        </p:spPr>
        <p:txBody>
          <a:bodyPr>
            <a:normAutofit lnSpcReduction="10000"/>
          </a:bodyPr>
          <a:lstStyle/>
          <a:p>
            <a:pPr marL="514350" indent="-514350">
              <a:buFont typeface="+mj-lt"/>
              <a:buAutoNum type="arabicPeriod"/>
            </a:pPr>
            <a:r>
              <a:rPr lang="en-IN" dirty="0" smtClean="0"/>
              <a:t>Mathematical Modeling</a:t>
            </a:r>
          </a:p>
          <a:p>
            <a:pPr marL="914400" lvl="1" indent="-457200">
              <a:buFont typeface="+mj-lt"/>
              <a:buAutoNum type="alphaLcPeriod"/>
            </a:pPr>
            <a:r>
              <a:rPr lang="en-IN" dirty="0" smtClean="0"/>
              <a:t>Modeling non-linear constraints as linear constraints using Integer Linear Programming</a:t>
            </a:r>
          </a:p>
          <a:p>
            <a:pPr marL="914400" lvl="1" indent="-457200">
              <a:buFont typeface="+mj-lt"/>
              <a:buAutoNum type="alphaLcPeriod"/>
            </a:pPr>
            <a:r>
              <a:rPr lang="en-IN" dirty="0" smtClean="0"/>
              <a:t>Optimization Problem for Risk Averse and Risk Neutral</a:t>
            </a:r>
          </a:p>
          <a:p>
            <a:pPr marL="457200" indent="-457200">
              <a:buFont typeface="+mj-lt"/>
              <a:buAutoNum type="arabicPeriod"/>
            </a:pPr>
            <a:r>
              <a:rPr lang="en-IN" dirty="0" smtClean="0"/>
              <a:t>Optimal Portfolio Design and Results (Excel)</a:t>
            </a:r>
          </a:p>
          <a:p>
            <a:pPr marL="914400" lvl="1" indent="-457200">
              <a:buFont typeface="+mj-lt"/>
              <a:buAutoNum type="alphaLcPeriod"/>
            </a:pPr>
            <a:r>
              <a:rPr lang="en-IN" dirty="0" smtClean="0"/>
              <a:t>Risk Neutral</a:t>
            </a:r>
          </a:p>
          <a:p>
            <a:pPr marL="914400" lvl="1" indent="-457200">
              <a:buFont typeface="+mj-lt"/>
              <a:buAutoNum type="alphaLcPeriod"/>
            </a:pPr>
            <a:r>
              <a:rPr lang="en-IN" dirty="0" smtClean="0"/>
              <a:t>Risk Averse</a:t>
            </a:r>
          </a:p>
          <a:p>
            <a:pPr marL="914400" lvl="1" indent="-457200">
              <a:buFont typeface="+mj-lt"/>
              <a:buAutoNum type="alphaLcPeriod"/>
            </a:pPr>
            <a:r>
              <a:rPr lang="en-IN" dirty="0" smtClean="0"/>
              <a:t>R pseudo - algorithm to determine weights in Risk Neutral Person</a:t>
            </a:r>
          </a:p>
          <a:p>
            <a:pPr marL="914400" lvl="1" indent="-457200">
              <a:buFont typeface="+mj-lt"/>
              <a:buAutoNum type="alphaLcPeriod"/>
            </a:pPr>
            <a:r>
              <a:rPr lang="en-IN" dirty="0" smtClean="0"/>
              <a:t>Portfolio Performance over the Next 3 Months</a:t>
            </a:r>
          </a:p>
          <a:p>
            <a:pPr marL="457200" indent="-457200">
              <a:buFont typeface="+mj-lt"/>
              <a:buAutoNum type="arabicPeriod"/>
            </a:pPr>
            <a:r>
              <a:rPr lang="en-IN" dirty="0" smtClean="0"/>
              <a:t>Price Modeling and Accuracy Comparison</a:t>
            </a:r>
          </a:p>
          <a:p>
            <a:pPr marL="457200" indent="-457200">
              <a:buFont typeface="+mj-lt"/>
              <a:buAutoNum type="arabicPeriod"/>
            </a:pPr>
            <a:r>
              <a:rPr lang="en-IN" dirty="0" smtClean="0"/>
              <a:t>Pseudo Algorithm for Periodic Rebalancing in R </a:t>
            </a:r>
          </a:p>
        </p:txBody>
      </p:sp>
    </p:spTree>
    <p:extLst>
      <p:ext uri="{BB962C8B-B14F-4D97-AF65-F5344CB8AC3E}">
        <p14:creationId xmlns:p14="http://schemas.microsoft.com/office/powerpoint/2010/main" val="1681855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1454567"/>
          </a:xfrm>
        </p:spPr>
        <p:txBody>
          <a:bodyPr/>
          <a:lstStyle/>
          <a:p>
            <a:pPr algn="ctr"/>
            <a:r>
              <a:rPr lang="en-IN" dirty="0" smtClean="0"/>
              <a:t>Periodic Rebalancing Algorithm</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1694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312" y="458455"/>
            <a:ext cx="11025971" cy="913146"/>
          </a:xfrm>
        </p:spPr>
        <p:txBody>
          <a:bodyPr>
            <a:normAutofit fontScale="90000"/>
          </a:bodyPr>
          <a:lstStyle/>
          <a:p>
            <a:r>
              <a:rPr lang="en-IN" dirty="0" smtClean="0"/>
              <a:t>Part E: Periodic Rebalancing Algorithm </a:t>
            </a:r>
            <a:endParaRPr lang="en-IN" dirty="0"/>
          </a:p>
        </p:txBody>
      </p:sp>
      <p:sp>
        <p:nvSpPr>
          <p:cNvPr id="7" name="Title 1"/>
          <p:cNvSpPr txBox="1">
            <a:spLocks/>
          </p:cNvSpPr>
          <p:nvPr/>
        </p:nvSpPr>
        <p:spPr>
          <a:xfrm>
            <a:off x="537410" y="1556253"/>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Instruction</a:t>
            </a:r>
            <a:endParaRPr lang="en-IN" dirty="0"/>
          </a:p>
        </p:txBody>
      </p:sp>
      <mc:AlternateContent xmlns:mc="http://schemas.openxmlformats.org/markup-compatibility/2006">
        <mc:Choice xmlns:a14="http://schemas.microsoft.com/office/drawing/2010/main" Requires="a14">
          <p:sp>
            <p:nvSpPr>
              <p:cNvPr id="5" name="TextBox 4"/>
              <p:cNvSpPr txBox="1"/>
              <p:nvPr/>
            </p:nvSpPr>
            <p:spPr>
              <a:xfrm>
                <a:off x="627313" y="2181307"/>
                <a:ext cx="9948081" cy="245657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Choosing monthly periodic rebalancing.</a:t>
                </a:r>
              </a:p>
              <a:p>
                <a:pPr marL="285750" indent="-285750">
                  <a:buFont typeface="Arial" panose="020B0604020202020204" pitchFamily="34" charset="0"/>
                  <a:buChar char="•"/>
                </a:pPr>
                <a:r>
                  <a:rPr lang="en-IN" dirty="0" smtClean="0"/>
                  <a:t>Deciding the optimal weights monthly</a:t>
                </a:r>
              </a:p>
              <a:p>
                <a:pPr marL="742950" lvl="1" indent="-285750">
                  <a:buFont typeface="Arial" panose="020B0604020202020204" pitchFamily="34" charset="0"/>
                  <a:buChar char="•"/>
                </a:pPr>
                <a:r>
                  <a:rPr lang="en-IN" dirty="0" smtClean="0"/>
                  <a:t>But </a:t>
                </a:r>
                <a:r>
                  <a:rPr lang="en-IN" dirty="0" smtClean="0"/>
                  <a:t>the rebalancing should only be done if following constraint is satisfied</a:t>
                </a:r>
              </a:p>
              <a:p>
                <a:pPr lvl="1"/>
                <a:endParaRPr lang="en-IN" sz="1400" b="0" i="1" dirty="0" smtClean="0">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𝑀𝑜𝑛𝑒𝑦</m:t>
                      </m:r>
                      <m:r>
                        <a:rPr lang="en-IN" sz="1600" b="0" i="1" smtClean="0">
                          <a:latin typeface="Cambria Math" panose="02040503050406030204" pitchFamily="18" charset="0"/>
                        </a:rPr>
                        <m:t> </m:t>
                      </m:r>
                      <m:r>
                        <a:rPr lang="en-IN" sz="1600" b="0" i="1" smtClean="0">
                          <a:latin typeface="Cambria Math" panose="02040503050406030204" pitchFamily="18" charset="0"/>
                        </a:rPr>
                        <m:t>𝑟𝑒𝑐𝑒𝑖𝑣𝑒𝑑</m:t>
                      </m:r>
                      <m:r>
                        <a:rPr lang="en-IN" sz="1600" b="0" i="1" smtClean="0">
                          <a:latin typeface="Cambria Math" panose="02040503050406030204" pitchFamily="18" charset="0"/>
                        </a:rPr>
                        <m:t> </m:t>
                      </m:r>
                      <m:r>
                        <a:rPr lang="en-IN" sz="1600" b="0" i="1" smtClean="0">
                          <a:latin typeface="Cambria Math" panose="02040503050406030204" pitchFamily="18" charset="0"/>
                        </a:rPr>
                        <m:t>𝑓𝑟𝑜𝑚</m:t>
                      </m:r>
                      <m:r>
                        <a:rPr lang="en-IN" sz="1600" b="0" i="1" smtClean="0">
                          <a:latin typeface="Cambria Math" panose="02040503050406030204" pitchFamily="18" charset="0"/>
                        </a:rPr>
                        <m:t> </m:t>
                      </m:r>
                      <m:r>
                        <a:rPr lang="en-IN" sz="1600" b="0" i="1" smtClean="0">
                          <a:latin typeface="Cambria Math" panose="02040503050406030204" pitchFamily="18" charset="0"/>
                        </a:rPr>
                        <m:t>𝑠𝑒𝑙𝑙𝑖𝑛𝑔</m:t>
                      </m:r>
                      <m:r>
                        <a:rPr lang="en-IN" sz="1600" b="0" i="1" smtClean="0">
                          <a:latin typeface="Cambria Math" panose="02040503050406030204" pitchFamily="18" charset="0"/>
                        </a:rPr>
                        <m:t> </m:t>
                      </m:r>
                      <m:r>
                        <a:rPr lang="en-IN" sz="1600" b="0" i="1" smtClean="0">
                          <a:latin typeface="Cambria Math" panose="02040503050406030204" pitchFamily="18" charset="0"/>
                        </a:rPr>
                        <m:t>𝑎𝑠𝑠𝑒𝑡𝑠</m:t>
                      </m:r>
                      <m:r>
                        <a:rPr lang="en-IN" sz="1600" b="0" i="1" smtClean="0">
                          <a:latin typeface="Cambria Math" panose="02040503050406030204" pitchFamily="18" charset="0"/>
                        </a:rPr>
                        <m:t>≥  </m:t>
                      </m:r>
                      <m:r>
                        <a:rPr lang="en-IN" sz="1600" b="0" i="1" smtClean="0">
                          <a:latin typeface="Cambria Math" panose="02040503050406030204" pitchFamily="18" charset="0"/>
                        </a:rPr>
                        <m:t>𝑀𝑜𝑛𝑒𝑦</m:t>
                      </m:r>
                      <m:r>
                        <a:rPr lang="en-IN" sz="1600" b="0" i="1" smtClean="0">
                          <a:latin typeface="Cambria Math" panose="02040503050406030204" pitchFamily="18" charset="0"/>
                        </a:rPr>
                        <m:t> </m:t>
                      </m:r>
                      <m:r>
                        <a:rPr lang="en-IN" sz="1600" b="0" i="1" smtClean="0">
                          <a:latin typeface="Cambria Math" panose="02040503050406030204" pitchFamily="18" charset="0"/>
                        </a:rPr>
                        <m:t>𝑛𝑒𝑒𝑑𝑒𝑑</m:t>
                      </m:r>
                      <m:r>
                        <a:rPr lang="en-IN" sz="1600" b="0" i="1" smtClean="0">
                          <a:latin typeface="Cambria Math" panose="02040503050406030204" pitchFamily="18" charset="0"/>
                        </a:rPr>
                        <m:t> </m:t>
                      </m:r>
                      <m:r>
                        <a:rPr lang="en-IN" sz="1600" b="0" i="1" smtClean="0">
                          <a:latin typeface="Cambria Math" panose="02040503050406030204" pitchFamily="18" charset="0"/>
                        </a:rPr>
                        <m:t>𝑓𝑜𝑟</m:t>
                      </m:r>
                      <m:r>
                        <a:rPr lang="en-IN" sz="1600" b="0" i="1" smtClean="0">
                          <a:latin typeface="Cambria Math" panose="02040503050406030204" pitchFamily="18" charset="0"/>
                        </a:rPr>
                        <m:t> </m:t>
                      </m:r>
                      <m:r>
                        <a:rPr lang="en-IN" sz="1600" b="0" i="1" smtClean="0">
                          <a:latin typeface="Cambria Math" panose="02040503050406030204" pitchFamily="18" charset="0"/>
                        </a:rPr>
                        <m:t>𝑝𝑢𝑟𝑐h𝑎𝑠𝑖𝑛𝑔</m:t>
                      </m:r>
                      <m:r>
                        <a:rPr lang="en-IN" sz="1600" b="0" i="1" smtClean="0">
                          <a:latin typeface="Cambria Math" panose="02040503050406030204" pitchFamily="18" charset="0"/>
                        </a:rPr>
                        <m:t> </m:t>
                      </m:r>
                      <m:r>
                        <a:rPr lang="en-IN" sz="1600" b="0" i="1" smtClean="0">
                          <a:latin typeface="Cambria Math" panose="02040503050406030204" pitchFamily="18" charset="0"/>
                        </a:rPr>
                        <m:t>𝑡h𝑒</m:t>
                      </m:r>
                      <m:r>
                        <a:rPr lang="en-IN" sz="1600" b="0" i="1" smtClean="0">
                          <a:latin typeface="Cambria Math" panose="02040503050406030204" pitchFamily="18" charset="0"/>
                        </a:rPr>
                        <m:t> </m:t>
                      </m:r>
                      <m:r>
                        <a:rPr lang="en-IN" sz="1600" b="0" i="1" smtClean="0">
                          <a:latin typeface="Cambria Math" panose="02040503050406030204" pitchFamily="18" charset="0"/>
                        </a:rPr>
                        <m:t>𝑎𝑑𝑑𝑖𝑡𝑜𝑛𝑎𝑙</m:t>
                      </m:r>
                      <m:r>
                        <a:rPr lang="en-IN" sz="1600" b="0" i="1" smtClean="0">
                          <a:latin typeface="Cambria Math" panose="02040503050406030204" pitchFamily="18" charset="0"/>
                        </a:rPr>
                        <m:t> </m:t>
                      </m:r>
                      <m:r>
                        <a:rPr lang="en-IN" sz="1600" b="0" i="1" smtClean="0">
                          <a:latin typeface="Cambria Math" panose="02040503050406030204" pitchFamily="18" charset="0"/>
                        </a:rPr>
                        <m:t>𝑎𝑠𝑠𝑒𝑡</m:t>
                      </m:r>
                      <m:r>
                        <a:rPr lang="en-IN" sz="1600" b="0" i="1" smtClean="0">
                          <a:latin typeface="Cambria Math" panose="02040503050406030204" pitchFamily="18" charset="0"/>
                        </a:rPr>
                        <m:t>+</m:t>
                      </m:r>
                      <m:r>
                        <a:rPr lang="en-IN" sz="1600" b="0" i="1" smtClean="0">
                          <a:latin typeface="Cambria Math" panose="02040503050406030204" pitchFamily="18" charset="0"/>
                        </a:rPr>
                        <m:t>𝑡𝑟𝑎𝑛𝑠𝑎𝑐𝑡𝑖𝑜𝑛</m:t>
                      </m:r>
                      <m:r>
                        <a:rPr lang="en-IN" sz="1600" b="0" i="1" smtClean="0">
                          <a:latin typeface="Cambria Math" panose="02040503050406030204" pitchFamily="18" charset="0"/>
                        </a:rPr>
                        <m:t> </m:t>
                      </m:r>
                      <m:r>
                        <a:rPr lang="en-IN" sz="1600" b="0" i="1" smtClean="0">
                          <a:latin typeface="Cambria Math" panose="02040503050406030204" pitchFamily="18" charset="0"/>
                        </a:rPr>
                        <m:t>𝑐𝑜𝑠𝑡</m:t>
                      </m:r>
                    </m:oMath>
                  </m:oMathPara>
                </a14:m>
                <a:endParaRPr lang="en-IN" sz="1600" dirty="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IN" dirty="0" smtClean="0"/>
                  <a:t>Then repeat this exercise for 2 more </a:t>
                </a:r>
                <a:r>
                  <a:rPr lang="en-IN" dirty="0" smtClean="0"/>
                  <a:t>times for t = 2 and 3</a:t>
                </a:r>
                <a:endParaRPr lang="en-IN" dirty="0" smtClean="0"/>
              </a:p>
              <a:p>
                <a:pPr marL="285750" indent="-285750">
                  <a:buFont typeface="Arial" panose="020B0604020202020204" pitchFamily="34" charset="0"/>
                  <a:buChar char="•"/>
                </a:pPr>
                <a:r>
                  <a:rPr lang="en-IN" dirty="0" smtClean="0"/>
                  <a:t>Assuming the initial purchase of portfolio is cost less for the investor</a:t>
                </a:r>
                <a:r>
                  <a:rPr lang="en-IN" dirty="0" smtClean="0"/>
                  <a:t>.</a:t>
                </a:r>
              </a:p>
              <a:p>
                <a:pPr marL="285750" indent="-285750">
                  <a:buFont typeface="Arial" panose="020B0604020202020204" pitchFamily="34" charset="0"/>
                  <a:buChar char="•"/>
                </a:pPr>
                <a:r>
                  <a:rPr lang="en-IN" dirty="0" smtClean="0"/>
                  <a:t>Ignored the appendix constraints except the transaction cost</a:t>
                </a:r>
                <a:endParaRPr lang="en-IN" dirty="0" smtClean="0"/>
              </a:p>
            </p:txBody>
          </p:sp>
        </mc:Choice>
        <mc:Fallback>
          <p:sp>
            <p:nvSpPr>
              <p:cNvPr id="5" name="TextBox 4"/>
              <p:cNvSpPr txBox="1">
                <a:spLocks noRot="1" noChangeAspect="1" noMove="1" noResize="1" noEditPoints="1" noAdjustHandles="1" noChangeArrowheads="1" noChangeShapeType="1" noTextEdit="1"/>
              </p:cNvSpPr>
              <p:nvPr/>
            </p:nvSpPr>
            <p:spPr>
              <a:xfrm>
                <a:off x="627313" y="2181307"/>
                <a:ext cx="9948081" cy="2456570"/>
              </a:xfrm>
              <a:prstGeom prst="rect">
                <a:avLst/>
              </a:prstGeom>
              <a:blipFill>
                <a:blip r:embed="rId2"/>
                <a:stretch>
                  <a:fillRect l="-429" t="-1489" b="-3226"/>
                </a:stretch>
              </a:blipFill>
            </p:spPr>
            <p:txBody>
              <a:bodyPr/>
              <a:lstStyle/>
              <a:p>
                <a:r>
                  <a:rPr lang="en-IN">
                    <a:noFill/>
                  </a:rPr>
                  <a:t> </a:t>
                </a:r>
              </a:p>
            </p:txBody>
          </p:sp>
        </mc:Fallback>
      </mc:AlternateContent>
    </p:spTree>
    <p:extLst>
      <p:ext uri="{BB962C8B-B14F-4D97-AF65-F5344CB8AC3E}">
        <p14:creationId xmlns:p14="http://schemas.microsoft.com/office/powerpoint/2010/main" val="1923092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464"/>
          </a:xfrm>
        </p:spPr>
        <p:txBody>
          <a:bodyPr>
            <a:normAutofit fontScale="90000"/>
          </a:bodyPr>
          <a:lstStyle/>
          <a:p>
            <a:r>
              <a:rPr lang="en-IN" dirty="0" smtClean="0"/>
              <a:t>Algorithm</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986590"/>
                <a:ext cx="10515600" cy="5190373"/>
              </a:xfrm>
            </p:spPr>
            <p:txBody>
              <a:bodyPr>
                <a:normAutofit/>
              </a:bodyPr>
              <a:lstStyle/>
              <a:p>
                <a:pPr marL="285750" indent="-285750">
                  <a:spcBef>
                    <a:spcPts val="800"/>
                  </a:spcBef>
                </a:pPr>
                <a14:m>
                  <m:oMath xmlns:m="http://schemas.openxmlformats.org/officeDocument/2006/math">
                    <m:r>
                      <a:rPr lang="en-IN" sz="1800" i="1">
                        <a:latin typeface="Cambria Math" panose="02040503050406030204" pitchFamily="18" charset="0"/>
                      </a:rPr>
                      <m:t>𝐴𝑡</m:t>
                    </m:r>
                    <m:r>
                      <a:rPr lang="en-IN" sz="1800" i="1">
                        <a:latin typeface="Cambria Math" panose="02040503050406030204" pitchFamily="18" charset="0"/>
                      </a:rPr>
                      <m:t> </m:t>
                    </m:r>
                    <m:r>
                      <a:rPr lang="en-IN" sz="1800" i="1">
                        <a:latin typeface="Cambria Math" panose="02040503050406030204" pitchFamily="18" charset="0"/>
                      </a:rPr>
                      <m:t>𝑡</m:t>
                    </m:r>
                    <m:r>
                      <a:rPr lang="en-IN" sz="1800" i="1">
                        <a:latin typeface="Cambria Math" panose="02040503050406030204" pitchFamily="18" charset="0"/>
                      </a:rPr>
                      <m:t>=1,</m:t>
                    </m:r>
                  </m:oMath>
                </a14:m>
                <a:r>
                  <a:rPr lang="en-IN" sz="1800" dirty="0"/>
                  <a:t> the weights were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𝑤</m:t>
                        </m:r>
                      </m:e>
                      <m:sub>
                        <m:r>
                          <a:rPr lang="en-IN" sz="1800" i="1">
                            <a:latin typeface="Cambria Math" panose="02040503050406030204" pitchFamily="18" charset="0"/>
                          </a:rPr>
                          <m:t>1</m:t>
                        </m:r>
                        <m:r>
                          <a:rPr lang="en-IN" sz="1800" i="1">
                            <a:latin typeface="Cambria Math" panose="02040503050406030204" pitchFamily="18" charset="0"/>
                          </a:rPr>
                          <m:t>𝑖</m:t>
                        </m:r>
                      </m:sub>
                    </m:sSub>
                    <m:r>
                      <a:rPr lang="en-IN" sz="1800" i="1">
                        <a:latin typeface="Cambria Math" panose="02040503050406030204" pitchFamily="18" charset="0"/>
                      </a:rPr>
                      <m:t> </m:t>
                    </m:r>
                    <m:r>
                      <a:rPr lang="en-IN" sz="1800" i="1">
                        <a:latin typeface="Cambria Math" panose="02040503050406030204" pitchFamily="18" charset="0"/>
                      </a:rPr>
                      <m:t>𝑓𝑜𝑟</m:t>
                    </m:r>
                    <m:r>
                      <a:rPr lang="en-IN" sz="1800" i="1">
                        <a:latin typeface="Cambria Math" panose="02040503050406030204" pitchFamily="18" charset="0"/>
                      </a:rPr>
                      <m:t> </m:t>
                    </m:r>
                    <m:r>
                      <a:rPr lang="en-IN" sz="1800" i="1">
                        <a:latin typeface="Cambria Math" panose="02040503050406030204" pitchFamily="18" charset="0"/>
                      </a:rPr>
                      <m:t>𝑡h𝑒</m:t>
                    </m:r>
                    <m:r>
                      <a:rPr lang="en-IN" sz="1800" i="1">
                        <a:latin typeface="Cambria Math" panose="02040503050406030204" pitchFamily="18" charset="0"/>
                      </a:rPr>
                      <m:t> </m:t>
                    </m:r>
                    <m:r>
                      <a:rPr lang="en-IN" sz="1800" i="1">
                        <a:latin typeface="Cambria Math" panose="02040503050406030204" pitchFamily="18" charset="0"/>
                      </a:rPr>
                      <m:t>𝑖𝑡h</m:t>
                    </m:r>
                    <m:r>
                      <a:rPr lang="en-IN" sz="1800" i="1">
                        <a:latin typeface="Cambria Math" panose="02040503050406030204" pitchFamily="18" charset="0"/>
                      </a:rPr>
                      <m:t> </m:t>
                    </m:r>
                    <m:r>
                      <a:rPr lang="en-IN" sz="1800" i="1">
                        <a:latin typeface="Cambria Math" panose="02040503050406030204" pitchFamily="18" charset="0"/>
                      </a:rPr>
                      <m:t>𝑝𝑟𝑜𝑑𝑢𝑐𝑡</m:t>
                    </m:r>
                  </m:oMath>
                </a14:m>
                <a:r>
                  <a:rPr lang="en-IN" sz="1800" dirty="0"/>
                  <a:t>. The weights are obtained by running the same optimization exercise that was done for the Part A.  </a:t>
                </a:r>
              </a:p>
              <a:p>
                <a:pPr marL="285750" indent="-285750">
                  <a:spcBef>
                    <a:spcPts val="800"/>
                  </a:spcBef>
                </a:pPr>
                <a:r>
                  <a:rPr lang="en-IN" sz="1800" dirty="0" smtClean="0"/>
                  <a:t>Let the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𝑤</m:t>
                        </m:r>
                      </m:e>
                      <m:sub>
                        <m:r>
                          <a:rPr lang="en-IN" sz="1800" i="1">
                            <a:latin typeface="Cambria Math" panose="02040503050406030204" pitchFamily="18" charset="0"/>
                          </a:rPr>
                          <m:t>𝑡</m:t>
                        </m:r>
                      </m:sub>
                    </m:sSub>
                  </m:oMath>
                </a14:m>
                <a:r>
                  <a:rPr lang="en-IN" sz="1800" dirty="0"/>
                  <a:t> the weights vector at time </a:t>
                </a:r>
                <a14:m>
                  <m:oMath xmlns:m="http://schemas.openxmlformats.org/officeDocument/2006/math">
                    <m:r>
                      <a:rPr lang="en-IN" sz="1800" i="1">
                        <a:latin typeface="Cambria Math" panose="02040503050406030204" pitchFamily="18" charset="0"/>
                      </a:rPr>
                      <m:t>=</m:t>
                    </m:r>
                    <m:r>
                      <a:rPr lang="en-IN" sz="1800" i="1">
                        <a:latin typeface="Cambria Math" panose="02040503050406030204" pitchFamily="18" charset="0"/>
                      </a:rPr>
                      <m:t>𝑡</m:t>
                    </m:r>
                  </m:oMath>
                </a14:m>
                <a:r>
                  <a:rPr lang="en-IN" sz="1800" dirty="0"/>
                  <a:t> where corresponding asset product weight given by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𝑤</m:t>
                        </m:r>
                      </m:e>
                      <m:sub>
                        <m:r>
                          <a:rPr lang="en-IN" sz="1800" i="1">
                            <a:latin typeface="Cambria Math" panose="02040503050406030204" pitchFamily="18" charset="0"/>
                          </a:rPr>
                          <m:t>𝑡𝑖</m:t>
                        </m:r>
                      </m:sub>
                    </m:sSub>
                    <m:r>
                      <a:rPr lang="en-IN" sz="1800" i="1">
                        <a:latin typeface="Cambria Math" panose="02040503050406030204" pitchFamily="18" charset="0"/>
                      </a:rPr>
                      <m:t>.</m:t>
                    </m:r>
                  </m:oMath>
                </a14:m>
                <a:endParaRPr lang="en-IN" sz="1800" dirty="0"/>
              </a:p>
              <a:p>
                <a:pPr marL="285750" indent="-285750">
                  <a:spcBef>
                    <a:spcPts val="800"/>
                  </a:spcBef>
                </a:pPr>
                <a:r>
                  <a:rPr lang="en-IN" sz="1800" dirty="0"/>
                  <a:t>Let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𝑃</m:t>
                        </m:r>
                      </m:e>
                      <m:sub>
                        <m:r>
                          <a:rPr lang="en-IN" sz="1800" i="1">
                            <a:latin typeface="Cambria Math" panose="02040503050406030204" pitchFamily="18" charset="0"/>
                          </a:rPr>
                          <m:t>𝑡</m:t>
                        </m:r>
                      </m:sub>
                    </m:sSub>
                  </m:oMath>
                </a14:m>
                <a:r>
                  <a:rPr lang="en-IN" sz="1800" dirty="0"/>
                  <a:t> denotes the prices vector at time </a:t>
                </a:r>
                <a14:m>
                  <m:oMath xmlns:m="http://schemas.openxmlformats.org/officeDocument/2006/math">
                    <m:r>
                      <a:rPr lang="en-IN" sz="1800" i="1">
                        <a:latin typeface="Cambria Math" panose="02040503050406030204" pitchFamily="18" charset="0"/>
                      </a:rPr>
                      <m:t>=</m:t>
                    </m:r>
                    <m:r>
                      <a:rPr lang="en-IN" sz="1800" i="1">
                        <a:latin typeface="Cambria Math" panose="02040503050406030204" pitchFamily="18" charset="0"/>
                      </a:rPr>
                      <m:t>𝑡</m:t>
                    </m:r>
                  </m:oMath>
                </a14:m>
                <a:r>
                  <a:rPr lang="en-IN" sz="1800" dirty="0"/>
                  <a:t> where corresponding asset product price given by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𝑝</m:t>
                        </m:r>
                      </m:e>
                      <m:sub>
                        <m:r>
                          <a:rPr lang="en-IN" sz="1800" i="1">
                            <a:latin typeface="Cambria Math" panose="02040503050406030204" pitchFamily="18" charset="0"/>
                          </a:rPr>
                          <m:t>𝑡𝑖</m:t>
                        </m:r>
                      </m:sub>
                    </m:sSub>
                    <m:r>
                      <a:rPr lang="en-IN" sz="1800" i="1">
                        <a:latin typeface="Cambria Math" panose="02040503050406030204" pitchFamily="18" charset="0"/>
                      </a:rPr>
                      <m:t>.</m:t>
                    </m:r>
                  </m:oMath>
                </a14:m>
                <a:endParaRPr lang="en-IN" sz="1800" dirty="0"/>
              </a:p>
              <a:p>
                <a:pPr marL="285750" indent="-285750">
                  <a:spcBef>
                    <a:spcPts val="800"/>
                  </a:spcBef>
                </a:pPr>
                <a:r>
                  <a:rPr lang="en-IN" sz="1800" dirty="0"/>
                  <a:t>Let </a:t>
                </a:r>
                <a14:m>
                  <m:oMath xmlns:m="http://schemas.openxmlformats.org/officeDocument/2006/math">
                    <m:r>
                      <a:rPr lang="en-IN" sz="1800" i="1">
                        <a:latin typeface="Cambria Math" panose="02040503050406030204" pitchFamily="18" charset="0"/>
                      </a:rPr>
                      <m:t>𝑡</m:t>
                    </m:r>
                  </m:oMath>
                </a14:m>
                <a:r>
                  <a:rPr lang="en-IN" sz="1800" dirty="0"/>
                  <a:t> denotes the transaction cost where corresponding asset transaction cost is given by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𝑡</m:t>
                        </m:r>
                      </m:e>
                      <m:sub>
                        <m:r>
                          <a:rPr lang="en-IN" sz="1800" i="1">
                            <a:latin typeface="Cambria Math" panose="02040503050406030204" pitchFamily="18" charset="0"/>
                          </a:rPr>
                          <m:t>𝑖</m:t>
                        </m:r>
                      </m:sub>
                    </m:sSub>
                  </m:oMath>
                </a14:m>
                <a:r>
                  <a:rPr lang="en-IN" sz="1800" dirty="0"/>
                  <a:t>.</a:t>
                </a:r>
              </a:p>
              <a:p>
                <a:pPr marL="285750" indent="-285750">
                  <a:spcBef>
                    <a:spcPts val="800"/>
                  </a:spcBef>
                </a:pPr>
                <a:r>
                  <a:rPr lang="en-IN" sz="1800" dirty="0"/>
                  <a:t>Let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𝑁</m:t>
                        </m:r>
                      </m:e>
                      <m:sub>
                        <m:r>
                          <a:rPr lang="en-IN" sz="1800" i="1">
                            <a:latin typeface="Cambria Math" panose="02040503050406030204" pitchFamily="18" charset="0"/>
                          </a:rPr>
                          <m:t>𝑡</m:t>
                        </m:r>
                      </m:sub>
                    </m:sSub>
                  </m:oMath>
                </a14:m>
                <a:r>
                  <a:rPr lang="en-IN" sz="1800" dirty="0"/>
                  <a:t> denotes the no. of asset product vector that a person has on time </a:t>
                </a:r>
                <a14:m>
                  <m:oMath xmlns:m="http://schemas.openxmlformats.org/officeDocument/2006/math">
                    <m:r>
                      <a:rPr lang="en-IN" sz="1800" i="1">
                        <a:latin typeface="Cambria Math" panose="02040503050406030204" pitchFamily="18" charset="0"/>
                      </a:rPr>
                      <m:t>𝑡</m:t>
                    </m:r>
                  </m:oMath>
                </a14:m>
                <a:r>
                  <a:rPr lang="en-IN" sz="1800" dirty="0"/>
                  <a:t> such that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𝑁</m:t>
                        </m:r>
                      </m:e>
                      <m:sub>
                        <m:r>
                          <a:rPr lang="en-IN" sz="1800" i="1">
                            <a:latin typeface="Cambria Math" panose="02040503050406030204" pitchFamily="18" charset="0"/>
                          </a:rPr>
                          <m:t>𝑡𝑖</m:t>
                        </m:r>
                      </m:sub>
                    </m:sSub>
                  </m:oMath>
                </a14:m>
                <a:r>
                  <a:rPr lang="en-IN" sz="1800" dirty="0"/>
                  <a:t> denotes the absolute amount of asset product that a person has.</a:t>
                </a:r>
              </a:p>
              <a:p>
                <a:pPr marL="285750" indent="-285750">
                  <a:spcBef>
                    <a:spcPts val="800"/>
                  </a:spcBef>
                </a:pPr>
                <a:r>
                  <a:rPr lang="en-IN" sz="1800" dirty="0"/>
                  <a:t>Let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𝑀</m:t>
                        </m:r>
                      </m:e>
                      <m:sub>
                        <m:r>
                          <a:rPr lang="en-IN" sz="1800" i="1">
                            <a:latin typeface="Cambria Math" panose="02040503050406030204" pitchFamily="18" charset="0"/>
                          </a:rPr>
                          <m:t>𝑡</m:t>
                        </m:r>
                      </m:sub>
                    </m:sSub>
                  </m:oMath>
                </a14:m>
                <a:r>
                  <a:rPr lang="en-IN" sz="1800" dirty="0"/>
                  <a:t> denotes the budget of person at time </a:t>
                </a:r>
                <a14:m>
                  <m:oMath xmlns:m="http://schemas.openxmlformats.org/officeDocument/2006/math">
                    <m:r>
                      <a:rPr lang="en-IN" sz="1800" i="1">
                        <a:latin typeface="Cambria Math" panose="02040503050406030204" pitchFamily="18" charset="0"/>
                      </a:rPr>
                      <m:t>𝑡</m:t>
                    </m:r>
                  </m:oMath>
                </a14:m>
                <a:endParaRPr lang="en-IN" sz="1800" dirty="0" smtClean="0"/>
              </a:p>
              <a:p>
                <a:pPr marL="0" indent="0">
                  <a:spcBef>
                    <a:spcPts val="800"/>
                  </a:spcBef>
                  <a:buNone/>
                </a:pPr>
                <a:endParaRPr lang="en-IN" sz="1800" dirty="0" smtClean="0"/>
              </a:p>
              <a:p>
                <a:pPr marL="0" indent="0">
                  <a:spcBef>
                    <a:spcPts val="800"/>
                  </a:spcBef>
                  <a:buNone/>
                </a:pPr>
                <a14:m>
                  <m:oMathPara xmlns:m="http://schemas.openxmlformats.org/officeDocument/2006/math">
                    <m:oMathParaPr>
                      <m:jc m:val="centerGroup"/>
                    </m:oMathParaPr>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𝑁</m:t>
                          </m:r>
                        </m:e>
                        <m:sub>
                          <m:r>
                            <a:rPr lang="en-IN" sz="1800" b="0" i="1" smtClean="0">
                              <a:latin typeface="Cambria Math" panose="02040503050406030204" pitchFamily="18" charset="0"/>
                            </a:rPr>
                            <m:t>0</m:t>
                          </m:r>
                          <m:r>
                            <a:rPr lang="en-IN" sz="1800" b="0" i="1" smtClean="0">
                              <a:latin typeface="Cambria Math" panose="02040503050406030204" pitchFamily="18" charset="0"/>
                            </a:rPr>
                            <m:t>𝑖</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𝑀</m:t>
                          </m:r>
                        </m:e>
                        <m:sub>
                          <m:r>
                            <a:rPr lang="en-IN" sz="1800" b="0" i="1" smtClean="0">
                              <a:latin typeface="Cambria Math" panose="02040503050406030204" pitchFamily="18" charset="0"/>
                            </a:rPr>
                            <m:t>0</m:t>
                          </m:r>
                        </m:sub>
                      </m:sSub>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0</m:t>
                              </m:r>
                              <m:r>
                                <a:rPr lang="en-IN" sz="1800" b="0" i="1" smtClean="0">
                                  <a:latin typeface="Cambria Math" panose="02040503050406030204" pitchFamily="18" charset="0"/>
                                </a:rPr>
                                <m:t>𝑖</m:t>
                              </m:r>
                            </m:sub>
                          </m:sSub>
                        </m:num>
                        <m:den>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0</m:t>
                              </m:r>
                              <m:r>
                                <a:rPr lang="en-IN" sz="1800" b="0" i="1" smtClean="0">
                                  <a:latin typeface="Cambria Math" panose="02040503050406030204" pitchFamily="18" charset="0"/>
                                </a:rPr>
                                <m:t>𝑖</m:t>
                              </m:r>
                            </m:sub>
                          </m:sSub>
                        </m:den>
                      </m:f>
                    </m:oMath>
                  </m:oMathPara>
                </a14:m>
                <a:endParaRPr lang="en-IN" sz="1800" dirty="0" smtClean="0"/>
              </a:p>
              <a:p>
                <a:pPr marL="0" indent="0">
                  <a:spcBef>
                    <a:spcPts val="80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𝑃𝑜𝑟𝑡𝑓𝑜𝑙𝑖𝑜</m:t>
                      </m:r>
                      <m:r>
                        <a:rPr lang="en-IN" sz="1800" b="0" i="1" smtClean="0">
                          <a:latin typeface="Cambria Math" panose="02040503050406030204" pitchFamily="18" charset="0"/>
                        </a:rPr>
                        <m:t> </m:t>
                      </m:r>
                      <m:r>
                        <a:rPr lang="en-IN" sz="1800" b="0" i="1" smtClean="0">
                          <a:latin typeface="Cambria Math" panose="02040503050406030204" pitchFamily="18" charset="0"/>
                        </a:rPr>
                        <m:t>𝑉𝑎𝑙𝑢𝑒</m:t>
                      </m:r>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𝑉</m:t>
                          </m:r>
                        </m:e>
                        <m:sub>
                          <m:r>
                            <a:rPr lang="en-IN" sz="1800" b="0" i="1" smtClean="0">
                              <a:latin typeface="Cambria Math" panose="02040503050406030204" pitchFamily="18" charset="0"/>
                            </a:rPr>
                            <m:t>0</m:t>
                          </m:r>
                        </m:sub>
                      </m:sSub>
                      <m:r>
                        <a:rPr lang="en-IN" sz="1800" b="0" i="1" smtClean="0">
                          <a:latin typeface="Cambria Math" panose="02040503050406030204" pitchFamily="18" charset="0"/>
                        </a:rPr>
                        <m:t>) </m:t>
                      </m:r>
                      <m:r>
                        <a:rPr lang="en-IN" sz="1800" b="0" i="1" smtClean="0">
                          <a:latin typeface="Cambria Math" panose="02040503050406030204" pitchFamily="18" charset="0"/>
                        </a:rPr>
                        <m:t>𝑎𝑡</m:t>
                      </m:r>
                      <m:r>
                        <a:rPr lang="en-IN" sz="1800" b="0" i="1" smtClean="0">
                          <a:latin typeface="Cambria Math" panose="02040503050406030204" pitchFamily="18" charset="0"/>
                        </a:rPr>
                        <m:t> (</m:t>
                      </m:r>
                      <m:r>
                        <a:rPr lang="en-IN" sz="1800" b="0" i="1" smtClean="0">
                          <a:latin typeface="Cambria Math" panose="02040503050406030204" pitchFamily="18" charset="0"/>
                        </a:rPr>
                        <m:t>𝑡</m:t>
                      </m:r>
                      <m:r>
                        <a:rPr lang="en-IN" sz="1800" b="0" i="1" smtClean="0">
                          <a:latin typeface="Cambria Math" panose="02040503050406030204" pitchFamily="18" charset="0"/>
                        </a:rPr>
                        <m:t>=0)= </m:t>
                      </m:r>
                      <m:nary>
                        <m:naryPr>
                          <m:chr m:val="∑"/>
                          <m:subHide m:val="on"/>
                          <m:supHide m:val="on"/>
                          <m:ctrlPr>
                            <a:rPr lang="en-IN" sz="1800" b="0" i="1" smtClean="0">
                              <a:latin typeface="Cambria Math" panose="02040503050406030204" pitchFamily="18" charset="0"/>
                            </a:rPr>
                          </m:ctrlPr>
                        </m:naryPr>
                        <m:sub/>
                        <m:sup/>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𝑃</m:t>
                              </m:r>
                            </m:e>
                            <m:sub>
                              <m:r>
                                <a:rPr lang="en-IN" sz="1800" b="0" i="1" smtClean="0">
                                  <a:latin typeface="Cambria Math" panose="02040503050406030204" pitchFamily="18" charset="0"/>
                                </a:rPr>
                                <m:t>0</m:t>
                              </m:r>
                              <m:r>
                                <a:rPr lang="en-IN" sz="1800" b="0" i="1" smtClean="0">
                                  <a:latin typeface="Cambria Math" panose="02040503050406030204" pitchFamily="18" charset="0"/>
                                </a:rPr>
                                <m:t>𝑖</m:t>
                              </m:r>
                            </m:sub>
                          </m:sSub>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𝑁</m:t>
                              </m:r>
                            </m:e>
                            <m:sub>
                              <m:r>
                                <a:rPr lang="en-IN" sz="1800" b="0" i="1" smtClean="0">
                                  <a:latin typeface="Cambria Math" panose="02040503050406030204" pitchFamily="18" charset="0"/>
                                </a:rPr>
                                <m:t>0</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𝑉</m:t>
                              </m:r>
                            </m:e>
                            <m:sub>
                              <m:r>
                                <a:rPr lang="en-IN" sz="1800" b="0" i="1" smtClean="0">
                                  <a:latin typeface="Cambria Math" panose="02040503050406030204" pitchFamily="18" charset="0"/>
                                </a:rPr>
                                <m:t>0</m:t>
                              </m:r>
                            </m:sub>
                          </m:sSub>
                          <m:r>
                            <a:rPr lang="en-IN" sz="1800" b="0" i="1" smtClean="0">
                              <a:latin typeface="Cambria Math" panose="02040503050406030204" pitchFamily="18" charset="0"/>
                            </a:rPr>
                            <m:t>=</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𝑀</m:t>
                              </m:r>
                            </m:e>
                            <m:sub>
                              <m:r>
                                <a:rPr lang="en-IN" sz="1800" b="0" i="1" smtClean="0">
                                  <a:latin typeface="Cambria Math" panose="02040503050406030204" pitchFamily="18" charset="0"/>
                                </a:rPr>
                                <m:t>0</m:t>
                              </m:r>
                            </m:sub>
                          </m:sSub>
                        </m:e>
                      </m:nary>
                    </m:oMath>
                  </m:oMathPara>
                </a14:m>
                <a:endParaRPr lang="en-IN"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986590"/>
                <a:ext cx="10515600" cy="5190373"/>
              </a:xfrm>
              <a:blipFill>
                <a:blip r:embed="rId2"/>
                <a:stretch>
                  <a:fillRect l="-406" t="-1175"/>
                </a:stretch>
              </a:blipFill>
            </p:spPr>
            <p:txBody>
              <a:bodyPr/>
              <a:lstStyle/>
              <a:p>
                <a:r>
                  <a:rPr lang="en-IN">
                    <a:noFill/>
                  </a:rPr>
                  <a:t> </a:t>
                </a:r>
              </a:p>
            </p:txBody>
          </p:sp>
        </mc:Fallback>
      </mc:AlternateContent>
    </p:spTree>
    <p:extLst>
      <p:ext uri="{BB962C8B-B14F-4D97-AF65-F5344CB8AC3E}">
        <p14:creationId xmlns:p14="http://schemas.microsoft.com/office/powerpoint/2010/main" val="4107474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464"/>
          </a:xfrm>
        </p:spPr>
        <p:txBody>
          <a:bodyPr>
            <a:normAutofit fontScale="90000"/>
          </a:bodyPr>
          <a:lstStyle/>
          <a:p>
            <a:r>
              <a:rPr lang="en-IN" dirty="0" smtClean="0"/>
              <a:t>Algorithm</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30510"/>
                <a:ext cx="10515600" cy="4351338"/>
              </a:xfrm>
            </p:spPr>
            <p:txBody>
              <a:bodyPr>
                <a:normAutofit lnSpcReduction="10000"/>
              </a:bodyPr>
              <a:lstStyle/>
              <a:p>
                <a:r>
                  <a:rPr lang="en-IN" sz="1800" dirty="0" smtClean="0"/>
                  <a:t>Let the valuation of portfolio at time </a:t>
                </a:r>
                <a14:m>
                  <m:oMath xmlns:m="http://schemas.openxmlformats.org/officeDocument/2006/math">
                    <m:r>
                      <a:rPr lang="en-IN" sz="1800" b="0" i="1" smtClean="0">
                        <a:latin typeface="Cambria Math" panose="02040503050406030204" pitchFamily="18" charset="0"/>
                      </a:rPr>
                      <m:t>𝑡</m:t>
                    </m:r>
                    <m:r>
                      <a:rPr lang="en-IN" sz="1800" b="0" i="1" smtClean="0">
                        <a:latin typeface="Cambria Math" panose="02040503050406030204" pitchFamily="18" charset="0"/>
                      </a:rPr>
                      <m:t>=1</m:t>
                    </m:r>
                  </m:oMath>
                </a14:m>
                <a:r>
                  <a:rPr lang="en-IN" sz="1800" dirty="0" smtClean="0"/>
                  <a:t> be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𝑉</m:t>
                        </m:r>
                      </m:e>
                      <m:sub>
                        <m:r>
                          <a:rPr lang="en-IN" sz="1800" b="0" i="1" smtClean="0">
                            <a:latin typeface="Cambria Math" panose="02040503050406030204" pitchFamily="18" charset="0"/>
                          </a:rPr>
                          <m:t>1</m:t>
                        </m:r>
                      </m:sub>
                    </m:sSub>
                  </m:oMath>
                </a14:m>
                <a:r>
                  <a:rPr lang="en-IN" sz="1800" dirty="0" smtClean="0"/>
                  <a:t>. Then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𝑁</m:t>
                        </m:r>
                      </m:e>
                      <m:sub>
                        <m:r>
                          <a:rPr lang="en-IN" sz="1800" b="0" i="1" smtClean="0">
                            <a:latin typeface="Cambria Math" panose="02040503050406030204" pitchFamily="18" charset="0"/>
                          </a:rPr>
                          <m:t>1</m:t>
                        </m:r>
                        <m:r>
                          <a:rPr lang="en-IN" sz="1800" i="1">
                            <a:latin typeface="Cambria Math" panose="02040503050406030204" pitchFamily="18" charset="0"/>
                          </a:rPr>
                          <m:t>𝑖</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b="0" i="1" smtClean="0">
                            <a:latin typeface="Cambria Math" panose="02040503050406030204" pitchFamily="18" charset="0"/>
                          </a:rPr>
                          <m:t>𝑉</m:t>
                        </m:r>
                      </m:e>
                      <m:sub>
                        <m:r>
                          <a:rPr lang="en-IN" sz="1800" b="0" i="1" smtClean="0">
                            <a:latin typeface="Cambria Math" panose="02040503050406030204" pitchFamily="18" charset="0"/>
                          </a:rPr>
                          <m:t>1</m:t>
                        </m:r>
                      </m:sub>
                    </m:sSub>
                    <m:r>
                      <a:rPr lang="en-IN" sz="1800" i="1">
                        <a:latin typeface="Cambria Math" panose="02040503050406030204" pitchFamily="18" charset="0"/>
                      </a:rPr>
                      <m:t>∗</m:t>
                    </m:r>
                    <m:f>
                      <m:fPr>
                        <m:ctrlPr>
                          <a:rPr lang="en-IN" sz="1800" i="1">
                            <a:latin typeface="Cambria Math" panose="02040503050406030204" pitchFamily="18" charset="0"/>
                          </a:rPr>
                        </m:ctrlPr>
                      </m:fPr>
                      <m:num>
                        <m:sSub>
                          <m:sSubPr>
                            <m:ctrlPr>
                              <a:rPr lang="en-IN" sz="1800" i="1">
                                <a:latin typeface="Cambria Math" panose="02040503050406030204" pitchFamily="18" charset="0"/>
                              </a:rPr>
                            </m:ctrlPr>
                          </m:sSubPr>
                          <m:e>
                            <m:r>
                              <a:rPr lang="en-IN" sz="1800" i="1">
                                <a:latin typeface="Cambria Math" panose="02040503050406030204" pitchFamily="18" charset="0"/>
                              </a:rPr>
                              <m:t>𝑤</m:t>
                            </m:r>
                          </m:e>
                          <m:sub>
                            <m:r>
                              <a:rPr lang="en-IN" sz="1800" b="0" i="1" smtClean="0">
                                <a:latin typeface="Cambria Math" panose="02040503050406030204" pitchFamily="18" charset="0"/>
                              </a:rPr>
                              <m:t>1</m:t>
                            </m:r>
                            <m:r>
                              <a:rPr lang="en-IN" sz="1800" i="1">
                                <a:latin typeface="Cambria Math" panose="02040503050406030204" pitchFamily="18" charset="0"/>
                              </a:rPr>
                              <m:t>𝑖</m:t>
                            </m:r>
                          </m:sub>
                        </m:sSub>
                      </m:num>
                      <m:den>
                        <m:sSub>
                          <m:sSubPr>
                            <m:ctrlPr>
                              <a:rPr lang="en-IN" sz="1800" i="1">
                                <a:latin typeface="Cambria Math" panose="02040503050406030204" pitchFamily="18" charset="0"/>
                              </a:rPr>
                            </m:ctrlPr>
                          </m:sSubPr>
                          <m:e>
                            <m:r>
                              <a:rPr lang="en-IN" sz="1800" i="1">
                                <a:latin typeface="Cambria Math" panose="02040503050406030204" pitchFamily="18" charset="0"/>
                              </a:rPr>
                              <m:t>𝑃</m:t>
                            </m:r>
                          </m:e>
                          <m:sub>
                            <m:r>
                              <a:rPr lang="en-IN" sz="1800" b="0" i="1" smtClean="0">
                                <a:latin typeface="Cambria Math" panose="02040503050406030204" pitchFamily="18" charset="0"/>
                              </a:rPr>
                              <m:t>1</m:t>
                            </m:r>
                            <m:r>
                              <a:rPr lang="en-IN" sz="1800" i="1">
                                <a:latin typeface="Cambria Math" panose="02040503050406030204" pitchFamily="18" charset="0"/>
                              </a:rPr>
                              <m:t>𝑖</m:t>
                            </m:r>
                          </m:sub>
                        </m:sSub>
                      </m:den>
                    </m:f>
                  </m:oMath>
                </a14:m>
                <a:endParaRPr lang="en-IN" sz="1800" dirty="0" smtClean="0"/>
              </a:p>
              <a:p>
                <a14:m>
                  <m:oMath xmlns:m="http://schemas.openxmlformats.org/officeDocument/2006/math">
                    <m:r>
                      <a:rPr lang="en-IN" sz="1800" i="1">
                        <a:latin typeface="Cambria Math" panose="02040503050406030204" pitchFamily="18" charset="0"/>
                      </a:rPr>
                      <m:t>𝑆𝑢𝑟𝑝𝑙𝑢𝑠</m:t>
                    </m:r>
                    <m:r>
                      <a:rPr lang="en-IN" sz="1800" i="1">
                        <a:latin typeface="Cambria Math" panose="02040503050406030204" pitchFamily="18" charset="0"/>
                      </a:rPr>
                      <m:t> </m:t>
                    </m:r>
                    <m:r>
                      <a:rPr lang="en-IN" sz="1800" i="1">
                        <a:latin typeface="Cambria Math" panose="02040503050406030204" pitchFamily="18" charset="0"/>
                      </a:rPr>
                      <m:t>𝑅𝑒𝑣𝑒𝑛𝑢𝑒</m:t>
                    </m:r>
                    <m:r>
                      <a:rPr lang="en-IN" sz="1800" i="1">
                        <a:latin typeface="Cambria Math" panose="02040503050406030204" pitchFamily="18" charset="0"/>
                      </a:rPr>
                      <m:t>=</m:t>
                    </m:r>
                    <m:d>
                      <m:dPr>
                        <m:begChr m:val="{"/>
                        <m:endChr m:val=""/>
                        <m:ctrlPr>
                          <a:rPr lang="en-IN" sz="1800" i="1">
                            <a:latin typeface="Cambria Math" panose="02040503050406030204" pitchFamily="18" charset="0"/>
                          </a:rPr>
                        </m:ctrlPr>
                      </m:dPr>
                      <m:e>
                        <m:eqArr>
                          <m:eqArrPr>
                            <m:ctrlPr>
                              <a:rPr lang="en-IN" sz="1800" i="1">
                                <a:latin typeface="Cambria Math" panose="02040503050406030204" pitchFamily="18" charset="0"/>
                              </a:rPr>
                            </m:ctrlPr>
                          </m:eqArrPr>
                          <m:e>
                            <m:nary>
                              <m:naryPr>
                                <m:chr m:val="∑"/>
                                <m:supHide m:val="on"/>
                                <m:ctrlPr>
                                  <a:rPr lang="en-IN" sz="1800" i="1">
                                    <a:latin typeface="Cambria Math" panose="02040503050406030204" pitchFamily="18" charset="0"/>
                                  </a:rPr>
                                </m:ctrlPr>
                              </m:naryPr>
                              <m:sub>
                                <m:r>
                                  <m:rPr>
                                    <m:brk m:alnAt="7"/>
                                  </m:rPr>
                                  <a:rPr lang="en-IN" sz="1800" i="1">
                                    <a:latin typeface="Cambria Math" panose="02040503050406030204" pitchFamily="18" charset="0"/>
                                  </a:rPr>
                                  <m:t>𝑖</m:t>
                                </m:r>
                              </m:sub>
                              <m:sup/>
                              <m:e>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r>
                                          <a:rPr lang="en-IN" sz="1800" b="0" i="1" smtClean="0">
                                            <a:latin typeface="Cambria Math" panose="02040503050406030204" pitchFamily="18" charset="0"/>
                                          </a:rPr>
                                          <m:t>𝑁</m:t>
                                        </m:r>
                                      </m:e>
                                      <m:sub>
                                        <m:r>
                                          <a:rPr lang="en-IN" sz="1800" i="1">
                                            <a:latin typeface="Cambria Math" panose="02040503050406030204" pitchFamily="18" charset="0"/>
                                          </a:rPr>
                                          <m:t>0</m:t>
                                        </m:r>
                                        <m:r>
                                          <a:rPr lang="en-IN" sz="1800" i="1">
                                            <a:latin typeface="Cambria Math" panose="02040503050406030204" pitchFamily="18" charset="0"/>
                                          </a:rPr>
                                          <m:t>𝑖</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b="0" i="1" smtClean="0">
                                            <a:latin typeface="Cambria Math" panose="02040503050406030204" pitchFamily="18" charset="0"/>
                                          </a:rPr>
                                          <m:t>𝑁</m:t>
                                        </m:r>
                                      </m:e>
                                      <m:sub>
                                        <m:r>
                                          <a:rPr lang="en-IN" sz="1800" i="1">
                                            <a:latin typeface="Cambria Math" panose="02040503050406030204" pitchFamily="18" charset="0"/>
                                          </a:rPr>
                                          <m:t>1</m:t>
                                        </m:r>
                                        <m:r>
                                          <a:rPr lang="en-IN" sz="1800" i="1">
                                            <a:latin typeface="Cambria Math" panose="02040503050406030204" pitchFamily="18" charset="0"/>
                                          </a:rPr>
                                          <m:t>𝑖</m:t>
                                        </m:r>
                                      </m:sub>
                                    </m:sSub>
                                  </m:e>
                                </m:d>
                                <m:sSub>
                                  <m:sSubPr>
                                    <m:ctrlPr>
                                      <a:rPr lang="en-IN" sz="1800" i="1">
                                        <a:latin typeface="Cambria Math" panose="02040503050406030204" pitchFamily="18" charset="0"/>
                                      </a:rPr>
                                    </m:ctrlPr>
                                  </m:sSubPr>
                                  <m:e>
                                    <m:r>
                                      <a:rPr lang="en-IN" sz="1800" i="1">
                                        <a:latin typeface="Cambria Math" panose="02040503050406030204" pitchFamily="18" charset="0"/>
                                      </a:rPr>
                                      <m:t>𝑃</m:t>
                                    </m:r>
                                  </m:e>
                                  <m:sub>
                                    <m:r>
                                      <a:rPr lang="en-IN" sz="1800" i="1">
                                        <a:latin typeface="Cambria Math" panose="02040503050406030204" pitchFamily="18" charset="0"/>
                                      </a:rPr>
                                      <m:t>1</m:t>
                                    </m:r>
                                    <m:r>
                                      <a:rPr lang="en-IN" sz="1800" i="1">
                                        <a:latin typeface="Cambria Math" panose="02040503050406030204" pitchFamily="18" charset="0"/>
                                      </a:rPr>
                                      <m:t>𝑖</m:t>
                                    </m:r>
                                  </m:sub>
                                </m:sSub>
                                <m:r>
                                  <a:rPr lang="en-IN" sz="1800" i="1">
                                    <a:latin typeface="Cambria Math" panose="02040503050406030204" pitchFamily="18" charset="0"/>
                                  </a:rPr>
                                  <m:t>(1−</m:t>
                                </m:r>
                                <m:sSub>
                                  <m:sSubPr>
                                    <m:ctrlPr>
                                      <a:rPr lang="en-IN" sz="1800" i="1">
                                        <a:latin typeface="Cambria Math" panose="02040503050406030204" pitchFamily="18" charset="0"/>
                                      </a:rPr>
                                    </m:ctrlPr>
                                  </m:sSubPr>
                                  <m:e>
                                    <m:r>
                                      <a:rPr lang="en-IN" sz="1800" i="1">
                                        <a:latin typeface="Cambria Math" panose="02040503050406030204" pitchFamily="18" charset="0"/>
                                      </a:rPr>
                                      <m:t>𝑡</m:t>
                                    </m:r>
                                  </m:e>
                                  <m:sub>
                                    <m:r>
                                      <a:rPr lang="en-IN" sz="1800" i="1">
                                        <a:latin typeface="Cambria Math" panose="02040503050406030204" pitchFamily="18" charset="0"/>
                                      </a:rPr>
                                      <m:t>𝑖</m:t>
                                    </m:r>
                                  </m:sub>
                                </m:sSub>
                                <m:r>
                                  <a:rPr lang="en-IN" sz="1800" i="1">
                                    <a:latin typeface="Cambria Math" panose="02040503050406030204" pitchFamily="18" charset="0"/>
                                  </a:rPr>
                                  <m:t>)</m:t>
                                </m:r>
                              </m:e>
                            </m:nary>
                            <m:r>
                              <a:rPr lang="en-IN" sz="1800" i="1">
                                <a:latin typeface="Cambria Math" panose="02040503050406030204" pitchFamily="18" charset="0"/>
                              </a:rPr>
                              <m:t>,  </m:t>
                            </m:r>
                            <m:sSub>
                              <m:sSubPr>
                                <m:ctrlPr>
                                  <a:rPr lang="en-IN" sz="1800" i="1">
                                    <a:latin typeface="Cambria Math" panose="02040503050406030204" pitchFamily="18" charset="0"/>
                                  </a:rPr>
                                </m:ctrlPr>
                              </m:sSubPr>
                              <m:e>
                                <m:r>
                                  <a:rPr lang="en-IN" sz="1800" b="0" i="1" smtClean="0">
                                    <a:latin typeface="Cambria Math" panose="02040503050406030204" pitchFamily="18" charset="0"/>
                                  </a:rPr>
                                  <m:t>𝑁</m:t>
                                </m:r>
                              </m:e>
                              <m:sub>
                                <m:r>
                                  <a:rPr lang="en-IN" sz="1800" i="1">
                                    <a:latin typeface="Cambria Math" panose="02040503050406030204" pitchFamily="18" charset="0"/>
                                  </a:rPr>
                                  <m:t>1</m:t>
                                </m:r>
                                <m:r>
                                  <a:rPr lang="en-IN" sz="1800" i="1">
                                    <a:latin typeface="Cambria Math" panose="02040503050406030204" pitchFamily="18" charset="0"/>
                                  </a:rPr>
                                  <m:t>𝑖</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b="0" i="1" smtClean="0">
                                    <a:latin typeface="Cambria Math" panose="02040503050406030204" pitchFamily="18" charset="0"/>
                                  </a:rPr>
                                  <m:t>𝑁</m:t>
                                </m:r>
                              </m:e>
                              <m:sub>
                                <m:r>
                                  <a:rPr lang="en-IN" sz="1800" i="1">
                                    <a:latin typeface="Cambria Math" panose="02040503050406030204" pitchFamily="18" charset="0"/>
                                  </a:rPr>
                                  <m:t>0</m:t>
                                </m:r>
                                <m:r>
                                  <a:rPr lang="en-IN" sz="1800" i="1">
                                    <a:latin typeface="Cambria Math" panose="02040503050406030204" pitchFamily="18" charset="0"/>
                                  </a:rPr>
                                  <m:t>𝑖</m:t>
                                </m:r>
                              </m:sub>
                            </m:sSub>
                            <m:r>
                              <a:rPr lang="en-IN" sz="1800" i="1">
                                <a:latin typeface="Cambria Math" panose="02040503050406030204" pitchFamily="18" charset="0"/>
                              </a:rPr>
                              <m:t>&lt;0</m:t>
                            </m:r>
                          </m:e>
                          <m:e>
                            <m:r>
                              <a:rPr lang="en-IN" sz="1800" i="1">
                                <a:latin typeface="Cambria Math" panose="02040503050406030204" pitchFamily="18" charset="0"/>
                              </a:rPr>
                              <m:t>&amp;</m:t>
                            </m:r>
                            <m:nary>
                              <m:naryPr>
                                <m:chr m:val="∑"/>
                                <m:supHide m:val="on"/>
                                <m:ctrlPr>
                                  <a:rPr lang="en-IN" sz="1800" i="1">
                                    <a:latin typeface="Cambria Math" panose="02040503050406030204" pitchFamily="18" charset="0"/>
                                  </a:rPr>
                                </m:ctrlPr>
                              </m:naryPr>
                              <m:sub>
                                <m:r>
                                  <m:rPr>
                                    <m:brk m:alnAt="7"/>
                                  </m:rPr>
                                  <a:rPr lang="en-IN" sz="1800" i="1">
                                    <a:latin typeface="Cambria Math" panose="02040503050406030204" pitchFamily="18" charset="0"/>
                                  </a:rPr>
                                  <m:t>𝑖</m:t>
                                </m:r>
                              </m:sub>
                              <m:sup/>
                              <m:e>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r>
                                          <a:rPr lang="en-IN" sz="1800" b="0" i="1" smtClean="0">
                                            <a:latin typeface="Cambria Math" panose="02040503050406030204" pitchFamily="18" charset="0"/>
                                          </a:rPr>
                                          <m:t>𝑁</m:t>
                                        </m:r>
                                      </m:e>
                                      <m:sub>
                                        <m:r>
                                          <a:rPr lang="en-IN" sz="1800" i="1">
                                            <a:latin typeface="Cambria Math" panose="02040503050406030204" pitchFamily="18" charset="0"/>
                                          </a:rPr>
                                          <m:t>1</m:t>
                                        </m:r>
                                        <m:r>
                                          <a:rPr lang="en-IN" sz="1800" i="1">
                                            <a:latin typeface="Cambria Math" panose="02040503050406030204" pitchFamily="18" charset="0"/>
                                          </a:rPr>
                                          <m:t>𝑖</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b="0" i="1" smtClean="0">
                                            <a:latin typeface="Cambria Math" panose="02040503050406030204" pitchFamily="18" charset="0"/>
                                          </a:rPr>
                                          <m:t>𝑁</m:t>
                                        </m:r>
                                      </m:e>
                                      <m:sub>
                                        <m:r>
                                          <a:rPr lang="en-IN" sz="1800" i="1">
                                            <a:latin typeface="Cambria Math" panose="02040503050406030204" pitchFamily="18" charset="0"/>
                                          </a:rPr>
                                          <m:t>0</m:t>
                                        </m:r>
                                        <m:r>
                                          <a:rPr lang="en-IN" sz="1800" i="1">
                                            <a:latin typeface="Cambria Math" panose="02040503050406030204" pitchFamily="18" charset="0"/>
                                          </a:rPr>
                                          <m:t>𝑖</m:t>
                                        </m:r>
                                      </m:sub>
                                    </m:sSub>
                                  </m:e>
                                </m:d>
                                <m:sSub>
                                  <m:sSubPr>
                                    <m:ctrlPr>
                                      <a:rPr lang="en-IN" sz="1800" i="1">
                                        <a:latin typeface="Cambria Math" panose="02040503050406030204" pitchFamily="18" charset="0"/>
                                      </a:rPr>
                                    </m:ctrlPr>
                                  </m:sSubPr>
                                  <m:e>
                                    <m:r>
                                      <a:rPr lang="en-IN" sz="1800" i="1">
                                        <a:latin typeface="Cambria Math" panose="02040503050406030204" pitchFamily="18" charset="0"/>
                                      </a:rPr>
                                      <m:t>𝑃</m:t>
                                    </m:r>
                                  </m:e>
                                  <m:sub>
                                    <m:r>
                                      <a:rPr lang="en-IN" sz="1800" i="1">
                                        <a:latin typeface="Cambria Math" panose="02040503050406030204" pitchFamily="18" charset="0"/>
                                      </a:rPr>
                                      <m:t>1</m:t>
                                    </m:r>
                                    <m:r>
                                      <a:rPr lang="en-IN" sz="1800" i="1">
                                        <a:latin typeface="Cambria Math" panose="02040503050406030204" pitchFamily="18" charset="0"/>
                                      </a:rPr>
                                      <m:t>𝑖</m:t>
                                    </m:r>
                                  </m:sub>
                                </m:sSub>
                                <m:r>
                                  <a:rPr lang="en-IN" sz="1800" i="1">
                                    <a:latin typeface="Cambria Math" panose="02040503050406030204" pitchFamily="18" charset="0"/>
                                  </a:rPr>
                                  <m:t>(1+</m:t>
                                </m:r>
                                <m:sSub>
                                  <m:sSubPr>
                                    <m:ctrlPr>
                                      <a:rPr lang="en-IN" sz="1800" i="1">
                                        <a:latin typeface="Cambria Math" panose="02040503050406030204" pitchFamily="18" charset="0"/>
                                      </a:rPr>
                                    </m:ctrlPr>
                                  </m:sSubPr>
                                  <m:e>
                                    <m:r>
                                      <a:rPr lang="en-IN" sz="1800" i="1">
                                        <a:latin typeface="Cambria Math" panose="02040503050406030204" pitchFamily="18" charset="0"/>
                                      </a:rPr>
                                      <m:t>𝑡</m:t>
                                    </m:r>
                                  </m:e>
                                  <m:sub>
                                    <m:r>
                                      <a:rPr lang="en-IN" sz="1800" i="1">
                                        <a:latin typeface="Cambria Math" panose="02040503050406030204" pitchFamily="18" charset="0"/>
                                      </a:rPr>
                                      <m:t>𝑖</m:t>
                                    </m:r>
                                  </m:sub>
                                </m:sSub>
                                <m:r>
                                  <a:rPr lang="en-IN" sz="1800" i="1">
                                    <a:latin typeface="Cambria Math" panose="02040503050406030204" pitchFamily="18" charset="0"/>
                                  </a:rPr>
                                  <m:t>)</m:t>
                                </m:r>
                              </m:e>
                            </m:nary>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b="0" i="1" smtClean="0">
                                    <a:latin typeface="Cambria Math" panose="02040503050406030204" pitchFamily="18" charset="0"/>
                                  </a:rPr>
                                  <m:t>𝑁</m:t>
                                </m:r>
                              </m:e>
                              <m:sub>
                                <m:r>
                                  <a:rPr lang="en-IN" sz="1800" i="1">
                                    <a:latin typeface="Cambria Math" panose="02040503050406030204" pitchFamily="18" charset="0"/>
                                  </a:rPr>
                                  <m:t>1</m:t>
                                </m:r>
                                <m:r>
                                  <a:rPr lang="en-IN" sz="1800" i="1">
                                    <a:latin typeface="Cambria Math" panose="02040503050406030204" pitchFamily="18" charset="0"/>
                                  </a:rPr>
                                  <m:t>𝑖</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b="0" i="1" smtClean="0">
                                    <a:latin typeface="Cambria Math" panose="02040503050406030204" pitchFamily="18" charset="0"/>
                                  </a:rPr>
                                  <m:t>𝑁</m:t>
                                </m:r>
                              </m:e>
                              <m:sub>
                                <m:r>
                                  <a:rPr lang="en-IN" sz="1800" i="1">
                                    <a:latin typeface="Cambria Math" panose="02040503050406030204" pitchFamily="18" charset="0"/>
                                  </a:rPr>
                                  <m:t>0</m:t>
                                </m:r>
                                <m:r>
                                  <a:rPr lang="en-IN" sz="1800" i="1">
                                    <a:latin typeface="Cambria Math" panose="02040503050406030204" pitchFamily="18" charset="0"/>
                                  </a:rPr>
                                  <m:t>𝑖</m:t>
                                </m:r>
                              </m:sub>
                            </m:sSub>
                            <m:r>
                              <a:rPr lang="en-IN" sz="1800" i="1">
                                <a:latin typeface="Cambria Math" panose="02040503050406030204" pitchFamily="18" charset="0"/>
                              </a:rPr>
                              <m:t>≥0</m:t>
                            </m:r>
                          </m:e>
                        </m:eqArr>
                      </m:e>
                    </m:d>
                  </m:oMath>
                </a14:m>
                <a:endParaRPr lang="en-IN" sz="1800" dirty="0" smtClean="0"/>
              </a:p>
              <a:p>
                <a:r>
                  <a:rPr lang="en-IN" sz="1800" dirty="0"/>
                  <a:t>For Trade to take </a:t>
                </a:r>
                <a:r>
                  <a:rPr lang="en-IN" sz="1800" dirty="0" smtClean="0"/>
                  <a:t>place</a:t>
                </a:r>
              </a:p>
              <a:p>
                <a:pPr marL="0" indent="0">
                  <a:buNone/>
                </a:pPr>
                <a:endParaRPr lang="en-IN" sz="1800" dirty="0"/>
              </a:p>
              <a:p>
                <a:pPr marL="0" indent="0">
                  <a:buNone/>
                </a:pPr>
                <a14:m>
                  <m:oMathPara xmlns:m="http://schemas.openxmlformats.org/officeDocument/2006/math">
                    <m:oMathParaPr>
                      <m:jc m:val="centerGroup"/>
                    </m:oMathParaPr>
                    <m:oMath xmlns:m="http://schemas.openxmlformats.org/officeDocument/2006/math">
                      <m:r>
                        <a:rPr lang="en-IN" sz="1800" i="1">
                          <a:latin typeface="Cambria Math" panose="02040503050406030204" pitchFamily="18" charset="0"/>
                        </a:rPr>
                        <m:t>𝑆𝑢𝑟𝑝𝑙𝑢𝑠</m:t>
                      </m:r>
                      <m:r>
                        <a:rPr lang="en-IN" sz="1800" i="1">
                          <a:latin typeface="Cambria Math" panose="02040503050406030204" pitchFamily="18" charset="0"/>
                        </a:rPr>
                        <m:t> </m:t>
                      </m:r>
                      <m:r>
                        <a:rPr lang="en-IN" sz="1800" i="1">
                          <a:latin typeface="Cambria Math" panose="02040503050406030204" pitchFamily="18" charset="0"/>
                        </a:rPr>
                        <m:t>𝑅𝑒𝑣𝑒𝑛𝑢𝑒</m:t>
                      </m:r>
                      <m:r>
                        <a:rPr lang="en-IN" sz="1800" b="0" i="1" smtClean="0">
                          <a:latin typeface="Cambria Math" panose="02040503050406030204" pitchFamily="18" charset="0"/>
                        </a:rPr>
                        <m:t>=</m:t>
                      </m:r>
                      <m:r>
                        <a:rPr lang="en-IN" sz="1800" b="0" i="1" smtClean="0">
                          <a:latin typeface="Cambria Math" panose="02040503050406030204" pitchFamily="18" charset="0"/>
                        </a:rPr>
                        <m:t>𝑀𝑜𝑛𝑒𝑦</m:t>
                      </m:r>
                      <m:r>
                        <a:rPr lang="en-IN" sz="1800" b="0" i="1" smtClean="0">
                          <a:latin typeface="Cambria Math" panose="02040503050406030204" pitchFamily="18" charset="0"/>
                        </a:rPr>
                        <m:t> </m:t>
                      </m:r>
                      <m:r>
                        <a:rPr lang="en-IN" sz="1800" b="0" i="1" smtClean="0">
                          <a:latin typeface="Cambria Math" panose="02040503050406030204" pitchFamily="18" charset="0"/>
                        </a:rPr>
                        <m:t>𝑜𝑏𝑡𝑎𝑖𝑛𝑒𝑑</m:t>
                      </m:r>
                      <m:r>
                        <a:rPr lang="en-IN" sz="1800" b="0" i="1" smtClean="0">
                          <a:latin typeface="Cambria Math" panose="02040503050406030204" pitchFamily="18" charset="0"/>
                        </a:rPr>
                        <m:t> </m:t>
                      </m:r>
                      <m:r>
                        <a:rPr lang="en-IN" sz="1800" b="0" i="1" smtClean="0">
                          <a:latin typeface="Cambria Math" panose="02040503050406030204" pitchFamily="18" charset="0"/>
                        </a:rPr>
                        <m:t>𝑓𝑟𝑜𝑚</m:t>
                      </m:r>
                      <m:r>
                        <a:rPr lang="en-IN" sz="1800" b="0" i="1" smtClean="0">
                          <a:latin typeface="Cambria Math" panose="02040503050406030204" pitchFamily="18" charset="0"/>
                        </a:rPr>
                        <m:t> </m:t>
                      </m:r>
                      <m:r>
                        <a:rPr lang="en-IN" sz="1800" b="0" i="1" smtClean="0">
                          <a:latin typeface="Cambria Math" panose="02040503050406030204" pitchFamily="18" charset="0"/>
                        </a:rPr>
                        <m:t>𝑠𝑒𝑙𝑙𝑖𝑛𝑔</m:t>
                      </m:r>
                      <m:r>
                        <a:rPr lang="en-IN" sz="1800" b="0" i="1" smtClean="0">
                          <a:latin typeface="Cambria Math" panose="02040503050406030204" pitchFamily="18" charset="0"/>
                        </a:rPr>
                        <m:t> −</m:t>
                      </m:r>
                      <m:r>
                        <a:rPr lang="en-IN" sz="1800" b="0" i="1" smtClean="0">
                          <a:latin typeface="Cambria Math" panose="02040503050406030204" pitchFamily="18" charset="0"/>
                        </a:rPr>
                        <m:t>𝑀𝑜𝑛𝑒𝑦</m:t>
                      </m:r>
                      <m:r>
                        <a:rPr lang="en-IN" sz="1800" b="0" i="1" smtClean="0">
                          <a:latin typeface="Cambria Math" panose="02040503050406030204" pitchFamily="18" charset="0"/>
                        </a:rPr>
                        <m:t> </m:t>
                      </m:r>
                      <m:r>
                        <a:rPr lang="en-IN" sz="1800" b="0" i="1" smtClean="0">
                          <a:latin typeface="Cambria Math" panose="02040503050406030204" pitchFamily="18" charset="0"/>
                        </a:rPr>
                        <m:t>𝑛𝑒𝑒𝑑𝑒𝑑</m:t>
                      </m:r>
                      <m:r>
                        <a:rPr lang="en-IN" sz="1800" b="0" i="1" smtClean="0">
                          <a:latin typeface="Cambria Math" panose="02040503050406030204" pitchFamily="18" charset="0"/>
                        </a:rPr>
                        <m:t> </m:t>
                      </m:r>
                      <m:r>
                        <a:rPr lang="en-IN" sz="1800" b="0" i="1" smtClean="0">
                          <a:latin typeface="Cambria Math" panose="02040503050406030204" pitchFamily="18" charset="0"/>
                        </a:rPr>
                        <m:t>𝑓𝑜𝑟</m:t>
                      </m:r>
                      <m:r>
                        <a:rPr lang="en-IN" sz="1800" b="0" i="1" smtClean="0">
                          <a:latin typeface="Cambria Math" panose="02040503050406030204" pitchFamily="18" charset="0"/>
                        </a:rPr>
                        <m:t> </m:t>
                      </m:r>
                      <m:r>
                        <a:rPr lang="en-IN" sz="1800" b="0" i="1" smtClean="0">
                          <a:latin typeface="Cambria Math" panose="02040503050406030204" pitchFamily="18" charset="0"/>
                        </a:rPr>
                        <m:t>𝑏𝑢𝑦𝑖𝑛𝑔</m:t>
                      </m:r>
                    </m:oMath>
                  </m:oMathPara>
                </a14:m>
                <a:endParaRPr lang="en-IN" sz="1800"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IN" sz="1800" i="1" smtClean="0">
                              <a:latin typeface="Cambria Math" panose="02040503050406030204" pitchFamily="18" charset="0"/>
                            </a:rPr>
                          </m:ctrlPr>
                        </m:naryPr>
                        <m:sub>
                          <m:r>
                            <m:rPr>
                              <m:brk m:alnAt="7"/>
                            </m:rPr>
                            <a:rPr lang="en-IN" sz="1800" i="1">
                              <a:latin typeface="Cambria Math" panose="02040503050406030204" pitchFamily="18" charset="0"/>
                            </a:rPr>
                            <m:t>𝑖</m:t>
                          </m:r>
                          <m:r>
                            <a:rPr lang="en-IN" sz="1800" b="0" i="1" smtClean="0">
                              <a:latin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𝑆𝑒𝑙𝑙𝑖𝑛𝑔</m:t>
                          </m:r>
                          <m:r>
                            <a:rPr lang="en-IN" sz="1800" b="0" i="1" smtClean="0">
                              <a:latin typeface="Cambria Math" panose="02040503050406030204" pitchFamily="18" charset="0"/>
                              <a:ea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𝐴𝑠𝑠𝑒𝑡</m:t>
                          </m:r>
                        </m:sub>
                        <m:sup/>
                        <m:e>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r>
                                    <a:rPr lang="en-IN" sz="1800" i="1">
                                      <a:latin typeface="Cambria Math" panose="02040503050406030204" pitchFamily="18" charset="0"/>
                                    </a:rPr>
                                    <m:t>𝑁</m:t>
                                  </m:r>
                                </m:e>
                                <m:sub>
                                  <m:r>
                                    <a:rPr lang="en-IN" sz="1800" i="1">
                                      <a:latin typeface="Cambria Math" panose="02040503050406030204" pitchFamily="18" charset="0"/>
                                    </a:rPr>
                                    <m:t>0</m:t>
                                  </m:r>
                                  <m:r>
                                    <a:rPr lang="en-IN" sz="1800" i="1">
                                      <a:latin typeface="Cambria Math" panose="02040503050406030204" pitchFamily="18" charset="0"/>
                                    </a:rPr>
                                    <m:t>𝑖</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𝑁</m:t>
                                  </m:r>
                                </m:e>
                                <m:sub>
                                  <m:r>
                                    <a:rPr lang="en-IN" sz="1800" i="1">
                                      <a:latin typeface="Cambria Math" panose="02040503050406030204" pitchFamily="18" charset="0"/>
                                    </a:rPr>
                                    <m:t>1</m:t>
                                  </m:r>
                                  <m:r>
                                    <a:rPr lang="en-IN" sz="1800" i="1">
                                      <a:latin typeface="Cambria Math" panose="02040503050406030204" pitchFamily="18" charset="0"/>
                                    </a:rPr>
                                    <m:t>𝑖</m:t>
                                  </m:r>
                                </m:sub>
                              </m:sSub>
                            </m:e>
                          </m:d>
                          <m:sSub>
                            <m:sSubPr>
                              <m:ctrlPr>
                                <a:rPr lang="en-IN" sz="1800" i="1">
                                  <a:latin typeface="Cambria Math" panose="02040503050406030204" pitchFamily="18" charset="0"/>
                                </a:rPr>
                              </m:ctrlPr>
                            </m:sSubPr>
                            <m:e>
                              <m:r>
                                <a:rPr lang="en-IN" sz="1800" i="1">
                                  <a:latin typeface="Cambria Math" panose="02040503050406030204" pitchFamily="18" charset="0"/>
                                </a:rPr>
                                <m:t>𝑃</m:t>
                              </m:r>
                            </m:e>
                            <m:sub>
                              <m:r>
                                <a:rPr lang="en-IN" sz="1800" i="1">
                                  <a:latin typeface="Cambria Math" panose="02040503050406030204" pitchFamily="18" charset="0"/>
                                </a:rPr>
                                <m:t>1</m:t>
                              </m:r>
                              <m:r>
                                <a:rPr lang="en-IN" sz="1800" i="1">
                                  <a:latin typeface="Cambria Math" panose="02040503050406030204" pitchFamily="18" charset="0"/>
                                </a:rPr>
                                <m:t>𝑖</m:t>
                              </m:r>
                            </m:sub>
                          </m:sSub>
                          <m:d>
                            <m:dPr>
                              <m:ctrlPr>
                                <a:rPr lang="en-IN" sz="1800" i="1">
                                  <a:latin typeface="Cambria Math" panose="02040503050406030204" pitchFamily="18" charset="0"/>
                                </a:rPr>
                              </m:ctrlPr>
                            </m:dPr>
                            <m:e>
                              <m:r>
                                <a:rPr lang="en-IN" sz="1800" i="1">
                                  <a:latin typeface="Cambria Math" panose="02040503050406030204" pitchFamily="18" charset="0"/>
                                </a:rPr>
                                <m:t>1−</m:t>
                              </m:r>
                              <m:sSub>
                                <m:sSubPr>
                                  <m:ctrlPr>
                                    <a:rPr lang="en-IN" sz="1800" i="1">
                                      <a:latin typeface="Cambria Math" panose="02040503050406030204" pitchFamily="18" charset="0"/>
                                    </a:rPr>
                                  </m:ctrlPr>
                                </m:sSubPr>
                                <m:e>
                                  <m:r>
                                    <a:rPr lang="en-IN" sz="1800" i="1">
                                      <a:latin typeface="Cambria Math" panose="02040503050406030204" pitchFamily="18" charset="0"/>
                                    </a:rPr>
                                    <m:t>𝑡</m:t>
                                  </m:r>
                                </m:e>
                                <m:sub>
                                  <m:r>
                                    <a:rPr lang="en-IN" sz="1800" i="1">
                                      <a:latin typeface="Cambria Math" panose="02040503050406030204" pitchFamily="18" charset="0"/>
                                    </a:rPr>
                                    <m:t>𝑖</m:t>
                                  </m:r>
                                </m:sub>
                              </m:sSub>
                            </m:e>
                          </m:d>
                          <m:r>
                            <a:rPr lang="en-IN" sz="1800" b="0" i="1" smtClean="0">
                              <a:latin typeface="Cambria Math" panose="02040503050406030204" pitchFamily="18" charset="0"/>
                            </a:rPr>
                            <m:t>≥</m:t>
                          </m:r>
                          <m:nary>
                            <m:naryPr>
                              <m:chr m:val="∑"/>
                              <m:supHide m:val="on"/>
                              <m:ctrlPr>
                                <a:rPr lang="en-IN" sz="1800" i="1">
                                  <a:latin typeface="Cambria Math" panose="02040503050406030204" pitchFamily="18" charset="0"/>
                                </a:rPr>
                              </m:ctrlPr>
                            </m:naryPr>
                            <m:sub>
                              <m:r>
                                <m:rPr>
                                  <m:brk m:alnAt="7"/>
                                </m:rPr>
                                <a:rPr lang="en-IN" sz="1800" i="1">
                                  <a:latin typeface="Cambria Math" panose="02040503050406030204" pitchFamily="18" charset="0"/>
                                </a:rPr>
                                <m:t>𝑖</m:t>
                              </m:r>
                              <m:r>
                                <a:rPr lang="en-IN" sz="1800" i="1">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 </m:t>
                              </m:r>
                              <m:r>
                                <a:rPr lang="en-IN" sz="1800" b="0" i="1" smtClean="0">
                                  <a:latin typeface="Cambria Math" panose="02040503050406030204" pitchFamily="18" charset="0"/>
                                  <a:ea typeface="Cambria Math" panose="02040503050406030204" pitchFamily="18" charset="0"/>
                                </a:rPr>
                                <m:t>𝐵𝑢𝑦𝑖𝑛𝑔</m:t>
                              </m:r>
                              <m:r>
                                <a:rPr lang="en-IN" sz="1800" i="1">
                                  <a:latin typeface="Cambria Math" panose="02040503050406030204" pitchFamily="18" charset="0"/>
                                  <a:ea typeface="Cambria Math" panose="02040503050406030204" pitchFamily="18" charset="0"/>
                                </a:rPr>
                                <m:t> </m:t>
                              </m:r>
                              <m:r>
                                <a:rPr lang="en-IN" sz="1800" i="1">
                                  <a:latin typeface="Cambria Math" panose="02040503050406030204" pitchFamily="18" charset="0"/>
                                  <a:ea typeface="Cambria Math" panose="02040503050406030204" pitchFamily="18" charset="0"/>
                                </a:rPr>
                                <m:t>𝐴𝑠𝑠𝑒𝑡</m:t>
                              </m:r>
                            </m:sub>
                            <m:sup/>
                            <m:e>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r>
                                        <a:rPr lang="en-IN" sz="1800" i="1">
                                          <a:latin typeface="Cambria Math" panose="02040503050406030204" pitchFamily="18" charset="0"/>
                                        </a:rPr>
                                        <m:t>𝑁</m:t>
                                      </m:r>
                                    </m:e>
                                    <m:sub>
                                      <m:r>
                                        <a:rPr lang="en-IN" sz="1800" i="1">
                                          <a:latin typeface="Cambria Math" panose="02040503050406030204" pitchFamily="18" charset="0"/>
                                        </a:rPr>
                                        <m:t>1</m:t>
                                      </m:r>
                                      <m:r>
                                        <a:rPr lang="en-IN" sz="1800" i="1">
                                          <a:latin typeface="Cambria Math" panose="02040503050406030204" pitchFamily="18" charset="0"/>
                                        </a:rPr>
                                        <m:t>𝑖</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𝑁</m:t>
                                      </m:r>
                                    </m:e>
                                    <m:sub>
                                      <m:r>
                                        <a:rPr lang="en-IN" sz="1800" i="1">
                                          <a:latin typeface="Cambria Math" panose="02040503050406030204" pitchFamily="18" charset="0"/>
                                        </a:rPr>
                                        <m:t>0</m:t>
                                      </m:r>
                                      <m:r>
                                        <a:rPr lang="en-IN" sz="1800" i="1">
                                          <a:latin typeface="Cambria Math" panose="02040503050406030204" pitchFamily="18" charset="0"/>
                                        </a:rPr>
                                        <m:t>𝑖</m:t>
                                      </m:r>
                                    </m:sub>
                                  </m:sSub>
                                </m:e>
                              </m:d>
                              <m:sSub>
                                <m:sSubPr>
                                  <m:ctrlPr>
                                    <a:rPr lang="en-IN" sz="1800" i="1">
                                      <a:latin typeface="Cambria Math" panose="02040503050406030204" pitchFamily="18" charset="0"/>
                                    </a:rPr>
                                  </m:ctrlPr>
                                </m:sSubPr>
                                <m:e>
                                  <m:r>
                                    <a:rPr lang="en-IN" sz="1800" i="1">
                                      <a:latin typeface="Cambria Math" panose="02040503050406030204" pitchFamily="18" charset="0"/>
                                    </a:rPr>
                                    <m:t>𝑃</m:t>
                                  </m:r>
                                </m:e>
                                <m:sub>
                                  <m:r>
                                    <a:rPr lang="en-IN" sz="1800" i="1">
                                      <a:latin typeface="Cambria Math" panose="02040503050406030204" pitchFamily="18" charset="0"/>
                                    </a:rPr>
                                    <m:t>1</m:t>
                                  </m:r>
                                  <m:r>
                                    <a:rPr lang="en-IN" sz="1800" i="1">
                                      <a:latin typeface="Cambria Math" panose="02040503050406030204" pitchFamily="18" charset="0"/>
                                    </a:rPr>
                                    <m:t>𝑖</m:t>
                                  </m:r>
                                </m:sub>
                              </m:sSub>
                              <m:r>
                                <a:rPr lang="en-IN" sz="1800" i="1">
                                  <a:latin typeface="Cambria Math" panose="02040503050406030204" pitchFamily="18" charset="0"/>
                                </a:rPr>
                                <m:t>(1+</m:t>
                              </m:r>
                              <m:sSub>
                                <m:sSubPr>
                                  <m:ctrlPr>
                                    <a:rPr lang="en-IN" sz="1800" i="1">
                                      <a:latin typeface="Cambria Math" panose="02040503050406030204" pitchFamily="18" charset="0"/>
                                    </a:rPr>
                                  </m:ctrlPr>
                                </m:sSubPr>
                                <m:e>
                                  <m:r>
                                    <a:rPr lang="en-IN" sz="1800" i="1">
                                      <a:latin typeface="Cambria Math" panose="02040503050406030204" pitchFamily="18" charset="0"/>
                                    </a:rPr>
                                    <m:t>𝑡</m:t>
                                  </m:r>
                                </m:e>
                                <m:sub>
                                  <m:r>
                                    <a:rPr lang="en-IN" sz="1800" i="1">
                                      <a:latin typeface="Cambria Math" panose="02040503050406030204" pitchFamily="18" charset="0"/>
                                    </a:rPr>
                                    <m:t>𝑖</m:t>
                                  </m:r>
                                </m:sub>
                              </m:sSub>
                              <m:r>
                                <a:rPr lang="en-IN" sz="1800" i="1">
                                  <a:latin typeface="Cambria Math" panose="02040503050406030204" pitchFamily="18" charset="0"/>
                                </a:rPr>
                                <m:t>)</m:t>
                              </m:r>
                            </m:e>
                          </m:nary>
                        </m:e>
                      </m:nary>
                    </m:oMath>
                  </m:oMathPara>
                </a14:m>
                <a:endParaRPr lang="en-IN" sz="1800" dirty="0" smtClean="0"/>
              </a:p>
              <a:p>
                <a:pPr marL="0" indent="0">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𝑆𝑢𝑟𝑝𝑙𝑢𝑠</m:t>
                      </m:r>
                      <m:r>
                        <a:rPr lang="en-IN" sz="1800" b="0" i="1" smtClean="0">
                          <a:latin typeface="Cambria Math" panose="02040503050406030204" pitchFamily="18" charset="0"/>
                        </a:rPr>
                        <m:t> </m:t>
                      </m:r>
                      <m:r>
                        <a:rPr lang="en-IN" sz="1800" b="0" i="1" smtClean="0">
                          <a:latin typeface="Cambria Math" panose="02040503050406030204" pitchFamily="18" charset="0"/>
                        </a:rPr>
                        <m:t>𝑅𝑒𝑣𝑒𝑛𝑢𝑒</m:t>
                      </m:r>
                      <m:r>
                        <a:rPr lang="en-IN" sz="1800" b="0" i="1" smtClean="0">
                          <a:latin typeface="Cambria Math" panose="02040503050406030204" pitchFamily="18" charset="0"/>
                        </a:rPr>
                        <m:t>≥0</m:t>
                      </m:r>
                    </m:oMath>
                  </m:oMathPara>
                </a14:m>
                <a:endParaRPr lang="en-IN" sz="1800" dirty="0" smtClean="0"/>
              </a:p>
              <a:p>
                <a:r>
                  <a:rPr lang="en-IN" sz="1800" dirty="0" smtClean="0"/>
                  <a:t>Now if SR is satisfied. That weights is chosen.</a:t>
                </a:r>
              </a:p>
              <a:p>
                <a:r>
                  <a:rPr lang="en-IN" sz="1800" dirty="0" smtClean="0"/>
                  <a:t>Now we do the similar exercise for t  =2 and t  = 3.</a:t>
                </a:r>
              </a:p>
              <a:p>
                <a:r>
                  <a:rPr lang="en-IN" sz="1800" dirty="0" smtClean="0"/>
                  <a:t>Then based upon these weights, returns and variance-covariance matrix, we could obtain the expected rate of return and risk for both Mr. X and Mr. Y</a:t>
                </a:r>
                <a:endParaRPr lang="en-IN"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30510"/>
                <a:ext cx="10515600" cy="4351338"/>
              </a:xfrm>
              <a:blipFill>
                <a:blip r:embed="rId2"/>
                <a:stretch>
                  <a:fillRect l="-348" t="-1120" b="-280"/>
                </a:stretch>
              </a:blipFill>
            </p:spPr>
            <p:txBody>
              <a:bodyPr/>
              <a:lstStyle/>
              <a:p>
                <a:r>
                  <a:rPr lang="en-IN">
                    <a:noFill/>
                  </a:rPr>
                  <a:t> </a:t>
                </a:r>
              </a:p>
            </p:txBody>
          </p:sp>
        </mc:Fallback>
      </mc:AlternateContent>
    </p:spTree>
    <p:extLst>
      <p:ext uri="{BB962C8B-B14F-4D97-AF65-F5344CB8AC3E}">
        <p14:creationId xmlns:p14="http://schemas.microsoft.com/office/powerpoint/2010/main" val="3145096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 and Answers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8768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1117683"/>
          </a:xfrm>
        </p:spPr>
        <p:txBody>
          <a:bodyPr/>
          <a:lstStyle/>
          <a:p>
            <a:pPr algn="ctr"/>
            <a:r>
              <a:rPr lang="en-IN" dirty="0" smtClean="0"/>
              <a:t>Mathematical Modeling</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42271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934" y="1397752"/>
            <a:ext cx="10515600" cy="758281"/>
          </a:xfrm>
        </p:spPr>
        <p:txBody>
          <a:bodyPr>
            <a:normAutofit/>
          </a:bodyPr>
          <a:lstStyle/>
          <a:p>
            <a:r>
              <a:rPr lang="en-IN" sz="3600" dirty="0" smtClean="0"/>
              <a:t>Variables</a:t>
            </a:r>
            <a:endParaRPr lang="en-IN" sz="3600"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560202846"/>
                  </p:ext>
                </p:extLst>
              </p:nvPr>
            </p:nvGraphicFramePr>
            <p:xfrm>
              <a:off x="573505" y="2543132"/>
              <a:ext cx="10515600" cy="3406290"/>
            </p:xfrm>
            <a:graphic>
              <a:graphicData uri="http://schemas.openxmlformats.org/drawingml/2006/table">
                <a:tbl>
                  <a:tblPr firstRow="1" bandRow="1">
                    <a:tableStyleId>{5C22544A-7EE6-4342-B048-85BDC9FD1C3A}</a:tableStyleId>
                  </a:tblPr>
                  <a:tblGrid>
                    <a:gridCol w="1458697">
                      <a:extLst>
                        <a:ext uri="{9D8B030D-6E8A-4147-A177-3AD203B41FA5}">
                          <a16:colId xmlns:a16="http://schemas.microsoft.com/office/drawing/2014/main" val="1081047155"/>
                        </a:ext>
                      </a:extLst>
                    </a:gridCol>
                    <a:gridCol w="9056903">
                      <a:extLst>
                        <a:ext uri="{9D8B030D-6E8A-4147-A177-3AD203B41FA5}">
                          <a16:colId xmlns:a16="http://schemas.microsoft.com/office/drawing/2014/main" val="3780597936"/>
                        </a:ext>
                      </a:extLst>
                    </a:gridCol>
                  </a:tblGrid>
                  <a:tr h="370840">
                    <a:tc>
                      <a:txBody>
                        <a:bodyPr/>
                        <a:lstStyle/>
                        <a:p>
                          <a:r>
                            <a:rPr lang="en-IN" dirty="0" smtClean="0"/>
                            <a:t>Form</a:t>
                          </a:r>
                          <a:endParaRPr lang="en-IN" dirty="0"/>
                        </a:p>
                      </a:txBody>
                      <a:tcPr/>
                    </a:tc>
                    <a:tc>
                      <a:txBody>
                        <a:bodyPr/>
                        <a:lstStyle/>
                        <a:p>
                          <a:r>
                            <a:rPr lang="en-IN" dirty="0" smtClean="0"/>
                            <a:t>Variable Explanation</a:t>
                          </a:r>
                          <a:endParaRPr lang="en-IN" dirty="0"/>
                        </a:p>
                      </a:txBody>
                      <a:tcPr/>
                    </a:tc>
                    <a:extLst>
                      <a:ext uri="{0D108BD9-81ED-4DB2-BD59-A6C34878D82A}">
                        <a16:rowId xmlns:a16="http://schemas.microsoft.com/office/drawing/2014/main" val="1142175780"/>
                      </a:ext>
                    </a:extLst>
                  </a:tr>
                  <a:tr h="450911">
                    <a:tc>
                      <a:txBody>
                        <a:bodyPr/>
                        <a:lstStyle/>
                        <a:p>
                          <a:pPr/>
                          <a14:m>
                            <m:oMathPara xmlns:m="http://schemas.openxmlformats.org/officeDocument/2006/math">
                              <m:oMathParaPr>
                                <m:jc m:val="center"/>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oMath>
                            </m:oMathPara>
                          </a14:m>
                          <a:endParaRPr lang="en-IN" dirty="0"/>
                        </a:p>
                      </a:txBody>
                      <a:tcPr/>
                    </a:tc>
                    <a:tc>
                      <a:txBody>
                        <a:bodyPr/>
                        <a:lstStyle/>
                        <a:p>
                          <a:r>
                            <a:rPr lang="en-IN" dirty="0" smtClean="0"/>
                            <a:t>indicator</a:t>
                          </a:r>
                          <a:r>
                            <a:rPr lang="en-IN" baseline="0" dirty="0" smtClean="0"/>
                            <a:t> variable (binary ) for investment in asset class I</a:t>
                          </a:r>
                          <a:endParaRPr lang="en-IN" dirty="0"/>
                        </a:p>
                      </a:txBody>
                      <a:tcPr/>
                    </a:tc>
                    <a:extLst>
                      <a:ext uri="{0D108BD9-81ED-4DB2-BD59-A6C34878D82A}">
                        <a16:rowId xmlns:a16="http://schemas.microsoft.com/office/drawing/2014/main" val="11779006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oMath>
                            </m:oMathPara>
                          </a14:m>
                          <a:endParaRPr lang="en-IN" dirty="0"/>
                        </a:p>
                      </a:txBody>
                      <a:tcPr/>
                    </a:tc>
                    <a:tc>
                      <a:txBody>
                        <a:bodyPr/>
                        <a:lstStyle/>
                        <a:p>
                          <a:r>
                            <a:rPr lang="en-IN" dirty="0" smtClean="0"/>
                            <a:t>indicator variable (binary) for investment in product</a:t>
                          </a:r>
                          <a:r>
                            <a:rPr lang="en-IN" baseline="0" dirty="0" smtClean="0"/>
                            <a:t> j of asset class I</a:t>
                          </a:r>
                          <a:endParaRPr lang="en-IN" dirty="0"/>
                        </a:p>
                      </a:txBody>
                      <a:tcPr/>
                    </a:tc>
                    <a:extLst>
                      <a:ext uri="{0D108BD9-81ED-4DB2-BD59-A6C34878D82A}">
                        <a16:rowId xmlns:a16="http://schemas.microsoft.com/office/drawing/2014/main" val="340015674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𝑖𝑗</m:t>
                                    </m:r>
                                  </m:sub>
                                </m:sSub>
                              </m:oMath>
                            </m:oMathPara>
                          </a14:m>
                          <a:endParaRPr lang="en-IN" dirty="0"/>
                        </a:p>
                      </a:txBody>
                      <a:tcPr/>
                    </a:tc>
                    <a:tc>
                      <a:txBody>
                        <a:bodyPr/>
                        <a:lstStyle/>
                        <a:p>
                          <a:r>
                            <a:rPr lang="en-IN" dirty="0" smtClean="0"/>
                            <a:t>weight for</a:t>
                          </a:r>
                          <a:r>
                            <a:rPr lang="en-IN" baseline="0" dirty="0" smtClean="0"/>
                            <a:t> product j for the asset class i</a:t>
                          </a:r>
                          <a:endParaRPr lang="en-IN" dirty="0" smtClean="0"/>
                        </a:p>
                      </a:txBody>
                      <a:tcPr/>
                    </a:tc>
                    <a:extLst>
                      <a:ext uri="{0D108BD9-81ED-4DB2-BD59-A6C34878D82A}">
                        <a16:rowId xmlns:a16="http://schemas.microsoft.com/office/drawing/2014/main" val="112576077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𝑖𝑗</m:t>
                                    </m:r>
                                  </m:sub>
                                </m:sSub>
                              </m:oMath>
                            </m:oMathPara>
                          </a14:m>
                          <a:endParaRPr lang="en-IN" dirty="0"/>
                        </a:p>
                      </a:txBody>
                      <a:tcPr/>
                    </a:tc>
                    <a:tc>
                      <a:txBody>
                        <a:bodyPr/>
                        <a:lstStyle/>
                        <a:p>
                          <a:r>
                            <a:rPr lang="en-IN" dirty="0" smtClean="0"/>
                            <a:t>return for instrument of</a:t>
                          </a:r>
                          <a:r>
                            <a:rPr lang="en-IN" baseline="0" dirty="0" smtClean="0"/>
                            <a:t> i class and j product</a:t>
                          </a:r>
                          <a:endParaRPr lang="en-IN" dirty="0"/>
                        </a:p>
                      </a:txBody>
                      <a:tcPr/>
                    </a:tc>
                    <a:extLst>
                      <a:ext uri="{0D108BD9-81ED-4DB2-BD59-A6C34878D82A}">
                        <a16:rowId xmlns:a16="http://schemas.microsoft.com/office/drawing/2014/main" val="49800143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𝑗𝑘</m:t>
                                    </m:r>
                                  </m:sub>
                                </m:sSub>
                              </m:oMath>
                            </m:oMathPara>
                          </a14:m>
                          <a:endParaRPr lang="en-IN" dirty="0"/>
                        </a:p>
                      </a:txBody>
                      <a:tcPr/>
                    </a:tc>
                    <a:tc>
                      <a:txBody>
                        <a:bodyPr/>
                        <a:lstStyle/>
                        <a:p>
                          <a:r>
                            <a:rPr lang="en-IN" dirty="0" smtClean="0"/>
                            <a:t>covariance of j</a:t>
                          </a:r>
                          <a:r>
                            <a:rPr lang="en-IN" baseline="0" dirty="0" smtClean="0"/>
                            <a:t> instrument with k instrument</a:t>
                          </a:r>
                          <a:endParaRPr lang="en-IN" dirty="0"/>
                        </a:p>
                      </a:txBody>
                      <a:tcPr/>
                    </a:tc>
                    <a:extLst>
                      <a:ext uri="{0D108BD9-81ED-4DB2-BD59-A6C34878D82A}">
                        <a16:rowId xmlns:a16="http://schemas.microsoft.com/office/drawing/2014/main" val="2223028844"/>
                      </a:ext>
                    </a:extLst>
                  </a:tr>
                  <a:tr h="370992">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oMath>
                            </m:oMathPara>
                          </a14:m>
                          <a:endParaRPr lang="en-IN" dirty="0"/>
                        </a:p>
                      </a:txBody>
                      <a:tcPr/>
                    </a:tc>
                    <a:tc>
                      <a:txBody>
                        <a:bodyPr/>
                        <a:lstStyle/>
                        <a:p>
                          <a:r>
                            <a:rPr lang="en-IN" dirty="0" smtClean="0"/>
                            <a:t>set of Asset classes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 </m:t>
                                  </m:r>
                                  <m:r>
                                    <a:rPr lang="en-IN" b="0" i="1" smtClean="0">
                                      <a:latin typeface="Cambria Math" panose="02040503050406030204" pitchFamily="18" charset="0"/>
                                    </a:rPr>
                                    <m:t>𝑠</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𝑓𝑜</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𝑐</m:t>
                                  </m:r>
                                </m:e>
                              </m:d>
                            </m:oMath>
                          </a14:m>
                          <a:endParaRPr lang="en-IN" b="0" dirty="0" smtClean="0"/>
                        </a:p>
                      </a:txBody>
                      <a:tcPr/>
                    </a:tc>
                    <a:extLst>
                      <a:ext uri="{0D108BD9-81ED-4DB2-BD59-A6C34878D82A}">
                        <a16:rowId xmlns:a16="http://schemas.microsoft.com/office/drawing/2014/main" val="1765119130"/>
                      </a:ext>
                    </a:extLst>
                  </a:tr>
                  <a:tr h="370840">
                    <a:tc>
                      <a:txBody>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𝐵</m:t>
                                </m:r>
                              </m:oMath>
                            </m:oMathPara>
                          </a14:m>
                          <a:endParaRPr lang="en-IN" dirty="0"/>
                        </a:p>
                      </a:txBody>
                      <a:tcPr/>
                    </a:tc>
                    <a:tc>
                      <a:txBody>
                        <a:bodyPr/>
                        <a:lstStyle/>
                        <a:p>
                          <a:r>
                            <a:rPr lang="en-IN" dirty="0" smtClean="0"/>
                            <a:t>set of products</a:t>
                          </a:r>
                          <a:r>
                            <a:rPr lang="en-IN" baseline="0" dirty="0" smtClean="0"/>
                            <a:t> </a:t>
                          </a:r>
                          <a14:m>
                            <m:oMath xmlns:m="http://schemas.openxmlformats.org/officeDocument/2006/math">
                              <m:r>
                                <a:rPr lang="en-IN" b="0" i="1" baseline="0" smtClean="0">
                                  <a:latin typeface="Cambria Math" panose="02040503050406030204" pitchFamily="18" charset="0"/>
                                </a:rPr>
                                <m:t>={</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𝐴</m:t>
                                  </m:r>
                                </m:e>
                                <m:sub>
                                  <m:r>
                                    <a:rPr lang="en-IN" b="0" i="1" baseline="0" smtClean="0">
                                      <a:latin typeface="Cambria Math" panose="02040503050406030204" pitchFamily="18" charset="0"/>
                                    </a:rPr>
                                    <m:t>𝑠</m:t>
                                  </m:r>
                                </m:sub>
                              </m:sSub>
                              <m:r>
                                <a:rPr lang="en-IN" b="0" i="1" baseline="0" smtClean="0">
                                  <a:latin typeface="Cambria Math" panose="02040503050406030204" pitchFamily="18" charset="0"/>
                                </a:rPr>
                                <m:t>, </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𝐵</m:t>
                                  </m:r>
                                </m:e>
                                <m:sub>
                                  <m:r>
                                    <a:rPr lang="en-IN" b="0" i="1" baseline="0" smtClean="0">
                                      <a:latin typeface="Cambria Math" panose="02040503050406030204" pitchFamily="18" charset="0"/>
                                    </a:rPr>
                                    <m:t>𝑠</m:t>
                                  </m:r>
                                </m:sub>
                              </m:sSub>
                              <m:r>
                                <a:rPr lang="en-IN" b="0" i="1" baseline="0" smtClean="0">
                                  <a:latin typeface="Cambria Math" panose="02040503050406030204" pitchFamily="18" charset="0"/>
                                </a:rPr>
                                <m:t>,</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𝐶</m:t>
                                  </m:r>
                                </m:e>
                                <m:sub>
                                  <m:r>
                                    <a:rPr lang="en-IN" b="0" i="1" baseline="0" smtClean="0">
                                      <a:latin typeface="Cambria Math" panose="02040503050406030204" pitchFamily="18" charset="0"/>
                                    </a:rPr>
                                    <m:t>𝑠</m:t>
                                  </m:r>
                                </m:sub>
                              </m:sSub>
                              <m:r>
                                <a:rPr lang="en-IN" b="0" i="1" baseline="0" smtClean="0">
                                  <a:latin typeface="Cambria Math" panose="02040503050406030204" pitchFamily="18" charset="0"/>
                                </a:rPr>
                                <m:t>,</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𝐷</m:t>
                                  </m:r>
                                </m:e>
                                <m:sub>
                                  <m:r>
                                    <a:rPr lang="en-IN" b="0" i="1" baseline="0" smtClean="0">
                                      <a:latin typeface="Cambria Math" panose="02040503050406030204" pitchFamily="18" charset="0"/>
                                    </a:rPr>
                                    <m:t>𝑠</m:t>
                                  </m:r>
                                </m:sub>
                              </m:sSub>
                              <m:r>
                                <a:rPr lang="en-IN" b="0" i="1" baseline="0" smtClean="0">
                                  <a:latin typeface="Cambria Math" panose="02040503050406030204" pitchFamily="18" charset="0"/>
                                </a:rPr>
                                <m:t>,</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𝑃</m:t>
                                  </m:r>
                                </m:e>
                                <m:sub>
                                  <m:r>
                                    <a:rPr lang="en-IN" b="0" i="1" baseline="0" smtClean="0">
                                      <a:latin typeface="Cambria Math" panose="02040503050406030204" pitchFamily="18" charset="0"/>
                                    </a:rPr>
                                    <m:t>𝑏</m:t>
                                  </m:r>
                                </m:sub>
                              </m:sSub>
                              <m:r>
                                <a:rPr lang="en-IN" b="0" i="1" baseline="0" smtClean="0">
                                  <a:latin typeface="Cambria Math" panose="02040503050406030204" pitchFamily="18" charset="0"/>
                                </a:rPr>
                                <m:t>,</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𝑄</m:t>
                                  </m:r>
                                </m:e>
                                <m:sub>
                                  <m:r>
                                    <a:rPr lang="en-IN" b="0" i="1" baseline="0" smtClean="0">
                                      <a:latin typeface="Cambria Math" panose="02040503050406030204" pitchFamily="18" charset="0"/>
                                    </a:rPr>
                                    <m:t>𝑏</m:t>
                                  </m:r>
                                </m:sub>
                              </m:sSub>
                              <m:r>
                                <a:rPr lang="en-IN" b="0" i="1" baseline="0" smtClean="0">
                                  <a:latin typeface="Cambria Math" panose="02040503050406030204" pitchFamily="18" charset="0"/>
                                </a:rPr>
                                <m:t>,</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𝑅</m:t>
                                  </m:r>
                                </m:e>
                                <m:sub>
                                  <m:r>
                                    <a:rPr lang="en-IN" b="0" i="1" baseline="0" smtClean="0">
                                      <a:latin typeface="Cambria Math" panose="02040503050406030204" pitchFamily="18" charset="0"/>
                                    </a:rPr>
                                    <m:t>𝑏</m:t>
                                  </m:r>
                                </m:sub>
                              </m:sSub>
                              <m:r>
                                <a:rPr lang="en-IN" b="0" i="1" baseline="0" smtClean="0">
                                  <a:latin typeface="Cambria Math" panose="02040503050406030204" pitchFamily="18" charset="0"/>
                                </a:rPr>
                                <m:t>,</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𝐺</m:t>
                                  </m:r>
                                </m:e>
                                <m:sub>
                                  <m:r>
                                    <a:rPr lang="en-IN" b="0" i="1" baseline="0" smtClean="0">
                                      <a:latin typeface="Cambria Math" panose="02040503050406030204" pitchFamily="18" charset="0"/>
                                    </a:rPr>
                                    <m:t>𝑐</m:t>
                                  </m:r>
                                </m:sub>
                              </m:sSub>
                              <m:r>
                                <a:rPr lang="en-IN" b="0" i="1" baseline="0" smtClean="0">
                                  <a:latin typeface="Cambria Math" panose="02040503050406030204" pitchFamily="18" charset="0"/>
                                </a:rPr>
                                <m:t>,</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𝑆</m:t>
                                  </m:r>
                                </m:e>
                                <m:sub>
                                  <m:r>
                                    <a:rPr lang="en-IN" b="0" i="1" baseline="0" smtClean="0">
                                      <a:latin typeface="Cambria Math" panose="02040503050406030204" pitchFamily="18" charset="0"/>
                                    </a:rPr>
                                    <m:t>𝑐</m:t>
                                  </m:r>
                                </m:sub>
                              </m:sSub>
                              <m:r>
                                <a:rPr lang="en-IN" b="0" i="1" baseline="0" smtClean="0">
                                  <a:latin typeface="Cambria Math" panose="02040503050406030204" pitchFamily="18" charset="0"/>
                                </a:rPr>
                                <m:t>,</m:t>
                              </m:r>
                              <m:r>
                                <a:rPr lang="en-IN" b="0" i="1" baseline="0" smtClean="0">
                                  <a:latin typeface="Cambria Math" panose="02040503050406030204" pitchFamily="18" charset="0"/>
                                </a:rPr>
                                <m:t>𝐶</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𝑜</m:t>
                                  </m:r>
                                </m:e>
                                <m:sub>
                                  <m:r>
                                    <a:rPr lang="en-IN" b="0" i="1" baseline="0" smtClean="0">
                                      <a:latin typeface="Cambria Math" panose="02040503050406030204" pitchFamily="18" charset="0"/>
                                    </a:rPr>
                                    <m:t>𝑐</m:t>
                                  </m:r>
                                </m:sub>
                              </m:sSub>
                              <m:r>
                                <a:rPr lang="en-IN" b="0" i="1" baseline="0" smtClean="0">
                                  <a:latin typeface="Cambria Math" panose="02040503050406030204" pitchFamily="18" charset="0"/>
                                </a:rPr>
                                <m:t>,</m:t>
                              </m:r>
                              <m:r>
                                <a:rPr lang="en-IN" b="0" i="1" baseline="0" smtClean="0">
                                  <a:latin typeface="Cambria Math" panose="02040503050406030204" pitchFamily="18" charset="0"/>
                                </a:rPr>
                                <m:t>𝑈</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𝐼</m:t>
                                  </m:r>
                                </m:e>
                                <m:sub>
                                  <m:r>
                                    <a:rPr lang="en-IN" b="0" i="1" baseline="0" smtClean="0">
                                      <a:latin typeface="Cambria Math" panose="02040503050406030204" pitchFamily="18" charset="0"/>
                                    </a:rPr>
                                    <m:t>𝑓𝑜</m:t>
                                  </m:r>
                                </m:sub>
                              </m:sSub>
                              <m:r>
                                <a:rPr lang="en-IN" b="0" i="1" baseline="0" smtClean="0">
                                  <a:latin typeface="Cambria Math" panose="02040503050406030204" pitchFamily="18" charset="0"/>
                                </a:rPr>
                                <m:t>,</m:t>
                              </m:r>
                              <m:r>
                                <a:rPr lang="en-IN" b="0" i="1" baseline="0" smtClean="0">
                                  <a:latin typeface="Cambria Math" panose="02040503050406030204" pitchFamily="18" charset="0"/>
                                </a:rPr>
                                <m:t>𝐸</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𝐼</m:t>
                                  </m:r>
                                </m:e>
                                <m:sub>
                                  <m:r>
                                    <a:rPr lang="en-IN" b="0" i="1" baseline="0" smtClean="0">
                                      <a:latin typeface="Cambria Math" panose="02040503050406030204" pitchFamily="18" charset="0"/>
                                    </a:rPr>
                                    <m:t>𝑓𝑜</m:t>
                                  </m:r>
                                </m:sub>
                              </m:sSub>
                              <m:r>
                                <a:rPr lang="en-IN" b="0" i="1" baseline="0" smtClean="0">
                                  <a:latin typeface="Cambria Math" panose="02040503050406030204" pitchFamily="18" charset="0"/>
                                </a:rPr>
                                <m:t>,</m:t>
                              </m:r>
                              <m:r>
                                <a:rPr lang="en-IN" b="0" i="1" baseline="0" smtClean="0">
                                  <a:latin typeface="Cambria Math" panose="02040503050406030204" pitchFamily="18" charset="0"/>
                                </a:rPr>
                                <m:t>𝐶</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𝐼</m:t>
                                  </m:r>
                                </m:e>
                                <m:sub>
                                  <m:r>
                                    <a:rPr lang="en-IN" b="0" i="1" baseline="0" smtClean="0">
                                      <a:latin typeface="Cambria Math" panose="02040503050406030204" pitchFamily="18" charset="0"/>
                                    </a:rPr>
                                    <m:t>𝑓𝑜</m:t>
                                  </m:r>
                                </m:sub>
                              </m:sSub>
                              <m:r>
                                <a:rPr lang="en-IN" b="0" i="1" baseline="0" smtClean="0">
                                  <a:latin typeface="Cambria Math" panose="02040503050406030204" pitchFamily="18" charset="0"/>
                                </a:rPr>
                                <m:t>, </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𝐽</m:t>
                                  </m:r>
                                </m:e>
                                <m:sub>
                                  <m:r>
                                    <a:rPr lang="en-IN" b="0" i="1" baseline="0" smtClean="0">
                                      <a:latin typeface="Cambria Math" panose="02040503050406030204" pitchFamily="18" charset="0"/>
                                    </a:rPr>
                                    <m:t>𝑓</m:t>
                                  </m:r>
                                </m:sub>
                              </m:sSub>
                              <m:r>
                                <a:rPr lang="en-IN" b="0" i="1" baseline="0" smtClean="0">
                                  <a:latin typeface="Cambria Math" panose="02040503050406030204" pitchFamily="18" charset="0"/>
                                </a:rPr>
                                <m:t>,</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𝐹</m:t>
                                  </m:r>
                                </m:e>
                                <m:sub>
                                  <m:r>
                                    <a:rPr lang="en-IN" b="0" i="1" baseline="0" smtClean="0">
                                      <a:latin typeface="Cambria Math" panose="02040503050406030204" pitchFamily="18" charset="0"/>
                                    </a:rPr>
                                    <m:t>𝑓</m:t>
                                  </m:r>
                                </m:sub>
                              </m:sSub>
                              <m:r>
                                <a:rPr lang="en-IN" b="0" i="1" baseline="0" smtClean="0">
                                  <a:latin typeface="Cambria Math" panose="02040503050406030204" pitchFamily="18" charset="0"/>
                                </a:rPr>
                                <m:t>,</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𝐿</m:t>
                                  </m:r>
                                </m:e>
                                <m:sub>
                                  <m:r>
                                    <a:rPr lang="en-IN" b="0" i="1" baseline="0" smtClean="0">
                                      <a:latin typeface="Cambria Math" panose="02040503050406030204" pitchFamily="18" charset="0"/>
                                    </a:rPr>
                                    <m:t>𝑓</m:t>
                                  </m:r>
                                </m:sub>
                              </m:sSub>
                              <m:r>
                                <a:rPr lang="en-IN" b="0" i="1" baseline="0" smtClean="0">
                                  <a:latin typeface="Cambria Math" panose="02040503050406030204" pitchFamily="18" charset="0"/>
                                </a:rPr>
                                <m:t>,</m:t>
                              </m:r>
                              <m:r>
                                <a:rPr lang="en-IN" b="0" i="1" baseline="0" smtClean="0">
                                  <a:latin typeface="Cambria Math" panose="02040503050406030204" pitchFamily="18" charset="0"/>
                                </a:rPr>
                                <m:t>𝐴</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1</m:t>
                                  </m:r>
                                </m:e>
                                <m:sub>
                                  <m:r>
                                    <a:rPr lang="en-IN" b="0" i="1" baseline="0" smtClean="0">
                                      <a:latin typeface="Cambria Math" panose="02040503050406030204" pitchFamily="18" charset="0"/>
                                    </a:rPr>
                                    <m:t>𝑎</m:t>
                                  </m:r>
                                </m:sub>
                              </m:sSub>
                              <m:r>
                                <a:rPr lang="en-IN" b="0" i="1" baseline="0" smtClean="0">
                                  <a:latin typeface="Cambria Math" panose="02040503050406030204" pitchFamily="18" charset="0"/>
                                </a:rPr>
                                <m:t>,</m:t>
                              </m:r>
                              <m:r>
                                <a:rPr lang="en-IN" b="0" i="1" baseline="0" smtClean="0">
                                  <a:latin typeface="Cambria Math" panose="02040503050406030204" pitchFamily="18" charset="0"/>
                                </a:rPr>
                                <m:t>𝐴</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2</m:t>
                                  </m:r>
                                </m:e>
                                <m:sub>
                                  <m:r>
                                    <a:rPr lang="en-IN" b="0" i="1" baseline="0" smtClean="0">
                                      <a:latin typeface="Cambria Math" panose="02040503050406030204" pitchFamily="18" charset="0"/>
                                    </a:rPr>
                                    <m:t>𝑎</m:t>
                                  </m:r>
                                </m:sub>
                              </m:sSub>
                              <m:r>
                                <a:rPr lang="en-IN" b="0" i="1" baseline="0" smtClean="0">
                                  <a:latin typeface="Cambria Math" panose="02040503050406030204" pitchFamily="18" charset="0"/>
                                </a:rPr>
                                <m:t>,</m:t>
                              </m:r>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𝐶</m:t>
                                  </m:r>
                                </m:e>
                                <m:sub>
                                  <m:r>
                                    <a:rPr lang="en-IN" b="0" i="1" baseline="0" smtClean="0">
                                      <a:latin typeface="Cambria Math" panose="02040503050406030204" pitchFamily="18" charset="0"/>
                                    </a:rPr>
                                    <m:t>𝑐</m:t>
                                  </m:r>
                                </m:sub>
                              </m:sSub>
                              <m:r>
                                <a:rPr lang="en-IN" b="0" i="1" baseline="0" smtClean="0">
                                  <a:latin typeface="Cambria Math" panose="02040503050406030204" pitchFamily="18" charset="0"/>
                                </a:rPr>
                                <m:t>}</m:t>
                              </m:r>
                            </m:oMath>
                          </a14:m>
                          <a:endParaRPr lang="en-IN" dirty="0" smtClean="0"/>
                        </a:p>
                        <a:p>
                          <a:r>
                            <a:rPr lang="en-IN" dirty="0" smtClean="0"/>
                            <a:t>where </a:t>
                          </a:r>
                          <a14:m>
                            <m:oMath xmlns:m="http://schemas.openxmlformats.org/officeDocument/2006/math">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𝑈</m:t>
                                  </m:r>
                                </m:e>
                                <m:sub>
                                  <m:r>
                                    <a:rPr lang="en-IN" sz="1600" b="0" i="1" smtClean="0">
                                      <a:latin typeface="Cambria Math" panose="02040503050406030204" pitchFamily="18" charset="0"/>
                                    </a:rPr>
                                    <m:t>𝑉</m:t>
                                  </m:r>
                                </m:sub>
                              </m:sSub>
                            </m:oMath>
                          </a14:m>
                          <a:r>
                            <a:rPr lang="en-IN" sz="1600" i="0" dirty="0" smtClean="0">
                              <a:latin typeface="+mn-lt"/>
                            </a:rPr>
                            <a:t>: </a:t>
                          </a:r>
                          <a:r>
                            <a:rPr lang="en-IN" sz="1800" i="0" dirty="0" smtClean="0">
                              <a:latin typeface="+mn-lt"/>
                            </a:rPr>
                            <a:t>U</a:t>
                          </a:r>
                          <a:r>
                            <a:rPr lang="en-IN" sz="1800" i="0" baseline="0" dirty="0" smtClean="0">
                              <a:latin typeface="+mn-lt"/>
                            </a:rPr>
                            <a:t> denotes the product and V denotes the asset class</a:t>
                          </a:r>
                          <a:endParaRPr lang="en-IN" sz="1600" i="0" dirty="0">
                            <a:latin typeface="+mn-lt"/>
                          </a:endParaRPr>
                        </a:p>
                      </a:txBody>
                      <a:tcPr/>
                    </a:tc>
                    <a:extLst>
                      <a:ext uri="{0D108BD9-81ED-4DB2-BD59-A6C34878D82A}">
                        <a16:rowId xmlns:a16="http://schemas.microsoft.com/office/drawing/2014/main" val="17468122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560202846"/>
                  </p:ext>
                </p:extLst>
              </p:nvPr>
            </p:nvGraphicFramePr>
            <p:xfrm>
              <a:off x="573505" y="2543132"/>
              <a:ext cx="10515600" cy="3406290"/>
            </p:xfrm>
            <a:graphic>
              <a:graphicData uri="http://schemas.openxmlformats.org/drawingml/2006/table">
                <a:tbl>
                  <a:tblPr firstRow="1" bandRow="1">
                    <a:tableStyleId>{5C22544A-7EE6-4342-B048-85BDC9FD1C3A}</a:tableStyleId>
                  </a:tblPr>
                  <a:tblGrid>
                    <a:gridCol w="1458697">
                      <a:extLst>
                        <a:ext uri="{9D8B030D-6E8A-4147-A177-3AD203B41FA5}">
                          <a16:colId xmlns:a16="http://schemas.microsoft.com/office/drawing/2014/main" val="1081047155"/>
                        </a:ext>
                      </a:extLst>
                    </a:gridCol>
                    <a:gridCol w="9056903">
                      <a:extLst>
                        <a:ext uri="{9D8B030D-6E8A-4147-A177-3AD203B41FA5}">
                          <a16:colId xmlns:a16="http://schemas.microsoft.com/office/drawing/2014/main" val="3780597936"/>
                        </a:ext>
                      </a:extLst>
                    </a:gridCol>
                  </a:tblGrid>
                  <a:tr h="370840">
                    <a:tc>
                      <a:txBody>
                        <a:bodyPr/>
                        <a:lstStyle/>
                        <a:p>
                          <a:r>
                            <a:rPr lang="en-IN" dirty="0" smtClean="0"/>
                            <a:t>Form</a:t>
                          </a:r>
                          <a:endParaRPr lang="en-IN" dirty="0"/>
                        </a:p>
                      </a:txBody>
                      <a:tcPr/>
                    </a:tc>
                    <a:tc>
                      <a:txBody>
                        <a:bodyPr/>
                        <a:lstStyle/>
                        <a:p>
                          <a:r>
                            <a:rPr lang="en-IN" dirty="0" smtClean="0"/>
                            <a:t>Variable Explanation</a:t>
                          </a:r>
                          <a:endParaRPr lang="en-IN" dirty="0"/>
                        </a:p>
                      </a:txBody>
                      <a:tcPr/>
                    </a:tc>
                    <a:extLst>
                      <a:ext uri="{0D108BD9-81ED-4DB2-BD59-A6C34878D82A}">
                        <a16:rowId xmlns:a16="http://schemas.microsoft.com/office/drawing/2014/main" val="1142175780"/>
                      </a:ext>
                    </a:extLst>
                  </a:tr>
                  <a:tr h="450911">
                    <a:tc>
                      <a:txBody>
                        <a:bodyPr/>
                        <a:lstStyle/>
                        <a:p>
                          <a:endParaRPr lang="en-US"/>
                        </a:p>
                      </a:txBody>
                      <a:tcPr>
                        <a:blipFill>
                          <a:blip r:embed="rId2"/>
                          <a:stretch>
                            <a:fillRect l="-418" t="-89189" r="-623849" b="-594595"/>
                          </a:stretch>
                        </a:blipFill>
                      </a:tcPr>
                    </a:tc>
                    <a:tc>
                      <a:txBody>
                        <a:bodyPr/>
                        <a:lstStyle/>
                        <a:p>
                          <a:r>
                            <a:rPr lang="en-IN" dirty="0" smtClean="0"/>
                            <a:t>indicator</a:t>
                          </a:r>
                          <a:r>
                            <a:rPr lang="en-IN" baseline="0" dirty="0" smtClean="0"/>
                            <a:t> </a:t>
                          </a:r>
                          <a:r>
                            <a:rPr lang="en-IN" baseline="0" dirty="0" smtClean="0"/>
                            <a:t>variable (binary ) </a:t>
                          </a:r>
                          <a:r>
                            <a:rPr lang="en-IN" baseline="0" dirty="0" smtClean="0"/>
                            <a:t>for investment in asset class </a:t>
                          </a:r>
                          <a:r>
                            <a:rPr lang="en-IN" baseline="0" dirty="0" smtClean="0"/>
                            <a:t>I</a:t>
                          </a:r>
                          <a:endParaRPr lang="en-IN" dirty="0"/>
                        </a:p>
                      </a:txBody>
                      <a:tcPr/>
                    </a:tc>
                    <a:extLst>
                      <a:ext uri="{0D108BD9-81ED-4DB2-BD59-A6C34878D82A}">
                        <a16:rowId xmlns:a16="http://schemas.microsoft.com/office/drawing/2014/main" val="117790069"/>
                      </a:ext>
                    </a:extLst>
                  </a:tr>
                  <a:tr h="387858">
                    <a:tc>
                      <a:txBody>
                        <a:bodyPr/>
                        <a:lstStyle/>
                        <a:p>
                          <a:endParaRPr lang="en-US"/>
                        </a:p>
                      </a:txBody>
                      <a:tcPr>
                        <a:blipFill>
                          <a:blip r:embed="rId2"/>
                          <a:stretch>
                            <a:fillRect l="-418" t="-218750" r="-623849" b="-587500"/>
                          </a:stretch>
                        </a:blipFill>
                      </a:tcPr>
                    </a:tc>
                    <a:tc>
                      <a:txBody>
                        <a:bodyPr/>
                        <a:lstStyle/>
                        <a:p>
                          <a:r>
                            <a:rPr lang="en-IN" dirty="0" smtClean="0"/>
                            <a:t>indicator </a:t>
                          </a:r>
                          <a:r>
                            <a:rPr lang="en-IN" dirty="0" smtClean="0"/>
                            <a:t>variable (binary) </a:t>
                          </a:r>
                          <a:r>
                            <a:rPr lang="en-IN" dirty="0" smtClean="0"/>
                            <a:t>for investment in </a:t>
                          </a:r>
                          <a:r>
                            <a:rPr lang="en-IN" dirty="0" smtClean="0"/>
                            <a:t>product</a:t>
                          </a:r>
                          <a:r>
                            <a:rPr lang="en-IN" baseline="0" dirty="0" smtClean="0"/>
                            <a:t> </a:t>
                          </a:r>
                          <a:r>
                            <a:rPr lang="en-IN" baseline="0" dirty="0" smtClean="0"/>
                            <a:t>j of asset class </a:t>
                          </a:r>
                          <a:r>
                            <a:rPr lang="en-IN" baseline="0" dirty="0" smtClean="0"/>
                            <a:t>I</a:t>
                          </a:r>
                          <a:endParaRPr lang="en-IN" dirty="0"/>
                        </a:p>
                      </a:txBody>
                      <a:tcPr/>
                    </a:tc>
                    <a:extLst>
                      <a:ext uri="{0D108BD9-81ED-4DB2-BD59-A6C34878D82A}">
                        <a16:rowId xmlns:a16="http://schemas.microsoft.com/office/drawing/2014/main" val="3400156746"/>
                      </a:ext>
                    </a:extLst>
                  </a:tr>
                  <a:tr h="387858">
                    <a:tc>
                      <a:txBody>
                        <a:bodyPr/>
                        <a:lstStyle/>
                        <a:p>
                          <a:endParaRPr lang="en-US"/>
                        </a:p>
                      </a:txBody>
                      <a:tcPr>
                        <a:blipFill>
                          <a:blip r:embed="rId2"/>
                          <a:stretch>
                            <a:fillRect l="-418" t="-323810" r="-623849" b="-496825"/>
                          </a:stretch>
                        </a:blipFill>
                      </a:tcPr>
                    </a:tc>
                    <a:tc>
                      <a:txBody>
                        <a:bodyPr/>
                        <a:lstStyle/>
                        <a:p>
                          <a:r>
                            <a:rPr lang="en-IN" dirty="0" smtClean="0"/>
                            <a:t>weight for</a:t>
                          </a:r>
                          <a:r>
                            <a:rPr lang="en-IN" baseline="0" dirty="0" smtClean="0"/>
                            <a:t> </a:t>
                          </a:r>
                          <a:r>
                            <a:rPr lang="en-IN" baseline="0" dirty="0" smtClean="0"/>
                            <a:t>product </a:t>
                          </a:r>
                          <a:r>
                            <a:rPr lang="en-IN" baseline="0" dirty="0" smtClean="0"/>
                            <a:t>j for the asset class i</a:t>
                          </a:r>
                          <a:endParaRPr lang="en-IN" dirty="0" smtClean="0"/>
                        </a:p>
                      </a:txBody>
                      <a:tcPr/>
                    </a:tc>
                    <a:extLst>
                      <a:ext uri="{0D108BD9-81ED-4DB2-BD59-A6C34878D82A}">
                        <a16:rowId xmlns:a16="http://schemas.microsoft.com/office/drawing/2014/main" val="1125760774"/>
                      </a:ext>
                    </a:extLst>
                  </a:tr>
                  <a:tr h="387858">
                    <a:tc>
                      <a:txBody>
                        <a:bodyPr/>
                        <a:lstStyle/>
                        <a:p>
                          <a:endParaRPr lang="en-US"/>
                        </a:p>
                      </a:txBody>
                      <a:tcPr>
                        <a:blipFill>
                          <a:blip r:embed="rId2"/>
                          <a:stretch>
                            <a:fillRect l="-418" t="-417188" r="-623849" b="-389063"/>
                          </a:stretch>
                        </a:blipFill>
                      </a:tcPr>
                    </a:tc>
                    <a:tc>
                      <a:txBody>
                        <a:bodyPr/>
                        <a:lstStyle/>
                        <a:p>
                          <a:r>
                            <a:rPr lang="en-IN" dirty="0" smtClean="0"/>
                            <a:t>return for instrument of</a:t>
                          </a:r>
                          <a:r>
                            <a:rPr lang="en-IN" baseline="0" dirty="0" smtClean="0"/>
                            <a:t> i class and j </a:t>
                          </a:r>
                          <a:r>
                            <a:rPr lang="en-IN" baseline="0" dirty="0" smtClean="0"/>
                            <a:t>product</a:t>
                          </a:r>
                          <a:endParaRPr lang="en-IN" dirty="0"/>
                        </a:p>
                      </a:txBody>
                      <a:tcPr/>
                    </a:tc>
                    <a:extLst>
                      <a:ext uri="{0D108BD9-81ED-4DB2-BD59-A6C34878D82A}">
                        <a16:rowId xmlns:a16="http://schemas.microsoft.com/office/drawing/2014/main" val="498001435"/>
                      </a:ext>
                    </a:extLst>
                  </a:tr>
                  <a:tr h="387858">
                    <a:tc>
                      <a:txBody>
                        <a:bodyPr/>
                        <a:lstStyle/>
                        <a:p>
                          <a:endParaRPr lang="en-US"/>
                        </a:p>
                      </a:txBody>
                      <a:tcPr>
                        <a:blipFill>
                          <a:blip r:embed="rId2"/>
                          <a:stretch>
                            <a:fillRect l="-418" t="-525397" r="-623849" b="-295238"/>
                          </a:stretch>
                        </a:blipFill>
                      </a:tcPr>
                    </a:tc>
                    <a:tc>
                      <a:txBody>
                        <a:bodyPr/>
                        <a:lstStyle/>
                        <a:p>
                          <a:r>
                            <a:rPr lang="en-IN" dirty="0" smtClean="0"/>
                            <a:t>covariance of j</a:t>
                          </a:r>
                          <a:r>
                            <a:rPr lang="en-IN" baseline="0" dirty="0" smtClean="0"/>
                            <a:t> instrument with k instrument</a:t>
                          </a:r>
                          <a:endParaRPr lang="en-IN" dirty="0"/>
                        </a:p>
                      </a:txBody>
                      <a:tcPr/>
                    </a:tc>
                    <a:extLst>
                      <a:ext uri="{0D108BD9-81ED-4DB2-BD59-A6C34878D82A}">
                        <a16:rowId xmlns:a16="http://schemas.microsoft.com/office/drawing/2014/main" val="2223028844"/>
                      </a:ext>
                    </a:extLst>
                  </a:tr>
                  <a:tr h="370992">
                    <a:tc>
                      <a:txBody>
                        <a:bodyPr/>
                        <a:lstStyle/>
                        <a:p>
                          <a:endParaRPr lang="en-US"/>
                        </a:p>
                      </a:txBody>
                      <a:tcPr>
                        <a:blipFill>
                          <a:blip r:embed="rId2"/>
                          <a:stretch>
                            <a:fillRect l="-418" t="-645902" r="-623849" b="-204918"/>
                          </a:stretch>
                        </a:blipFill>
                      </a:tcPr>
                    </a:tc>
                    <a:tc>
                      <a:txBody>
                        <a:bodyPr/>
                        <a:lstStyle/>
                        <a:p>
                          <a:endParaRPr lang="en-US"/>
                        </a:p>
                      </a:txBody>
                      <a:tcPr>
                        <a:blipFill>
                          <a:blip r:embed="rId2"/>
                          <a:stretch>
                            <a:fillRect l="-16140" t="-645902" r="-269" b="-204918"/>
                          </a:stretch>
                        </a:blipFill>
                      </a:tcPr>
                    </a:tc>
                    <a:extLst>
                      <a:ext uri="{0D108BD9-81ED-4DB2-BD59-A6C34878D82A}">
                        <a16:rowId xmlns:a16="http://schemas.microsoft.com/office/drawing/2014/main" val="1765119130"/>
                      </a:ext>
                    </a:extLst>
                  </a:tr>
                  <a:tr h="662115">
                    <a:tc>
                      <a:txBody>
                        <a:bodyPr/>
                        <a:lstStyle/>
                        <a:p>
                          <a:endParaRPr lang="en-US"/>
                        </a:p>
                      </a:txBody>
                      <a:tcPr>
                        <a:blipFill>
                          <a:blip r:embed="rId2"/>
                          <a:stretch>
                            <a:fillRect l="-418" t="-417431" r="-623849" b="-14679"/>
                          </a:stretch>
                        </a:blipFill>
                      </a:tcPr>
                    </a:tc>
                    <a:tc>
                      <a:txBody>
                        <a:bodyPr/>
                        <a:lstStyle/>
                        <a:p>
                          <a:endParaRPr lang="en-US"/>
                        </a:p>
                      </a:txBody>
                      <a:tcPr>
                        <a:blipFill>
                          <a:blip r:embed="rId2"/>
                          <a:stretch>
                            <a:fillRect l="-16140" t="-417431" r="-269" b="-14679"/>
                          </a:stretch>
                        </a:blipFill>
                      </a:tcPr>
                    </a:tc>
                    <a:extLst>
                      <a:ext uri="{0D108BD9-81ED-4DB2-BD59-A6C34878D82A}">
                        <a16:rowId xmlns:a16="http://schemas.microsoft.com/office/drawing/2014/main" val="1746812201"/>
                      </a:ext>
                    </a:extLst>
                  </a:tr>
                </a:tbl>
              </a:graphicData>
            </a:graphic>
          </p:graphicFrame>
        </mc:Fallback>
      </mc:AlternateContent>
      <p:sp>
        <p:nvSpPr>
          <p:cNvPr id="6" name="Title 1"/>
          <p:cNvSpPr txBox="1">
            <a:spLocks/>
          </p:cNvSpPr>
          <p:nvPr/>
        </p:nvSpPr>
        <p:spPr>
          <a:xfrm>
            <a:off x="482934" y="97508"/>
            <a:ext cx="10515600" cy="121393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Mathematical Model </a:t>
            </a:r>
            <a:endParaRPr lang="en-IN" dirty="0"/>
          </a:p>
        </p:txBody>
      </p:sp>
    </p:spTree>
    <p:extLst>
      <p:ext uri="{BB962C8B-B14F-4D97-AF65-F5344CB8AC3E}">
        <p14:creationId xmlns:p14="http://schemas.microsoft.com/office/powerpoint/2010/main" val="1274589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lstStyle/>
          <a:p>
            <a:r>
              <a:rPr lang="en-IN" dirty="0" smtClean="0"/>
              <a:t>Non Linear Constraints</a:t>
            </a:r>
            <a:endParaRPr lang="en-IN"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652642535"/>
                  </p:ext>
                </p:extLst>
              </p:nvPr>
            </p:nvGraphicFramePr>
            <p:xfrm>
              <a:off x="838200" y="1201738"/>
              <a:ext cx="10515600" cy="3729482"/>
            </p:xfrm>
            <a:graphic>
              <a:graphicData uri="http://schemas.openxmlformats.org/drawingml/2006/table">
                <a:tbl>
                  <a:tblPr firstRow="1" bandRow="1">
                    <a:tableStyleId>{5C22544A-7EE6-4342-B048-85BDC9FD1C3A}</a:tableStyleId>
                  </a:tblPr>
                  <a:tblGrid>
                    <a:gridCol w="2969525">
                      <a:extLst>
                        <a:ext uri="{9D8B030D-6E8A-4147-A177-3AD203B41FA5}">
                          <a16:colId xmlns:a16="http://schemas.microsoft.com/office/drawing/2014/main" val="2449762428"/>
                        </a:ext>
                      </a:extLst>
                    </a:gridCol>
                    <a:gridCol w="7546075">
                      <a:extLst>
                        <a:ext uri="{9D8B030D-6E8A-4147-A177-3AD203B41FA5}">
                          <a16:colId xmlns:a16="http://schemas.microsoft.com/office/drawing/2014/main" val="1796218530"/>
                        </a:ext>
                      </a:extLst>
                    </a:gridCol>
                  </a:tblGrid>
                  <a:tr h="370840">
                    <a:tc>
                      <a:txBody>
                        <a:bodyPr/>
                        <a:lstStyle/>
                        <a:p>
                          <a:r>
                            <a:rPr lang="en-IN" dirty="0" smtClean="0"/>
                            <a:t>Type</a:t>
                          </a:r>
                          <a:endParaRPr lang="en-IN" dirty="0"/>
                        </a:p>
                      </a:txBody>
                      <a:tcPr/>
                    </a:tc>
                    <a:tc>
                      <a:txBody>
                        <a:bodyPr/>
                        <a:lstStyle/>
                        <a:p>
                          <a:endParaRPr lang="en-IN" dirty="0"/>
                        </a:p>
                      </a:txBody>
                      <a:tcPr/>
                    </a:tc>
                    <a:extLst>
                      <a:ext uri="{0D108BD9-81ED-4DB2-BD59-A6C34878D82A}">
                        <a16:rowId xmlns:a16="http://schemas.microsoft.com/office/drawing/2014/main" val="1036652955"/>
                      </a:ext>
                    </a:extLst>
                  </a:tr>
                  <a:tr h="370840">
                    <a:tc>
                      <a:txBody>
                        <a:bodyPr/>
                        <a:lstStyle/>
                        <a:p>
                          <a:r>
                            <a:rPr lang="en-IN" dirty="0" smtClean="0"/>
                            <a:t>Diversification</a:t>
                          </a:r>
                          <a:r>
                            <a:rPr lang="en-IN" baseline="0" dirty="0" smtClean="0"/>
                            <a:t> in Asset classes</a:t>
                          </a:r>
                          <a:endParaRPr lang="en-IN" dirty="0"/>
                        </a:p>
                      </a:txBody>
                      <a:tcPr/>
                    </a:tc>
                    <a:tc>
                      <a:txBody>
                        <a:bodyPr/>
                        <a:lstStyle/>
                        <a:p>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sub>
                                <m:sup>
                                  <m:r>
                                    <a:rPr lang="en-IN" b="0" i="1" smtClean="0">
                                      <a:latin typeface="Cambria Math" panose="02040503050406030204" pitchFamily="18" charset="0"/>
                                    </a:rPr>
                                    <m:t>𝐴</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e>
                              </m:nary>
                              <m:r>
                                <a:rPr lang="en-IN" b="0" i="1" smtClean="0">
                                  <a:latin typeface="Cambria Math" panose="02040503050406030204" pitchFamily="18" charset="0"/>
                                </a:rPr>
                                <m:t>≥3</m:t>
                              </m:r>
                            </m:oMath>
                          </a14:m>
                          <a:r>
                            <a:rPr lang="en-IN" dirty="0" smtClean="0"/>
                            <a:t> </a:t>
                          </a:r>
                          <a:endParaRPr lang="en-IN" dirty="0"/>
                        </a:p>
                      </a:txBody>
                      <a:tcPr/>
                    </a:tc>
                    <a:extLst>
                      <a:ext uri="{0D108BD9-81ED-4DB2-BD59-A6C34878D82A}">
                        <a16:rowId xmlns:a16="http://schemas.microsoft.com/office/drawing/2014/main" val="2426991411"/>
                      </a:ext>
                    </a:extLst>
                  </a:tr>
                  <a:tr h="370840">
                    <a:tc>
                      <a:txBody>
                        <a:bodyPr/>
                        <a:lstStyle/>
                        <a:p>
                          <a:r>
                            <a:rPr lang="en-IN" dirty="0" smtClean="0"/>
                            <a:t>Diversification</a:t>
                          </a:r>
                          <a:r>
                            <a:rPr lang="en-IN" baseline="0" dirty="0" smtClean="0"/>
                            <a:t> in products</a:t>
                          </a:r>
                          <a:endParaRPr lang="en-IN" dirty="0"/>
                        </a:p>
                      </a:txBody>
                      <a:tcPr/>
                    </a:tc>
                    <a:tc>
                      <a:txBody>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5≤ </m:t>
                                </m:r>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sub>
                                  <m:sup>
                                    <m:r>
                                      <a:rPr lang="en-IN" b="0" i="1" smtClean="0">
                                        <a:latin typeface="Cambria Math" panose="02040503050406030204" pitchFamily="18" charset="0"/>
                                      </a:rPr>
                                      <m:t>𝐴</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𝑗</m:t>
                                        </m:r>
                                      </m:sub>
                                      <m:sup>
                                        <m:r>
                                          <a:rPr lang="en-IN" b="0" i="1" smtClean="0">
                                            <a:latin typeface="Cambria Math" panose="02040503050406030204" pitchFamily="18" charset="0"/>
                                          </a:rPr>
                                          <m:t>𝐵</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e>
                                    </m:nary>
                                  </m:e>
                                </m:nary>
                                <m:r>
                                  <a:rPr lang="en-IN" b="0" i="1" smtClean="0">
                                    <a:latin typeface="Cambria Math" panose="02040503050406030204" pitchFamily="18" charset="0"/>
                                  </a:rPr>
                                  <m:t>≤7</m:t>
                                </m:r>
                              </m:oMath>
                            </m:oMathPara>
                          </a14:m>
                          <a:endParaRPr lang="en-IN" dirty="0"/>
                        </a:p>
                      </a:txBody>
                      <a:tcPr/>
                    </a:tc>
                    <a:extLst>
                      <a:ext uri="{0D108BD9-81ED-4DB2-BD59-A6C34878D82A}">
                        <a16:rowId xmlns:a16="http://schemas.microsoft.com/office/drawing/2014/main" val="488293697"/>
                      </a:ext>
                    </a:extLst>
                  </a:tr>
                  <a:tr h="370840">
                    <a:tc>
                      <a:txBody>
                        <a:bodyPr/>
                        <a:lstStyle/>
                        <a:p>
                          <a:r>
                            <a:rPr lang="en-IN" dirty="0" smtClean="0"/>
                            <a:t>Investment in Asset class constraint</a:t>
                          </a:r>
                          <a:endParaRPr lang="en-IN" dirty="0"/>
                        </a:p>
                      </a:txBody>
                      <a:tcPr/>
                    </a:tc>
                    <a:tc>
                      <a:txBody>
                        <a:bodyPr/>
                        <a:lstStyle/>
                        <a:p>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𝑗</m:t>
                                    </m:r>
                                  </m:sub>
                                  <m:sup>
                                    <m:r>
                                      <a:rPr lang="en-IN" b="0" i="1" smtClean="0">
                                        <a:latin typeface="Cambria Math" panose="02040503050406030204" pitchFamily="18" charset="0"/>
                                      </a:rPr>
                                      <m:t>𝐵</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𝑖𝑗</m:t>
                                        </m:r>
                                      </m:sub>
                                    </m:sSub>
                                    <m:r>
                                      <a:rPr lang="en-IN" b="0" i="1" smtClean="0">
                                        <a:latin typeface="Cambria Math" panose="02040503050406030204" pitchFamily="18" charset="0"/>
                                      </a:rPr>
                                      <m:t>≤0.6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𝑖</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𝐴</m:t>
                                    </m:r>
                                  </m:e>
                                </m:nary>
                              </m:oMath>
                            </m:oMathPara>
                          </a14:m>
                          <a:endParaRPr lang="en-IN" dirty="0"/>
                        </a:p>
                      </a:txBody>
                      <a:tcPr/>
                    </a:tc>
                    <a:extLst>
                      <a:ext uri="{0D108BD9-81ED-4DB2-BD59-A6C34878D82A}">
                        <a16:rowId xmlns:a16="http://schemas.microsoft.com/office/drawing/2014/main" val="1595603819"/>
                      </a:ext>
                    </a:extLst>
                  </a:tr>
                  <a:tr h="370840">
                    <a:tc>
                      <a:txBody>
                        <a:bodyPr/>
                        <a:lstStyle/>
                        <a:p>
                          <a:r>
                            <a:rPr lang="en-IN" dirty="0" smtClean="0"/>
                            <a:t>Investment</a:t>
                          </a:r>
                          <a:r>
                            <a:rPr lang="en-IN" baseline="0" dirty="0" smtClean="0"/>
                            <a:t> in particular asset</a:t>
                          </a:r>
                          <a:endParaRPr lang="en-IN" dirty="0"/>
                        </a:p>
                      </a:txBody>
                      <a:tcPr/>
                    </a:tc>
                    <a:tc>
                      <a:txBody>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0.05≤</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𝑖𝑗</m:t>
                                    </m:r>
                                  </m:sub>
                                </m:sSub>
                                <m:r>
                                  <a:rPr lang="en-IN" b="0" i="1" smtClean="0">
                                    <a:latin typeface="Cambria Math" panose="02040503050406030204" pitchFamily="18" charset="0"/>
                                  </a:rPr>
                                  <m:t>≤0.35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𝑎𝑙𝑙</m:t>
                                </m:r>
                                <m:r>
                                  <a:rPr lang="en-IN" b="0" i="1" smtClean="0">
                                    <a:latin typeface="Cambria Math" panose="02040503050406030204" pitchFamily="18" charset="0"/>
                                  </a:rPr>
                                  <m:t> </m:t>
                                </m:r>
                                <m:r>
                                  <a:rPr lang="en-IN" b="0" i="1" smtClean="0">
                                    <a:latin typeface="Cambria Math" panose="02040503050406030204" pitchFamily="18" charset="0"/>
                                  </a:rPr>
                                  <m:t>𝑖</m:t>
                                </m:r>
                                <m:r>
                                  <a:rPr lang="en-IN" b="0" i="1" smtClean="0">
                                    <a:latin typeface="Cambria Math" panose="02040503050406030204" pitchFamily="18" charset="0"/>
                                  </a:rPr>
                                  <m:t>, </m:t>
                                </m:r>
                                <m:r>
                                  <a:rPr lang="en-IN" b="0" i="1" smtClean="0">
                                    <a:latin typeface="Cambria Math" panose="02040503050406030204" pitchFamily="18" charset="0"/>
                                  </a:rPr>
                                  <m:t>𝑗</m:t>
                                </m:r>
                              </m:oMath>
                            </m:oMathPara>
                          </a14:m>
                          <a:endParaRPr lang="en-IN" dirty="0"/>
                        </a:p>
                      </a:txBody>
                      <a:tcPr/>
                    </a:tc>
                    <a:extLst>
                      <a:ext uri="{0D108BD9-81ED-4DB2-BD59-A6C34878D82A}">
                        <a16:rowId xmlns:a16="http://schemas.microsoft.com/office/drawing/2014/main" val="2045772051"/>
                      </a:ext>
                    </a:extLst>
                  </a:tr>
                  <a:tr h="370840">
                    <a:tc>
                      <a:txBody>
                        <a:bodyPr/>
                        <a:lstStyle/>
                        <a:p>
                          <a:r>
                            <a:rPr lang="en-IN" dirty="0" smtClean="0"/>
                            <a:t>Short Selling in</a:t>
                          </a:r>
                          <a:r>
                            <a:rPr lang="en-IN" baseline="0" dirty="0" smtClean="0"/>
                            <a:t> product and asset classes</a:t>
                          </a:r>
                          <a:endParaRPr lang="en-IN" dirty="0"/>
                        </a:p>
                      </a:txBody>
                      <a:tcPr/>
                    </a:tc>
                    <a:tc>
                      <a:txBody>
                        <a:bodyPr/>
                        <a:lstStyle/>
                        <a:p>
                          <a:r>
                            <a:rPr lang="en-IN" baseline="0" dirty="0" smtClean="0"/>
                            <a:t>Ignored </a:t>
                          </a:r>
                          <a:endParaRPr lang="en-IN" dirty="0"/>
                        </a:p>
                      </a:txBody>
                      <a:tcPr/>
                    </a:tc>
                    <a:extLst>
                      <a:ext uri="{0D108BD9-81ED-4DB2-BD59-A6C34878D82A}">
                        <a16:rowId xmlns:a16="http://schemas.microsoft.com/office/drawing/2014/main" val="3522057462"/>
                      </a:ext>
                    </a:extLst>
                  </a:tr>
                  <a:tr h="370840">
                    <a:tc>
                      <a:txBody>
                        <a:bodyPr/>
                        <a:lstStyle/>
                        <a:p>
                          <a:r>
                            <a:rPr lang="en-IN" dirty="0" smtClean="0"/>
                            <a:t>Cash</a:t>
                          </a:r>
                          <a:endParaRPr lang="en-IN" dirty="0"/>
                        </a:p>
                      </a:txBody>
                      <a:tcPr/>
                    </a:tc>
                    <a:tc>
                      <a:txBody>
                        <a:bodyPr/>
                        <a:lstStyle/>
                        <a:p>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𝑐</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𝑐𝑐</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𝑐𝑐</m:t>
                                    </m:r>
                                  </m:sub>
                                </m:sSub>
                                <m:r>
                                  <a:rPr lang="en-IN" b="0" i="1" smtClean="0">
                                    <a:latin typeface="Cambria Math" panose="02040503050406030204" pitchFamily="18" charset="0"/>
                                  </a:rPr>
                                  <m:t>≤0.1</m:t>
                                </m:r>
                              </m:oMath>
                            </m:oMathPara>
                          </a14:m>
                          <a:endParaRPr lang="en-IN" dirty="0"/>
                        </a:p>
                      </a:txBody>
                      <a:tcPr/>
                    </a:tc>
                    <a:extLst>
                      <a:ext uri="{0D108BD9-81ED-4DB2-BD59-A6C34878D82A}">
                        <a16:rowId xmlns:a16="http://schemas.microsoft.com/office/drawing/2014/main" val="1521433963"/>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652642535"/>
                  </p:ext>
                </p:extLst>
              </p:nvPr>
            </p:nvGraphicFramePr>
            <p:xfrm>
              <a:off x="838200" y="1201738"/>
              <a:ext cx="10515600" cy="3729482"/>
            </p:xfrm>
            <a:graphic>
              <a:graphicData uri="http://schemas.openxmlformats.org/drawingml/2006/table">
                <a:tbl>
                  <a:tblPr firstRow="1" bandRow="1">
                    <a:tableStyleId>{5C22544A-7EE6-4342-B048-85BDC9FD1C3A}</a:tableStyleId>
                  </a:tblPr>
                  <a:tblGrid>
                    <a:gridCol w="2969525">
                      <a:extLst>
                        <a:ext uri="{9D8B030D-6E8A-4147-A177-3AD203B41FA5}">
                          <a16:colId xmlns:a16="http://schemas.microsoft.com/office/drawing/2014/main" val="2449762428"/>
                        </a:ext>
                      </a:extLst>
                    </a:gridCol>
                    <a:gridCol w="7546075">
                      <a:extLst>
                        <a:ext uri="{9D8B030D-6E8A-4147-A177-3AD203B41FA5}">
                          <a16:colId xmlns:a16="http://schemas.microsoft.com/office/drawing/2014/main" val="1796218530"/>
                        </a:ext>
                      </a:extLst>
                    </a:gridCol>
                  </a:tblGrid>
                  <a:tr h="370840">
                    <a:tc>
                      <a:txBody>
                        <a:bodyPr/>
                        <a:lstStyle/>
                        <a:p>
                          <a:r>
                            <a:rPr lang="en-IN" dirty="0" smtClean="0"/>
                            <a:t>Type</a:t>
                          </a:r>
                          <a:endParaRPr lang="en-IN" dirty="0"/>
                        </a:p>
                      </a:txBody>
                      <a:tcPr/>
                    </a:tc>
                    <a:tc>
                      <a:txBody>
                        <a:bodyPr/>
                        <a:lstStyle/>
                        <a:p>
                          <a:endParaRPr lang="en-IN" dirty="0"/>
                        </a:p>
                      </a:txBody>
                      <a:tcPr/>
                    </a:tc>
                    <a:extLst>
                      <a:ext uri="{0D108BD9-81ED-4DB2-BD59-A6C34878D82A}">
                        <a16:rowId xmlns:a16="http://schemas.microsoft.com/office/drawing/2014/main" val="1036652955"/>
                      </a:ext>
                    </a:extLst>
                  </a:tr>
                  <a:tr h="382143">
                    <a:tc>
                      <a:txBody>
                        <a:bodyPr/>
                        <a:lstStyle/>
                        <a:p>
                          <a:r>
                            <a:rPr lang="en-IN" dirty="0" smtClean="0"/>
                            <a:t>Diversification</a:t>
                          </a:r>
                          <a:r>
                            <a:rPr lang="en-IN" baseline="0" dirty="0" smtClean="0"/>
                            <a:t> in Asset classes</a:t>
                          </a:r>
                          <a:endParaRPr lang="en-IN" dirty="0"/>
                        </a:p>
                      </a:txBody>
                      <a:tcPr/>
                    </a:tc>
                    <a:tc>
                      <a:txBody>
                        <a:bodyPr/>
                        <a:lstStyle/>
                        <a:p>
                          <a:endParaRPr lang="en-US"/>
                        </a:p>
                      </a:txBody>
                      <a:tcPr>
                        <a:blipFill>
                          <a:blip r:embed="rId2"/>
                          <a:stretch>
                            <a:fillRect l="-39387" t="-112698" r="-323" b="-798413"/>
                          </a:stretch>
                        </a:blipFill>
                      </a:tcPr>
                    </a:tc>
                    <a:extLst>
                      <a:ext uri="{0D108BD9-81ED-4DB2-BD59-A6C34878D82A}">
                        <a16:rowId xmlns:a16="http://schemas.microsoft.com/office/drawing/2014/main" val="2426991411"/>
                      </a:ext>
                    </a:extLst>
                  </a:tr>
                  <a:tr h="893826">
                    <a:tc>
                      <a:txBody>
                        <a:bodyPr/>
                        <a:lstStyle/>
                        <a:p>
                          <a:r>
                            <a:rPr lang="en-IN" dirty="0" smtClean="0"/>
                            <a:t>Diversification</a:t>
                          </a:r>
                          <a:r>
                            <a:rPr lang="en-IN" baseline="0" dirty="0" smtClean="0"/>
                            <a:t> in products</a:t>
                          </a:r>
                          <a:endParaRPr lang="en-IN" dirty="0"/>
                        </a:p>
                      </a:txBody>
                      <a:tcPr/>
                    </a:tc>
                    <a:tc>
                      <a:txBody>
                        <a:bodyPr/>
                        <a:lstStyle/>
                        <a:p>
                          <a:endParaRPr lang="en-US"/>
                        </a:p>
                      </a:txBody>
                      <a:tcPr>
                        <a:blipFill>
                          <a:blip r:embed="rId2"/>
                          <a:stretch>
                            <a:fillRect l="-39387" t="-91781" r="-323" b="-244521"/>
                          </a:stretch>
                        </a:blipFill>
                      </a:tcPr>
                    </a:tc>
                    <a:extLst>
                      <a:ext uri="{0D108BD9-81ED-4DB2-BD59-A6C34878D82A}">
                        <a16:rowId xmlns:a16="http://schemas.microsoft.com/office/drawing/2014/main" val="488293697"/>
                      </a:ext>
                    </a:extLst>
                  </a:tr>
                  <a:tr h="683895">
                    <a:tc>
                      <a:txBody>
                        <a:bodyPr/>
                        <a:lstStyle/>
                        <a:p>
                          <a:r>
                            <a:rPr lang="en-IN" dirty="0" smtClean="0"/>
                            <a:t>Investment in Asset class constraint</a:t>
                          </a:r>
                          <a:endParaRPr lang="en-IN" dirty="0"/>
                        </a:p>
                      </a:txBody>
                      <a:tcPr/>
                    </a:tc>
                    <a:tc>
                      <a:txBody>
                        <a:bodyPr/>
                        <a:lstStyle/>
                        <a:p>
                          <a:endParaRPr lang="en-US"/>
                        </a:p>
                      </a:txBody>
                      <a:tcPr>
                        <a:blipFill>
                          <a:blip r:embed="rId2"/>
                          <a:stretch>
                            <a:fillRect l="-39387" t="-250000" r="-323" b="-218750"/>
                          </a:stretch>
                        </a:blipFill>
                      </a:tcPr>
                    </a:tc>
                    <a:extLst>
                      <a:ext uri="{0D108BD9-81ED-4DB2-BD59-A6C34878D82A}">
                        <a16:rowId xmlns:a16="http://schemas.microsoft.com/office/drawing/2014/main" val="1595603819"/>
                      </a:ext>
                    </a:extLst>
                  </a:tr>
                  <a:tr h="387858">
                    <a:tc>
                      <a:txBody>
                        <a:bodyPr/>
                        <a:lstStyle/>
                        <a:p>
                          <a:r>
                            <a:rPr lang="en-IN" dirty="0" smtClean="0"/>
                            <a:t>Investment</a:t>
                          </a:r>
                          <a:r>
                            <a:rPr lang="en-IN" baseline="0" dirty="0" smtClean="0"/>
                            <a:t> in particular asset</a:t>
                          </a:r>
                          <a:endParaRPr lang="en-IN" dirty="0"/>
                        </a:p>
                      </a:txBody>
                      <a:tcPr/>
                    </a:tc>
                    <a:tc>
                      <a:txBody>
                        <a:bodyPr/>
                        <a:lstStyle/>
                        <a:p>
                          <a:endParaRPr lang="en-US"/>
                        </a:p>
                      </a:txBody>
                      <a:tcPr>
                        <a:blipFill>
                          <a:blip r:embed="rId2"/>
                          <a:stretch>
                            <a:fillRect l="-39387" t="-612500" r="-323" b="-282813"/>
                          </a:stretch>
                        </a:blipFill>
                      </a:tcPr>
                    </a:tc>
                    <a:extLst>
                      <a:ext uri="{0D108BD9-81ED-4DB2-BD59-A6C34878D82A}">
                        <a16:rowId xmlns:a16="http://schemas.microsoft.com/office/drawing/2014/main" val="2045772051"/>
                      </a:ext>
                    </a:extLst>
                  </a:tr>
                  <a:tr h="640080">
                    <a:tc>
                      <a:txBody>
                        <a:bodyPr/>
                        <a:lstStyle/>
                        <a:p>
                          <a:r>
                            <a:rPr lang="en-IN" dirty="0" smtClean="0"/>
                            <a:t>Short Selling in</a:t>
                          </a:r>
                          <a:r>
                            <a:rPr lang="en-IN" baseline="0" dirty="0" smtClean="0"/>
                            <a:t> </a:t>
                          </a:r>
                          <a:r>
                            <a:rPr lang="en-IN" baseline="0" dirty="0" smtClean="0"/>
                            <a:t>product and asset classes</a:t>
                          </a:r>
                          <a:endParaRPr lang="en-IN" dirty="0"/>
                        </a:p>
                      </a:txBody>
                      <a:tcPr/>
                    </a:tc>
                    <a:tc>
                      <a:txBody>
                        <a:bodyPr/>
                        <a:lstStyle/>
                        <a:p>
                          <a:pPr/>
                          <a:r>
                            <a:rPr lang="en-IN" baseline="0" dirty="0" smtClean="0"/>
                            <a:t>Ignored </a:t>
                          </a:r>
                          <a:endParaRPr lang="en-IN" dirty="0"/>
                        </a:p>
                      </a:txBody>
                      <a:tcPr/>
                    </a:tc>
                    <a:extLst>
                      <a:ext uri="{0D108BD9-81ED-4DB2-BD59-A6C34878D82A}">
                        <a16:rowId xmlns:a16="http://schemas.microsoft.com/office/drawing/2014/main" val="3522057462"/>
                      </a:ext>
                    </a:extLst>
                  </a:tr>
                  <a:tr h="370840">
                    <a:tc>
                      <a:txBody>
                        <a:bodyPr/>
                        <a:lstStyle/>
                        <a:p>
                          <a:r>
                            <a:rPr lang="en-IN" dirty="0" smtClean="0"/>
                            <a:t>Cash</a:t>
                          </a:r>
                          <a:endParaRPr lang="en-IN" dirty="0"/>
                        </a:p>
                      </a:txBody>
                      <a:tcPr/>
                    </a:tc>
                    <a:tc>
                      <a:txBody>
                        <a:bodyPr/>
                        <a:lstStyle/>
                        <a:p>
                          <a:endParaRPr lang="en-US"/>
                        </a:p>
                      </a:txBody>
                      <a:tcPr>
                        <a:blipFill>
                          <a:blip r:embed="rId2"/>
                          <a:stretch>
                            <a:fillRect l="-39387" t="-919672" r="-323" b="-24590"/>
                          </a:stretch>
                        </a:blipFill>
                      </a:tcPr>
                    </a:tc>
                    <a:extLst>
                      <a:ext uri="{0D108BD9-81ED-4DB2-BD59-A6C34878D82A}">
                        <a16:rowId xmlns:a16="http://schemas.microsoft.com/office/drawing/2014/main" val="1521433963"/>
                      </a:ext>
                    </a:extLst>
                  </a:tr>
                </a:tbl>
              </a:graphicData>
            </a:graphic>
          </p:graphicFrame>
        </mc:Fallback>
      </mc:AlternateContent>
    </p:spTree>
    <p:extLst>
      <p:ext uri="{BB962C8B-B14F-4D97-AF65-F5344CB8AC3E}">
        <p14:creationId xmlns:p14="http://schemas.microsoft.com/office/powerpoint/2010/main" val="3913627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Integer </a:t>
            </a:r>
            <a:r>
              <a:rPr lang="en-IN" dirty="0"/>
              <a:t>Linear Programing </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713591865"/>
                  </p:ext>
                </p:extLst>
              </p:nvPr>
            </p:nvGraphicFramePr>
            <p:xfrm>
              <a:off x="729017" y="2159790"/>
              <a:ext cx="10935063" cy="3653537"/>
            </p:xfrm>
            <a:graphic>
              <a:graphicData uri="http://schemas.openxmlformats.org/drawingml/2006/table">
                <a:tbl>
                  <a:tblPr firstRow="1" bandRow="1">
                    <a:tableStyleId>{5C22544A-7EE6-4342-B048-85BDC9FD1C3A}</a:tableStyleId>
                  </a:tblPr>
                  <a:tblGrid>
                    <a:gridCol w="3035952">
                      <a:extLst>
                        <a:ext uri="{9D8B030D-6E8A-4147-A177-3AD203B41FA5}">
                          <a16:colId xmlns:a16="http://schemas.microsoft.com/office/drawing/2014/main" val="3965766850"/>
                        </a:ext>
                      </a:extLst>
                    </a:gridCol>
                    <a:gridCol w="7899111">
                      <a:extLst>
                        <a:ext uri="{9D8B030D-6E8A-4147-A177-3AD203B41FA5}">
                          <a16:colId xmlns:a16="http://schemas.microsoft.com/office/drawing/2014/main" val="877264495"/>
                        </a:ext>
                      </a:extLst>
                    </a:gridCol>
                  </a:tblGrid>
                  <a:tr h="348253">
                    <a:tc>
                      <a:txBody>
                        <a:bodyPr/>
                        <a:lstStyle/>
                        <a:p>
                          <a:r>
                            <a:rPr lang="en-IN" dirty="0" smtClean="0"/>
                            <a:t>Type</a:t>
                          </a:r>
                          <a:endParaRPr lang="en-IN" dirty="0"/>
                        </a:p>
                      </a:txBody>
                      <a:tcPr/>
                    </a:tc>
                    <a:tc>
                      <a:txBody>
                        <a:bodyPr/>
                        <a:lstStyle/>
                        <a:p>
                          <a:r>
                            <a:rPr lang="en-IN" dirty="0" smtClean="0"/>
                            <a:t>Transformation</a:t>
                          </a:r>
                          <a:endParaRPr lang="en-IN" dirty="0"/>
                        </a:p>
                      </a:txBody>
                      <a:tcPr/>
                    </a:tc>
                    <a:extLst>
                      <a:ext uri="{0D108BD9-81ED-4DB2-BD59-A6C34878D82A}">
                        <a16:rowId xmlns:a16="http://schemas.microsoft.com/office/drawing/2014/main" val="3987377284"/>
                      </a:ext>
                    </a:extLst>
                  </a:tr>
                  <a:tr h="363852">
                    <a:tc>
                      <a:txBody>
                        <a:bodyPr/>
                        <a:lstStyle/>
                        <a:p>
                          <a:r>
                            <a:rPr lang="en-IN" dirty="0" smtClean="0"/>
                            <a:t>Linking</a:t>
                          </a:r>
                          <a:r>
                            <a:rPr lang="en-IN" baseline="0" dirty="0" smtClean="0"/>
                            <a:t> </a:t>
                          </a:r>
                          <a14:m>
                            <m:oMath xmlns:m="http://schemas.openxmlformats.org/officeDocument/2006/math">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𝑋</m:t>
                                  </m:r>
                                </m:e>
                                <m:sub>
                                  <m:r>
                                    <a:rPr lang="en-IN" b="0" i="1" baseline="0" smtClean="0">
                                      <a:latin typeface="Cambria Math" panose="02040503050406030204" pitchFamily="18" charset="0"/>
                                    </a:rPr>
                                    <m:t>𝑖</m:t>
                                  </m:r>
                                </m:sub>
                              </m:sSub>
                            </m:oMath>
                          </a14:m>
                          <a:r>
                            <a:rPr lang="en-IN" dirty="0" smtClean="0"/>
                            <a:t> with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oMath>
                          </a14:m>
                          <a:endParaRPr lang="en-IN" dirty="0"/>
                        </a:p>
                      </a:txBody>
                      <a:tcPr/>
                    </a:tc>
                    <a:tc>
                      <a:txBody>
                        <a:bodyPr/>
                        <a:lstStyle/>
                        <a:p>
                          <a:pPr marL="0" algn="l" defTabSz="914400" rtl="0" eaLnBrk="1" latinLnBrk="0" hangingPunct="1"/>
                          <a:r>
                            <a:rPr lang="en-IN" sz="1800" u="sng" kern="1200" dirty="0" smtClean="0">
                              <a:solidFill>
                                <a:schemeClr val="dk1"/>
                              </a:solidFill>
                              <a:latin typeface="+mn-lt"/>
                              <a:ea typeface="+mn-ea"/>
                              <a:cs typeface="+mn-cs"/>
                            </a:rPr>
                            <a:t>Logical Relationships</a:t>
                          </a:r>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1,  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r>
                                          <a:rPr lang="en-IN" b="0" i="1" smtClean="0">
                                            <a:latin typeface="Cambria Math" panose="02040503050406030204" pitchFamily="18" charset="0"/>
                                          </a:rPr>
                                          <m:t>=1,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𝑎𝑛𝑦</m:t>
                                        </m:r>
                                        <m:r>
                                          <a:rPr lang="en-IN" b="0" i="1" smtClean="0">
                                            <a:latin typeface="Cambria Math" panose="02040503050406030204" pitchFamily="18" charset="0"/>
                                          </a:rPr>
                                          <m:t>  </m:t>
                                        </m:r>
                                        <m:r>
                                          <a:rPr lang="en-IN" b="0" i="1" smtClean="0">
                                            <a:latin typeface="Cambria Math" panose="02040503050406030204" pitchFamily="18" charset="0"/>
                                          </a:rPr>
                                          <m:t>𝑝𝑟𝑜𝑑𝑢𝑐𝑡</m:t>
                                        </m:r>
                                        <m:r>
                                          <a:rPr lang="en-IN" b="0" i="1" smtClean="0">
                                            <a:latin typeface="Cambria Math" panose="02040503050406030204" pitchFamily="18" charset="0"/>
                                          </a:rPr>
                                          <m:t> </m:t>
                                        </m:r>
                                        <m:r>
                                          <a:rPr lang="en-IN" b="0" i="1" smtClean="0">
                                            <a:latin typeface="Cambria Math" panose="02040503050406030204" pitchFamily="18" charset="0"/>
                                          </a:rPr>
                                          <m:t>𝑗</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𝑐𝑙𝑎𝑠𝑠</m:t>
                                        </m:r>
                                        <m:r>
                                          <a:rPr lang="en-IN" b="0" i="1" smtClean="0">
                                            <a:latin typeface="Cambria Math" panose="02040503050406030204" pitchFamily="18" charset="0"/>
                                          </a:rPr>
                                          <m:t> </m:t>
                                        </m:r>
                                        <m:r>
                                          <a:rPr lang="en-IN" b="0" i="1" smtClean="0">
                                            <a:latin typeface="Cambria Math" panose="02040503050406030204" pitchFamily="18" charset="0"/>
                                          </a:rPr>
                                          <m:t>𝑖</m:t>
                                        </m:r>
                                        <m:r>
                                          <a:rPr lang="en-IN" b="0" i="1" smtClean="0">
                                            <a:latin typeface="Cambria Math" panose="02040503050406030204" pitchFamily="18" charset="0"/>
                                          </a:rPr>
                                          <m:t>      </m:t>
                                        </m:r>
                                      </m:e>
                                      <m:e>
                                        <m:r>
                                          <a:rPr lang="en-IN" b="0" i="1" smtClean="0">
                                            <a:latin typeface="Cambria Math" panose="02040503050406030204" pitchFamily="18" charset="0"/>
                                          </a:rPr>
                                          <m:t>0,  </m:t>
                                        </m:r>
                                        <m:r>
                                          <a:rPr lang="en-IN" b="0" i="1" smtClean="0">
                                            <a:latin typeface="Cambria Math" panose="02040503050406030204" pitchFamily="18" charset="0"/>
                                          </a:rPr>
                                          <m:t>𝑖𝑓</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r>
                                          <a:rPr lang="en-IN" b="0" i="1" smtClean="0">
                                            <a:latin typeface="Cambria Math" panose="02040503050406030204" pitchFamily="18" charset="0"/>
                                          </a:rPr>
                                          <m:t>=0,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𝑎𝑙𝑙</m:t>
                                        </m:r>
                                        <m:r>
                                          <a:rPr lang="en-IN" b="0" i="1" smtClean="0">
                                            <a:latin typeface="Cambria Math" panose="02040503050406030204" pitchFamily="18" charset="0"/>
                                          </a:rPr>
                                          <m:t> </m:t>
                                        </m:r>
                                        <m:r>
                                          <a:rPr lang="en-IN" b="0" i="1" smtClean="0">
                                            <a:latin typeface="Cambria Math" panose="02040503050406030204" pitchFamily="18" charset="0"/>
                                          </a:rPr>
                                          <m:t>𝑗</m:t>
                                        </m:r>
                                        <m:r>
                                          <a:rPr lang="en-IN" b="0" i="1" smtClean="0">
                                            <a:latin typeface="Cambria Math" panose="02040503050406030204" pitchFamily="18" charset="0"/>
                                          </a:rPr>
                                          <m:t> </m:t>
                                        </m:r>
                                        <m:r>
                                          <a:rPr lang="en-IN" b="0" i="1" smtClean="0">
                                            <a:latin typeface="Cambria Math" panose="02040503050406030204" pitchFamily="18" charset="0"/>
                                          </a:rPr>
                                          <m:t>𝑝𝑟𝑜𝑑𝑢𝑐𝑡𝑠</m:t>
                                        </m:r>
                                        <m:r>
                                          <a:rPr lang="en-IN" b="0" i="1" smtClean="0">
                                            <a:latin typeface="Cambria Math" panose="02040503050406030204" pitchFamily="18" charset="0"/>
                                          </a:rPr>
                                          <m:t> </m:t>
                                        </m:r>
                                        <m:r>
                                          <a:rPr lang="en-IN" b="0" i="1" smtClean="0">
                                            <a:latin typeface="Cambria Math" panose="02040503050406030204" pitchFamily="18" charset="0"/>
                                          </a:rPr>
                                          <m:t>𝑖𝑛</m:t>
                                        </m:r>
                                        <m:r>
                                          <a:rPr lang="en-IN" b="0" i="1" smtClean="0">
                                            <a:latin typeface="Cambria Math" panose="02040503050406030204" pitchFamily="18" charset="0"/>
                                          </a:rPr>
                                          <m:t> </m:t>
                                        </m:r>
                                        <m:r>
                                          <a:rPr lang="en-IN" b="0" i="1" smtClean="0">
                                            <a:latin typeface="Cambria Math" panose="02040503050406030204" pitchFamily="18" charset="0"/>
                                          </a:rPr>
                                          <m:t>𝑐𝑙𝑎𝑠𝑠</m:t>
                                        </m:r>
                                        <m:r>
                                          <a:rPr lang="en-IN" b="0" i="1" smtClean="0">
                                            <a:latin typeface="Cambria Math" panose="02040503050406030204" pitchFamily="18" charset="0"/>
                                          </a:rPr>
                                          <m:t> </m:t>
                                        </m:r>
                                        <m:r>
                                          <a:rPr lang="en-IN" b="0" i="1" smtClean="0">
                                            <a:latin typeface="Cambria Math" panose="02040503050406030204" pitchFamily="18" charset="0"/>
                                          </a:rPr>
                                          <m:t>𝑖</m:t>
                                        </m:r>
                                      </m:e>
                                    </m:eqArr>
                                  </m:e>
                                </m:d>
                              </m:oMath>
                            </m:oMathPara>
                          </a14:m>
                          <a:endParaRPr lang="en-IN" dirty="0" smtClean="0"/>
                        </a:p>
                        <a:p>
                          <a:endParaRPr lang="en-IN" dirty="0" smtClean="0"/>
                        </a:p>
                        <a:p>
                          <a:r>
                            <a:rPr lang="en-IN" u="sng" dirty="0" smtClean="0"/>
                            <a:t>Linear Transformation</a:t>
                          </a:r>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𝑗</m:t>
                                </m:r>
                              </m:oMath>
                            </m:oMathPara>
                          </a14:m>
                          <a:endParaRPr lang="en-IN" dirty="0" smtClean="0"/>
                        </a:p>
                        <a:p>
                          <a:pPr algn="ct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𝑋</m:t>
                                  </m:r>
                                </m:e>
                                <m:sub>
                                  <m:r>
                                    <a:rPr lang="en-IN" sz="1800" b="0" i="1" smtClean="0">
                                      <a:latin typeface="Cambria Math" panose="02040503050406030204" pitchFamily="18" charset="0"/>
                                    </a:rPr>
                                    <m:t>𝑖</m:t>
                                  </m:r>
                                </m:sub>
                              </m:sSub>
                              <m:r>
                                <a:rPr lang="en-IN" sz="1800" b="0" i="1" smtClean="0">
                                  <a:latin typeface="Cambria Math" panose="02040503050406030204" pitchFamily="18" charset="0"/>
                                </a:rPr>
                                <m:t>≤ </m:t>
                              </m:r>
                              <m:nary>
                                <m:naryPr>
                                  <m:chr m:val="∑"/>
                                  <m:ctrlPr>
                                    <a:rPr lang="en-IN" sz="1800" b="0" i="1" smtClean="0">
                                      <a:latin typeface="Cambria Math" panose="02040503050406030204" pitchFamily="18" charset="0"/>
                                    </a:rPr>
                                  </m:ctrlPr>
                                </m:naryPr>
                                <m:sub>
                                  <m:r>
                                    <m:rPr>
                                      <m:brk m:alnAt="23"/>
                                    </m:rPr>
                                    <a:rPr lang="en-IN" sz="1800" b="0" i="1" smtClean="0">
                                      <a:latin typeface="Cambria Math" panose="02040503050406030204" pitchFamily="18" charset="0"/>
                                    </a:rPr>
                                    <m:t>𝑗</m:t>
                                  </m:r>
                                  <m:r>
                                    <a:rPr lang="en-IN" sz="1800" b="0" i="1" smtClean="0">
                                      <a:latin typeface="Cambria Math" panose="02040503050406030204" pitchFamily="18" charset="0"/>
                                    </a:rPr>
                                    <m:t>=1</m:t>
                                  </m:r>
                                </m:sub>
                                <m:sup>
                                  <m:r>
                                    <a:rPr lang="en-IN" sz="1800" b="0" i="1" smtClean="0">
                                      <a:latin typeface="Cambria Math" panose="02040503050406030204" pitchFamily="18" charset="0"/>
                                    </a:rPr>
                                    <m:t>𝑘</m:t>
                                  </m:r>
                                </m:sup>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𝑌</m:t>
                                      </m:r>
                                    </m:e>
                                    <m:sub>
                                      <m:r>
                                        <a:rPr lang="en-IN" sz="1800" b="0" i="1" smtClean="0">
                                          <a:latin typeface="Cambria Math" panose="02040503050406030204" pitchFamily="18" charset="0"/>
                                        </a:rPr>
                                        <m:t>𝑖𝑗</m:t>
                                      </m:r>
                                    </m:sub>
                                  </m:sSub>
                                </m:e>
                              </m:nary>
                            </m:oMath>
                          </a14:m>
                          <a:r>
                            <a:rPr lang="en-IN" sz="1800" dirty="0" smtClean="0"/>
                            <a:t>, </a:t>
                          </a:r>
                          <a:r>
                            <a:rPr lang="en-IN" dirty="0" smtClean="0"/>
                            <a:t>for k products that belong</a:t>
                          </a:r>
                          <a:r>
                            <a:rPr lang="en-IN" baseline="0" dirty="0" smtClean="0"/>
                            <a:t> to class I</a:t>
                          </a:r>
                          <a:endParaRPr lang="en-IN" dirty="0" smtClean="0"/>
                        </a:p>
                      </a:txBody>
                      <a:tcPr/>
                    </a:tc>
                    <a:extLst>
                      <a:ext uri="{0D108BD9-81ED-4DB2-BD59-A6C34878D82A}">
                        <a16:rowId xmlns:a16="http://schemas.microsoft.com/office/drawing/2014/main" val="258107439"/>
                      </a:ext>
                    </a:extLst>
                  </a:tr>
                  <a:tr h="378061">
                    <a:tc>
                      <a:txBody>
                        <a:bodyPr/>
                        <a:lstStyle/>
                        <a:p>
                          <a:r>
                            <a:rPr lang="en-IN" dirty="0" smtClean="0"/>
                            <a:t>Diversification</a:t>
                          </a:r>
                          <a:r>
                            <a:rPr lang="en-IN" baseline="0" dirty="0" smtClean="0"/>
                            <a:t> in products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smtClean="0"/>
                            <a:t>-  </a:t>
                          </a:r>
                          <a:r>
                            <a:rPr lang="en-IN" b="0" baseline="0" dirty="0" smtClean="0"/>
                            <a:t>  </a:t>
                          </a:r>
                          <a14:m>
                            <m:oMath xmlns:m="http://schemas.openxmlformats.org/officeDocument/2006/math">
                              <m:r>
                                <a:rPr lang="en-IN" b="0" i="1" smtClean="0">
                                  <a:latin typeface="Cambria Math" panose="02040503050406030204" pitchFamily="18" charset="0"/>
                                </a:rPr>
                                <m:t>5≤</m:t>
                              </m:r>
                              <m:nary>
                                <m:naryPr>
                                  <m:chr m:val="∑"/>
                                  <m:supHide m:val="on"/>
                                  <m:ctrlPr>
                                    <a:rPr lang="en-IN" b="0" i="1" smtClean="0">
                                      <a:latin typeface="Cambria Math" panose="02040503050406030204" pitchFamily="18" charset="0"/>
                                    </a:rPr>
                                  </m:ctrlPr>
                                </m:naryPr>
                                <m:sub>
                                  <m:r>
                                    <a:rPr lang="en-IN" b="0" i="1" smtClean="0">
                                      <a:latin typeface="Cambria Math" panose="02040503050406030204" pitchFamily="18" charset="0"/>
                                    </a:rPr>
                                    <m:t>𝑖</m:t>
                                  </m:r>
                                  <m:r>
                                    <a:rPr lang="en-IN" b="0" i="1" smtClean="0">
                                      <a:latin typeface="Cambria Math" panose="02040503050406030204" pitchFamily="18" charset="0"/>
                                    </a:rPr>
                                    <m:t>,</m:t>
                                  </m:r>
                                  <m:r>
                                    <m:rPr>
                                      <m:brk m:alnAt="23"/>
                                    </m:rPr>
                                    <a:rPr lang="en-IN" b="0" i="1" smtClean="0">
                                      <a:latin typeface="Cambria Math" panose="02040503050406030204" pitchFamily="18" charset="0"/>
                                    </a:rPr>
                                    <m:t>𝑗</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e>
                              </m:nary>
                              <m:r>
                                <a:rPr lang="en-IN" b="0" i="1" smtClean="0">
                                  <a:latin typeface="Cambria Math" panose="02040503050406030204" pitchFamily="18" charset="0"/>
                                </a:rPr>
                                <m:t>≤7</m:t>
                              </m:r>
                            </m:oMath>
                          </a14:m>
                          <a:r>
                            <a:rPr lang="en-IN" dirty="0" smtClean="0"/>
                            <a:t>, for all i,j</a:t>
                          </a:r>
                          <a:r>
                            <a:rPr lang="en-IN" baseline="0" dirty="0" smtClean="0"/>
                            <a:t> </a:t>
                          </a:r>
                          <a:endParaRPr lang="en-IN" dirty="0"/>
                        </a:p>
                      </a:txBody>
                      <a:tcPr/>
                    </a:tc>
                    <a:extLst>
                      <a:ext uri="{0D108BD9-81ED-4DB2-BD59-A6C34878D82A}">
                        <a16:rowId xmlns:a16="http://schemas.microsoft.com/office/drawing/2014/main" val="2577457581"/>
                      </a:ext>
                    </a:extLst>
                  </a:tr>
                  <a:tr h="6094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Investment in Asset class constraint</a:t>
                          </a:r>
                        </a:p>
                      </a:txBody>
                      <a:tcPr/>
                    </a:tc>
                    <a:tc>
                      <a:txBody>
                        <a:bodyPr/>
                        <a:lstStyle/>
                        <a:p>
                          <a:r>
                            <a:rPr lang="en-IN" b="0" dirty="0" smtClean="0"/>
                            <a:t>-    </a:t>
                          </a:r>
                          <a14:m>
                            <m:oMath xmlns:m="http://schemas.openxmlformats.org/officeDocument/2006/math">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𝑗</m:t>
                                  </m:r>
                                </m:sub>
                                <m:sup>
                                  <m:r>
                                    <a:rPr lang="en-IN" b="0" i="1" smtClean="0">
                                      <a:latin typeface="Cambria Math" panose="02040503050406030204" pitchFamily="18" charset="0"/>
                                    </a:rPr>
                                    <m:t>𝐵</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𝑖𝑗</m:t>
                                      </m:r>
                                    </m:sub>
                                  </m:sSub>
                                  <m:r>
                                    <a:rPr lang="en-IN" b="0" i="1" smtClean="0">
                                      <a:latin typeface="Cambria Math" panose="02040503050406030204" pitchFamily="18" charset="0"/>
                                    </a:rPr>
                                    <m:t>≤0.6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𝑖</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𝐴𝑠𝑠𝑒𝑡</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𝐶𝑙𝑎𝑠𝑠𝑒𝑠</m:t>
                                  </m:r>
                                  <m:r>
                                    <a:rPr lang="en-IN" b="0" i="1" smtClean="0">
                                      <a:latin typeface="Cambria Math" panose="02040503050406030204" pitchFamily="18" charset="0"/>
                                      <a:ea typeface="Cambria Math" panose="02040503050406030204" pitchFamily="18" charset="0"/>
                                    </a:rPr>
                                    <m:t> &amp; </m:t>
                                  </m:r>
                                  <m:r>
                                    <a:rPr lang="en-IN" b="0" i="1" smtClean="0">
                                      <a:latin typeface="Cambria Math" panose="02040503050406030204" pitchFamily="18" charset="0"/>
                                      <a:ea typeface="Cambria Math" panose="02040503050406030204" pitchFamily="18" charset="0"/>
                                    </a:rPr>
                                    <m:t>𝑓𝑜𝑟</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𝑡h𝑎𝑡</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𝑏𝑒𝑙𝑜𝑛𝑔</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𝑡𝑜</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𝑐𝑙𝑎𝑠𝑠</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𝑖</m:t>
                                  </m:r>
                                </m:e>
                              </m:nary>
                            </m:oMath>
                          </a14:m>
                          <a:endParaRPr lang="en-IN" dirty="0" smtClean="0"/>
                        </a:p>
                      </a:txBody>
                      <a:tcPr/>
                    </a:tc>
                    <a:extLst>
                      <a:ext uri="{0D108BD9-81ED-4DB2-BD59-A6C34878D82A}">
                        <a16:rowId xmlns:a16="http://schemas.microsoft.com/office/drawing/2014/main" val="1814340329"/>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713591865"/>
                  </p:ext>
                </p:extLst>
              </p:nvPr>
            </p:nvGraphicFramePr>
            <p:xfrm>
              <a:off x="729017" y="2159790"/>
              <a:ext cx="10935063" cy="3653537"/>
            </p:xfrm>
            <a:graphic>
              <a:graphicData uri="http://schemas.openxmlformats.org/drawingml/2006/table">
                <a:tbl>
                  <a:tblPr firstRow="1" bandRow="1">
                    <a:tableStyleId>{5C22544A-7EE6-4342-B048-85BDC9FD1C3A}</a:tableStyleId>
                  </a:tblPr>
                  <a:tblGrid>
                    <a:gridCol w="3035952">
                      <a:extLst>
                        <a:ext uri="{9D8B030D-6E8A-4147-A177-3AD203B41FA5}">
                          <a16:colId xmlns:a16="http://schemas.microsoft.com/office/drawing/2014/main" val="3965766850"/>
                        </a:ext>
                      </a:extLst>
                    </a:gridCol>
                    <a:gridCol w="7899111">
                      <a:extLst>
                        <a:ext uri="{9D8B030D-6E8A-4147-A177-3AD203B41FA5}">
                          <a16:colId xmlns:a16="http://schemas.microsoft.com/office/drawing/2014/main" val="877264495"/>
                        </a:ext>
                      </a:extLst>
                    </a:gridCol>
                  </a:tblGrid>
                  <a:tr h="365760">
                    <a:tc>
                      <a:txBody>
                        <a:bodyPr/>
                        <a:lstStyle/>
                        <a:p>
                          <a:r>
                            <a:rPr lang="en-IN" dirty="0" smtClean="0"/>
                            <a:t>Type</a:t>
                          </a:r>
                          <a:endParaRPr lang="en-IN" dirty="0"/>
                        </a:p>
                      </a:txBody>
                      <a:tcPr/>
                    </a:tc>
                    <a:tc>
                      <a:txBody>
                        <a:bodyPr/>
                        <a:lstStyle/>
                        <a:p>
                          <a:r>
                            <a:rPr lang="en-IN" dirty="0" smtClean="0"/>
                            <a:t>Transformation</a:t>
                          </a:r>
                          <a:endParaRPr lang="en-IN" dirty="0"/>
                        </a:p>
                      </a:txBody>
                      <a:tcPr/>
                    </a:tc>
                    <a:extLst>
                      <a:ext uri="{0D108BD9-81ED-4DB2-BD59-A6C34878D82A}">
                        <a16:rowId xmlns:a16="http://schemas.microsoft.com/office/drawing/2014/main" val="3987377284"/>
                      </a:ext>
                    </a:extLst>
                  </a:tr>
                  <a:tr h="2250631">
                    <a:tc>
                      <a:txBody>
                        <a:bodyPr/>
                        <a:lstStyle/>
                        <a:p>
                          <a:endParaRPr lang="en-US"/>
                        </a:p>
                      </a:txBody>
                      <a:tcPr>
                        <a:blipFill>
                          <a:blip r:embed="rId2"/>
                          <a:stretch>
                            <a:fillRect l="-201" t="-17568" r="-261245" b="-65135"/>
                          </a:stretch>
                        </a:blipFill>
                      </a:tcPr>
                    </a:tc>
                    <a:tc>
                      <a:txBody>
                        <a:bodyPr/>
                        <a:lstStyle/>
                        <a:p>
                          <a:endParaRPr lang="en-US"/>
                        </a:p>
                      </a:txBody>
                      <a:tcPr>
                        <a:blipFill>
                          <a:blip r:embed="rId2"/>
                          <a:stretch>
                            <a:fillRect l="-38473" t="-17568" r="-308" b="-65135"/>
                          </a:stretch>
                        </a:blipFill>
                      </a:tcPr>
                    </a:tc>
                    <a:extLst>
                      <a:ext uri="{0D108BD9-81ED-4DB2-BD59-A6C34878D82A}">
                        <a16:rowId xmlns:a16="http://schemas.microsoft.com/office/drawing/2014/main" val="258107439"/>
                      </a:ext>
                    </a:extLst>
                  </a:tr>
                  <a:tr h="397066">
                    <a:tc>
                      <a:txBody>
                        <a:bodyPr/>
                        <a:lstStyle/>
                        <a:p>
                          <a:r>
                            <a:rPr lang="en-IN" dirty="0" smtClean="0"/>
                            <a:t>Diversification</a:t>
                          </a:r>
                          <a:r>
                            <a:rPr lang="en-IN" baseline="0" dirty="0" smtClean="0"/>
                            <a:t> in products</a:t>
                          </a:r>
                          <a:endParaRPr lang="en-IN" dirty="0"/>
                        </a:p>
                      </a:txBody>
                      <a:tcPr/>
                    </a:tc>
                    <a:tc>
                      <a:txBody>
                        <a:bodyPr/>
                        <a:lstStyle/>
                        <a:p>
                          <a:endParaRPr lang="en-US"/>
                        </a:p>
                      </a:txBody>
                      <a:tcPr>
                        <a:blipFill>
                          <a:blip r:embed="rId2"/>
                          <a:stretch>
                            <a:fillRect l="-38473" t="-669231" r="-308" b="-270769"/>
                          </a:stretch>
                        </a:blipFill>
                      </a:tcPr>
                    </a:tc>
                    <a:extLst>
                      <a:ext uri="{0D108BD9-81ED-4DB2-BD59-A6C34878D82A}">
                        <a16:rowId xmlns:a16="http://schemas.microsoft.com/office/drawing/2014/main" val="257745758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Investment in Asset class constraint</a:t>
                          </a:r>
                        </a:p>
                      </a:txBody>
                      <a:tcPr/>
                    </a:tc>
                    <a:tc>
                      <a:txBody>
                        <a:bodyPr/>
                        <a:lstStyle/>
                        <a:p>
                          <a:endParaRPr lang="en-US"/>
                        </a:p>
                      </a:txBody>
                      <a:tcPr>
                        <a:blipFill>
                          <a:blip r:embed="rId2"/>
                          <a:stretch>
                            <a:fillRect l="-38473" t="-476190" r="-308" b="-67619"/>
                          </a:stretch>
                        </a:blipFill>
                      </a:tcPr>
                    </a:tc>
                    <a:extLst>
                      <a:ext uri="{0D108BD9-81ED-4DB2-BD59-A6C34878D82A}">
                        <a16:rowId xmlns:a16="http://schemas.microsoft.com/office/drawing/2014/main" val="1814340329"/>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p:cNvSpPr/>
              <p:nvPr/>
            </p:nvSpPr>
            <p:spPr>
              <a:xfrm>
                <a:off x="838199" y="1299042"/>
                <a:ext cx="10202839" cy="860748"/>
              </a:xfrm>
              <a:prstGeom prst="rect">
                <a:avLst/>
              </a:prstGeom>
            </p:spPr>
            <p:txBody>
              <a:bodyPr wrap="square">
                <a:spAutoFit/>
              </a:bodyPr>
              <a:lstStyle/>
              <a:p>
                <a:r>
                  <a:rPr lang="en-IN" sz="2400" dirty="0" smtClean="0"/>
                  <a:t>- To </a:t>
                </a:r>
                <a:r>
                  <a:rPr lang="en-IN" sz="2400" dirty="0"/>
                  <a:t>transform the non-linear constraints between the indicator variables of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𝑗</m:t>
                        </m:r>
                      </m:sub>
                    </m:sSub>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𝑌</m:t>
                        </m:r>
                      </m:e>
                      <m:sub>
                        <m:r>
                          <a:rPr lang="en-IN" sz="2400" i="1">
                            <a:latin typeface="Cambria Math" panose="02040503050406030204" pitchFamily="18" charset="0"/>
                          </a:rPr>
                          <m:t>𝑖𝑗</m:t>
                        </m:r>
                      </m:sub>
                    </m:sSub>
                    <m:r>
                      <a:rPr lang="en-IN" sz="2400" i="1">
                        <a:latin typeface="Cambria Math" panose="02040503050406030204" pitchFamily="18" charset="0"/>
                      </a:rPr>
                      <m:t> </m:t>
                    </m:r>
                  </m:oMath>
                </a14:m>
                <a:r>
                  <a:rPr lang="en-IN" sz="2400" dirty="0"/>
                  <a:t>and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𝑤</m:t>
                        </m:r>
                      </m:e>
                      <m:sub>
                        <m:r>
                          <a:rPr lang="en-IN" sz="2400" i="1">
                            <a:latin typeface="Cambria Math" panose="02040503050406030204" pitchFamily="18" charset="0"/>
                          </a:rPr>
                          <m:t>𝑖𝑗</m:t>
                        </m:r>
                      </m:sub>
                    </m:sSub>
                  </m:oMath>
                </a14:m>
                <a:r>
                  <a:rPr lang="en-IN" sz="2400" dirty="0"/>
                  <a:t> to linear constraints</a:t>
                </a:r>
              </a:p>
            </p:txBody>
          </p:sp>
        </mc:Choice>
        <mc:Fallback xmlns="">
          <p:sp>
            <p:nvSpPr>
              <p:cNvPr id="6" name="Rectangle 5"/>
              <p:cNvSpPr>
                <a:spLocks noRot="1" noChangeAspect="1" noMove="1" noResize="1" noEditPoints="1" noAdjustHandles="1" noChangeArrowheads="1" noChangeShapeType="1" noTextEdit="1"/>
              </p:cNvSpPr>
              <p:nvPr/>
            </p:nvSpPr>
            <p:spPr>
              <a:xfrm>
                <a:off x="838199" y="1299042"/>
                <a:ext cx="10202839" cy="860748"/>
              </a:xfrm>
              <a:prstGeom prst="rect">
                <a:avLst/>
              </a:prstGeom>
              <a:blipFill>
                <a:blip r:embed="rId3"/>
                <a:stretch>
                  <a:fillRect l="-896" t="-5674" b="-13475"/>
                </a:stretch>
              </a:blipFill>
            </p:spPr>
            <p:txBody>
              <a:bodyPr/>
              <a:lstStyle/>
              <a:p>
                <a:r>
                  <a:rPr lang="en-IN">
                    <a:noFill/>
                  </a:rPr>
                  <a:t> </a:t>
                </a:r>
              </a:p>
            </p:txBody>
          </p:sp>
        </mc:Fallback>
      </mc:AlternateContent>
    </p:spTree>
    <p:extLst>
      <p:ext uri="{BB962C8B-B14F-4D97-AF65-F5344CB8AC3E}">
        <p14:creationId xmlns:p14="http://schemas.microsoft.com/office/powerpoint/2010/main" val="347886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IN" dirty="0" smtClean="0"/>
              <a:t>Integer Linear Programing </a:t>
            </a:r>
            <a:endParaRPr lang="en-IN"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642944627"/>
                  </p:ext>
                </p:extLst>
              </p:nvPr>
            </p:nvGraphicFramePr>
            <p:xfrm>
              <a:off x="478689" y="1578015"/>
              <a:ext cx="11540309" cy="4067533"/>
            </p:xfrm>
            <a:graphic>
              <a:graphicData uri="http://schemas.openxmlformats.org/drawingml/2006/table">
                <a:tbl>
                  <a:tblPr firstRow="1" bandRow="1">
                    <a:tableStyleId>{5C22544A-7EE6-4342-B048-85BDC9FD1C3A}</a:tableStyleId>
                  </a:tblPr>
                  <a:tblGrid>
                    <a:gridCol w="3203989">
                      <a:extLst>
                        <a:ext uri="{9D8B030D-6E8A-4147-A177-3AD203B41FA5}">
                          <a16:colId xmlns:a16="http://schemas.microsoft.com/office/drawing/2014/main" val="3965766850"/>
                        </a:ext>
                      </a:extLst>
                    </a:gridCol>
                    <a:gridCol w="8336320">
                      <a:extLst>
                        <a:ext uri="{9D8B030D-6E8A-4147-A177-3AD203B41FA5}">
                          <a16:colId xmlns:a16="http://schemas.microsoft.com/office/drawing/2014/main" val="877264495"/>
                        </a:ext>
                      </a:extLst>
                    </a:gridCol>
                  </a:tblGrid>
                  <a:tr h="317401">
                    <a:tc>
                      <a:txBody>
                        <a:bodyPr/>
                        <a:lstStyle/>
                        <a:p>
                          <a:r>
                            <a:rPr lang="en-IN" dirty="0" smtClean="0"/>
                            <a:t>Type</a:t>
                          </a:r>
                          <a:endParaRPr lang="en-IN" dirty="0"/>
                        </a:p>
                      </a:txBody>
                      <a:tcPr/>
                    </a:tc>
                    <a:tc>
                      <a:txBody>
                        <a:bodyPr/>
                        <a:lstStyle/>
                        <a:p>
                          <a:r>
                            <a:rPr lang="en-IN" dirty="0" smtClean="0"/>
                            <a:t>Transformation</a:t>
                          </a:r>
                          <a:endParaRPr lang="en-IN" dirty="0"/>
                        </a:p>
                      </a:txBody>
                      <a:tcPr/>
                    </a:tc>
                    <a:extLst>
                      <a:ext uri="{0D108BD9-81ED-4DB2-BD59-A6C34878D82A}">
                        <a16:rowId xmlns:a16="http://schemas.microsoft.com/office/drawing/2014/main" val="3987377284"/>
                      </a:ext>
                    </a:extLst>
                  </a:tr>
                  <a:tr h="1069905">
                    <a:tc>
                      <a:txBody>
                        <a:bodyPr/>
                        <a:lstStyle/>
                        <a:p>
                          <a:r>
                            <a:rPr lang="en-IN" dirty="0" smtClean="0"/>
                            <a:t>Investment</a:t>
                          </a:r>
                          <a:r>
                            <a:rPr lang="en-IN" baseline="0" dirty="0" smtClean="0"/>
                            <a:t> in particular asset product</a:t>
                          </a:r>
                          <a:endParaRPr lang="en-IN" dirty="0"/>
                        </a:p>
                      </a:txBody>
                      <a:tcPr/>
                    </a:tc>
                    <a:tc>
                      <a:txBody>
                        <a:bodyPr/>
                        <a:lstStyle/>
                        <a:p>
                          <a:pPr marL="285750" indent="-285750">
                            <a:buFontTx/>
                            <a:buChar char="-"/>
                          </a:pPr>
                          <a:r>
                            <a:rPr lang="en-IN" dirty="0" smtClean="0"/>
                            <a:t>Linking RHS</a:t>
                          </a:r>
                          <a:r>
                            <a:rPr lang="en-IN" baseline="0" dirty="0" smtClean="0"/>
                            <a:t> Constraints</a:t>
                          </a:r>
                        </a:p>
                        <a:p>
                          <a:pPr marL="0" indent="0">
                            <a:buFontTx/>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𝑖𝑗</m:t>
                                    </m:r>
                                  </m:sub>
                                </m:sSub>
                                <m:r>
                                  <a:rPr lang="en-IN" b="0" i="1" smtClean="0">
                                    <a:latin typeface="Cambria Math" panose="02040503050406030204" pitchFamily="18" charset="0"/>
                                  </a:rPr>
                                  <m:t>−0.35</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r>
                                  <a:rPr lang="en-IN" b="0" i="1" smtClean="0">
                                    <a:latin typeface="Cambria Math" panose="02040503050406030204" pitchFamily="18" charset="0"/>
                                  </a:rPr>
                                  <m:t>≤0</m:t>
                                </m:r>
                              </m:oMath>
                            </m:oMathPara>
                          </a14:m>
                          <a:endParaRPr lang="en-IN" baseline="0" dirty="0" smtClean="0"/>
                        </a:p>
                        <a:p>
                          <a:pPr marL="285750" indent="-285750">
                            <a:buFontTx/>
                            <a:buChar char="-"/>
                          </a:pPr>
                          <a:r>
                            <a:rPr lang="en-IN" baseline="0" dirty="0" smtClean="0"/>
                            <a:t>Linking LHS Constraints</a:t>
                          </a:r>
                          <a:endParaRPr lang="en-IN" dirty="0" smtClean="0"/>
                        </a:p>
                        <a:p>
                          <a:pPr marL="0" indent="0">
                            <a:buFontTx/>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0.05</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𝑖𝑗</m:t>
                                    </m:r>
                                  </m:sub>
                                </m:sSub>
                                <m:r>
                                  <a:rPr lang="en-IN" b="0" i="1" smtClean="0">
                                    <a:latin typeface="Cambria Math" panose="02040503050406030204" pitchFamily="18" charset="0"/>
                                  </a:rPr>
                                  <m:t>≤0</m:t>
                                </m:r>
                              </m:oMath>
                            </m:oMathPara>
                          </a14:m>
                          <a:endParaRPr lang="en-IN" dirty="0" smtClean="0"/>
                        </a:p>
                      </a:txBody>
                      <a:tcPr/>
                    </a:tc>
                    <a:extLst>
                      <a:ext uri="{0D108BD9-81ED-4DB2-BD59-A6C34878D82A}">
                        <a16:rowId xmlns:a16="http://schemas.microsoft.com/office/drawing/2014/main" val="258107439"/>
                      </a:ext>
                    </a:extLst>
                  </a:tr>
                  <a:tr h="1269603">
                    <a:tc>
                      <a:txBody>
                        <a:bodyPr/>
                        <a:lstStyle/>
                        <a:p>
                          <a:r>
                            <a:rPr lang="en-IN" dirty="0" smtClean="0"/>
                            <a:t>Investment in </a:t>
                          </a:r>
                          <a:r>
                            <a:rPr lang="en-IN" baseline="0" dirty="0" smtClean="0"/>
                            <a:t> Cash</a:t>
                          </a: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smtClean="0"/>
                            <a:t>Linking RHS</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𝑐𝑐</m:t>
                                    </m:r>
                                  </m:sub>
                                </m:sSub>
                                <m:r>
                                  <a:rPr lang="en-IN" b="0" i="1" smtClean="0">
                                    <a:latin typeface="Cambria Math" panose="02040503050406030204" pitchFamily="18" charset="0"/>
                                  </a:rPr>
                                  <m:t> − 0.1</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𝑐𝑐</m:t>
                                    </m:r>
                                  </m:sub>
                                </m:sSub>
                                <m:r>
                                  <a:rPr lang="en-IN" b="0" i="1" smtClean="0">
                                    <a:latin typeface="Cambria Math" panose="02040503050406030204" pitchFamily="18" charset="0"/>
                                  </a:rPr>
                                  <m:t>≤0</m:t>
                                </m:r>
                              </m:oMath>
                            </m:oMathPara>
                          </a14:m>
                          <a:endParaRPr lang="en-IN" dirty="0" smtClean="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IN" dirty="0" smtClean="0"/>
                            <a:t>Linking LHS</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0.05</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𝑐𝑐</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𝑐𝑐</m:t>
                                    </m:r>
                                  </m:sub>
                                </m:sSub>
                                <m:r>
                                  <a:rPr lang="en-IN" b="0" i="1" smtClean="0">
                                    <a:latin typeface="Cambria Math" panose="02040503050406030204" pitchFamily="18" charset="0"/>
                                  </a:rPr>
                                  <m:t>≤  0 </m:t>
                                </m:r>
                              </m:oMath>
                            </m:oMathPara>
                          </a14:m>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𝑐𝑐</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𝑐</m:t>
                                  </m:r>
                                </m:sub>
                              </m:sSub>
                            </m:oMath>
                          </a14:m>
                          <a:endParaRPr lang="en-IN" dirty="0"/>
                        </a:p>
                      </a:txBody>
                      <a:tcPr/>
                    </a:tc>
                    <a:extLst>
                      <a:ext uri="{0D108BD9-81ED-4DB2-BD59-A6C34878D82A}">
                        <a16:rowId xmlns:a16="http://schemas.microsoft.com/office/drawing/2014/main" val="4190213109"/>
                      </a:ext>
                    </a:extLst>
                  </a:tr>
                  <a:tr h="1005817">
                    <a:tc>
                      <a:txBody>
                        <a:bodyPr/>
                        <a:lstStyle/>
                        <a:p>
                          <a:r>
                            <a:rPr lang="en-IN" dirty="0" smtClean="0"/>
                            <a:t>Weights Constraints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 </a:t>
                          </a:r>
                          <a14:m>
                            <m:oMath xmlns:m="http://schemas.openxmlformats.org/officeDocument/2006/math">
                              <m:nary>
                                <m:naryPr>
                                  <m:chr m:val="∑"/>
                                  <m:supHide m:val="on"/>
                                  <m:ctrlPr>
                                    <a:rPr lang="en-IN" sz="1800" b="0" i="1" smtClean="0">
                                      <a:latin typeface="Cambria Math" panose="02040503050406030204" pitchFamily="18" charset="0"/>
                                    </a:rPr>
                                  </m:ctrlPr>
                                </m:naryPr>
                                <m:sub>
                                  <m:r>
                                    <a:rPr lang="en-IN" sz="1800" b="0" i="1" smtClean="0">
                                      <a:latin typeface="Cambria Math" panose="02040503050406030204" pitchFamily="18" charset="0"/>
                                    </a:rPr>
                                    <m:t>𝑖</m:t>
                                  </m:r>
                                  <m:r>
                                    <a:rPr lang="en-IN" sz="1800" b="0" i="1" smtClean="0">
                                      <a:latin typeface="Cambria Math" panose="02040503050406030204" pitchFamily="18" charset="0"/>
                                    </a:rPr>
                                    <m:t>,</m:t>
                                  </m:r>
                                  <m:r>
                                    <m:rPr>
                                      <m:brk m:alnAt="23"/>
                                    </m:rPr>
                                    <a:rPr lang="en-IN" sz="1800" b="0" i="1" smtClean="0">
                                      <a:latin typeface="Cambria Math" panose="02040503050406030204" pitchFamily="18" charset="0"/>
                                    </a:rPr>
                                    <m:t>𝑗</m:t>
                                  </m:r>
                                </m:sub>
                                <m:sup/>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𝑖𝑗</m:t>
                                      </m:r>
                                    </m:sub>
                                  </m:sSub>
                                </m:e>
                              </m:nary>
                              <m:r>
                                <a:rPr lang="en-IN" sz="1800" b="0" i="1" smtClean="0">
                                  <a:latin typeface="Cambria Math" panose="02040503050406030204" pitchFamily="18" charset="0"/>
                                </a:rPr>
                                <m:t>=1</m:t>
                              </m:r>
                            </m:oMath>
                          </a14:m>
                          <a:r>
                            <a:rPr lang="en-IN" sz="1800" dirty="0" smtClean="0"/>
                            <a:t>, for all i,j</a:t>
                          </a:r>
                          <a:endParaRPr lang="en-IN" sz="1800" dirty="0"/>
                        </a:p>
                      </a:txBody>
                      <a:tcPr/>
                    </a:tc>
                    <a:extLst>
                      <a:ext uri="{0D108BD9-81ED-4DB2-BD59-A6C34878D82A}">
                        <a16:rowId xmlns:a16="http://schemas.microsoft.com/office/drawing/2014/main" val="249524461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642944627"/>
                  </p:ext>
                </p:extLst>
              </p:nvPr>
            </p:nvGraphicFramePr>
            <p:xfrm>
              <a:off x="478689" y="1578015"/>
              <a:ext cx="11540309" cy="4067533"/>
            </p:xfrm>
            <a:graphic>
              <a:graphicData uri="http://schemas.openxmlformats.org/drawingml/2006/table">
                <a:tbl>
                  <a:tblPr firstRow="1" bandRow="1">
                    <a:tableStyleId>{5C22544A-7EE6-4342-B048-85BDC9FD1C3A}</a:tableStyleId>
                  </a:tblPr>
                  <a:tblGrid>
                    <a:gridCol w="3203989">
                      <a:extLst>
                        <a:ext uri="{9D8B030D-6E8A-4147-A177-3AD203B41FA5}">
                          <a16:colId xmlns:a16="http://schemas.microsoft.com/office/drawing/2014/main" val="3965766850"/>
                        </a:ext>
                      </a:extLst>
                    </a:gridCol>
                    <a:gridCol w="8336320">
                      <a:extLst>
                        <a:ext uri="{9D8B030D-6E8A-4147-A177-3AD203B41FA5}">
                          <a16:colId xmlns:a16="http://schemas.microsoft.com/office/drawing/2014/main" val="877264495"/>
                        </a:ext>
                      </a:extLst>
                    </a:gridCol>
                  </a:tblGrid>
                  <a:tr h="365760">
                    <a:tc>
                      <a:txBody>
                        <a:bodyPr/>
                        <a:lstStyle/>
                        <a:p>
                          <a:r>
                            <a:rPr lang="en-IN" dirty="0" smtClean="0"/>
                            <a:t>Type</a:t>
                          </a:r>
                          <a:endParaRPr lang="en-IN" dirty="0"/>
                        </a:p>
                      </a:txBody>
                      <a:tcPr/>
                    </a:tc>
                    <a:tc>
                      <a:txBody>
                        <a:bodyPr/>
                        <a:lstStyle/>
                        <a:p>
                          <a:r>
                            <a:rPr lang="en-IN" dirty="0" smtClean="0"/>
                            <a:t>Transformation</a:t>
                          </a:r>
                          <a:endParaRPr lang="en-IN" dirty="0"/>
                        </a:p>
                      </a:txBody>
                      <a:tcPr/>
                    </a:tc>
                    <a:extLst>
                      <a:ext uri="{0D108BD9-81ED-4DB2-BD59-A6C34878D82A}">
                        <a16:rowId xmlns:a16="http://schemas.microsoft.com/office/drawing/2014/main" val="3987377284"/>
                      </a:ext>
                    </a:extLst>
                  </a:tr>
                  <a:tr h="1232916">
                    <a:tc>
                      <a:txBody>
                        <a:bodyPr/>
                        <a:lstStyle/>
                        <a:p>
                          <a:r>
                            <a:rPr lang="en-IN" dirty="0" smtClean="0"/>
                            <a:t>Investment</a:t>
                          </a:r>
                          <a:r>
                            <a:rPr lang="en-IN" baseline="0" dirty="0" smtClean="0"/>
                            <a:t> in particular asset product</a:t>
                          </a:r>
                          <a:endParaRPr lang="en-IN" dirty="0"/>
                        </a:p>
                      </a:txBody>
                      <a:tcPr/>
                    </a:tc>
                    <a:tc>
                      <a:txBody>
                        <a:bodyPr/>
                        <a:lstStyle/>
                        <a:p>
                          <a:endParaRPr lang="en-US"/>
                        </a:p>
                      </a:txBody>
                      <a:tcPr>
                        <a:blipFill>
                          <a:blip r:embed="rId2"/>
                          <a:stretch>
                            <a:fillRect l="-38523" t="-32020" r="-292" b="-203941"/>
                          </a:stretch>
                        </a:blipFill>
                      </a:tcPr>
                    </a:tc>
                    <a:extLst>
                      <a:ext uri="{0D108BD9-81ED-4DB2-BD59-A6C34878D82A}">
                        <a16:rowId xmlns:a16="http://schemas.microsoft.com/office/drawing/2014/main" val="258107439"/>
                      </a:ext>
                    </a:extLst>
                  </a:tr>
                  <a:tr h="1463040">
                    <a:tc>
                      <a:txBody>
                        <a:bodyPr/>
                        <a:lstStyle/>
                        <a:p>
                          <a:r>
                            <a:rPr lang="en-IN" dirty="0" smtClean="0"/>
                            <a:t>Investment in </a:t>
                          </a:r>
                          <a:r>
                            <a:rPr lang="en-IN" baseline="0" dirty="0" smtClean="0"/>
                            <a:t> Cash</a:t>
                          </a:r>
                          <a:endParaRPr lang="en-IN" dirty="0"/>
                        </a:p>
                      </a:txBody>
                      <a:tcPr/>
                    </a:tc>
                    <a:tc>
                      <a:txBody>
                        <a:bodyPr/>
                        <a:lstStyle/>
                        <a:p>
                          <a:endParaRPr lang="en-US"/>
                        </a:p>
                      </a:txBody>
                      <a:tcPr>
                        <a:blipFill>
                          <a:blip r:embed="rId2"/>
                          <a:stretch>
                            <a:fillRect l="-38523" t="-111203" r="-292" b="-71784"/>
                          </a:stretch>
                        </a:blipFill>
                      </a:tcPr>
                    </a:tc>
                    <a:extLst>
                      <a:ext uri="{0D108BD9-81ED-4DB2-BD59-A6C34878D82A}">
                        <a16:rowId xmlns:a16="http://schemas.microsoft.com/office/drawing/2014/main" val="4190213109"/>
                      </a:ext>
                    </a:extLst>
                  </a:tr>
                  <a:tr h="1005817">
                    <a:tc>
                      <a:txBody>
                        <a:bodyPr/>
                        <a:lstStyle/>
                        <a:p>
                          <a:r>
                            <a:rPr lang="en-IN" dirty="0" smtClean="0"/>
                            <a:t>Weights Constraints</a:t>
                          </a:r>
                          <a:endParaRPr lang="en-IN" dirty="0"/>
                        </a:p>
                      </a:txBody>
                      <a:tcPr/>
                    </a:tc>
                    <a:tc>
                      <a:txBody>
                        <a:bodyPr/>
                        <a:lstStyle/>
                        <a:p>
                          <a:endParaRPr lang="en-US"/>
                        </a:p>
                      </a:txBody>
                      <a:tcPr>
                        <a:blipFill>
                          <a:blip r:embed="rId2"/>
                          <a:stretch>
                            <a:fillRect l="-38523" t="-308485" r="-292" b="-4848"/>
                          </a:stretch>
                        </a:blipFill>
                      </a:tcPr>
                    </a:tc>
                    <a:extLst>
                      <a:ext uri="{0D108BD9-81ED-4DB2-BD59-A6C34878D82A}">
                        <a16:rowId xmlns:a16="http://schemas.microsoft.com/office/drawing/2014/main" val="2495244611"/>
                      </a:ext>
                    </a:extLst>
                  </a:tr>
                </a:tbl>
              </a:graphicData>
            </a:graphic>
          </p:graphicFrame>
        </mc:Fallback>
      </mc:AlternateContent>
    </p:spTree>
    <p:extLst>
      <p:ext uri="{BB962C8B-B14F-4D97-AF65-F5344CB8AC3E}">
        <p14:creationId xmlns:p14="http://schemas.microsoft.com/office/powerpoint/2010/main" val="2352566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1454567"/>
          </a:xfrm>
        </p:spPr>
        <p:txBody>
          <a:bodyPr/>
          <a:lstStyle/>
          <a:p>
            <a:pPr algn="ctr"/>
            <a:r>
              <a:rPr lang="en-IN" dirty="0" smtClean="0"/>
              <a:t>Portfolio Optimization</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95727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835878"/>
          </a:xfrm>
        </p:spPr>
        <p:txBody>
          <a:bodyPr/>
          <a:lstStyle/>
          <a:p>
            <a:r>
              <a:rPr lang="en-IN" dirty="0" smtClean="0"/>
              <a:t>Investor Problem</a:t>
            </a:r>
            <a:endParaRPr lang="en-IN"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61781948"/>
                  </p:ext>
                </p:extLst>
              </p:nvPr>
            </p:nvGraphicFramePr>
            <p:xfrm>
              <a:off x="940178" y="1201004"/>
              <a:ext cx="10933373" cy="3447098"/>
            </p:xfrm>
            <a:graphic>
              <a:graphicData uri="http://schemas.openxmlformats.org/drawingml/2006/table">
                <a:tbl>
                  <a:tblPr firstRow="1" bandRow="1">
                    <a:tableStyleId>{5C22544A-7EE6-4342-B048-85BDC9FD1C3A}</a:tableStyleId>
                  </a:tblPr>
                  <a:tblGrid>
                    <a:gridCol w="3809366">
                      <a:extLst>
                        <a:ext uri="{9D8B030D-6E8A-4147-A177-3AD203B41FA5}">
                          <a16:colId xmlns:a16="http://schemas.microsoft.com/office/drawing/2014/main" val="3408878687"/>
                        </a:ext>
                      </a:extLst>
                    </a:gridCol>
                    <a:gridCol w="7124007">
                      <a:extLst>
                        <a:ext uri="{9D8B030D-6E8A-4147-A177-3AD203B41FA5}">
                          <a16:colId xmlns:a16="http://schemas.microsoft.com/office/drawing/2014/main" val="2901416288"/>
                        </a:ext>
                      </a:extLst>
                    </a:gridCol>
                  </a:tblGrid>
                  <a:tr h="370840">
                    <a:tc>
                      <a:txBody>
                        <a:bodyPr/>
                        <a:lstStyle/>
                        <a:p>
                          <a:r>
                            <a:rPr lang="en-IN" dirty="0" smtClean="0"/>
                            <a:t>Person</a:t>
                          </a:r>
                          <a:endParaRPr lang="en-IN" dirty="0"/>
                        </a:p>
                      </a:txBody>
                      <a:tcPr/>
                    </a:tc>
                    <a:tc>
                      <a:txBody>
                        <a:bodyPr/>
                        <a:lstStyle/>
                        <a:p>
                          <a:r>
                            <a:rPr lang="en-IN" dirty="0" smtClean="0"/>
                            <a:t>Statement</a:t>
                          </a:r>
                          <a:endParaRPr lang="en-IN" dirty="0"/>
                        </a:p>
                      </a:txBody>
                      <a:tcPr/>
                    </a:tc>
                    <a:extLst>
                      <a:ext uri="{0D108BD9-81ED-4DB2-BD59-A6C34878D82A}">
                        <a16:rowId xmlns:a16="http://schemas.microsoft.com/office/drawing/2014/main" val="1448904995"/>
                      </a:ext>
                    </a:extLst>
                  </a:tr>
                  <a:tr h="370840">
                    <a:tc>
                      <a:txBody>
                        <a:bodyPr/>
                        <a:lstStyle/>
                        <a:p>
                          <a:r>
                            <a:rPr lang="en-IN" dirty="0" smtClean="0"/>
                            <a:t>Mr X (Risk averse)</a:t>
                          </a:r>
                          <a:endParaRPr lang="en-IN" dirty="0"/>
                        </a:p>
                      </a:txBody>
                      <a:tcPr/>
                    </a:tc>
                    <a:tc>
                      <a:txBody>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𝑀𝑖𝑛</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𝑅</m:t>
                                    </m:r>
                                  </m:e>
                                </m:d>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𝑗</m:t>
                                    </m:r>
                                  </m:sub>
                                  <m:sup>
                                    <m:r>
                                      <a:rPr lang="en-IN" b="0" i="1" smtClean="0">
                                        <a:latin typeface="Cambria Math" panose="02040503050406030204" pitchFamily="18" charset="0"/>
                                      </a:rPr>
                                      <m:t>19</m:t>
                                    </m:r>
                                  </m:sup>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𝑤</m:t>
                                        </m:r>
                                      </m:e>
                                      <m:sub>
                                        <m:r>
                                          <a:rPr lang="en-IN" b="0" i="1" smtClean="0">
                                            <a:latin typeface="Cambria Math" panose="02040503050406030204" pitchFamily="18" charset="0"/>
                                          </a:rPr>
                                          <m:t>𝑗</m:t>
                                        </m:r>
                                      </m:sub>
                                      <m:sup>
                                        <m:r>
                                          <a:rPr lang="en-IN" b="0" i="1" smtClean="0">
                                            <a:latin typeface="Cambria Math" panose="02040503050406030204" pitchFamily="18" charset="0"/>
                                          </a:rPr>
                                          <m:t>2</m:t>
                                        </m:r>
                                      </m:sup>
                                    </m:sSubSup>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𝑗</m:t>
                                            </m:r>
                                          </m:sub>
                                        </m:sSub>
                                      </m:e>
                                    </m:d>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𝑗</m:t>
                                        </m:r>
                                        <m:r>
                                          <a:rPr lang="en-IN" b="0" i="1" smtClean="0">
                                            <a:latin typeface="Cambria Math" panose="02040503050406030204" pitchFamily="18" charset="0"/>
                                          </a:rPr>
                                          <m:t>=1</m:t>
                                        </m:r>
                                      </m:sub>
                                      <m:sup>
                                        <m:r>
                                          <a:rPr lang="en-IN" b="0" i="1" smtClean="0">
                                            <a:latin typeface="Cambria Math" panose="02040503050406030204" pitchFamily="18" charset="0"/>
                                          </a:rPr>
                                          <m:t>19</m:t>
                                        </m:r>
                                      </m:sup>
                                      <m:e>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𝑘</m:t>
                                            </m:r>
                                            <m:r>
                                              <a:rPr lang="en-IN" b="0" i="1" smtClean="0">
                                                <a:latin typeface="Cambria Math" panose="02040503050406030204" pitchFamily="18" charset="0"/>
                                              </a:rPr>
                                              <m:t>=1</m:t>
                                            </m:r>
                                          </m:sub>
                                          <m:sup>
                                            <m:r>
                                              <a:rPr lang="en-IN" b="0" i="1" smtClean="0">
                                                <a:latin typeface="Cambria Math" panose="02040503050406030204" pitchFamily="18" charset="0"/>
                                              </a:rPr>
                                              <m:t>19</m:t>
                                            </m:r>
                                          </m:sup>
                                          <m:e>
                                            <m:r>
                                              <a:rPr lang="en-IN" b="0" i="1" smtClean="0">
                                                <a:latin typeface="Cambria Math" panose="02040503050406030204" pitchFamily="18" charset="0"/>
                                              </a:rPr>
                                              <m:t>2 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𝑗</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𝑘</m:t>
                                                </m:r>
                                              </m:sub>
                                            </m:sSub>
                                            <m:r>
                                              <a:rPr lang="en-IN" b="0" i="1" smtClean="0">
                                                <a:latin typeface="Cambria Math" panose="02040503050406030204" pitchFamily="18" charset="0"/>
                                              </a:rPr>
                                              <m:t>𝑐𝑜𝑣</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𝑗</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𝑘</m:t>
                                                </m:r>
                                              </m:sub>
                                            </m:sSub>
                                          </m:e>
                                        </m:nary>
                                        <m:r>
                                          <a:rPr lang="en-IN" b="0" i="1" smtClean="0">
                                            <a:latin typeface="Cambria Math" panose="02040503050406030204" pitchFamily="18" charset="0"/>
                                          </a:rPr>
                                          <m:t>)</m:t>
                                        </m:r>
                                      </m:e>
                                    </m:nary>
                                  </m:e>
                                </m:nary>
                              </m:oMath>
                            </m:oMathPara>
                          </a14:m>
                          <a:endParaRPr lang="en-IN" dirty="0" smtClean="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𝑅</m:t>
                                    </m:r>
                                  </m:e>
                                </m:d>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sub>
                                  <m:sup>
                                    <m:r>
                                      <a:rPr lang="en-IN" b="0" i="1" smtClean="0">
                                        <a:latin typeface="Cambria Math" panose="02040503050406030204" pitchFamily="18" charset="0"/>
                                      </a:rPr>
                                      <m:t>7</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𝑗</m:t>
                                        </m:r>
                                      </m:sub>
                                      <m:sup>
                                        <m:r>
                                          <a:rPr lang="en-IN" b="0" i="1" smtClean="0">
                                            <a:latin typeface="Cambria Math" panose="02040503050406030204" pitchFamily="18" charset="0"/>
                                          </a:rPr>
                                          <m:t>19</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𝑖𝑗</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e>
                                    </m:nary>
                                  </m:e>
                                </m:nary>
                              </m:oMath>
                            </m:oMathPara>
                          </a14:m>
                          <a:endParaRPr lang="en-IN" dirty="0" smtClean="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𝑅</m:t>
                                    </m:r>
                                  </m:e>
                                </m:d>
                                <m:r>
                                  <a:rPr lang="en-IN" b="0" i="1" smtClean="0">
                                    <a:latin typeface="Cambria Math" panose="02040503050406030204" pitchFamily="18" charset="0"/>
                                  </a:rPr>
                                  <m:t>≥0.15</m:t>
                                </m:r>
                              </m:oMath>
                            </m:oMathPara>
                          </a14:m>
                          <a:endParaRPr lang="en-IN" dirty="0"/>
                        </a:p>
                      </a:txBody>
                      <a:tcPr/>
                    </a:tc>
                    <a:extLst>
                      <a:ext uri="{0D108BD9-81ED-4DB2-BD59-A6C34878D82A}">
                        <a16:rowId xmlns:a16="http://schemas.microsoft.com/office/drawing/2014/main" val="3475172531"/>
                      </a:ext>
                    </a:extLst>
                  </a:tr>
                  <a:tr h="370840">
                    <a:tc>
                      <a:txBody>
                        <a:bodyPr/>
                        <a:lstStyle/>
                        <a:p>
                          <a:r>
                            <a:rPr lang="en-IN" dirty="0" smtClean="0"/>
                            <a:t>Mr. Y (Risk neutral)</a:t>
                          </a:r>
                          <a:endParaRPr lang="en-IN" dirty="0"/>
                        </a:p>
                      </a:txBody>
                      <a:tcPr/>
                    </a:tc>
                    <a:tc>
                      <a:txBody>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𝑀𝑎𝑥</m:t>
                                </m:r>
                                <m:r>
                                  <a:rPr lang="en-IN" b="0" i="1" smtClean="0">
                                    <a:latin typeface="Cambria Math" panose="02040503050406030204" pitchFamily="18" charset="0"/>
                                  </a:rPr>
                                  <m:t> </m:t>
                                </m:r>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𝑅</m:t>
                                    </m:r>
                                  </m:e>
                                </m:d>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sub>
                                  <m:sup>
                                    <m:r>
                                      <a:rPr lang="en-IN" b="0" i="1" smtClean="0">
                                        <a:latin typeface="Cambria Math" panose="02040503050406030204" pitchFamily="18" charset="0"/>
                                      </a:rPr>
                                      <m:t>𝐴</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𝑗</m:t>
                                        </m:r>
                                      </m:sub>
                                      <m:sup>
                                        <m:r>
                                          <a:rPr lang="en-IN" b="0" i="1" smtClean="0">
                                            <a:latin typeface="Cambria Math" panose="02040503050406030204" pitchFamily="18" charset="0"/>
                                          </a:rPr>
                                          <m:t>𝐵</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𝑖𝑗</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e>
                                    </m:nary>
                                  </m:e>
                                </m:nary>
                              </m:oMath>
                            </m:oMathPara>
                          </a14:m>
                          <a:endParaRPr lang="en-IN" dirty="0" smtClean="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𝑅</m:t>
                                    </m:r>
                                  </m:e>
                                </m:d>
                                <m:r>
                                  <a:rPr lang="en-IN" b="0" i="1" smtClean="0">
                                    <a:latin typeface="Cambria Math" panose="02040503050406030204" pitchFamily="18" charset="0"/>
                                  </a:rPr>
                                  <m:t>≥0.2</m:t>
                                </m:r>
                              </m:oMath>
                            </m:oMathPara>
                          </a14:m>
                          <a:endParaRPr lang="en-IN" dirty="0"/>
                        </a:p>
                      </a:txBody>
                      <a:tcPr/>
                    </a:tc>
                    <a:extLst>
                      <a:ext uri="{0D108BD9-81ED-4DB2-BD59-A6C34878D82A}">
                        <a16:rowId xmlns:a16="http://schemas.microsoft.com/office/drawing/2014/main" val="206747918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61781948"/>
                  </p:ext>
                </p:extLst>
              </p:nvPr>
            </p:nvGraphicFramePr>
            <p:xfrm>
              <a:off x="940178" y="1201004"/>
              <a:ext cx="10933373" cy="3447098"/>
            </p:xfrm>
            <a:graphic>
              <a:graphicData uri="http://schemas.openxmlformats.org/drawingml/2006/table">
                <a:tbl>
                  <a:tblPr firstRow="1" bandRow="1">
                    <a:tableStyleId>{5C22544A-7EE6-4342-B048-85BDC9FD1C3A}</a:tableStyleId>
                  </a:tblPr>
                  <a:tblGrid>
                    <a:gridCol w="3809366">
                      <a:extLst>
                        <a:ext uri="{9D8B030D-6E8A-4147-A177-3AD203B41FA5}">
                          <a16:colId xmlns:a16="http://schemas.microsoft.com/office/drawing/2014/main" val="3408878687"/>
                        </a:ext>
                      </a:extLst>
                    </a:gridCol>
                    <a:gridCol w="7124007">
                      <a:extLst>
                        <a:ext uri="{9D8B030D-6E8A-4147-A177-3AD203B41FA5}">
                          <a16:colId xmlns:a16="http://schemas.microsoft.com/office/drawing/2014/main" val="2901416288"/>
                        </a:ext>
                      </a:extLst>
                    </a:gridCol>
                  </a:tblGrid>
                  <a:tr h="370840">
                    <a:tc>
                      <a:txBody>
                        <a:bodyPr/>
                        <a:lstStyle/>
                        <a:p>
                          <a:r>
                            <a:rPr lang="en-IN" dirty="0" smtClean="0"/>
                            <a:t>Person</a:t>
                          </a:r>
                          <a:endParaRPr lang="en-IN" dirty="0"/>
                        </a:p>
                      </a:txBody>
                      <a:tcPr/>
                    </a:tc>
                    <a:tc>
                      <a:txBody>
                        <a:bodyPr/>
                        <a:lstStyle/>
                        <a:p>
                          <a:r>
                            <a:rPr lang="en-IN" dirty="0" smtClean="0"/>
                            <a:t>Statement</a:t>
                          </a:r>
                          <a:endParaRPr lang="en-IN" dirty="0"/>
                        </a:p>
                      </a:txBody>
                      <a:tcPr/>
                    </a:tc>
                    <a:extLst>
                      <a:ext uri="{0D108BD9-81ED-4DB2-BD59-A6C34878D82A}">
                        <a16:rowId xmlns:a16="http://schemas.microsoft.com/office/drawing/2014/main" val="1448904995"/>
                      </a:ext>
                    </a:extLst>
                  </a:tr>
                  <a:tr h="1937703">
                    <a:tc>
                      <a:txBody>
                        <a:bodyPr/>
                        <a:lstStyle/>
                        <a:p>
                          <a:r>
                            <a:rPr lang="en-IN" dirty="0" smtClean="0"/>
                            <a:t>Mr X (Risk averse)</a:t>
                          </a:r>
                          <a:endParaRPr lang="en-IN" dirty="0"/>
                        </a:p>
                      </a:txBody>
                      <a:tcPr/>
                    </a:tc>
                    <a:tc>
                      <a:txBody>
                        <a:bodyPr/>
                        <a:lstStyle/>
                        <a:p>
                          <a:endParaRPr lang="en-US"/>
                        </a:p>
                      </a:txBody>
                      <a:tcPr>
                        <a:blipFill>
                          <a:blip r:embed="rId2"/>
                          <a:stretch>
                            <a:fillRect l="-53550" t="-20755" r="-342" b="-59434"/>
                          </a:stretch>
                        </a:blipFill>
                      </a:tcPr>
                    </a:tc>
                    <a:extLst>
                      <a:ext uri="{0D108BD9-81ED-4DB2-BD59-A6C34878D82A}">
                        <a16:rowId xmlns:a16="http://schemas.microsoft.com/office/drawing/2014/main" val="3475172531"/>
                      </a:ext>
                    </a:extLst>
                  </a:tr>
                  <a:tr h="1138555">
                    <a:tc>
                      <a:txBody>
                        <a:bodyPr/>
                        <a:lstStyle/>
                        <a:p>
                          <a:r>
                            <a:rPr lang="en-IN" dirty="0" smtClean="0"/>
                            <a:t>Mr. Y (Risk neutral)</a:t>
                          </a:r>
                          <a:endParaRPr lang="en-IN" dirty="0"/>
                        </a:p>
                      </a:txBody>
                      <a:tcPr/>
                    </a:tc>
                    <a:tc>
                      <a:txBody>
                        <a:bodyPr/>
                        <a:lstStyle/>
                        <a:p>
                          <a:endParaRPr lang="en-US"/>
                        </a:p>
                      </a:txBody>
                      <a:tcPr>
                        <a:blipFill>
                          <a:blip r:embed="rId2"/>
                          <a:stretch>
                            <a:fillRect l="-53550" t="-205348" r="-342" b="-1070"/>
                          </a:stretch>
                        </a:blipFill>
                      </a:tcPr>
                    </a:tc>
                    <a:extLst>
                      <a:ext uri="{0D108BD9-81ED-4DB2-BD59-A6C34878D82A}">
                        <a16:rowId xmlns:a16="http://schemas.microsoft.com/office/drawing/2014/main" val="2067479186"/>
                      </a:ext>
                    </a:extLst>
                  </a:tr>
                </a:tbl>
              </a:graphicData>
            </a:graphic>
          </p:graphicFrame>
        </mc:Fallback>
      </mc:AlternateContent>
    </p:spTree>
    <p:extLst>
      <p:ext uri="{BB962C8B-B14F-4D97-AF65-F5344CB8AC3E}">
        <p14:creationId xmlns:p14="http://schemas.microsoft.com/office/powerpoint/2010/main" val="1469660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TM10001115[[fn=Parcel]]</Template>
  <TotalTime>7121</TotalTime>
  <Words>1075</Words>
  <Application>Microsoft Office PowerPoint</Application>
  <PresentationFormat>Widescreen</PresentationFormat>
  <Paragraphs>250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 Math</vt:lpstr>
      <vt:lpstr>Courier New</vt:lpstr>
      <vt:lpstr>Garamond</vt:lpstr>
      <vt:lpstr>Office Theme</vt:lpstr>
      <vt:lpstr>Credit Suisse FinStats - 2017</vt:lpstr>
      <vt:lpstr>Structure of Presentation</vt:lpstr>
      <vt:lpstr>Mathematical Modeling</vt:lpstr>
      <vt:lpstr>Variables</vt:lpstr>
      <vt:lpstr>Non Linear Constraints</vt:lpstr>
      <vt:lpstr>Integer Linear Programing </vt:lpstr>
      <vt:lpstr>Integer Linear Programing </vt:lpstr>
      <vt:lpstr>Portfolio Optimization</vt:lpstr>
      <vt:lpstr>Investor Problem</vt:lpstr>
      <vt:lpstr>Part A: Portfolio Optimization</vt:lpstr>
      <vt:lpstr>Risk Neutral Person ( Mr.Y )</vt:lpstr>
      <vt:lpstr>Risk Averse Person ( Mr. X )</vt:lpstr>
      <vt:lpstr>Risk Neutral Algorithm in R</vt:lpstr>
      <vt:lpstr>Part D: Actual Return/Risk of Portfolio</vt:lpstr>
      <vt:lpstr> Price Modeling</vt:lpstr>
      <vt:lpstr>Comparison of Geometric Brownian Motion vs Regression Technique</vt:lpstr>
      <vt:lpstr>Geometric Brownian Model</vt:lpstr>
      <vt:lpstr>Geometric Brownian Model</vt:lpstr>
      <vt:lpstr>Accuracy Check</vt:lpstr>
      <vt:lpstr>Periodic Rebalancing Algorithm</vt:lpstr>
      <vt:lpstr>Part E: Periodic Rebalancing Algorithm </vt:lpstr>
      <vt:lpstr>Algorithm</vt:lpstr>
      <vt:lpstr>Algorithm</vt:lpstr>
      <vt:lpstr>Questions and Answers</vt:lpstr>
    </vt:vector>
  </TitlesOfParts>
  <Company>DSE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Kumar</dc:creator>
  <cp:lastModifiedBy>Suraj Kumar</cp:lastModifiedBy>
  <cp:revision>68</cp:revision>
  <dcterms:created xsi:type="dcterms:W3CDTF">2017-11-13T12:00:27Z</dcterms:created>
  <dcterms:modified xsi:type="dcterms:W3CDTF">2017-12-23T03:05:54Z</dcterms:modified>
</cp:coreProperties>
</file>