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69" r:id="rId3"/>
    <p:sldId id="257" r:id="rId4"/>
    <p:sldId id="278" r:id="rId5"/>
    <p:sldId id="276" r:id="rId6"/>
    <p:sldId id="277" r:id="rId7"/>
    <p:sldId id="279" r:id="rId8"/>
    <p:sldId id="258" r:id="rId9"/>
    <p:sldId id="259" r:id="rId10"/>
    <p:sldId id="260" r:id="rId11"/>
    <p:sldId id="261" r:id="rId12"/>
    <p:sldId id="280" r:id="rId13"/>
    <p:sldId id="281" r:id="rId14"/>
    <p:sldId id="272" r:id="rId15"/>
    <p:sldId id="270" r:id="rId16"/>
    <p:sldId id="271" r:id="rId17"/>
    <p:sldId id="273" r:id="rId18"/>
    <p:sldId id="274" r:id="rId19"/>
    <p:sldId id="275" r:id="rId20"/>
    <p:sldId id="26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09E09-CCAD-4F8F-BF89-7A3F77C124EA}" type="datetimeFigureOut">
              <a:rPr lang="en-GB" smtClean="0"/>
              <a:t>28/08/2017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EB26B-D2E4-467F-A214-F27B9695CD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8341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09E09-CCAD-4F8F-BF89-7A3F77C124EA}" type="datetimeFigureOut">
              <a:rPr lang="en-GB" smtClean="0"/>
              <a:t>28/08/2017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EB26B-D2E4-467F-A214-F27B9695CD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952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09E09-CCAD-4F8F-BF89-7A3F77C124EA}" type="datetimeFigureOut">
              <a:rPr lang="en-GB" smtClean="0"/>
              <a:t>28/08/2017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EB26B-D2E4-467F-A214-F27B9695CD1B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1705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09E09-CCAD-4F8F-BF89-7A3F77C124EA}" type="datetimeFigureOut">
              <a:rPr lang="en-GB" smtClean="0"/>
              <a:t>28/08/2017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EB26B-D2E4-467F-A214-F27B9695CD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3286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09E09-CCAD-4F8F-BF89-7A3F77C124EA}" type="datetimeFigureOut">
              <a:rPr lang="en-GB" smtClean="0"/>
              <a:t>28/08/2017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EB26B-D2E4-467F-A214-F27B9695CD1B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1644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09E09-CCAD-4F8F-BF89-7A3F77C124EA}" type="datetimeFigureOut">
              <a:rPr lang="en-GB" smtClean="0"/>
              <a:t>28/08/2017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EB26B-D2E4-467F-A214-F27B9695CD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000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09E09-CCAD-4F8F-BF89-7A3F77C124EA}" type="datetimeFigureOut">
              <a:rPr lang="en-GB" smtClean="0"/>
              <a:t>28/08/2017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EB26B-D2E4-467F-A214-F27B9695CD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436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09E09-CCAD-4F8F-BF89-7A3F77C124EA}" type="datetimeFigureOut">
              <a:rPr lang="en-GB" smtClean="0"/>
              <a:t>28/08/2017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EB26B-D2E4-467F-A214-F27B9695CD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5985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09E09-CCAD-4F8F-BF89-7A3F77C124EA}" type="datetimeFigureOut">
              <a:rPr lang="en-GB" smtClean="0"/>
              <a:t>28/08/2017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EB26B-D2E4-467F-A214-F27B9695CD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012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09E09-CCAD-4F8F-BF89-7A3F77C124EA}" type="datetimeFigureOut">
              <a:rPr lang="en-GB" smtClean="0"/>
              <a:t>28/08/2017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EB26B-D2E4-467F-A214-F27B9695CD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12761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09E09-CCAD-4F8F-BF89-7A3F77C124EA}" type="datetimeFigureOut">
              <a:rPr lang="en-GB" smtClean="0"/>
              <a:t>28/08/2017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EB26B-D2E4-467F-A214-F27B9695CD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77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09E09-CCAD-4F8F-BF89-7A3F77C124EA}" type="datetimeFigureOut">
              <a:rPr lang="en-GB" smtClean="0"/>
              <a:t>28/08/2017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EB26B-D2E4-467F-A214-F27B9695CD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553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09E09-CCAD-4F8F-BF89-7A3F77C124EA}" type="datetimeFigureOut">
              <a:rPr lang="en-GB" smtClean="0"/>
              <a:t>28/08/2017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EB26B-D2E4-467F-A214-F27B9695CD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490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09E09-CCAD-4F8F-BF89-7A3F77C124EA}" type="datetimeFigureOut">
              <a:rPr lang="en-GB" smtClean="0"/>
              <a:t>28/08/2017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EB26B-D2E4-467F-A214-F27B9695CD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3465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09E09-CCAD-4F8F-BF89-7A3F77C124EA}" type="datetimeFigureOut">
              <a:rPr lang="en-GB" smtClean="0"/>
              <a:t>28/08/2017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EB26B-D2E4-467F-A214-F27B9695CD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0206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09E09-CCAD-4F8F-BF89-7A3F77C124EA}" type="datetimeFigureOut">
              <a:rPr lang="en-GB" smtClean="0"/>
              <a:t>28/08/2017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EB26B-D2E4-467F-A214-F27B9695CD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807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09E09-CCAD-4F8F-BF89-7A3F77C124EA}" type="datetimeFigureOut">
              <a:rPr lang="en-GB" smtClean="0"/>
              <a:t>28/08/2017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51EB26B-D2E4-467F-A214-F27B9695CD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47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924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2209" y="4249876"/>
            <a:ext cx="9303025" cy="2387600"/>
          </a:xfrm>
        </p:spPr>
        <p:txBody>
          <a:bodyPr>
            <a:noAutofit/>
          </a:bodyPr>
          <a:lstStyle/>
          <a:p>
            <a:pPr algn="ctr"/>
            <a:r>
              <a:rPr lang="en-GB" sz="4000" b="1" dirty="0">
                <a:solidFill>
                  <a:schemeClr val="bg1"/>
                </a:solidFill>
              </a:rPr>
              <a:t>Optimized Computer Vision System for Traffic Sign Recognition and Detection in Autonomous Vehicles; </a:t>
            </a:r>
            <a:r>
              <a:rPr lang="en-GB" sz="2400" b="1" dirty="0">
                <a:solidFill>
                  <a:schemeClr val="bg1"/>
                </a:solidFill>
              </a:rPr>
              <a:t>Using a Convolutional Neural Network</a:t>
            </a:r>
            <a:endParaRPr lang="en-GB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858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0856"/>
          </a:xfrm>
        </p:spPr>
        <p:txBody>
          <a:bodyPr/>
          <a:lstStyle/>
          <a:p>
            <a:r>
              <a:rPr lang="en-GB" dirty="0">
                <a:latin typeface="Arial Rounded MT Bold" panose="020F0704030504030204" pitchFamily="34" charset="0"/>
              </a:rPr>
              <a:t>TRAINING THE ANN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14170" y="5606253"/>
            <a:ext cx="3200473" cy="1472533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2210937" y="1584778"/>
            <a:ext cx="6960695" cy="4021475"/>
            <a:chOff x="0" y="0"/>
            <a:chExt cx="6100335" cy="3564810"/>
          </a:xfrm>
        </p:grpSpPr>
        <p:grpSp>
          <p:nvGrpSpPr>
            <p:cNvPr id="7" name="Group 6"/>
            <p:cNvGrpSpPr/>
            <p:nvPr/>
          </p:nvGrpSpPr>
          <p:grpSpPr>
            <a:xfrm>
              <a:off x="0" y="0"/>
              <a:ext cx="5875504" cy="3564810"/>
              <a:chOff x="0" y="0"/>
              <a:chExt cx="5875504" cy="3564810"/>
            </a:xfrm>
          </p:grpSpPr>
          <p:sp>
            <p:nvSpPr>
              <p:cNvPr id="10" name="Text Box 2"/>
              <p:cNvSpPr txBox="1">
                <a:spLocks noChangeArrowheads="1"/>
              </p:cNvSpPr>
              <p:nvPr/>
            </p:nvSpPr>
            <p:spPr bwMode="auto">
              <a:xfrm>
                <a:off x="2170706" y="2655736"/>
                <a:ext cx="1043305" cy="275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100" b="1">
                    <a:solidFill>
                      <a:srgbClr val="806000"/>
                    </a:solidFill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Target Output</a:t>
                </a:r>
                <a:endParaRPr lang="en-GB" sz="11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0" y="214685"/>
                <a:ext cx="5607613" cy="2915129"/>
                <a:chOff x="0" y="0"/>
                <a:chExt cx="5607613" cy="2915129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0" y="0"/>
                  <a:ext cx="5607613" cy="2915129"/>
                  <a:chOff x="0" y="0"/>
                  <a:chExt cx="5607613" cy="2915129"/>
                </a:xfrm>
              </p:grpSpPr>
              <p:grpSp>
                <p:nvGrpSpPr>
                  <p:cNvPr id="18" name="Group 17"/>
                  <p:cNvGrpSpPr/>
                  <p:nvPr/>
                </p:nvGrpSpPr>
                <p:grpSpPr>
                  <a:xfrm>
                    <a:off x="0" y="0"/>
                    <a:ext cx="5607613" cy="2915129"/>
                    <a:chOff x="0" y="0"/>
                    <a:chExt cx="5607613" cy="2915129"/>
                  </a:xfrm>
                </p:grpSpPr>
                <p:cxnSp>
                  <p:nvCxnSpPr>
                    <p:cNvPr id="20" name="Straight Arrow Connector 19"/>
                    <p:cNvCxnSpPr/>
                    <p:nvPr/>
                  </p:nvCxnSpPr>
                  <p:spPr>
                    <a:xfrm flipH="1">
                      <a:off x="2536166" y="0"/>
                      <a:ext cx="612344" cy="1354347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6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1" name="Text Box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0" y="465721"/>
                      <a:ext cx="1172844" cy="650239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28575">
                      <a:solidFill>
                        <a:schemeClr val="accent6">
                          <a:lumMod val="75000"/>
                        </a:schemeClr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1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TRAINING DATA</a:t>
                      </a:r>
                      <a:endParaRPr lang="en-GB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1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[----------------]</a:t>
                      </a:r>
                      <a:endParaRPr lang="en-GB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" name="Text Box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11547" y="431321"/>
                      <a:ext cx="1793587" cy="474452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 w="28575">
                      <a:solidFill>
                        <a:schemeClr val="accent6">
                          <a:lumMod val="75000"/>
                        </a:schemeClr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ARTIFICIAL NEURAL NETWORK (ANN)</a:t>
                      </a:r>
                      <a:endParaRPr lang="en-GB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" name="Text Box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92437" y="431321"/>
                      <a:ext cx="1138555" cy="474345"/>
                    </a:xfrm>
                    <a:prstGeom prst="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 w="28575">
                      <a:solidFill>
                        <a:schemeClr val="accent6">
                          <a:lumMod val="75000"/>
                        </a:schemeClr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b="1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ANN OUTPUT</a:t>
                      </a:r>
                      <a:endParaRPr lang="en-GB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4" name="Text Box 2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485736" y="2311879"/>
                          <a:ext cx="629285" cy="603250"/>
                        </a:xfrm>
                        <a:prstGeom prst="ellipse">
                          <a:avLst/>
                        </a:prstGeom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n w="28575">
                          <a:solidFill>
                            <a:schemeClr val="accent6">
                              <a:lumMod val="75000"/>
                            </a:schemeClr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rot="0" vert="horz" wrap="square" lIns="91440" tIns="45720" rIns="91440" bIns="45720" anchor="t" anchorCtr="0"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en-GB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GB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.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GB" sz="11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4" name="Text Box 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4485736" y="2311879"/>
                          <a:ext cx="629285" cy="603250"/>
                        </a:xfrm>
                        <a:prstGeom prst="ellipse">
                          <a:avLst/>
                        </a:prstGeom>
                        <a:blipFill>
                          <a:blip r:embed="rId3"/>
                          <a:stretch>
                            <a:fillRect/>
                          </a:stretch>
                        </a:blipFill>
                        <a:ln w="28575">
                          <a:solidFill>
                            <a:schemeClr val="accent6">
                              <a:lumMod val="75000"/>
                            </a:schemeClr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GB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25" name="Text Box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009954" y="1397479"/>
                      <a:ext cx="1138555" cy="67286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28575">
                      <a:solidFill>
                        <a:schemeClr val="accent6">
                          <a:lumMod val="75000"/>
                        </a:schemeClr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b="1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CLOCK</a:t>
                      </a:r>
                      <a:endParaRPr lang="en-GB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b="1">
                          <a:solidFill>
                            <a:srgbClr val="806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(Has Network Converged?)</a:t>
                      </a:r>
                      <a:endParaRPr lang="en-GB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" name="Text Box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0" y="1526605"/>
                      <a:ext cx="1216024" cy="398144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28575">
                      <a:solidFill>
                        <a:schemeClr val="accent6">
                          <a:lumMod val="75000"/>
                        </a:schemeClr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b="1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TEACHER</a:t>
                      </a:r>
                      <a:endParaRPr lang="en-GB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27" name="Straight Arrow Connector 26"/>
                    <p:cNvCxnSpPr/>
                    <p:nvPr/>
                  </p:nvCxnSpPr>
                  <p:spPr>
                    <a:xfrm flipH="1" flipV="1">
                      <a:off x="586596" y="914400"/>
                      <a:ext cx="8626" cy="592419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6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" name="Straight Arrow Connector 27"/>
                    <p:cNvCxnSpPr/>
                    <p:nvPr/>
                  </p:nvCxnSpPr>
                  <p:spPr>
                    <a:xfrm flipV="1">
                      <a:off x="1173192" y="672861"/>
                      <a:ext cx="638702" cy="8627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6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" name="Straight Arrow Connector 28"/>
                    <p:cNvCxnSpPr/>
                    <p:nvPr/>
                  </p:nvCxnSpPr>
                  <p:spPr>
                    <a:xfrm>
                      <a:off x="3605841" y="681487"/>
                      <a:ext cx="587650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6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Straight Arrow Connector 29"/>
                    <p:cNvCxnSpPr/>
                    <p:nvPr/>
                  </p:nvCxnSpPr>
                  <p:spPr>
                    <a:xfrm>
                      <a:off x="4770407" y="914400"/>
                      <a:ext cx="25880" cy="1334986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6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Straight Arrow Connector 30"/>
                    <p:cNvCxnSpPr/>
                    <p:nvPr/>
                  </p:nvCxnSpPr>
                  <p:spPr>
                    <a:xfrm flipV="1">
                      <a:off x="586596" y="2656936"/>
                      <a:ext cx="3899271" cy="45719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6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Straight Connector 31"/>
                    <p:cNvCxnSpPr/>
                    <p:nvPr/>
                  </p:nvCxnSpPr>
                  <p:spPr>
                    <a:xfrm flipV="1">
                      <a:off x="595222" y="1897812"/>
                      <a:ext cx="0" cy="806319"/>
                    </a:xfrm>
                    <a:prstGeom prst="line">
                      <a:avLst/>
                    </a:prstGeom>
                    <a:ln w="28575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Straight Connector 32"/>
                    <p:cNvCxnSpPr/>
                    <p:nvPr/>
                  </p:nvCxnSpPr>
                  <p:spPr>
                    <a:xfrm>
                      <a:off x="3148641" y="0"/>
                      <a:ext cx="2458864" cy="0"/>
                    </a:xfrm>
                    <a:prstGeom prst="line">
                      <a:avLst/>
                    </a:prstGeom>
                    <a:ln w="28575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Connector 33"/>
                    <p:cNvCxnSpPr/>
                    <p:nvPr/>
                  </p:nvCxnSpPr>
                  <p:spPr>
                    <a:xfrm>
                      <a:off x="5607170" y="0"/>
                      <a:ext cx="0" cy="2587925"/>
                    </a:xfrm>
                    <a:prstGeom prst="line">
                      <a:avLst/>
                    </a:prstGeom>
                    <a:ln w="28575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Straight Connector 34"/>
                    <p:cNvCxnSpPr/>
                    <p:nvPr/>
                  </p:nvCxnSpPr>
                  <p:spPr>
                    <a:xfrm flipH="1">
                      <a:off x="5115464" y="2587925"/>
                      <a:ext cx="492149" cy="0"/>
                    </a:xfrm>
                    <a:prstGeom prst="line">
                      <a:avLst/>
                    </a:prstGeom>
                    <a:ln w="28575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Arrow Connector 35"/>
                    <p:cNvCxnSpPr/>
                    <p:nvPr/>
                  </p:nvCxnSpPr>
                  <p:spPr>
                    <a:xfrm flipH="1">
                      <a:off x="1216324" y="1716657"/>
                      <a:ext cx="793929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6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pic>
                <p:nvPicPr>
                  <p:cNvPr id="19" name="Picture 18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268083" y="1509623"/>
                    <a:ext cx="697865" cy="17653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7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1216324" y="1682151"/>
                  <a:ext cx="1043305" cy="2755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sz="1000" b="1">
                      <a:solidFill>
                        <a:srgbClr val="806000"/>
                      </a:solidFill>
                      <a:effectLst/>
                      <a:latin typeface="Cambria" panose="020405030504060302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Clock Signal</a:t>
                  </a:r>
                  <a:endParaRPr lang="en-GB" sz="110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2" name="Text Box 2"/>
              <p:cNvSpPr txBox="1">
                <a:spLocks noChangeArrowheads="1"/>
              </p:cNvSpPr>
              <p:nvPr/>
            </p:nvSpPr>
            <p:spPr bwMode="auto">
              <a:xfrm>
                <a:off x="4031312" y="3124863"/>
                <a:ext cx="1725283" cy="4399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100" b="1">
                    <a:solidFill>
                      <a:srgbClr val="806000"/>
                    </a:solidFill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Least Mean Squared Error Computation</a:t>
                </a:r>
                <a:endParaRPr lang="en-GB" sz="11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Text Box 2"/>
              <p:cNvSpPr txBox="1">
                <a:spLocks noChangeArrowheads="1"/>
              </p:cNvSpPr>
              <p:nvPr/>
            </p:nvSpPr>
            <p:spPr bwMode="auto">
              <a:xfrm rot="5400000">
                <a:off x="5216056" y="1566407"/>
                <a:ext cx="1043305" cy="275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100" b="1">
                    <a:solidFill>
                      <a:srgbClr val="806000"/>
                    </a:solidFill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Error Signal</a:t>
                </a:r>
                <a:endParaRPr lang="en-GB" sz="11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Text Box 2"/>
              <p:cNvSpPr txBox="1">
                <a:spLocks noChangeArrowheads="1"/>
              </p:cNvSpPr>
              <p:nvPr/>
            </p:nvSpPr>
            <p:spPr bwMode="auto">
              <a:xfrm rot="17409555">
                <a:off x="2635858" y="258417"/>
                <a:ext cx="685379" cy="275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100" b="1">
                    <a:solidFill>
                      <a:srgbClr val="806000"/>
                    </a:solidFill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Training</a:t>
                </a:r>
                <a:endParaRPr lang="en-GB" sz="11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Text Box 2"/>
              <p:cNvSpPr txBox="1">
                <a:spLocks noChangeArrowheads="1"/>
              </p:cNvSpPr>
              <p:nvPr/>
            </p:nvSpPr>
            <p:spPr bwMode="auto">
              <a:xfrm>
                <a:off x="3069204" y="0"/>
                <a:ext cx="1785189" cy="2739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100" b="1" dirty="0">
                    <a:solidFill>
                      <a:srgbClr val="806000"/>
                    </a:solidFill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Using Gradient Descent</a:t>
                </a:r>
                <a:endParaRPr lang="en-GB" sz="1100" dirty="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" name="Text Box 2"/>
            <p:cNvSpPr txBox="1">
              <a:spLocks noChangeArrowheads="1"/>
            </p:cNvSpPr>
            <p:nvPr/>
          </p:nvSpPr>
          <p:spPr bwMode="auto">
            <a:xfrm>
              <a:off x="5057030" y="2600077"/>
              <a:ext cx="1043305" cy="275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1100" b="1">
                  <a:solidFill>
                    <a:srgbClr val="806000"/>
                  </a:solidFill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-</a:t>
              </a:r>
              <a:endParaRPr lang="en-GB" sz="11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 Box 2"/>
            <p:cNvSpPr txBox="1">
              <a:spLocks noChangeArrowheads="1"/>
            </p:cNvSpPr>
            <p:nvPr/>
          </p:nvSpPr>
          <p:spPr bwMode="auto">
            <a:xfrm>
              <a:off x="4261899" y="2623930"/>
              <a:ext cx="341906" cy="275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1100" b="1">
                  <a:solidFill>
                    <a:srgbClr val="806000"/>
                  </a:solidFill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+</a:t>
              </a:r>
              <a:endParaRPr lang="en-GB" sz="11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803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 Rounded MT Bold" panose="020F0704030504030204" pitchFamily="34" charset="0"/>
              </a:rPr>
              <a:t>CNN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96737" y="1162409"/>
            <a:ext cx="9552231" cy="4966390"/>
            <a:chOff x="0" y="0"/>
            <a:chExt cx="6823292" cy="3803902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3761117" y="2113472"/>
              <a:ext cx="41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0" y="0"/>
              <a:ext cx="6823292" cy="3803902"/>
              <a:chOff x="0" y="0"/>
              <a:chExt cx="6823292" cy="3803902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2320506" y="2449902"/>
                <a:ext cx="31903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Group 7"/>
              <p:cNvGrpSpPr/>
              <p:nvPr/>
            </p:nvGrpSpPr>
            <p:grpSpPr>
              <a:xfrm>
                <a:off x="0" y="0"/>
                <a:ext cx="6823292" cy="3803902"/>
                <a:chOff x="0" y="0"/>
                <a:chExt cx="6823292" cy="3803902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0" y="688206"/>
                  <a:ext cx="6823292" cy="3115696"/>
                  <a:chOff x="0" y="6719"/>
                  <a:chExt cx="6823292" cy="3115696"/>
                </a:xfrm>
              </p:grpSpPr>
              <p:grpSp>
                <p:nvGrpSpPr>
                  <p:cNvPr id="12" name="Group 11"/>
                  <p:cNvGrpSpPr/>
                  <p:nvPr/>
                </p:nvGrpSpPr>
                <p:grpSpPr>
                  <a:xfrm>
                    <a:off x="0" y="6719"/>
                    <a:ext cx="6823292" cy="3115696"/>
                    <a:chOff x="0" y="6719"/>
                    <a:chExt cx="6823292" cy="3115696"/>
                  </a:xfrm>
                </p:grpSpPr>
                <p:grpSp>
                  <p:nvGrpSpPr>
                    <p:cNvPr id="14" name="Group 13"/>
                    <p:cNvGrpSpPr/>
                    <p:nvPr/>
                  </p:nvGrpSpPr>
                  <p:grpSpPr>
                    <a:xfrm>
                      <a:off x="793631" y="828136"/>
                      <a:ext cx="3269636" cy="1164566"/>
                      <a:chOff x="0" y="0"/>
                      <a:chExt cx="3269636" cy="1164566"/>
                    </a:xfrm>
                  </p:grpSpPr>
                  <p:grpSp>
                    <p:nvGrpSpPr>
                      <p:cNvPr id="24" name="Group 23"/>
                      <p:cNvGrpSpPr/>
                      <p:nvPr/>
                    </p:nvGrpSpPr>
                    <p:grpSpPr>
                      <a:xfrm>
                        <a:off x="267419" y="181155"/>
                        <a:ext cx="1216325" cy="983411"/>
                        <a:chOff x="0" y="0"/>
                        <a:chExt cx="1216325" cy="983411"/>
                      </a:xfrm>
                    </p:grpSpPr>
                    <p:sp>
                      <p:nvSpPr>
                        <p:cNvPr id="30" name="Rectangle 29"/>
                        <p:cNvSpPr/>
                        <p:nvPr/>
                      </p:nvSpPr>
                      <p:spPr>
                        <a:xfrm>
                          <a:off x="0" y="0"/>
                          <a:ext cx="905774" cy="672860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31" name="Rectangle 30"/>
                        <p:cNvSpPr/>
                        <p:nvPr/>
                      </p:nvSpPr>
                      <p:spPr>
                        <a:xfrm>
                          <a:off x="155275" y="155275"/>
                          <a:ext cx="905774" cy="67286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32" name="Rectangle 31"/>
                        <p:cNvSpPr/>
                        <p:nvPr/>
                      </p:nvSpPr>
                      <p:spPr>
                        <a:xfrm>
                          <a:off x="310551" y="310551"/>
                          <a:ext cx="905774" cy="67286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n-GB"/>
                        </a:p>
                      </p:txBody>
                    </p:sp>
                  </p:grpSp>
                  <p:grpSp>
                    <p:nvGrpSpPr>
                      <p:cNvPr id="25" name="Group 24"/>
                      <p:cNvGrpSpPr/>
                      <p:nvPr/>
                    </p:nvGrpSpPr>
                    <p:grpSpPr>
                      <a:xfrm>
                        <a:off x="1716657" y="181155"/>
                        <a:ext cx="1216325" cy="983411"/>
                        <a:chOff x="0" y="0"/>
                        <a:chExt cx="1216325" cy="983411"/>
                      </a:xfrm>
                    </p:grpSpPr>
                    <p:sp>
                      <p:nvSpPr>
                        <p:cNvPr id="27" name="Rectangle 26"/>
                        <p:cNvSpPr/>
                        <p:nvPr/>
                      </p:nvSpPr>
                      <p:spPr>
                        <a:xfrm>
                          <a:off x="0" y="0"/>
                          <a:ext cx="905774" cy="672860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28" name="Rectangle 27"/>
                        <p:cNvSpPr/>
                        <p:nvPr/>
                      </p:nvSpPr>
                      <p:spPr>
                        <a:xfrm>
                          <a:off x="155275" y="155275"/>
                          <a:ext cx="905774" cy="67286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29" name="Rectangle 28"/>
                        <p:cNvSpPr/>
                        <p:nvPr/>
                      </p:nvSpPr>
                      <p:spPr>
                        <a:xfrm>
                          <a:off x="310551" y="310551"/>
                          <a:ext cx="905774" cy="67286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n-GB"/>
                        </a:p>
                      </p:txBody>
                    </p:sp>
                  </p:grpSp>
                  <p:sp>
                    <p:nvSpPr>
                      <p:cNvPr id="26" name="Text Box 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0" y="0"/>
                        <a:ext cx="3269636" cy="23241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0" tIns="45720" rIns="91440" bIns="45720" anchor="t" anchorCtr="0"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GB" sz="9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SERIES OF CONVOLUTION, RECTIFICATION AND POOLING</a:t>
                        </a:r>
                        <a:endParaRPr lang="en-GB" sz="11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5" name="Text Box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561382" y="2286000"/>
                      <a:ext cx="1647190" cy="25844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solidFill>
                            <a:srgbClr val="C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FEATURE EXTRACTOR</a:t>
                      </a:r>
                      <a:endParaRPr lang="en-GB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6" name="Left Brace 15"/>
                    <p:cNvSpPr/>
                    <p:nvPr/>
                  </p:nvSpPr>
                  <p:spPr>
                    <a:xfrm rot="16200000">
                      <a:off x="2298939" y="832450"/>
                      <a:ext cx="222381" cy="2710815"/>
                    </a:xfrm>
                    <a:prstGeom prst="leftBrace">
                      <a:avLst>
                        <a:gd name="adj1" fmla="val 8333"/>
                        <a:gd name="adj2" fmla="val 50077"/>
                      </a:avLst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7" name="Left Brace 16"/>
                    <p:cNvSpPr/>
                    <p:nvPr/>
                  </p:nvSpPr>
                  <p:spPr>
                    <a:xfrm rot="16200000">
                      <a:off x="5236235" y="1552754"/>
                      <a:ext cx="222381" cy="2335213"/>
                    </a:xfrm>
                    <a:prstGeom prst="leftBrace">
                      <a:avLst>
                        <a:gd name="adj1" fmla="val 8333"/>
                        <a:gd name="adj2" fmla="val 50077"/>
                      </a:avLst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8" name="Rectangle: Single Corner Snipped 17"/>
                    <p:cNvSpPr/>
                    <p:nvPr/>
                  </p:nvSpPr>
                  <p:spPr>
                    <a:xfrm>
                      <a:off x="0" y="1061049"/>
                      <a:ext cx="672860" cy="621279"/>
                    </a:xfrm>
                    <a:prstGeom prst="snip1Rect">
                      <a:avLst/>
                    </a:prstGeom>
                    <a:solidFill>
                      <a:srgbClr val="C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INPUT IMAGE</a:t>
                      </a:r>
                    </a:p>
                  </p:txBody>
                </p:sp>
                <p:grpSp>
                  <p:nvGrpSpPr>
                    <p:cNvPr id="19" name="Group 18"/>
                    <p:cNvGrpSpPr/>
                    <p:nvPr/>
                  </p:nvGrpSpPr>
                  <p:grpSpPr>
                    <a:xfrm>
                      <a:off x="4256412" y="6719"/>
                      <a:ext cx="2566880" cy="3115696"/>
                      <a:chOff x="296887" y="6719"/>
                      <a:chExt cx="2566880" cy="3115696"/>
                    </a:xfrm>
                  </p:grpSpPr>
                  <p:pic>
                    <p:nvPicPr>
                      <p:cNvPr id="20" name="Picture 19" descr="C:\Users\Oluwole_Jnr\AppData\Local\Microsoft\Windows\INetCacheContent.Word\Fully Connected Layer.png"/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177" y="138023"/>
                        <a:ext cx="2233930" cy="256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  <p:sp>
                    <p:nvSpPr>
                      <p:cNvPr id="21" name="Text Box 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34838" y="2863970"/>
                        <a:ext cx="1647190" cy="25844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0" tIns="45720" rIns="91440" bIns="45720" anchor="t" anchorCtr="0"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GB" sz="1100">
                            <a:solidFill>
                              <a:srgbClr val="C00000"/>
                            </a:solidFill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CLASSIFIER</a:t>
                        </a:r>
                        <a:endParaRPr lang="en-GB" sz="11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2" name="Text Box 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96887" y="6719"/>
                        <a:ext cx="2182028" cy="20653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0" tIns="45720" rIns="91440" bIns="45720" anchor="t" anchorCtr="0"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GB" sz="9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FULLY CONNECTED LAYER = MULTILAYER PERCEPTRON</a:t>
                        </a:r>
                        <a:endParaRPr lang="en-GB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3" name="Rectangle: Single Corner Snipped 22"/>
                      <p:cNvSpPr/>
                      <p:nvPr/>
                    </p:nvSpPr>
                    <p:spPr>
                      <a:xfrm rot="16200000">
                        <a:off x="2014269" y="1229264"/>
                        <a:ext cx="1388110" cy="310886"/>
                      </a:xfrm>
                      <a:prstGeom prst="snip1Rect">
                        <a:avLst/>
                      </a:prstGeom>
                      <a:solidFill>
                        <a:srgbClr val="C0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GB" sz="11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OUTPUT RESULTS</a:t>
                        </a:r>
                      </a:p>
                    </p:txBody>
                  </p:sp>
                </p:grpSp>
              </p:grpSp>
              <p:cxnSp>
                <p:nvCxnSpPr>
                  <p:cNvPr id="13" name="Straight Arrow Connector 12"/>
                  <p:cNvCxnSpPr/>
                  <p:nvPr/>
                </p:nvCxnSpPr>
                <p:spPr>
                  <a:xfrm>
                    <a:off x="715993" y="1388853"/>
                    <a:ext cx="338647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" name="Right Brace 9"/>
                <p:cNvSpPr/>
                <p:nvPr/>
              </p:nvSpPr>
              <p:spPr>
                <a:xfrm rot="16200000">
                  <a:off x="3476446" y="-2363638"/>
                  <a:ext cx="560705" cy="5800725"/>
                </a:xfrm>
                <a:prstGeom prst="rightBrac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  <p:sp>
              <p:nvSpPr>
                <p:cNvPr id="11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2377573" y="0"/>
                  <a:ext cx="2647931" cy="25843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sz="1100">
                      <a:solidFill>
                        <a:srgbClr val="C00000"/>
                      </a:solidFill>
                      <a:effectLst/>
                      <a:latin typeface="Cambria" panose="020405030504060302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CONVOLUTIONAL NEURAL NETWORK</a:t>
                  </a:r>
                  <a:endParaRPr lang="en-GB" sz="110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77572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3488" y="1767571"/>
            <a:ext cx="4143375" cy="3236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64347" y="0"/>
            <a:ext cx="6640195" cy="3675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29447" y="3385869"/>
            <a:ext cx="6475095" cy="35750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30956" y="212090"/>
            <a:ext cx="5433391" cy="1320800"/>
          </a:xfrm>
        </p:spPr>
        <p:txBody>
          <a:bodyPr/>
          <a:lstStyle/>
          <a:p>
            <a:pPr algn="ctr"/>
            <a:r>
              <a:rPr lang="en-GB" dirty="0">
                <a:latin typeface="Arial Rounded MT Bold" panose="020F0704030504030204" pitchFamily="34" charset="0"/>
              </a:rPr>
              <a:t>CLASSIFICATION RESULT (1)</a:t>
            </a:r>
          </a:p>
        </p:txBody>
      </p:sp>
    </p:spTree>
    <p:extLst>
      <p:ext uri="{BB962C8B-B14F-4D97-AF65-F5344CB8AC3E}">
        <p14:creationId xmlns:p14="http://schemas.microsoft.com/office/powerpoint/2010/main" val="2160447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Oluwole_Jnr\AppData\Local\Microsoft\Windows\INetCacheContent.Word\Manual Network Testing 2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989" y="872196"/>
            <a:ext cx="7315199" cy="5134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Oluwole_Jnr\AppData\Local\Microsoft\Windows\INetCacheContent.Word\Right Prediction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633" y="2883328"/>
            <a:ext cx="3007995" cy="29834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7947" y="211796"/>
            <a:ext cx="5433391" cy="1320800"/>
          </a:xfrm>
        </p:spPr>
        <p:txBody>
          <a:bodyPr/>
          <a:lstStyle/>
          <a:p>
            <a:pPr algn="ctr"/>
            <a:r>
              <a:rPr lang="en-GB" dirty="0">
                <a:latin typeface="Arial Rounded MT Bold" panose="020F0704030504030204" pitchFamily="34" charset="0"/>
              </a:rPr>
              <a:t>CLASSIFICATION RESULT (2)</a:t>
            </a:r>
          </a:p>
        </p:txBody>
      </p:sp>
    </p:spTree>
    <p:extLst>
      <p:ext uri="{BB962C8B-B14F-4D97-AF65-F5344CB8AC3E}">
        <p14:creationId xmlns:p14="http://schemas.microsoft.com/office/powerpoint/2010/main" val="102505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769165" y="2067950"/>
            <a:ext cx="9303025" cy="23031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b="1" dirty="0">
                <a:solidFill>
                  <a:schemeClr val="bg1"/>
                </a:solidFill>
              </a:rPr>
              <a:t>Optimization</a:t>
            </a:r>
            <a:br>
              <a:rPr lang="en-GB" sz="4000" b="1" dirty="0">
                <a:solidFill>
                  <a:schemeClr val="bg1"/>
                </a:solidFill>
              </a:rPr>
            </a:br>
            <a:r>
              <a:rPr lang="en-GB" sz="2000" b="1" dirty="0">
                <a:solidFill>
                  <a:schemeClr val="bg1"/>
                </a:solidFill>
              </a:rPr>
              <a:t>(Case Study: Traffic Sign Recognition and Detection in Autonomous Vehicles)</a:t>
            </a:r>
            <a:endParaRPr lang="en-GB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812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0038" y="136525"/>
            <a:ext cx="5431302" cy="1325563"/>
          </a:xfrm>
        </p:spPr>
        <p:txBody>
          <a:bodyPr/>
          <a:lstStyle/>
          <a:p>
            <a:r>
              <a:rPr lang="en-GB" dirty="0">
                <a:latin typeface="Arial Rounded MT Bold" panose="020F0704030504030204" pitchFamily="34" charset="0"/>
              </a:rPr>
              <a:t>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00" y="1462088"/>
            <a:ext cx="6381750" cy="4714875"/>
          </a:xfrm>
        </p:spPr>
        <p:txBody>
          <a:bodyPr>
            <a:norm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Search</a:t>
            </a:r>
          </a:p>
          <a:p>
            <a:r>
              <a:rPr lang="en-GB" dirty="0">
                <a:latin typeface="Consolas" panose="020B0609020204030204" pitchFamily="49" charset="0"/>
              </a:rPr>
              <a:t>Connected Component Analysis</a:t>
            </a:r>
          </a:p>
          <a:p>
            <a:r>
              <a:rPr lang="en-GB" dirty="0">
                <a:latin typeface="Consolas" panose="020B0609020204030204" pitchFamily="49" charset="0"/>
              </a:rPr>
              <a:t>Sliding Window Detection</a:t>
            </a:r>
          </a:p>
          <a:p>
            <a:r>
              <a:rPr lang="en-GB" dirty="0">
                <a:latin typeface="Consolas" panose="020B0609020204030204" pitchFamily="49" charset="0"/>
              </a:rPr>
              <a:t>Line Detection (Hough Transform)</a:t>
            </a:r>
          </a:p>
          <a:p>
            <a:r>
              <a:rPr lang="en-GB" dirty="0">
                <a:latin typeface="Consolas" panose="020B0609020204030204" pitchFamily="49" charset="0"/>
              </a:rPr>
              <a:t>Circular Hough Transform</a:t>
            </a:r>
          </a:p>
          <a:p>
            <a:r>
              <a:rPr lang="en-GB" dirty="0">
                <a:latin typeface="Consolas" panose="020B0609020204030204" pitchFamily="49" charset="0"/>
              </a:rPr>
              <a:t>Shape Analysis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endParaRPr lang="en-GB" dirty="0">
              <a:latin typeface="Consolas" panose="020B0609020204030204" pitchFamily="49" charset="0"/>
            </a:endParaRPr>
          </a:p>
          <a:p>
            <a:pPr algn="ctr"/>
            <a:r>
              <a:rPr lang="en-GB" sz="4300" b="1" dirty="0">
                <a:solidFill>
                  <a:srgbClr val="C00000"/>
                </a:solidFill>
                <a:latin typeface="Consolas" panose="020B0609020204030204" pitchFamily="49" charset="0"/>
              </a:rPr>
              <a:t>COMPUTATIONALLY EXPENSIVE!!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39003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357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00649" cy="6584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3399" y="128664"/>
            <a:ext cx="4933950" cy="1325563"/>
          </a:xfrm>
        </p:spPr>
        <p:txBody>
          <a:bodyPr/>
          <a:lstStyle/>
          <a:p>
            <a:r>
              <a:rPr lang="en-GB" dirty="0">
                <a:latin typeface="Arial Rounded MT Bold" panose="020F0704030504030204" pitchFamily="34" charset="0"/>
              </a:rPr>
              <a:t>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8140" y="1636713"/>
            <a:ext cx="6381750" cy="4948237"/>
          </a:xfrm>
        </p:spPr>
        <p:txBody>
          <a:bodyPr/>
          <a:lstStyle/>
          <a:p>
            <a:r>
              <a:rPr lang="en-GB" dirty="0">
                <a:latin typeface="Consolas" panose="020B0609020204030204" pitchFamily="49" charset="0"/>
              </a:rPr>
              <a:t>Neural Networks Processes</a:t>
            </a:r>
          </a:p>
          <a:p>
            <a:r>
              <a:rPr lang="en-GB" dirty="0">
                <a:latin typeface="Consolas" panose="020B0609020204030204" pitchFamily="49" charset="0"/>
              </a:rPr>
              <a:t>Machine Learning Algorithms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endParaRPr lang="en-GB" dirty="0">
              <a:latin typeface="Consolas" panose="020B0609020204030204" pitchFamily="49" charset="0"/>
            </a:endParaRPr>
          </a:p>
          <a:p>
            <a:endParaRPr lang="en-GB" dirty="0">
              <a:latin typeface="Consolas" panose="020B0609020204030204" pitchFamily="49" charset="0"/>
            </a:endParaRPr>
          </a:p>
          <a:p>
            <a:endParaRPr lang="en-GB" dirty="0">
              <a:latin typeface="Consolas" panose="020B0609020204030204" pitchFamily="49" charset="0"/>
            </a:endParaRPr>
          </a:p>
          <a:p>
            <a:pPr algn="ctr"/>
            <a:r>
              <a:rPr lang="en-GB" sz="4000" b="1" dirty="0">
                <a:solidFill>
                  <a:srgbClr val="C00000"/>
                </a:solidFill>
                <a:latin typeface="Consolas" panose="020B0609020204030204" pitchFamily="49" charset="0"/>
              </a:rPr>
              <a:t>COMPUTATIONALLY EXPENSIVE!!</a:t>
            </a:r>
          </a:p>
        </p:txBody>
      </p:sp>
    </p:spTree>
    <p:extLst>
      <p:ext uri="{BB962C8B-B14F-4D97-AF65-F5344CB8AC3E}">
        <p14:creationId xmlns:p14="http://schemas.microsoft.com/office/powerpoint/2010/main" val="2618086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13692"/>
            <a:ext cx="12192000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nsolas" panose="020B0609020204030204" pitchFamily="49" charset="0"/>
              </a:rPr>
              <a:t>     </a:t>
            </a:r>
            <a:r>
              <a:rPr lang="en-GB" sz="2800" b="1" dirty="0"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GB" sz="2800" b="1" dirty="0">
                <a:solidFill>
                  <a:schemeClr val="bg1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Vectorization</a:t>
            </a:r>
            <a:r>
              <a:rPr lang="en-GB" sz="2800" b="1" dirty="0"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				  </a:t>
            </a:r>
            <a:r>
              <a:rPr lang="en-GB" sz="2800" b="1" dirty="0">
                <a:solidFill>
                  <a:schemeClr val="bg1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Parallel Dispatch</a:t>
            </a:r>
          </a:p>
          <a:p>
            <a:endParaRPr lang="en-GB" b="1" dirty="0">
              <a:latin typeface="Consolas" panose="020B0609020204030204" pitchFamily="49" charset="0"/>
            </a:endParaRPr>
          </a:p>
          <a:p>
            <a:endParaRPr lang="en-GB" b="1" dirty="0">
              <a:latin typeface="Consolas" panose="020B0609020204030204" pitchFamily="49" charset="0"/>
            </a:endParaRPr>
          </a:p>
          <a:p>
            <a:endParaRPr lang="en-GB" b="1" dirty="0">
              <a:latin typeface="Consolas" panose="020B0609020204030204" pitchFamily="49" charset="0"/>
            </a:endParaRPr>
          </a:p>
          <a:p>
            <a:endParaRPr lang="en-GB" b="1" dirty="0">
              <a:latin typeface="Consolas" panose="020B0609020204030204" pitchFamily="49" charset="0"/>
            </a:endParaRPr>
          </a:p>
          <a:p>
            <a:endParaRPr lang="en-GB" b="1" dirty="0">
              <a:latin typeface="Consolas" panose="020B0609020204030204" pitchFamily="49" charset="0"/>
            </a:endParaRPr>
          </a:p>
          <a:p>
            <a:endParaRPr lang="en-GB" b="1" dirty="0">
              <a:latin typeface="Consolas" panose="020B0609020204030204" pitchFamily="49" charset="0"/>
            </a:endParaRPr>
          </a:p>
          <a:p>
            <a:endParaRPr lang="en-GB" b="1" dirty="0">
              <a:latin typeface="Consolas" panose="020B0609020204030204" pitchFamily="49" charset="0"/>
            </a:endParaRPr>
          </a:p>
          <a:p>
            <a:endParaRPr lang="en-GB" b="1" dirty="0">
              <a:latin typeface="Consolas" panose="020B0609020204030204" pitchFamily="49" charset="0"/>
            </a:endParaRPr>
          </a:p>
          <a:p>
            <a:endParaRPr lang="en-GB" b="1" dirty="0">
              <a:latin typeface="Consolas" panose="020B0609020204030204" pitchFamily="49" charset="0"/>
            </a:endParaRPr>
          </a:p>
          <a:p>
            <a:endParaRPr lang="en-GB" b="1" dirty="0">
              <a:latin typeface="Consolas" panose="020B0609020204030204" pitchFamily="49" charset="0"/>
            </a:endParaRPr>
          </a:p>
          <a:p>
            <a:endParaRPr lang="en-GB" b="1" dirty="0">
              <a:latin typeface="Consolas" panose="020B0609020204030204" pitchFamily="49" charset="0"/>
            </a:endParaRPr>
          </a:p>
          <a:p>
            <a:endParaRPr lang="en-GB" b="1" dirty="0">
              <a:latin typeface="Consolas" panose="020B0609020204030204" pitchFamily="49" charset="0"/>
            </a:endParaRPr>
          </a:p>
          <a:p>
            <a:r>
              <a:rPr lang="en-GB" sz="2800" b="1" dirty="0">
                <a:latin typeface="Consolas" panose="020B0609020204030204" pitchFamily="49" charset="0"/>
              </a:rPr>
              <a:t>	   </a:t>
            </a:r>
            <a:r>
              <a:rPr lang="en-GB" sz="2800" b="1" dirty="0">
                <a:solidFill>
                  <a:schemeClr val="bg1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Legacy Coding</a:t>
            </a:r>
            <a:r>
              <a:rPr lang="en-GB" sz="2800" b="1" dirty="0">
                <a:latin typeface="Consolas" panose="020B0609020204030204" pitchFamily="49" charset="0"/>
              </a:rPr>
              <a:t>			   </a:t>
            </a:r>
            <a:r>
              <a:rPr lang="en-GB" sz="2800" b="1" dirty="0">
                <a:solidFill>
                  <a:schemeClr val="bg1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Heterogeneous Computing</a:t>
            </a:r>
          </a:p>
          <a:p>
            <a:endParaRPr lang="en-GB" b="1" dirty="0">
              <a:latin typeface="Consolas" panose="020B0609020204030204" pitchFamily="49" charset="0"/>
            </a:endParaRPr>
          </a:p>
          <a:p>
            <a:endParaRPr lang="en-GB" b="1" dirty="0">
              <a:latin typeface="Consolas" panose="020B0609020204030204" pitchFamily="49" charset="0"/>
            </a:endParaRPr>
          </a:p>
          <a:p>
            <a:endParaRPr lang="en-GB" b="1" dirty="0">
              <a:latin typeface="Consolas" panose="020B0609020204030204" pitchFamily="49" charset="0"/>
            </a:endParaRPr>
          </a:p>
          <a:p>
            <a:endParaRPr lang="en-GB" b="1" dirty="0">
              <a:latin typeface="Consolas" panose="020B0609020204030204" pitchFamily="49" charset="0"/>
            </a:endParaRPr>
          </a:p>
          <a:p>
            <a:endParaRPr lang="en-GB" b="1" dirty="0">
              <a:latin typeface="Consolas" panose="020B0609020204030204" pitchFamily="49" charset="0"/>
            </a:endParaRPr>
          </a:p>
          <a:p>
            <a:endParaRPr lang="en-GB" b="1" dirty="0">
              <a:latin typeface="Consolas" panose="020B0609020204030204" pitchFamily="49" charset="0"/>
            </a:endParaRPr>
          </a:p>
          <a:p>
            <a:endParaRPr lang="en-GB" b="1" dirty="0">
              <a:latin typeface="Consolas" panose="020B0609020204030204" pitchFamily="49" charset="0"/>
            </a:endParaRPr>
          </a:p>
          <a:p>
            <a:endParaRPr lang="en-GB" b="1" dirty="0">
              <a:latin typeface="Consolas" panose="020B0609020204030204" pitchFamily="49" charset="0"/>
            </a:endParaRPr>
          </a:p>
          <a:p>
            <a:endParaRPr lang="en-GB" b="1" dirty="0">
              <a:latin typeface="Consolas" panose="020B0609020204030204" pitchFamily="49" charset="0"/>
            </a:endParaRPr>
          </a:p>
          <a:p>
            <a:endParaRPr lang="en-GB" b="1" dirty="0">
              <a:latin typeface="Consolas" panose="020B06090202040302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81638" y="924718"/>
            <a:ext cx="5510817" cy="1362075"/>
            <a:chOff x="0" y="0"/>
            <a:chExt cx="5511392" cy="1362075"/>
          </a:xfrm>
        </p:grpSpPr>
        <p:sp>
          <p:nvSpPr>
            <p:cNvPr id="7" name="Text Box 2"/>
            <p:cNvSpPr txBox="1">
              <a:spLocks noChangeArrowheads="1"/>
            </p:cNvSpPr>
            <p:nvPr/>
          </p:nvSpPr>
          <p:spPr bwMode="auto">
            <a:xfrm>
              <a:off x="0" y="0"/>
              <a:ext cx="1962150" cy="13620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GB" sz="1100" dirty="0"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for x=1:xDimension</a:t>
              </a:r>
              <a:endPara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indent="457200">
                <a:lnSpc>
                  <a:spcPct val="107000"/>
                </a:lnSpc>
                <a:spcAft>
                  <a:spcPts val="0"/>
                </a:spcAft>
              </a:pPr>
              <a:r>
                <a:rPr lang="en-GB" sz="1100" dirty="0"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for y=1:yDimension</a:t>
              </a:r>
              <a:endPara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GB" sz="1100" dirty="0"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GB" sz="1100" dirty="0" err="1"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img</a:t>
              </a:r>
              <a:r>
                <a:rPr lang="en-GB" sz="1100" dirty="0"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GB" sz="1100" dirty="0" err="1"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x,y</a:t>
              </a:r>
              <a:r>
                <a:rPr lang="en-GB" sz="1100" dirty="0"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= value;</a:t>
              </a:r>
              <a:endPara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indent="457200">
                <a:lnSpc>
                  <a:spcPct val="107000"/>
                </a:lnSpc>
                <a:spcAft>
                  <a:spcPts val="0"/>
                </a:spcAft>
              </a:pPr>
              <a:r>
                <a:rPr lang="en-GB" sz="1100" dirty="0"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</a:t>
              </a:r>
              <a:endPara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GB" sz="1100" dirty="0"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</a:t>
              </a:r>
              <a:endPara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" name="Text Box 2"/>
            <p:cNvSpPr txBox="1">
              <a:spLocks noChangeArrowheads="1"/>
            </p:cNvSpPr>
            <p:nvPr/>
          </p:nvSpPr>
          <p:spPr bwMode="auto">
            <a:xfrm>
              <a:off x="4201064" y="414068"/>
              <a:ext cx="1310328" cy="28575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1100" dirty="0" err="1"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img</a:t>
              </a:r>
              <a:r>
                <a:rPr lang="en-GB" sz="1100" dirty="0"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(:) = value</a:t>
              </a:r>
              <a:endPara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1733910" y="595222"/>
              <a:ext cx="2241550" cy="9525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6496051" y="461169"/>
            <a:ext cx="5156862" cy="29106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48338" y="4926330"/>
            <a:ext cx="4586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C00000"/>
                </a:solidFill>
              </a:rPr>
              <a:t>C/C++, Fortran, Assembly</a:t>
            </a:r>
          </a:p>
        </p:txBody>
      </p:sp>
      <p:pic>
        <p:nvPicPr>
          <p:cNvPr id="12" name="Picture 11"/>
          <p:cNvPicPr/>
          <p:nvPr/>
        </p:nvPicPr>
        <p:blipFill>
          <a:blip r:embed="rId3"/>
          <a:stretch>
            <a:fillRect/>
          </a:stretch>
        </p:blipFill>
        <p:spPr>
          <a:xfrm>
            <a:off x="7219950" y="4184154"/>
            <a:ext cx="4667249" cy="268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40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107097"/>
              </p:ext>
            </p:extLst>
          </p:nvPr>
        </p:nvGraphicFramePr>
        <p:xfrm>
          <a:off x="57149" y="1891228"/>
          <a:ext cx="6646945" cy="6066917"/>
        </p:xfrm>
        <a:graphic>
          <a:graphicData uri="http://schemas.openxmlformats.org/drawingml/2006/table">
            <a:tbl>
              <a:tblPr firstRow="1" firstCol="1" bandRow="1">
                <a:tableStyleId>{8EC20E35-A176-4012-BC5E-935CFFF8708E}</a:tableStyleId>
              </a:tblPr>
              <a:tblGrid>
                <a:gridCol w="409294">
                  <a:extLst>
                    <a:ext uri="{9D8B030D-6E8A-4147-A177-3AD203B41FA5}">
                      <a16:colId xmlns:a16="http://schemas.microsoft.com/office/drawing/2014/main" val="383372851"/>
                    </a:ext>
                  </a:extLst>
                </a:gridCol>
                <a:gridCol w="962958">
                  <a:extLst>
                    <a:ext uri="{9D8B030D-6E8A-4147-A177-3AD203B41FA5}">
                      <a16:colId xmlns:a16="http://schemas.microsoft.com/office/drawing/2014/main" val="617998634"/>
                    </a:ext>
                  </a:extLst>
                </a:gridCol>
                <a:gridCol w="949564">
                  <a:extLst>
                    <a:ext uri="{9D8B030D-6E8A-4147-A177-3AD203B41FA5}">
                      <a16:colId xmlns:a16="http://schemas.microsoft.com/office/drawing/2014/main" val="909591967"/>
                    </a:ext>
                  </a:extLst>
                </a:gridCol>
                <a:gridCol w="1054493">
                  <a:extLst>
                    <a:ext uri="{9D8B030D-6E8A-4147-A177-3AD203B41FA5}">
                      <a16:colId xmlns:a16="http://schemas.microsoft.com/office/drawing/2014/main" val="4226904473"/>
                    </a:ext>
                  </a:extLst>
                </a:gridCol>
                <a:gridCol w="949564">
                  <a:extLst>
                    <a:ext uri="{9D8B030D-6E8A-4147-A177-3AD203B41FA5}">
                      <a16:colId xmlns:a16="http://schemas.microsoft.com/office/drawing/2014/main" val="3510473340"/>
                    </a:ext>
                  </a:extLst>
                </a:gridCol>
                <a:gridCol w="949564">
                  <a:extLst>
                    <a:ext uri="{9D8B030D-6E8A-4147-A177-3AD203B41FA5}">
                      <a16:colId xmlns:a16="http://schemas.microsoft.com/office/drawing/2014/main" val="2699468939"/>
                    </a:ext>
                  </a:extLst>
                </a:gridCol>
                <a:gridCol w="1371508">
                  <a:extLst>
                    <a:ext uri="{9D8B030D-6E8A-4147-A177-3AD203B41FA5}">
                      <a16:colId xmlns:a16="http://schemas.microsoft.com/office/drawing/2014/main" val="1642903674"/>
                    </a:ext>
                  </a:extLst>
                </a:gridCol>
              </a:tblGrid>
              <a:tr h="51000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S/N</a:t>
                      </a:r>
                      <a:endParaRPr lang="en-GB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87" marR="3868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Detection Function</a:t>
                      </a:r>
                      <a:endParaRPr lang="en-GB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87" marR="386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Un-Optimized MATLAB (s/frame)</a:t>
                      </a:r>
                      <a:endParaRPr lang="en-GB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87" marR="386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Optimized MATLAB (s/frame)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87" marR="386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Improvement  (MATLAB un-optimized vs optimized)</a:t>
                      </a:r>
                      <a:endParaRPr lang="en-GB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87" marR="386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C++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(s/frame)</a:t>
                      </a:r>
                      <a:endParaRPr lang="en-GB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87" marR="386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Improvement (MATLAB un-optimized vs C/C++)</a:t>
                      </a:r>
                      <a:endParaRPr lang="en-GB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87" marR="38687" marT="0" marB="0"/>
                </a:tc>
                <a:extLst>
                  <a:ext uri="{0D108BD9-81ED-4DB2-BD59-A6C34878D82A}">
                    <a16:rowId xmlns:a16="http://schemas.microsoft.com/office/drawing/2014/main" val="321845199"/>
                  </a:ext>
                </a:extLst>
              </a:tr>
              <a:tr h="26210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87" marR="3868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analyseCriticalAreas.m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87" marR="3868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0.080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87" marR="3868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0.0935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87" marR="386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Optimized version, 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1.16 times slower</a:t>
                      </a:r>
                      <a:endParaRPr lang="en-GB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87" marR="3868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0.107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87" marR="386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C/C++ version, </a:t>
                      </a: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</a:rPr>
                        <a:t>1.33 times slower</a:t>
                      </a:r>
                      <a:endParaRPr lang="en-GB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87" marR="38687" marT="0" marB="0"/>
                </a:tc>
                <a:extLst>
                  <a:ext uri="{0D108BD9-81ED-4DB2-BD59-A6C34878D82A}">
                    <a16:rowId xmlns:a16="http://schemas.microsoft.com/office/drawing/2014/main" val="700010859"/>
                  </a:ext>
                </a:extLst>
              </a:tr>
              <a:tr h="25736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87" marR="3868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CCA.m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87" marR="3868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0.349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87" marR="3868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0.0724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87" marR="386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Optimized version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  <a:effectLst/>
                        </a:rPr>
                        <a:t>, 4.8 times faster</a:t>
                      </a:r>
                      <a:endParaRPr lang="en-GB" sz="12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87" marR="3868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0.000687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87" marR="386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C/C++ version, </a:t>
                      </a:r>
                      <a:r>
                        <a:rPr lang="en-GB" sz="1200" b="1" dirty="0">
                          <a:solidFill>
                            <a:schemeClr val="accent2"/>
                          </a:solidFill>
                          <a:effectLst/>
                        </a:rPr>
                        <a:t>508 times faster</a:t>
                      </a:r>
                      <a:endParaRPr lang="en-GB" sz="1200" b="1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87" marR="38687" marT="0" marB="0"/>
                </a:tc>
                <a:extLst>
                  <a:ext uri="{0D108BD9-81ED-4DB2-BD59-A6C34878D82A}">
                    <a16:rowId xmlns:a16="http://schemas.microsoft.com/office/drawing/2014/main" val="1512096440"/>
                  </a:ext>
                </a:extLst>
              </a:tr>
              <a:tr h="57247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3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87" marR="3868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detectCircle.m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87" marR="3868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0.301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87" marR="3868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0.114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87" marR="386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Optimized version, </a:t>
                      </a:r>
                      <a:r>
                        <a:rPr lang="en-GB" sz="1200" b="1" dirty="0">
                          <a:effectLst/>
                        </a:rPr>
                        <a:t>2.64 times faster</a:t>
                      </a:r>
                      <a:endParaRPr lang="en-GB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87" marR="3868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0.167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87" marR="386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C/C++ version, 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  <a:effectLst/>
                        </a:rPr>
                        <a:t>1.8 times faster</a:t>
                      </a:r>
                      <a:endParaRPr lang="en-GB" sz="12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87" marR="38687" marT="0" marB="0"/>
                </a:tc>
                <a:extLst>
                  <a:ext uri="{0D108BD9-81ED-4DB2-BD59-A6C34878D82A}">
                    <a16:rowId xmlns:a16="http://schemas.microsoft.com/office/drawing/2014/main" val="3642684079"/>
                  </a:ext>
                </a:extLst>
              </a:tr>
              <a:tr h="36261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5</a:t>
                      </a:r>
                      <a:endParaRPr lang="en-GB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87" marR="3868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err="1">
                          <a:effectLst/>
                        </a:rPr>
                        <a:t>detectEdge.m</a:t>
                      </a:r>
                      <a:endParaRPr lang="en-GB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87" marR="3868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0.269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87" marR="3868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0.0203</a:t>
                      </a:r>
                      <a:endParaRPr lang="en-GB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87" marR="386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Optimized version, 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  <a:effectLst/>
                        </a:rPr>
                        <a:t>13.25 times faster</a:t>
                      </a:r>
                      <a:endParaRPr lang="en-GB" sz="12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87" marR="3868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0.0157</a:t>
                      </a:r>
                      <a:endParaRPr lang="en-GB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87" marR="386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C/C++ version, 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  <a:effectLst/>
                        </a:rPr>
                        <a:t>17.1 times faster</a:t>
                      </a:r>
                      <a:endParaRPr lang="en-GB" sz="12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87" marR="38687" marT="0" marB="0"/>
                </a:tc>
                <a:extLst>
                  <a:ext uri="{0D108BD9-81ED-4DB2-BD59-A6C34878D82A}">
                    <a16:rowId xmlns:a16="http://schemas.microsoft.com/office/drawing/2014/main" val="1132054351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6</a:t>
                      </a:r>
                      <a:endParaRPr lang="en-GB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87" marR="3868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err="1">
                          <a:effectLst/>
                        </a:rPr>
                        <a:t>detectCorner.m</a:t>
                      </a:r>
                      <a:endParaRPr lang="en-GB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87" marR="3868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0.158</a:t>
                      </a:r>
                      <a:endParaRPr lang="en-GB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87" marR="3868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0.128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87" marR="386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Optimized version, </a:t>
                      </a:r>
                      <a:r>
                        <a:rPr lang="en-GB" sz="1200" b="1" dirty="0">
                          <a:effectLst/>
                        </a:rPr>
                        <a:t>1.23 times faster</a:t>
                      </a:r>
                      <a:endParaRPr lang="en-GB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87" marR="3868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0.135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87" marR="386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C/C++ version, 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  <a:effectLst/>
                        </a:rPr>
                        <a:t>1.17 times faster</a:t>
                      </a:r>
                      <a:endParaRPr lang="en-GB" sz="12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87" marR="38687" marT="0" marB="0"/>
                </a:tc>
                <a:extLst>
                  <a:ext uri="{0D108BD9-81ED-4DB2-BD59-A6C34878D82A}">
                    <a16:rowId xmlns:a16="http://schemas.microsoft.com/office/drawing/2014/main" val="1364968032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7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87" marR="3868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err="1">
                          <a:effectLst/>
                        </a:rPr>
                        <a:t>classifyImage.m</a:t>
                      </a:r>
                      <a:endParaRPr lang="en-GB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87" marR="3868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-</a:t>
                      </a:r>
                      <a:endParaRPr lang="en-GB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87" marR="3868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0.0164</a:t>
                      </a:r>
                      <a:endParaRPr lang="en-GB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87" marR="386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-</a:t>
                      </a:r>
                      <a:endParaRPr lang="en-GB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87" marR="3868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-</a:t>
                      </a:r>
                      <a:endParaRPr lang="en-GB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87" marR="386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-</a:t>
                      </a:r>
                      <a:endParaRPr lang="en-GB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87" marR="38687" marT="0" marB="0"/>
                </a:tc>
                <a:extLst>
                  <a:ext uri="{0D108BD9-81ED-4DB2-BD59-A6C34878D82A}">
                    <a16:rowId xmlns:a16="http://schemas.microsoft.com/office/drawing/2014/main" val="87110115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8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87" marR="3868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shapeAnalyser.m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87" marR="3868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0.393</a:t>
                      </a:r>
                      <a:endParaRPr lang="en-GB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87" marR="3868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0.044</a:t>
                      </a:r>
                      <a:endParaRPr lang="en-GB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87" marR="386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Optimized version, 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  <a:effectLst/>
                        </a:rPr>
                        <a:t>8.93 times faster</a:t>
                      </a:r>
                      <a:endParaRPr lang="en-GB" sz="12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87" marR="3868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0.0152</a:t>
                      </a:r>
                      <a:endParaRPr lang="en-GB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87" marR="386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C/C++ version, 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  <a:effectLst/>
                        </a:rPr>
                        <a:t>25.88 times faster</a:t>
                      </a:r>
                      <a:endParaRPr lang="en-GB" sz="12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87" marR="38687" marT="0" marB="0"/>
                </a:tc>
                <a:extLst>
                  <a:ext uri="{0D108BD9-81ED-4DB2-BD59-A6C34878D82A}">
                    <a16:rowId xmlns:a16="http://schemas.microsoft.com/office/drawing/2014/main" val="3304521413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7177018" y="874992"/>
            <a:ext cx="4659983" cy="1458669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GB" sz="1400" b="1" dirty="0">
                <a:solidFill>
                  <a:srgbClr val="FFFF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COMPUTER DETAILS</a:t>
            </a:r>
            <a:endParaRPr lang="en-GB" sz="14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GB" sz="1400" b="1" dirty="0">
                <a:solidFill>
                  <a:srgbClr val="FFFF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RAM:                          16GB</a:t>
            </a:r>
            <a:endParaRPr lang="en-GB" sz="14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GB" sz="1400" b="1" dirty="0">
                <a:solidFill>
                  <a:srgbClr val="FFFF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OS:                             64bit Windows OS</a:t>
            </a:r>
            <a:endParaRPr lang="en-GB" sz="14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GB" sz="1400" b="1" dirty="0">
                <a:solidFill>
                  <a:srgbClr val="FFFF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Processor:                Intel ® Core TM i5</a:t>
            </a:r>
            <a:endParaRPr lang="en-GB" sz="14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GB" sz="1400" b="1" dirty="0">
                <a:solidFill>
                  <a:srgbClr val="FFFF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Processor Speed:    2.70 GHz</a:t>
            </a:r>
            <a:endParaRPr lang="en-GB" sz="14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GB" sz="1400" b="1" dirty="0">
                <a:solidFill>
                  <a:srgbClr val="FFFF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 Size:               500x500</a:t>
            </a:r>
            <a:endParaRPr lang="en-GB" sz="14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C:\Users\el16ooo\Downloads\OpenCL Comparison.JPG"/>
          <p:cNvPicPr/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429" y="3134451"/>
            <a:ext cx="5725160" cy="307721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7480" y="477673"/>
            <a:ext cx="4800601" cy="95250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Arial Rounded MT Bold" panose="020F0704030504030204" pitchFamily="34" charset="0"/>
              </a:rPr>
              <a:t>INTEGRATED SYSTEM RESULT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105706" y="5315165"/>
            <a:ext cx="987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accent2"/>
                </a:solidFill>
              </a:rPr>
              <a:t>OpenCL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11483164" y="5645321"/>
            <a:ext cx="10631" cy="340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72551" y="5239459"/>
            <a:ext cx="875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accent2"/>
                </a:solidFill>
              </a:rPr>
              <a:t>OpenCL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9150009" y="5516463"/>
            <a:ext cx="10631" cy="340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243473" y="4673056"/>
            <a:ext cx="722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MATLAB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548728" y="4218467"/>
            <a:ext cx="722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MATLAB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106816" y="5239459"/>
            <a:ext cx="5696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C/C++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390772" y="5315165"/>
            <a:ext cx="5696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C/C++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918320" y="4075738"/>
            <a:ext cx="2095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CIRCLE DETECTION FUNCTION</a:t>
            </a:r>
          </a:p>
        </p:txBody>
      </p:sp>
    </p:spTree>
    <p:extLst>
      <p:ext uri="{BB962C8B-B14F-4D97-AF65-F5344CB8AC3E}">
        <p14:creationId xmlns:p14="http://schemas.microsoft.com/office/powerpoint/2010/main" val="2411627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23-08-17\detect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664" y="0"/>
            <a:ext cx="581933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F:\23-08-17\detect2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7266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7320004" y="6029076"/>
            <a:ext cx="211074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800" i="1">
                <a:solidFill>
                  <a:srgbClr val="FFFF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Note: Parking sign not part the classes the system’s Neural Network was trained for</a:t>
            </a:r>
            <a:endParaRPr lang="en-GB" sz="110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084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2776"/>
            <a:ext cx="9171332" cy="883748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GB" b="1" dirty="0">
                <a:latin typeface="Arial Rounded MT Bold" panose="020F0704030504030204" pitchFamily="34" charset="0"/>
                <a:ea typeface="Cambria Math" panose="02040503050406030204" pitchFamily="18" charset="0"/>
              </a:rPr>
              <a:t>USUAL VISION SYSTEM WORK FLOW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97417" y="4460338"/>
            <a:ext cx="1789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</a:rPr>
              <a:t>DETECT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39646" y="5706001"/>
            <a:ext cx="1638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</a:rPr>
              <a:t>CLASSIFY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372600" y="5037867"/>
            <a:ext cx="1581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</a:rPr>
              <a:t>INSTRUCT</a:t>
            </a:r>
            <a:endParaRPr lang="en-GB" sz="3200" b="1" dirty="0">
              <a:latin typeface="Consolas" panose="020B060902020403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58" y="2657984"/>
            <a:ext cx="2548155" cy="18023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584" y="2934226"/>
            <a:ext cx="3705225" cy="27717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3581" y="2465786"/>
            <a:ext cx="3271838" cy="257208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12" name="Straight Arrow Connector 11"/>
          <p:cNvCxnSpPr/>
          <p:nvPr/>
        </p:nvCxnSpPr>
        <p:spPr>
          <a:xfrm>
            <a:off x="2816337" y="5292619"/>
            <a:ext cx="1398721" cy="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77946" y="3165738"/>
            <a:ext cx="1398721" cy="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6934" y="1938804"/>
            <a:ext cx="624844" cy="995422"/>
          </a:xfrm>
          <a:prstGeom prst="ellipse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81708" y="2910807"/>
            <a:ext cx="624844" cy="995422"/>
          </a:xfrm>
          <a:prstGeom prst="ellipse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01424" y="1915385"/>
            <a:ext cx="624844" cy="995422"/>
          </a:xfrm>
          <a:prstGeom prst="ellipse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33791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656" y="311558"/>
            <a:ext cx="5989983" cy="755374"/>
          </a:xfrm>
        </p:spPr>
        <p:txBody>
          <a:bodyPr>
            <a:noAutofit/>
          </a:bodyPr>
          <a:lstStyle/>
          <a:p>
            <a:pPr algn="ctr"/>
            <a:r>
              <a:rPr lang="en-GB" sz="6600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5906" y="1298715"/>
            <a:ext cx="2781485" cy="5360503"/>
          </a:xfrm>
        </p:spPr>
        <p:txBody>
          <a:bodyPr>
            <a:normAutofit fontScale="62500" lnSpcReduction="20000"/>
          </a:bodyPr>
          <a:lstStyle/>
          <a:p>
            <a:r>
              <a:rPr lang="en-GB" dirty="0">
                <a:highlight>
                  <a:srgbClr val="00FF00"/>
                </a:highlight>
                <a:latin typeface="Consolas" panose="020B0609020204030204" pitchFamily="49" charset="0"/>
              </a:rPr>
              <a:t>DETECTION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Connected Component Analysis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Shape Analysis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Critical Area Analysis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Circle Detection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Result</a:t>
            </a:r>
          </a:p>
          <a:p>
            <a:r>
              <a:rPr lang="en-GB" dirty="0">
                <a:highlight>
                  <a:srgbClr val="00FF00"/>
                </a:highlight>
                <a:latin typeface="Consolas" panose="020B0609020204030204" pitchFamily="49" charset="0"/>
              </a:rPr>
              <a:t>CLASSIFICATION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BNN vs ANN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ANN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TRAINING THE ANN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CNN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CNN LAYERS OF OPERATION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Result </a:t>
            </a:r>
          </a:p>
          <a:p>
            <a:r>
              <a:rPr lang="en-GB" dirty="0">
                <a:highlight>
                  <a:srgbClr val="00FF00"/>
                </a:highlight>
                <a:latin typeface="Consolas" panose="020B0609020204030204" pitchFamily="49" charset="0"/>
              </a:rPr>
              <a:t>OPTIMIZATION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Parallel Computing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Heterogeneous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Computing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Legacy Coding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Vectorization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Result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2505993" y="3584833"/>
            <a:ext cx="2816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2"/>
                </a:solidFill>
              </a:rPr>
              <a:t>SLIDE SUMMARY</a:t>
            </a:r>
          </a:p>
        </p:txBody>
      </p:sp>
    </p:spTree>
    <p:extLst>
      <p:ext uri="{BB962C8B-B14F-4D97-AF65-F5344CB8AC3E}">
        <p14:creationId xmlns:p14="http://schemas.microsoft.com/office/powerpoint/2010/main" val="2003478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 Rounded MT Bold" panose="020F0704030504030204" pitchFamily="34" charset="0"/>
              </a:rPr>
              <a:t>PRESENTATION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077" y="1270000"/>
            <a:ext cx="10045149" cy="5360503"/>
          </a:xfrm>
        </p:spPr>
        <p:txBody>
          <a:bodyPr>
            <a:normAutofit fontScale="77500" lnSpcReduction="20000"/>
          </a:bodyPr>
          <a:lstStyle/>
          <a:p>
            <a:r>
              <a:rPr lang="en-GB" dirty="0">
                <a:highlight>
                  <a:srgbClr val="00FF00"/>
                </a:highlight>
                <a:latin typeface="Consolas" panose="020B0609020204030204" pitchFamily="49" charset="0"/>
              </a:rPr>
              <a:t>DETECTION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Connected Component Analysis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Shape Analysis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Critical Area Analysis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Circle Detection</a:t>
            </a:r>
          </a:p>
          <a:p>
            <a:r>
              <a:rPr lang="en-GB" dirty="0">
                <a:highlight>
                  <a:srgbClr val="00FF00"/>
                </a:highlight>
                <a:latin typeface="Consolas" panose="020B0609020204030204" pitchFamily="49" charset="0"/>
              </a:rPr>
              <a:t>CLASSIFICATION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BNN vs ANN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ANN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TRAINING THE ANN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CNN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CNN LAYERS OF OPERATION</a:t>
            </a:r>
          </a:p>
          <a:p>
            <a:r>
              <a:rPr lang="en-GB" dirty="0">
                <a:highlight>
                  <a:srgbClr val="00FF00"/>
                </a:highlight>
                <a:latin typeface="Consolas" panose="020B0609020204030204" pitchFamily="49" charset="0"/>
              </a:rPr>
              <a:t>OPTIMIZATION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Parallel Computing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Heterogeneous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Computing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Legacy Coding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Vectorization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Result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5869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769165" y="2067950"/>
            <a:ext cx="9303025" cy="23031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DETECTION</a:t>
            </a:r>
            <a:b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</a:b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(Case Study: Traffic Sign Recognition and Detection in Autonomous Vehicles)</a:t>
            </a: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74855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034" y="0"/>
            <a:ext cx="5326966" cy="3998009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812" y="3945988"/>
            <a:ext cx="5003409" cy="2912012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87" y="4447760"/>
            <a:ext cx="5705475" cy="217170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47" y="1304925"/>
            <a:ext cx="5638800" cy="17145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222776"/>
            <a:ext cx="5433391" cy="883748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GB" b="1" dirty="0">
                <a:latin typeface="Arial Rounded MT Bold" panose="020F0704030504030204" pitchFamily="34" charset="0"/>
                <a:ea typeface="Cambria Math" panose="02040503050406030204" pitchFamily="18" charset="0"/>
              </a:rPr>
              <a:t>DETECTION</a:t>
            </a: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806775" y="6284461"/>
            <a:ext cx="3114675" cy="3349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ctr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LINE DETECTION USING HOUGH TRANSFORM TRANSFR</a:t>
            </a:r>
            <a:endParaRPr lang="en-GB" sz="11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520686" y="3050326"/>
            <a:ext cx="3114675" cy="3349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ctr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CIRCLE DETECTION USING CIRCULAR HOUGH TRANSFORM</a:t>
            </a:r>
            <a:endParaRPr lang="en-GB" sz="11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 rot="16200000">
            <a:off x="5449961" y="5260504"/>
            <a:ext cx="2859991" cy="3349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ctr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CRITICAL AREA ANALYSIS</a:t>
            </a:r>
            <a:endParaRPr lang="en-GB" sz="11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8471452" y="3385325"/>
            <a:ext cx="3114675" cy="3349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ctr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CONNECTED COMPONENT ANALYSIS</a:t>
            </a:r>
            <a:endParaRPr lang="en-GB" sz="11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056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01809" y="689112"/>
            <a:ext cx="7886747" cy="5996609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9769" y="159027"/>
            <a:ext cx="8596668" cy="702364"/>
          </a:xfrm>
        </p:spPr>
        <p:txBody>
          <a:bodyPr/>
          <a:lstStyle/>
          <a:p>
            <a:r>
              <a:rPr lang="en-GB" dirty="0">
                <a:latin typeface="Arial Rounded MT Bold" panose="020F0704030504030204" pitchFamily="34" charset="0"/>
              </a:rPr>
              <a:t>DETECTION RESULT</a:t>
            </a:r>
          </a:p>
        </p:txBody>
      </p:sp>
    </p:spTree>
    <p:extLst>
      <p:ext uri="{BB962C8B-B14F-4D97-AF65-F5344CB8AC3E}">
        <p14:creationId xmlns:p14="http://schemas.microsoft.com/office/powerpoint/2010/main" val="1507613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769165" y="2067950"/>
            <a:ext cx="9303025" cy="23031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CLASSIFICATION</a:t>
            </a:r>
            <a:b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</a:b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(Case Study: Traffic Sign Recognition and Detection in Autonomous Vehicles)</a:t>
            </a: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3984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4870"/>
          </a:xfrm>
        </p:spPr>
        <p:txBody>
          <a:bodyPr/>
          <a:lstStyle/>
          <a:p>
            <a:r>
              <a:rPr lang="en-GB" dirty="0">
                <a:latin typeface="Arial Rounded MT Bold" panose="020F0704030504030204" pitchFamily="34" charset="0"/>
              </a:rPr>
              <a:t>BNN vs ANN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08710" y="1316884"/>
            <a:ext cx="5179097" cy="27264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420" y="4146195"/>
            <a:ext cx="5011886" cy="26203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19183" y="2822756"/>
            <a:ext cx="13131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0" dirty="0">
                <a:solidFill>
                  <a:srgbClr val="C00000"/>
                </a:solidFill>
                <a:latin typeface="Consolas" panose="020B0609020204030204" pitchFamily="49" charset="0"/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3848278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 Rounded MT Bold" panose="020F0704030504030204" pitchFamily="34" charset="0"/>
              </a:rPr>
              <a:t>ANN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43074" y="1705720"/>
            <a:ext cx="8446973" cy="404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3575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1945</TotalTime>
  <Words>439</Words>
  <Application>Microsoft Office PowerPoint</Application>
  <PresentationFormat>Widescreen</PresentationFormat>
  <Paragraphs>210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Arial Rounded MT Bold</vt:lpstr>
      <vt:lpstr>Calibri</vt:lpstr>
      <vt:lpstr>Cambria</vt:lpstr>
      <vt:lpstr>Cambria Math</vt:lpstr>
      <vt:lpstr>Consolas</vt:lpstr>
      <vt:lpstr>Times New Roman</vt:lpstr>
      <vt:lpstr>Trebuchet MS</vt:lpstr>
      <vt:lpstr>Wingdings 3</vt:lpstr>
      <vt:lpstr>Facet</vt:lpstr>
      <vt:lpstr>Optimized Computer Vision System for Traffic Sign Recognition and Detection in Autonomous Vehicles; Using a Convolutional Neural Network</vt:lpstr>
      <vt:lpstr>USUAL VISION SYSTEM WORK FLOW</vt:lpstr>
      <vt:lpstr>PRESENTATION OVERVIEW</vt:lpstr>
      <vt:lpstr>PowerPoint Presentation</vt:lpstr>
      <vt:lpstr>DETECTION</vt:lpstr>
      <vt:lpstr>DETECTION RESULT</vt:lpstr>
      <vt:lpstr>PowerPoint Presentation</vt:lpstr>
      <vt:lpstr>BNN vs ANN</vt:lpstr>
      <vt:lpstr>ANN</vt:lpstr>
      <vt:lpstr>TRAINING THE ANN</vt:lpstr>
      <vt:lpstr>CNN</vt:lpstr>
      <vt:lpstr>CLASSIFICATION RESULT (1)</vt:lpstr>
      <vt:lpstr>CLASSIFICATION RESULT (2)</vt:lpstr>
      <vt:lpstr>PowerPoint Presentation</vt:lpstr>
      <vt:lpstr>DETECTION</vt:lpstr>
      <vt:lpstr>CLASSIFICATION</vt:lpstr>
      <vt:lpstr>PowerPoint Presentation</vt:lpstr>
      <vt:lpstr>INTEGRATED SYSTEM RESULT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RECOGNITION IN COMPUTER VISION USING AN FPGA-BASED EMBEDDED CONVOLUTIONAL NEURAL NETWORK</dc:title>
  <dc:creator>Oluwole Oyetoke</dc:creator>
  <cp:lastModifiedBy>Oluwole Oyetoke</cp:lastModifiedBy>
  <cp:revision>21</cp:revision>
  <dcterms:created xsi:type="dcterms:W3CDTF">2017-03-17T10:23:28Z</dcterms:created>
  <dcterms:modified xsi:type="dcterms:W3CDTF">2017-08-29T14:21:54Z</dcterms:modified>
</cp:coreProperties>
</file>