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Roboto Slab"/>
      <p:regular r:id="rId16"/>
      <p:bold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2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b="1" sz="4800"/>
            </a:lvl1pPr>
            <a:lvl2pPr lvl="1" rtl="0">
              <a:spcBef>
                <a:spcPts val="0"/>
              </a:spcBef>
              <a:buSzPct val="100000"/>
              <a:defRPr b="1" sz="4800"/>
            </a:lvl2pPr>
            <a:lvl3pPr lvl="2" rtl="0">
              <a:spcBef>
                <a:spcPts val="0"/>
              </a:spcBef>
              <a:buSzPct val="100000"/>
              <a:defRPr b="1" sz="4800"/>
            </a:lvl3pPr>
            <a:lvl4pPr lvl="3" rtl="0">
              <a:spcBef>
                <a:spcPts val="0"/>
              </a:spcBef>
              <a:buSzPct val="100000"/>
              <a:defRPr b="1" sz="4800"/>
            </a:lvl4pPr>
            <a:lvl5pPr lvl="4" rtl="0">
              <a:spcBef>
                <a:spcPts val="0"/>
              </a:spcBef>
              <a:buSzPct val="100000"/>
              <a:defRPr b="1" sz="4800"/>
            </a:lvl5pPr>
            <a:lvl6pPr lvl="5" rtl="0">
              <a:spcBef>
                <a:spcPts val="0"/>
              </a:spcBef>
              <a:buSzPct val="100000"/>
              <a:defRPr b="1" sz="4800"/>
            </a:lvl6pPr>
            <a:lvl7pPr lvl="6" rtl="0">
              <a:spcBef>
                <a:spcPts val="0"/>
              </a:spcBef>
              <a:buSzPct val="100000"/>
              <a:defRPr b="1" sz="4800"/>
            </a:lvl7pPr>
            <a:lvl8pPr lvl="7" rtl="0">
              <a:spcBef>
                <a:spcPts val="0"/>
              </a:spcBef>
              <a:buSzPct val="100000"/>
              <a:defRPr b="1" sz="4800"/>
            </a:lvl8pPr>
            <a:lvl9pPr lvl="8"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lvl="1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lvl="2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lvl="3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lvl="4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lvl="5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lvl="6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lvl="7"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31" name="Shape 31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mm.nasa.gov/" TargetMode="External"/><Relationship Id="rId4" Type="http://schemas.openxmlformats.org/officeDocument/2006/relationships/hyperlink" Target="http://earthobservatory.nasa.gov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Relationship Id="rId4" Type="http://schemas.openxmlformats.org/officeDocument/2006/relationships/hyperlink" Target="http://earthlive.westeurope.cloudapp.azure.com:8888/rainfall/53o222/11o111/201611/201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700172" y="1360350"/>
            <a:ext cx="72360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Flood Detection</a:t>
            </a:r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1700175" y="2655750"/>
            <a:ext cx="7236000" cy="10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Providing early warning of floods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just the tip of the app of the iceberg ….</a:t>
            </a:r>
          </a:p>
        </p:txBody>
      </p:sp>
      <p:sp>
        <p:nvSpPr>
          <p:cNvPr id="150" name="Shape 150"/>
          <p:cNvSpPr/>
          <p:nvPr/>
        </p:nvSpPr>
        <p:spPr>
          <a:xfrm>
            <a:off x="0" y="2571743"/>
            <a:ext cx="9144000" cy="4286399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3338271" y="1579603"/>
            <a:ext cx="2467458" cy="4572382"/>
            <a:chOff x="-6729413" y="-17360900"/>
            <a:chExt cx="26138325" cy="48436249"/>
          </a:xfrm>
        </p:grpSpPr>
        <p:sp>
          <p:nvSpPr>
            <p:cNvPr id="152" name="Shape 152"/>
            <p:cNvSpPr/>
            <p:nvPr/>
          </p:nvSpPr>
          <p:spPr>
            <a:xfrm>
              <a:off x="-6729413" y="-9364661"/>
              <a:ext cx="25398299" cy="2466900"/>
            </a:xfrm>
            <a:custGeom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3276600" y="-17360900"/>
              <a:ext cx="10882199" cy="8842499"/>
            </a:xfrm>
            <a:custGeom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2576175" y="-17360900"/>
              <a:ext cx="6832499" cy="10463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-6729413" y="-9364661"/>
              <a:ext cx="10005899" cy="2466900"/>
            </a:xfrm>
            <a:custGeom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-6729413" y="-17360900"/>
              <a:ext cx="19305600" cy="88424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2752386" y="-9293225"/>
              <a:ext cx="5916600" cy="2395500"/>
            </a:xfrm>
            <a:custGeom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3276600" y="-8518525"/>
              <a:ext cx="4192500" cy="1620900"/>
            </a:xfrm>
            <a:custGeom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-6729413" y="-9364661"/>
              <a:ext cx="2358900" cy="24669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-6729413" y="-11442700"/>
              <a:ext cx="10005899" cy="2924099"/>
            </a:xfrm>
            <a:custGeom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158912" y="-11938000"/>
              <a:ext cx="5250000" cy="5040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957511" y="-8518525"/>
              <a:ext cx="881100" cy="1620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1728450" y="-6897686"/>
              <a:ext cx="6940499" cy="156417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4899025" y="-698500"/>
              <a:ext cx="6378599" cy="176132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-4370387" y="-6897686"/>
              <a:ext cx="7327800" cy="61992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9578975" y="8743950"/>
              <a:ext cx="4263900" cy="22331399"/>
            </a:xfrm>
            <a:custGeom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1728450" y="-6897686"/>
              <a:ext cx="6940499" cy="1690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838575" y="-6897686"/>
              <a:ext cx="7890000" cy="9791700"/>
            </a:xfrm>
            <a:custGeom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-1235075" y="-698500"/>
              <a:ext cx="8242200" cy="17613299"/>
            </a:xfrm>
            <a:custGeom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-1235075" y="-5207000"/>
              <a:ext cx="12963599" cy="221216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-6305550" y="-6897686"/>
              <a:ext cx="7785000" cy="8804399"/>
            </a:xfrm>
            <a:custGeom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1728450" y="-6897686"/>
              <a:ext cx="6940499" cy="8770799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479550" y="-6897686"/>
              <a:ext cx="5527799" cy="9791700"/>
            </a:xfrm>
            <a:custGeom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-1373187" y="8743950"/>
              <a:ext cx="13101599" cy="13630199"/>
            </a:xfrm>
            <a:custGeom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994025" y="8743950"/>
              <a:ext cx="8734499" cy="22331399"/>
            </a:xfrm>
            <a:custGeom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1728450" y="1873250"/>
              <a:ext cx="6835799" cy="131031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276600" y="-9293225"/>
              <a:ext cx="10882199" cy="2395500"/>
            </a:xfrm>
            <a:custGeom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469186" y="-6897686"/>
              <a:ext cx="5283300" cy="1690800"/>
            </a:xfrm>
            <a:custGeom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Thanks!</a:t>
            </a:r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700172" y="1360350"/>
            <a:ext cx="72360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eNomads</a:t>
            </a:r>
          </a:p>
        </p:txBody>
      </p:sp>
      <p:sp>
        <p:nvSpPr>
          <p:cNvPr id="68" name="Shape 68"/>
          <p:cNvSpPr txBox="1"/>
          <p:nvPr>
            <p:ph type="ctrTitle"/>
          </p:nvPr>
        </p:nvSpPr>
        <p:spPr>
          <a:xfrm>
            <a:off x="1700175" y="2655750"/>
            <a:ext cx="7236000" cy="10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Team Members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3000"/>
              <a:t>Andy Bowes </a:t>
            </a:r>
            <a:r>
              <a:rPr lang="en" sz="2400"/>
              <a:t>@AndyJBowes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3000"/>
              <a:t>Amit Varshney </a:t>
            </a:r>
            <a:r>
              <a:rPr lang="en" sz="2400"/>
              <a:t>@Amitheunlimited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3000"/>
              <a:t>Paulraj Madasamy </a:t>
            </a:r>
            <a:r>
              <a:rPr lang="en" sz="2400"/>
              <a:t>@coolpaulraj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3000"/>
              <a:t>Priyaa Thavasimani </a:t>
            </a:r>
            <a:r>
              <a:rPr lang="en" sz="2400"/>
              <a:t>@PriyaaRamesh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3000"/>
              <a:t>Siddhant Baviskar </a:t>
            </a:r>
            <a:r>
              <a:rPr lang="en" sz="2400"/>
              <a:t>@siddhantfri3nds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6657750" y="-2074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4294967295" type="ctrTitle"/>
          </p:nvPr>
        </p:nvSpPr>
        <p:spPr>
          <a:xfrm>
            <a:off x="597350" y="459775"/>
            <a:ext cx="5509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Big Problem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597350" y="2110500"/>
            <a:ext cx="7950000" cy="26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Huge amount of weather data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Complex data structures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Propriety data formats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Locating the data sources is difficult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Lack of real-time data causes real world problems (e.g flooding, heavy snowfall etc)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cxnSp>
        <p:nvCxnSpPr>
          <p:cNvPr id="76" name="Shape 76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7" name="Shape 77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>
            <a:endCxn id="73" idx="6"/>
          </p:cNvCxnSpPr>
          <p:nvPr/>
        </p:nvCxnSpPr>
        <p:spPr>
          <a:xfrm flipH="1">
            <a:off x="9127950" y="12252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/>
          <p:nvPr/>
        </p:nvSpPr>
        <p:spPr>
          <a:xfrm rot="-5400000">
            <a:off x="6855000" y="195175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 rot="10800000">
            <a:off x="7314513" y="685006"/>
            <a:ext cx="1156666" cy="1088242"/>
            <a:chOff x="5972700" y="2330200"/>
            <a:chExt cx="411625" cy="387275"/>
          </a:xfrm>
        </p:grpSpPr>
        <p:sp>
          <p:nvSpPr>
            <p:cNvPr id="81" name="Shape 8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657750" y="4254900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4294967295" type="ctrTitle"/>
          </p:nvPr>
        </p:nvSpPr>
        <p:spPr>
          <a:xfrm>
            <a:off x="597350" y="459775"/>
            <a:ext cx="55098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Big Idea</a:t>
            </a:r>
          </a:p>
        </p:txBody>
      </p:sp>
      <p:sp>
        <p:nvSpPr>
          <p:cNvPr id="89" name="Shape 89"/>
          <p:cNvSpPr txBox="1"/>
          <p:nvPr>
            <p:ph idx="4294967295" type="subTitle"/>
          </p:nvPr>
        </p:nvSpPr>
        <p:spPr>
          <a:xfrm>
            <a:off x="597350" y="2110500"/>
            <a:ext cx="7242300" cy="263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Open up weather data to 3rd parties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Provide a simple interface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Don’t swamp users with too much data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Provide information at almost real-time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Provide sample applications which demonstrate the potential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>
            <a:endCxn id="87" idx="6"/>
          </p:cNvCxnSpPr>
          <p:nvPr/>
        </p:nvCxnSpPr>
        <p:spPr>
          <a:xfrm flipH="1">
            <a:off x="9127950" y="5482200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/>
          <p:nvPr/>
        </p:nvSpPr>
        <p:spPr>
          <a:xfrm rot="-5400000">
            <a:off x="6855000" y="44521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7314513" y="4941981"/>
            <a:ext cx="1156666" cy="1088242"/>
            <a:chOff x="5972700" y="2330200"/>
            <a:chExt cx="411625" cy="387275"/>
          </a:xfrm>
        </p:grpSpPr>
        <p:sp>
          <p:nvSpPr>
            <p:cNvPr id="95" name="Shape 95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Existing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Data provided from many sources.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Held in complex formats (e.g. HDF5)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Volume of available data is very large.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600"/>
              <a:t>Overview of Solution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Target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Pool information into a single, trusted source.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Provide access via a simple API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Only key pertinent,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Sources of Information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86150" y="1600200"/>
            <a:ext cx="7958100" cy="14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Percipitation (Completed)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NASA’s Percipitation Measurement Mission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http://pmm.nasa.gov/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Held in HDF5 format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86150" y="3175350"/>
            <a:ext cx="7958100" cy="104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Drought (Planned)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NASA’s Earth Observatory -</a:t>
            </a:r>
            <a:r>
              <a:rPr b="1"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http://earthobservatory.nasa.gov/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86150" y="4215750"/>
            <a:ext cx="7958100" cy="14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Social Media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Monitor Social Media Interactions to look for mentions of specific key words (e.g. ‘#flood’) and capture geolocation of these tweets to look for clusters.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Technical Solution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86150" y="1600200"/>
            <a:ext cx="7146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Provide a globally available REST Interface which returns manageable chunks of data in JSON format.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Create extractors to download &amp; parse HDF5 Percipitation records.</a:t>
            </a:r>
          </a:p>
          <a:p>
            <a:pPr lvl="0">
              <a:spcBef>
                <a:spcPts val="0"/>
              </a:spcBef>
              <a:buNone/>
            </a:pPr>
            <a:r>
              <a:rPr lang="en" sz="2600"/>
              <a:t>Store Data in highly performant NoSql Database.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Provide a sample Web Application which demonstrates the capabilites of the API.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5747375" y="35823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20" name="Shape 120"/>
          <p:cNvCxnSpPr/>
          <p:nvPr/>
        </p:nvCxnSpPr>
        <p:spPr>
          <a:xfrm flipH="1" rot="10800000">
            <a:off x="7401125" y="1758974"/>
            <a:ext cx="218999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 flipH="1" rot="10800000">
            <a:off x="7932695" y="2472367"/>
            <a:ext cx="522299" cy="3098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/>
          <p:nvPr/>
        </p:nvCxnSpPr>
        <p:spPr>
          <a:xfrm flipH="1" rot="10800000">
            <a:off x="7765925" y="1896874"/>
            <a:ext cx="648599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Technologies Employed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5747375" y="35823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30" name="Shape 130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1" name="Shape 131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2" name="Shape 132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 txBox="1"/>
          <p:nvPr>
            <p:ph idx="1" type="body"/>
          </p:nvPr>
        </p:nvSpPr>
        <p:spPr>
          <a:xfrm>
            <a:off x="786150" y="1600200"/>
            <a:ext cx="7798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600"/>
              <a:t>Web Application is created using R &amp; Shiny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Highly performant REST API implemented using  Python/Tornado.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Information is downloaded and parsed in JAVA.  Uploaded to the database via a REST Interface.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Data stored in Basho/Riak database (which is used by “The Weather Channel”.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Example REST Request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5747375" y="35823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3" name="Shape 143"/>
          <p:cNvSpPr txBox="1"/>
          <p:nvPr>
            <p:ph idx="1" type="body"/>
          </p:nvPr>
        </p:nvSpPr>
        <p:spPr>
          <a:xfrm>
            <a:off x="786150" y="1600200"/>
            <a:ext cx="7798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Fetch Rainfall for a given location between 2 dates:</a:t>
            </a:r>
          </a:p>
          <a:p>
            <a:pPr lvl="0">
              <a:spcBef>
                <a:spcPts val="0"/>
              </a:spcBef>
              <a:buNone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http://earthlive.westeurope.cloudapp.azure.com:8888/rainfall/53o222/11o111/20160411/20160415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>
              <a:spcBef>
                <a:spcPts val="0"/>
              </a:spcBef>
              <a:buNone/>
            </a:pPr>
            <a:r>
              <a:rPr lang="en" sz="2600"/>
              <a:t>Returns: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{"rainfall": [[{"latitude": 55.00984, "timestamp": "201604131602", "precipitation": 2, "longitude": -1.559},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{"latitude": 55.00952, "timestamp": "201604131602", "precipitation": 33, "longitude": -1.564},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{"latitude": 55.00944, "timestamp": "201604131602", "precipitation": 38, "longitude": -1.5527}..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cxnSp>
        <p:nvCxnSpPr>
          <p:cNvPr id="144" name="Shape 144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