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9" r:id="rId4"/>
    <p:sldMasterId id="2147483752" r:id="rId5"/>
  </p:sldMasterIdLst>
  <p:notesMasterIdLst>
    <p:notesMasterId r:id="rId21"/>
  </p:notesMasterIdLst>
  <p:sldIdLst>
    <p:sldId id="365" r:id="rId6"/>
    <p:sldId id="371" r:id="rId7"/>
    <p:sldId id="372" r:id="rId8"/>
    <p:sldId id="373" r:id="rId9"/>
    <p:sldId id="375" r:id="rId10"/>
    <p:sldId id="374" r:id="rId11"/>
    <p:sldId id="376" r:id="rId12"/>
    <p:sldId id="367" r:id="rId13"/>
    <p:sldId id="368" r:id="rId14"/>
    <p:sldId id="369" r:id="rId15"/>
    <p:sldId id="370" r:id="rId16"/>
    <p:sldId id="364" r:id="rId17"/>
    <p:sldId id="377" r:id="rId18"/>
    <p:sldId id="378" r:id="rId19"/>
    <p:sldId id="27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Merritt-Holmes" initials="" lastIdx="7" clrIdx="0"/>
  <p:cmAuthor id="1" name="Marat Otarov" initials="MO" lastIdx="1" clrIdx="1">
    <p:extLst/>
  </p:cmAuthor>
  <p:cmAuthor id="2" name="Marat Otarov" initials="MO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F1"/>
    <a:srgbClr val="F1B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A25184B7-407C-48F2-8F64-3B1771AFF455}">
  <a:tblStyle styleId="{A25184B7-407C-48F2-8F64-3B1771AFF455}"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med" len="med"/>
              <a:tailEnd type="none" w="med" len="med"/>
            </a:ln>
          </a:left>
          <a:right>
            <a:ln w="12700" cap="flat" cmpd="sng">
              <a:solidFill>
                <a:schemeClr val="accent6"/>
              </a:solidFill>
              <a:prstDash val="solid"/>
              <a:round/>
              <a:headEnd type="none" w="med" len="med"/>
              <a:tailEnd type="none" w="med" len="med"/>
            </a:ln>
          </a:right>
          <a:top>
            <a:ln w="12700" cap="flat" cmpd="sng">
              <a:solidFill>
                <a:schemeClr val="accent6"/>
              </a:solidFill>
              <a:prstDash val="solid"/>
              <a:round/>
              <a:headEnd type="none" w="med" len="med"/>
              <a:tailEnd type="none" w="med" len="med"/>
            </a:ln>
          </a:top>
          <a:bottom>
            <a:ln w="12700" cap="flat" cmpd="sng">
              <a:solidFill>
                <a:schemeClr val="accent6"/>
              </a:solidFill>
              <a:prstDash val="solid"/>
              <a:round/>
              <a:headEnd type="none" w="med" len="med"/>
              <a:tailEnd type="none" w="med" len="med"/>
            </a:ln>
          </a:bottom>
          <a:insideH>
            <a:ln w="12700" cap="flat" cmpd="sng">
              <a:solidFill>
                <a:schemeClr val="accent6"/>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FDEEE8"/>
          </a:solidFill>
        </a:fill>
      </a:tcStyle>
    </a:band1H>
    <a:band1V>
      <a:tcStyle>
        <a:tcBdr/>
        <a:fill>
          <a:solidFill>
            <a:srgbClr val="FDEEE8"/>
          </a:solidFill>
        </a:fill>
      </a:tcStyle>
    </a:band1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med" len="med"/>
              <a:tailEnd type="none" w="med" len="med"/>
            </a:ln>
          </a:top>
        </a:tcBdr>
        <a:fill>
          <a:solidFill>
            <a:schemeClr val="lt1"/>
          </a:solidFill>
        </a:fill>
      </a:tcStyle>
    </a:lastRow>
    <a:firstRow>
      <a:tcTxStyle b="on" i="off">
        <a:font>
          <a:latin typeface="Calibri"/>
          <a:ea typeface="Calibri"/>
          <a:cs typeface="Calibri"/>
        </a:font>
        <a:schemeClr val="lt1"/>
      </a:tcTxStyle>
      <a:tcStyle>
        <a:tcBdr/>
        <a:fill>
          <a:solidFill>
            <a:schemeClr val="accent6"/>
          </a:solidFill>
        </a:fill>
      </a:tcStyle>
    </a:firstRow>
  </a:tblStyle>
  <a:tblStyle styleId="{1764273E-D13E-4F5E-8EF4-0790B2CF361C}" styleName="Table_1">
    <a:wholeTbl>
      <a:tcTxStyle b="off" i="off">
        <a:font>
          <a:latin typeface="Century Gothic"/>
          <a:ea typeface="Century Gothic"/>
          <a:cs typeface="Century Gothic"/>
        </a:font>
        <a:srgbClr val="3C3C3B"/>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FBEDE7"/>
          </a:solidFill>
        </a:fill>
      </a:tcStyle>
    </a:wholeTbl>
    <a:band1H>
      <a:tcStyle>
        <a:tcBdr/>
        <a:fill>
          <a:solidFill>
            <a:srgbClr val="F8D9CB"/>
          </a:solidFill>
        </a:fill>
      </a:tcStyle>
    </a:band1H>
    <a:band1V>
      <a:tcStyle>
        <a:tcBdr/>
        <a:fill>
          <a:solidFill>
            <a:srgbClr val="F8D9CB"/>
          </a:solidFill>
        </a:fill>
      </a:tcStyle>
    </a:band1V>
    <a:lastCol>
      <a:tcTxStyle b="on" i="off">
        <a:font>
          <a:latin typeface="Century Gothic"/>
          <a:ea typeface="Century Gothic"/>
          <a:cs typeface="Century Gothic"/>
        </a:font>
        <a:srgbClr val="FFFFFF"/>
      </a:tcTxStyle>
      <a:tcStyle>
        <a:tcBdr/>
        <a:fill>
          <a:solidFill>
            <a:srgbClr val="EC881D"/>
          </a:solidFill>
        </a:fill>
      </a:tcStyle>
    </a:lastCol>
    <a:firstCol>
      <a:tcTxStyle b="on" i="off">
        <a:font>
          <a:latin typeface="Century Gothic"/>
          <a:ea typeface="Century Gothic"/>
          <a:cs typeface="Century Gothic"/>
        </a:font>
        <a:srgbClr val="FFFFFF"/>
      </a:tcTxStyle>
      <a:tcStyle>
        <a:tcBdr/>
        <a:fill>
          <a:solidFill>
            <a:srgbClr val="EC881D"/>
          </a:solidFill>
        </a:fill>
      </a:tcStyle>
    </a:firstCol>
    <a:lastRow>
      <a:tcTxStyle b="on" i="off">
        <a:font>
          <a:latin typeface="Century Gothic"/>
          <a:ea typeface="Century Gothic"/>
          <a:cs typeface="Century Gothic"/>
        </a:font>
        <a:srgbClr val="FFFFFF"/>
      </a:tcTxStyle>
      <a:tcStyle>
        <a:tcBdr>
          <a:top>
            <a:ln w="38100" cap="flat" cmpd="sng">
              <a:solidFill>
                <a:srgbClr val="FFFFFF"/>
              </a:solidFill>
              <a:prstDash val="solid"/>
              <a:round/>
              <a:headEnd type="none" w="med" len="med"/>
              <a:tailEnd type="none" w="med" len="med"/>
            </a:ln>
          </a:top>
        </a:tcBdr>
        <a:fill>
          <a:solidFill>
            <a:srgbClr val="EC881D"/>
          </a:solidFill>
        </a:fill>
      </a:tcStyle>
    </a:lastRow>
    <a:firstRow>
      <a:tcTxStyle b="on" i="off">
        <a:font>
          <a:latin typeface="Century Gothic"/>
          <a:ea typeface="Century Gothic"/>
          <a:cs typeface="Century Gothic"/>
        </a:font>
        <a:srgbClr val="FFFFFF"/>
      </a:tcTxStyle>
      <a:tcStyle>
        <a:tcBdr>
          <a:bottom>
            <a:ln w="38100" cap="flat" cmpd="sng">
              <a:solidFill>
                <a:srgbClr val="FFFFFF"/>
              </a:solidFill>
              <a:prstDash val="solid"/>
              <a:round/>
              <a:headEnd type="none" w="med" len="med"/>
              <a:tailEnd type="none" w="med" len="med"/>
            </a:ln>
          </a:bottom>
        </a:tcBdr>
        <a:fill>
          <a:solidFill>
            <a:srgbClr val="EC881D"/>
          </a:solidFill>
        </a:fill>
      </a:tcStyle>
    </a:firstRow>
  </a:tblStyle>
  <a:tblStyle styleId="{EB96B303-C9F4-4732-A03C-ED3D2FD5E375}" styleName="Table_2">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BEDE7"/>
          </a:solidFill>
        </a:fill>
      </a:tcStyle>
    </a:wholeTbl>
    <a:band1H>
      <a:tcStyle>
        <a:tcBdr/>
        <a:fill>
          <a:solidFill>
            <a:srgbClr val="F8D9CB"/>
          </a:solidFill>
        </a:fill>
      </a:tcStyle>
    </a:band1H>
    <a:band1V>
      <a:tcStyle>
        <a:tcBdr/>
        <a:fill>
          <a:solidFill>
            <a:srgbClr val="F8D9C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7A6D7E9-9804-4D66-B866-6B573E30669A}" styleName="Table_3"/>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2"/>
    <p:restoredTop sz="94474"/>
  </p:normalViewPr>
  <p:slideViewPr>
    <p:cSldViewPr snapToObjects="1">
      <p:cViewPr varScale="1">
        <p:scale>
          <a:sx n="108" d="100"/>
          <a:sy n="108" d="100"/>
        </p:scale>
        <p:origin x="955" y="86"/>
      </p:cViewPr>
      <p:guideLst>
        <p:guide orient="horz" pos="1620"/>
        <p:guide pos="2880"/>
      </p:guideLst>
    </p:cSldViewPr>
  </p:slideViewPr>
  <p:outlineViewPr>
    <p:cViewPr>
      <p:scale>
        <a:sx n="33" d="100"/>
        <a:sy n="33" d="100"/>
      </p:scale>
      <p:origin x="0" y="-152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9890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561" y="8684684"/>
            <a:ext cx="2972268" cy="457200"/>
          </a:xfrm>
          <a:prstGeom prst="rect">
            <a:avLst/>
          </a:prstGeom>
        </p:spPr>
        <p:txBody>
          <a:bodyPr/>
          <a:lstStyle/>
          <a:p>
            <a:fld id="{71741328-A6F7-5844-B378-EC2E3653DB27}" type="slidenum">
              <a:rPr lang="en-US" smtClean="0"/>
              <a:pPr/>
              <a:t>8</a:t>
            </a:fld>
            <a:endParaRPr lang="en-US" dirty="0"/>
          </a:p>
        </p:txBody>
      </p:sp>
    </p:spTree>
    <p:extLst>
      <p:ext uri="{BB962C8B-B14F-4D97-AF65-F5344CB8AC3E}">
        <p14:creationId xmlns:p14="http://schemas.microsoft.com/office/powerpoint/2010/main" val="115596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xfrm>
            <a:off x="3856232" y="9440071"/>
            <a:ext cx="2949787" cy="496967"/>
          </a:xfrm>
          <a:prstGeom prst="rect">
            <a:avLst/>
          </a:prstGeom>
          <a:noFill/>
          <a:ln>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D0017C-3756-4547-9A42-28018C2A94D4}" type="slidenum">
              <a:rPr kumimoji="0" lang="en-US" sz="1800" b="0" i="0" u="none" strike="noStrike" kern="0" cap="none" spc="0" normalizeH="0" baseline="0" noProof="0" smtClean="0">
                <a:ln>
                  <a:noFill/>
                </a:ln>
                <a:solidFill>
                  <a:prstClr val="black"/>
                </a:solidFill>
                <a:effectLst/>
                <a:uLnTx/>
                <a:uFillTx/>
                <a:latin typeface="Calibri"/>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Calibri"/>
            </a:endParaRPr>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p:spPr>
        <p:txBody>
          <a:bodyPr/>
          <a:lstStyle/>
          <a:p>
            <a:r>
              <a:rPr lang="en-GB" dirty="0"/>
              <a:t>The colours of the triangles indicate</a:t>
            </a:r>
            <a:r>
              <a:rPr lang="en-GB" baseline="0" dirty="0"/>
              <a:t> the type of Use Case:</a:t>
            </a:r>
          </a:p>
          <a:p>
            <a:pPr lvl="1"/>
            <a:r>
              <a:rPr lang="en-GB" baseline="0" dirty="0"/>
              <a:t>Orange = Traditional Teradata / Data Warehouse</a:t>
            </a:r>
          </a:p>
          <a:p>
            <a:pPr lvl="1"/>
            <a:r>
              <a:rPr lang="en-GB" baseline="0" dirty="0"/>
              <a:t>Red = ‘Big Data’ / Advanced Analytics</a:t>
            </a:r>
          </a:p>
          <a:p>
            <a:pPr lvl="1"/>
            <a:r>
              <a:rPr lang="en-GB" baseline="0" dirty="0"/>
              <a:t>Blue = Non-Analytical </a:t>
            </a:r>
            <a:r>
              <a:rPr lang="en-GB" baseline="0" dirty="0" err="1"/>
              <a:t>Hadoop</a:t>
            </a:r>
            <a:r>
              <a:rPr lang="en-GB" baseline="0" dirty="0"/>
              <a:t> / Data Lake use case (e.g. Archiving)</a:t>
            </a:r>
            <a:endParaRPr lang="en-GB" dirty="0"/>
          </a:p>
          <a:p>
            <a:pPr marL="0" indent="0" eaLnBrk="1" hangingPunct="1">
              <a:buNone/>
            </a:pPr>
            <a:endParaRPr lang="en-US" dirty="0"/>
          </a:p>
        </p:txBody>
      </p:sp>
    </p:spTree>
    <p:extLst>
      <p:ext uri="{BB962C8B-B14F-4D97-AF65-F5344CB8AC3E}">
        <p14:creationId xmlns:p14="http://schemas.microsoft.com/office/powerpoint/2010/main" val="290934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29314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0" name="Shape 56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561" name="Shape 561"/>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extLst>
      <p:ext uri="{BB962C8B-B14F-4D97-AF65-F5344CB8AC3E}">
        <p14:creationId xmlns:p14="http://schemas.microsoft.com/office/powerpoint/2010/main" val="13761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83" name="Shape 6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161"/>
        <p:cNvGrpSpPr/>
        <p:nvPr/>
      </p:nvGrpSpPr>
      <p:grpSpPr>
        <a:xfrm>
          <a:off x="0" y="0"/>
          <a:ext cx="0" cy="0"/>
          <a:chOff x="0" y="0"/>
          <a:chExt cx="0" cy="0"/>
        </a:xfrm>
      </p:grpSpPr>
      <p:sp>
        <p:nvSpPr>
          <p:cNvPr id="162" name="Shape 162"/>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63" name="Shape 16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457200" y="1115808"/>
            <a:ext cx="8229600" cy="3507600"/>
          </a:xfrm>
          <a:prstGeom prst="rect">
            <a:avLst/>
          </a:prstGeom>
          <a:noFill/>
          <a:ln>
            <a:noFill/>
          </a:ln>
        </p:spPr>
        <p:txBody>
          <a:bodyPr lIns="91425" tIns="91425" rIns="91425" bIns="91425" anchor="t" anchorCtr="0"/>
          <a:lstStyle>
            <a:lvl1pPr marL="169862" marR="0" lvl="0" indent="-84137" algn="l" rtl="0">
              <a:lnSpc>
                <a:spcPct val="95000"/>
              </a:lnSpc>
              <a:spcBef>
                <a:spcPts val="600"/>
              </a:spcBef>
              <a:spcAft>
                <a:spcPts val="200"/>
              </a:spcAft>
              <a:buClr>
                <a:schemeClr val="dk1"/>
              </a:buClr>
              <a:buSzPct val="96428"/>
              <a:buFont typeface="Arial"/>
              <a:buChar char="•"/>
              <a:defRPr sz="1350" b="0" i="0" u="none" strike="noStrike" cap="none">
                <a:solidFill>
                  <a:schemeClr val="dk1"/>
                </a:solidFill>
                <a:latin typeface="Questrial"/>
                <a:ea typeface="Questrial"/>
                <a:cs typeface="Questrial"/>
                <a:sym typeface="Questrial"/>
              </a:defRPr>
            </a:lvl1pPr>
            <a:lvl2pPr marL="386953" marR="0" lvl="1" indent="-107553" algn="l" rtl="0">
              <a:lnSpc>
                <a:spcPct val="85000"/>
              </a:lnSpc>
              <a:spcBef>
                <a:spcPts val="200"/>
              </a:spcBef>
              <a:spcAft>
                <a:spcPts val="200"/>
              </a:spcAft>
              <a:buClr>
                <a:schemeClr val="dk1"/>
              </a:buClr>
              <a:buSzPct val="100000"/>
              <a:buFont typeface="Arial"/>
              <a:buChar char="–"/>
              <a:defRPr sz="1200" b="0" i="0" u="none" strike="noStrike" cap="none">
                <a:solidFill>
                  <a:schemeClr val="dk1"/>
                </a:solidFill>
                <a:latin typeface="Questrial"/>
                <a:ea typeface="Questrial"/>
                <a:cs typeface="Questrial"/>
                <a:sym typeface="Questrial"/>
              </a:defRPr>
            </a:lvl2pPr>
            <a:lvl3pPr marL="557212" marR="0" lvl="2" indent="-109537" algn="l" rtl="0">
              <a:lnSpc>
                <a:spcPct val="85000"/>
              </a:lnSpc>
              <a:spcBef>
                <a:spcPts val="200"/>
              </a:spcBef>
              <a:spcAft>
                <a:spcPts val="200"/>
              </a:spcAft>
              <a:buClr>
                <a:schemeClr val="dk1"/>
              </a:buClr>
              <a:buSzPct val="95454"/>
              <a:buFont typeface="Arial"/>
              <a:buChar char="-"/>
              <a:defRPr sz="1050" b="0" i="0" u="none" strike="noStrike" cap="none">
                <a:solidFill>
                  <a:schemeClr val="dk1"/>
                </a:solidFill>
                <a:latin typeface="Questrial"/>
                <a:ea typeface="Questrial"/>
                <a:cs typeface="Questrial"/>
                <a:sym typeface="Questrial"/>
              </a:defRPr>
            </a:lvl3pPr>
            <a:lvl4pPr marL="0" marR="0" lvl="3" indent="85725" algn="l" rtl="0">
              <a:lnSpc>
                <a:spcPct val="95000"/>
              </a:lnSpc>
              <a:spcBef>
                <a:spcPts val="600"/>
              </a:spcBef>
              <a:spcAft>
                <a:spcPts val="200"/>
              </a:spcAft>
              <a:buClr>
                <a:schemeClr val="dk1"/>
              </a:buClr>
              <a:buSzPct val="96428"/>
              <a:buFont typeface="Arial"/>
              <a:buChar char="​"/>
              <a:defRPr sz="1350" b="0" i="0" u="none" strike="noStrike" cap="none">
                <a:solidFill>
                  <a:schemeClr val="dk1"/>
                </a:solidFill>
                <a:latin typeface="Questrial"/>
                <a:ea typeface="Questrial"/>
                <a:cs typeface="Questrial"/>
                <a:sym typeface="Questrial"/>
              </a:defRPr>
            </a:lvl4pPr>
            <a:lvl5pPr marL="0" marR="0" lvl="4" indent="85725" algn="l" rtl="0">
              <a:lnSpc>
                <a:spcPct val="95000"/>
              </a:lnSpc>
              <a:spcBef>
                <a:spcPts val="600"/>
              </a:spcBef>
              <a:spcAft>
                <a:spcPts val="200"/>
              </a:spcAft>
              <a:buClr>
                <a:schemeClr val="accent1"/>
              </a:buClr>
              <a:buSzPct val="96428"/>
              <a:buFont typeface="Arial"/>
              <a:buChar char="​"/>
              <a:defRPr sz="135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23" name="Shape 223"/>
          <p:cNvSpPr txBox="1">
            <a:spLocks noGrp="1"/>
          </p:cNvSpPr>
          <p:nvPr>
            <p:ph type="body" idx="2"/>
          </p:nvPr>
        </p:nvSpPr>
        <p:spPr>
          <a:xfrm>
            <a:off x="457200" y="703404"/>
            <a:ext cx="8229600" cy="353100"/>
          </a:xfrm>
          <a:prstGeom prst="rect">
            <a:avLst/>
          </a:prstGeom>
          <a:noFill/>
          <a:ln>
            <a:noFill/>
          </a:ln>
        </p:spPr>
        <p:txBody>
          <a:bodyPr lIns="91425" tIns="91425" rIns="91425" bIns="91425" anchor="t" anchorCtr="0"/>
          <a:lstStyle>
            <a:lvl1pPr marL="0" marR="0" lvl="0" indent="0" algn="l" rtl="0">
              <a:lnSpc>
                <a:spcPct val="85000"/>
              </a:lnSpc>
              <a:spcBef>
                <a:spcPts val="0"/>
              </a:spcBef>
              <a:spcAft>
                <a:spcPts val="0"/>
              </a:spcAft>
              <a:buClr>
                <a:schemeClr val="dk1"/>
              </a:buClr>
              <a:buFont typeface="Arial"/>
              <a:buNone/>
              <a:defRPr sz="1350" b="0" i="0" u="none" strike="noStrike" cap="none">
                <a:solidFill>
                  <a:schemeClr val="dk1"/>
                </a:solidFill>
                <a:latin typeface="Questrial"/>
                <a:ea typeface="Questrial"/>
                <a:cs typeface="Questrial"/>
                <a:sym typeface="Questrial"/>
              </a:defRPr>
            </a:lvl1pPr>
            <a:lvl2pPr marL="457200" marR="0" lvl="1" indent="-228600" algn="l" rtl="0">
              <a:lnSpc>
                <a:spcPct val="85000"/>
              </a:lnSpc>
              <a:spcBef>
                <a:spcPts val="2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2pPr>
            <a:lvl3pPr marL="568325" marR="0" lvl="2" indent="-111125" algn="l" rtl="0">
              <a:lnSpc>
                <a:spcPct val="85000"/>
              </a:lnSpc>
              <a:spcBef>
                <a:spcPts val="2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3pPr>
            <a:lvl4pPr marL="0" marR="0" lvl="3" indent="0" algn="l" rtl="0">
              <a:lnSpc>
                <a:spcPct val="95000"/>
              </a:lnSpc>
              <a:spcBef>
                <a:spcPts val="6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4pPr>
            <a:lvl5pPr marL="0" marR="0" lvl="4" indent="0" algn="l" rtl="0">
              <a:lnSpc>
                <a:spcPct val="95000"/>
              </a:lnSpc>
              <a:spcBef>
                <a:spcPts val="6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24" name="Shape 224"/>
          <p:cNvSpPr txBox="1">
            <a:spLocks noGrp="1"/>
          </p:cNvSpPr>
          <p:nvPr>
            <p:ph type="title"/>
          </p:nvPr>
        </p:nvSpPr>
        <p:spPr>
          <a:xfrm>
            <a:off x="457200" y="128590"/>
            <a:ext cx="8229600" cy="5262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25" name="Shape 225"/>
          <p:cNvSpPr txBox="1">
            <a:spLocks noGrp="1"/>
          </p:cNvSpPr>
          <p:nvPr>
            <p:ph type="ftr" idx="11"/>
          </p:nvPr>
        </p:nvSpPr>
        <p:spPr>
          <a:xfrm>
            <a:off x="457200" y="4918189"/>
            <a:ext cx="9288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
        <p:nvSpPr>
          <p:cNvPr id="226" name="Shape 226"/>
          <p:cNvSpPr txBox="1">
            <a:spLocks noGrp="1"/>
          </p:cNvSpPr>
          <p:nvPr>
            <p:ph type="body" idx="3"/>
          </p:nvPr>
        </p:nvSpPr>
        <p:spPr>
          <a:xfrm>
            <a:off x="3297994" y="4943708"/>
            <a:ext cx="2547900" cy="106200"/>
          </a:xfrm>
          <a:prstGeom prst="rect">
            <a:avLst/>
          </a:prstGeom>
          <a:noFill/>
          <a:ln>
            <a:noFill/>
          </a:ln>
        </p:spPr>
        <p:txBody>
          <a:bodyPr lIns="91425" tIns="91425" rIns="91425" bIns="91425" anchor="t" anchorCtr="0"/>
          <a:lstStyle>
            <a:lvl1pPr marL="0" marR="0" lvl="0" indent="0" algn="ctr" rtl="0">
              <a:lnSpc>
                <a:spcPct val="85000"/>
              </a:lnSpc>
              <a:spcBef>
                <a:spcPts val="0"/>
              </a:spcBef>
              <a:spcAft>
                <a:spcPts val="0"/>
              </a:spcAft>
              <a:buClr>
                <a:srgbClr val="4FB0FF"/>
              </a:buClr>
              <a:buFont typeface="Arial"/>
              <a:buNone/>
              <a:defRPr sz="525" b="1" i="0" u="none" strike="noStrike" cap="none">
                <a:solidFill>
                  <a:srgbClr val="4FB0FF"/>
                </a:solidFill>
                <a:latin typeface="Questrial"/>
                <a:ea typeface="Questrial"/>
                <a:cs typeface="Questrial"/>
                <a:sym typeface="Questrial"/>
              </a:defRPr>
            </a:lvl1pPr>
            <a:lvl2pPr marL="457200" marR="0" lvl="1" indent="-228600" algn="l" rtl="0">
              <a:lnSpc>
                <a:spcPct val="85000"/>
              </a:lnSpc>
              <a:spcBef>
                <a:spcPts val="2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2pPr>
            <a:lvl3pPr marL="568325" marR="0" lvl="2" indent="-111125" algn="l" rtl="0">
              <a:lnSpc>
                <a:spcPct val="85000"/>
              </a:lnSpc>
              <a:spcBef>
                <a:spcPts val="2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3pPr>
            <a:lvl4pPr marL="0" marR="0" lvl="3" indent="0" algn="l" rtl="0">
              <a:lnSpc>
                <a:spcPct val="95000"/>
              </a:lnSpc>
              <a:spcBef>
                <a:spcPts val="6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4pPr>
            <a:lvl5pPr marL="0" marR="0" lvl="4" indent="0" algn="l" rtl="0">
              <a:lnSpc>
                <a:spcPct val="95000"/>
              </a:lnSpc>
              <a:spcBef>
                <a:spcPts val="600"/>
              </a:spcBef>
              <a:spcAft>
                <a:spcPts val="200"/>
              </a:spcAft>
              <a:buClr>
                <a:schemeClr val="accent2"/>
              </a:buClr>
              <a:buFont typeface="Arial"/>
              <a:buNone/>
              <a:defRPr sz="1200" b="0" i="0" u="none" strike="noStrike" cap="none">
                <a:solidFill>
                  <a:schemeClr val="accent2"/>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ody Text (Grey) - 32pt   ">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301950" y="1187750"/>
            <a:ext cx="8587800" cy="3345600"/>
          </a:xfrm>
          <a:prstGeom prst="rect">
            <a:avLst/>
          </a:prstGeom>
          <a:noFill/>
          <a:ln>
            <a:noFill/>
          </a:ln>
        </p:spPr>
        <p:txBody>
          <a:bodyPr lIns="91425" tIns="91425" rIns="91425" bIns="91425" anchor="t" anchorCtr="0"/>
          <a:lstStyle>
            <a:lvl1pPr marL="0" marR="0" lvl="0" indent="0" algn="l" rtl="0">
              <a:spcBef>
                <a:spcPts val="864"/>
              </a:spcBef>
              <a:spcAft>
                <a:spcPts val="0"/>
              </a:spcAft>
              <a:buClr>
                <a:srgbClr val="474746"/>
              </a:buClr>
              <a:buFont typeface="Arial"/>
              <a:buNone/>
              <a:defRPr sz="3200" b="0" i="0" u="none" strike="noStrike" cap="none">
                <a:solidFill>
                  <a:srgbClr val="474746"/>
                </a:solidFill>
                <a:latin typeface="Helvetica Neue"/>
                <a:ea typeface="Helvetica Neue"/>
                <a:cs typeface="Helvetica Neue"/>
                <a:sym typeface="Helvetica Neue"/>
              </a:defRPr>
            </a:lvl1pPr>
            <a:lvl2pPr marL="0" marR="0" lvl="1" indent="0" algn="l" rtl="0">
              <a:spcBef>
                <a:spcPts val="864"/>
              </a:spcBef>
              <a:spcAft>
                <a:spcPts val="0"/>
              </a:spcAft>
              <a:buClr>
                <a:srgbClr val="474746"/>
              </a:buClr>
              <a:buFont typeface="Arial"/>
              <a:buNone/>
              <a:defRPr sz="2800" b="0" i="0" u="none" strike="noStrike" cap="none">
                <a:solidFill>
                  <a:srgbClr val="474746"/>
                </a:solidFill>
                <a:latin typeface="Helvetica Neue"/>
                <a:ea typeface="Helvetica Neue"/>
                <a:cs typeface="Helvetica Neue"/>
                <a:sym typeface="Helvetica Neue"/>
              </a:defRPr>
            </a:lvl2pPr>
            <a:lvl3pPr marL="0" marR="0" lvl="2" indent="0" algn="l" rtl="0">
              <a:spcBef>
                <a:spcPts val="864"/>
              </a:spcBef>
              <a:spcAft>
                <a:spcPts val="0"/>
              </a:spcAft>
              <a:buClr>
                <a:srgbClr val="474746"/>
              </a:buClr>
              <a:buFont typeface="Arial"/>
              <a:buNone/>
              <a:defRPr sz="2400" b="0" i="0" u="none" strike="noStrike" cap="none">
                <a:solidFill>
                  <a:srgbClr val="474746"/>
                </a:solidFill>
                <a:latin typeface="Helvetica Neue"/>
                <a:ea typeface="Helvetica Neue"/>
                <a:cs typeface="Helvetica Neue"/>
                <a:sym typeface="Helvetica Neue"/>
              </a:defRPr>
            </a:lvl3pPr>
            <a:lvl4pPr marL="0" marR="0" lvl="3" indent="0" algn="l" rtl="0">
              <a:spcBef>
                <a:spcPts val="864"/>
              </a:spcBef>
              <a:spcAft>
                <a:spcPts val="0"/>
              </a:spcAft>
              <a:buClr>
                <a:srgbClr val="474746"/>
              </a:buClr>
              <a:buFont typeface="Arial"/>
              <a:buNone/>
              <a:defRPr sz="1600" b="0" i="0" u="none" strike="noStrike" cap="none">
                <a:solidFill>
                  <a:srgbClr val="474746"/>
                </a:solidFill>
                <a:latin typeface="Helvetica Neue"/>
                <a:ea typeface="Helvetica Neue"/>
                <a:cs typeface="Helvetica Neue"/>
                <a:sym typeface="Helvetica Neue"/>
              </a:defRPr>
            </a:lvl4pPr>
            <a:lvl5pPr marL="0" marR="0" lvl="4" indent="0" algn="l" rtl="0">
              <a:spcBef>
                <a:spcPts val="864"/>
              </a:spcBef>
              <a:spcAft>
                <a:spcPts val="0"/>
              </a:spcAft>
              <a:buClr>
                <a:srgbClr val="474746"/>
              </a:buClr>
              <a:buFont typeface="Arial"/>
              <a:buNone/>
              <a:defRPr sz="1200" b="0" i="0" u="none" strike="noStrike" cap="none">
                <a:solidFill>
                  <a:srgbClr val="474746"/>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9" name="Shape 229"/>
          <p:cNvSpPr txBox="1">
            <a:spLocks noGrp="1"/>
          </p:cNvSpPr>
          <p:nvPr>
            <p:ph type="body" idx="2"/>
          </p:nvPr>
        </p:nvSpPr>
        <p:spPr>
          <a:xfrm>
            <a:off x="923613" y="608370"/>
            <a:ext cx="7887900" cy="381599"/>
          </a:xfrm>
          <a:prstGeom prst="rect">
            <a:avLst/>
          </a:prstGeom>
          <a:noFill/>
          <a:ln>
            <a:noFill/>
          </a:ln>
        </p:spPr>
        <p:txBody>
          <a:bodyPr lIns="91425" tIns="91425" rIns="91425" bIns="91425" anchor="t" anchorCtr="0"/>
          <a:lstStyle>
            <a:lvl1pPr marL="0" marR="0" lvl="0" indent="0" algn="r" rtl="0">
              <a:spcBef>
                <a:spcPts val="480"/>
              </a:spcBef>
              <a:buClr>
                <a:srgbClr val="FFFFFF"/>
              </a:buClr>
              <a:buFont typeface="Arial"/>
              <a:buNone/>
              <a:defRPr sz="2400" b="0" i="0" u="none" strike="noStrike" cap="none">
                <a:solidFill>
                  <a:srgbClr val="FFFFFF"/>
                </a:solidFill>
                <a:latin typeface="Helvetica Neue"/>
                <a:ea typeface="Helvetica Neue"/>
                <a:cs typeface="Helvetica Neue"/>
                <a:sym typeface="Helvetica Neue"/>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5307" y="128016"/>
            <a:ext cx="5648693" cy="9144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r>
              <a:rPr lang="en-US"/>
              <a:t>Click icon to add picture</a:t>
            </a:r>
            <a:endParaRPr lang="en-US" dirty="0"/>
          </a:p>
        </p:txBody>
      </p:sp>
      <p:sp>
        <p:nvSpPr>
          <p:cNvPr id="10" name="Content Placeholder 2"/>
          <p:cNvSpPr>
            <a:spLocks noGrp="1"/>
          </p:cNvSpPr>
          <p:nvPr>
            <p:ph idx="12"/>
          </p:nvPr>
        </p:nvSpPr>
        <p:spPr bwMode="gray">
          <a:xfrm>
            <a:off x="3511296" y="1152143"/>
            <a:ext cx="5164694" cy="3511296"/>
          </a:xfrm>
        </p:spPr>
        <p:txBody>
          <a:bodyPr>
            <a:noAutofit/>
          </a:bodyPr>
          <a:lstStyle>
            <a:lvl1pPr>
              <a:spcBef>
                <a:spcPts val="400"/>
              </a:spcBef>
              <a:spcAft>
                <a:spcPts val="200"/>
              </a:spcAft>
              <a:defRPr sz="2000"/>
            </a:lvl1pPr>
            <a:lvl2pPr marL="515938" indent="-230188">
              <a:spcBef>
                <a:spcPts val="200"/>
              </a:spcBef>
              <a:spcAft>
                <a:spcPts val="200"/>
              </a:spcAft>
              <a:defRPr sz="1800"/>
            </a:lvl2pPr>
            <a:lvl3pPr marL="687388" indent="-171450">
              <a:spcBef>
                <a:spcPts val="200"/>
              </a:spcBef>
              <a:spcAft>
                <a:spcPts val="200"/>
              </a:spcAft>
              <a:defRPr sz="16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1" name="Footer Placeholder 24"/>
          <p:cNvSpPr>
            <a:spLocks noGrp="1"/>
          </p:cNvSpPr>
          <p:nvPr>
            <p:ph type="ftr" sz="quarter" idx="3"/>
          </p:nvPr>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a:solidFill>
                  <a:srgbClr val="D8D8D8">
                    <a:lumMod val="75000"/>
                  </a:srgbClr>
                </a:solidFill>
              </a:rPr>
              <a:t>© 2017 Think Big Analytics</a:t>
            </a:r>
            <a:endParaRPr lang="en-US" dirty="0">
              <a:solidFill>
                <a:srgbClr val="D8D8D8">
                  <a:lumMod val="75000"/>
                </a:srgbClr>
              </a:solidFill>
            </a:endParaRPr>
          </a:p>
        </p:txBody>
      </p:sp>
      <p:sp>
        <p:nvSpPr>
          <p:cNvPr id="12" name="Text Placeholder 15"/>
          <p:cNvSpPr>
            <a:spLocks noGrp="1"/>
          </p:cNvSpPr>
          <p:nvPr>
            <p:ph type="body" sz="quarter" idx="21" hasCustomPrompt="1"/>
          </p:nvPr>
        </p:nvSpPr>
        <p:spPr bwMode="gray">
          <a:xfrm>
            <a:off x="1600200" y="4855464"/>
            <a:ext cx="1371600"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275322394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424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228601"/>
            <a:ext cx="8229600" cy="526298"/>
          </a:xfrm>
          <a:prstGeom prst="rect">
            <a:avLst/>
          </a:prstGeom>
        </p:spPr>
        <p:txBody>
          <a:bodyPr anchor="t" anchorCtr="0"/>
          <a:lstStyle>
            <a:lvl1pPr>
              <a:defRPr/>
            </a:lvl1pPr>
          </a:lstStyle>
          <a:p>
            <a:r>
              <a:rPr lang="en-US" dirty="0"/>
              <a:t>Click to Edit Master Title Style</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 2017 Think Big Analytics</a:t>
            </a:r>
            <a:endParaRPr lang="en-US" dirty="0"/>
          </a:p>
        </p:txBody>
      </p:sp>
    </p:spTree>
    <p:extLst>
      <p:ext uri="{BB962C8B-B14F-4D97-AF65-F5344CB8AC3E}">
        <p14:creationId xmlns:p14="http://schemas.microsoft.com/office/powerpoint/2010/main" val="177303002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373235"/>
            <a:ext cx="9144000" cy="397032"/>
          </a:xfrm>
          <a:solidFill>
            <a:schemeClr val="bg1"/>
          </a:solidFill>
        </p:spPr>
        <p:txBody>
          <a:bodyPr lIns="457200" tIns="45720" rIns="457200" bIns="45720" anchor="ctr" anchorCtr="1">
            <a:spAutoFit/>
          </a:bodyPr>
          <a:lstStyle>
            <a:lvl1pPr marL="0" indent="0" algn="ctr">
              <a:lnSpc>
                <a:spcPct val="110000"/>
              </a:lnSpc>
              <a:spcBef>
                <a:spcPts val="150"/>
              </a:spcBef>
              <a:spcAft>
                <a:spcPts val="150"/>
              </a:spcAft>
              <a:buFontTx/>
              <a:buNone/>
              <a:defRPr sz="1800">
                <a:solidFill>
                  <a:schemeClr val="accent1"/>
                </a:solidFill>
              </a:defRPr>
            </a:lvl1pPr>
            <a:lvl2pPr marL="257175" indent="-257175" algn="ctr">
              <a:lnSpc>
                <a:spcPct val="100000"/>
              </a:lnSpc>
              <a:spcBef>
                <a:spcPts val="0"/>
              </a:spcBef>
              <a:spcAft>
                <a:spcPts val="150"/>
              </a:spcAft>
              <a:buFont typeface="Arial" panose="020B0604020202020204" pitchFamily="34" charset="0"/>
              <a:buChar char="​"/>
              <a:defRPr sz="1350">
                <a:solidFill>
                  <a:schemeClr val="accent1"/>
                </a:solidFill>
              </a:defRPr>
            </a:lvl2pPr>
            <a:lvl3pPr marL="214313" indent="-214313" algn="ctr">
              <a:lnSpc>
                <a:spcPct val="85000"/>
              </a:lnSpc>
              <a:spcBef>
                <a:spcPts val="450"/>
              </a:spcBef>
              <a:spcAft>
                <a:spcPts val="150"/>
              </a:spcAft>
              <a:buFont typeface="Arial" panose="020B0604020202020204" pitchFamily="34" charset="0"/>
              <a:buChar char="​"/>
              <a:defRPr sz="1050" b="1">
                <a:solidFill>
                  <a:schemeClr val="accent1"/>
                </a:solidFill>
              </a:defRPr>
            </a:lvl3pPr>
            <a:lvl4pPr marL="257175" indent="-257175" algn="ctr">
              <a:lnSpc>
                <a:spcPct val="85000"/>
              </a:lnSpc>
              <a:spcBef>
                <a:spcPts val="150"/>
              </a:spcBef>
              <a:spcAft>
                <a:spcPts val="150"/>
              </a:spcAft>
              <a:buFont typeface="Arial" panose="020B0604020202020204" pitchFamily="34" charset="0"/>
              <a:buChar char="​"/>
              <a:defRPr sz="1050" b="0">
                <a:solidFill>
                  <a:schemeClr val="accent1"/>
                </a:solidFill>
              </a:defRPr>
            </a:lvl4pPr>
            <a:lvl5pPr marL="257175" indent="-257175" algn="ctr">
              <a:lnSpc>
                <a:spcPct val="85000"/>
              </a:lnSpc>
              <a:spcBef>
                <a:spcPts val="150"/>
              </a:spcBef>
              <a:spcAft>
                <a:spcPts val="150"/>
              </a:spcAft>
              <a:buFont typeface="Arial" panose="020B0604020202020204" pitchFamily="34" charset="0"/>
              <a:buChar char="​"/>
              <a:defRPr sz="1050" b="0">
                <a:solidFill>
                  <a:schemeClr val="accent1"/>
                </a:solidFill>
              </a:defRPr>
            </a:lvl5pPr>
          </a:lstStyle>
          <a:p>
            <a:pPr lvl="0"/>
            <a:r>
              <a:rPr lang="en-US" dirty="0"/>
              <a:t>Click To Edit Master Text Styles</a:t>
            </a:r>
          </a:p>
        </p:txBody>
      </p:sp>
      <p:sp>
        <p:nvSpPr>
          <p:cNvPr id="8" name="TextBox 7"/>
          <p:cNvSpPr txBox="1"/>
          <p:nvPr userDrawn="1"/>
        </p:nvSpPr>
        <p:spPr>
          <a:xfrm>
            <a:off x="187082" y="4917187"/>
            <a:ext cx="99387" cy="98168"/>
          </a:xfrm>
          <a:prstGeom prst="rect">
            <a:avLst/>
          </a:prstGeom>
          <a:noFill/>
        </p:spPr>
        <p:txBody>
          <a:bodyPr wrap="none" lIns="0" tIns="0" rIns="0" bIns="0" rtlCol="0">
            <a:spAutoFit/>
          </a:bodyPr>
          <a:lstStyle/>
          <a:p>
            <a:pPr algn="r"/>
            <a:fld id="{0C8E8817-043E-4BA1-A90E-6FB9FA409362}" type="slidenum">
              <a:rPr lang="en-US" sz="638" smtClean="0">
                <a:solidFill>
                  <a:srgbClr val="D8D8D8"/>
                </a:solidFill>
              </a:rPr>
              <a:pPr algn="r"/>
              <a:t>‹#›</a:t>
            </a:fld>
            <a:endParaRPr lang="en-US" sz="638" dirty="0">
              <a:solidFill>
                <a:srgbClr val="D8D8D8"/>
              </a:solidFill>
            </a:endParaRPr>
          </a:p>
        </p:txBody>
      </p:sp>
    </p:spTree>
    <p:extLst>
      <p:ext uri="{BB962C8B-B14F-4D97-AF65-F5344CB8AC3E}">
        <p14:creationId xmlns:p14="http://schemas.microsoft.com/office/powerpoint/2010/main" val="309379456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End Slide">
    <p:spTree>
      <p:nvGrpSpPr>
        <p:cNvPr id="1" name="Shape 362"/>
        <p:cNvGrpSpPr/>
        <p:nvPr/>
      </p:nvGrpSpPr>
      <p:grpSpPr>
        <a:xfrm>
          <a:off x="0" y="0"/>
          <a:ext cx="0" cy="0"/>
          <a:chOff x="0" y="0"/>
          <a:chExt cx="0" cy="0"/>
        </a:xfrm>
      </p:grpSpPr>
      <p:sp>
        <p:nvSpPr>
          <p:cNvPr id="363" name="Shape 363"/>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a:solidFill>
                  <a:srgbClr val="A2A2A2"/>
                </a:solidFill>
                <a:latin typeface="Century Gothic"/>
                <a:ea typeface="Century Gothic"/>
                <a:cs typeface="Century Gothic"/>
                <a:sym typeface="Century Gothic"/>
              </a:rPr>
              <a:t>‹#›</a:t>
            </a:fld>
            <a:endParaRPr lang="en" sz="700">
              <a:solidFill>
                <a:srgbClr val="A2A2A2"/>
              </a:solidFill>
              <a:latin typeface="Century Gothic"/>
              <a:ea typeface="Century Gothic"/>
              <a:cs typeface="Century Gothic"/>
              <a:sym typeface="Century Gothic"/>
            </a:endParaRPr>
          </a:p>
        </p:txBody>
      </p:sp>
      <p:sp>
        <p:nvSpPr>
          <p:cNvPr id="364" name="Shape 364"/>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
        <p:nvSpPr>
          <p:cNvPr id="365" name="Shape 36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6" name="Shape 36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pic>
        <p:nvPicPr>
          <p:cNvPr id="367" name="Shape 367" descr="Think-Big-Logo-Big.png"/>
          <p:cNvPicPr preferRelativeResize="0"/>
          <p:nvPr/>
        </p:nvPicPr>
        <p:blipFill rotWithShape="1">
          <a:blip r:embed="rId2">
            <a:alphaModFix/>
          </a:blip>
          <a:srcRect/>
          <a:stretch/>
        </p:blipFill>
        <p:spPr>
          <a:xfrm>
            <a:off x="3505200" y="1519886"/>
            <a:ext cx="2133600" cy="2103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0" y="1890896"/>
            <a:ext cx="9144000" cy="15195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70" name="Shape 370"/>
          <p:cNvSpPr txBox="1"/>
          <p:nvPr/>
        </p:nvSpPr>
        <p:spPr>
          <a:xfrm>
            <a:off x="5905905" y="220686"/>
            <a:ext cx="3100500" cy="3231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500">
                <a:solidFill>
                  <a:srgbClr val="898989"/>
                </a:solidFill>
                <a:latin typeface="Century Gothic"/>
                <a:ea typeface="Century Gothic"/>
                <a:cs typeface="Century Gothic"/>
                <a:sym typeface="Century Gothic"/>
              </a:rPr>
              <a:t>MAKING BIG DATA COME ALIVE</a:t>
            </a:r>
          </a:p>
        </p:txBody>
      </p:sp>
      <p:pic>
        <p:nvPicPr>
          <p:cNvPr id="371" name="Shape 371" descr="Think-Big-Logo-PPT.png"/>
          <p:cNvPicPr preferRelativeResize="0"/>
          <p:nvPr/>
        </p:nvPicPr>
        <p:blipFill rotWithShape="1">
          <a:blip r:embed="rId2">
            <a:alphaModFix/>
          </a:blip>
          <a:srcRect l="11613" t="14420"/>
          <a:stretch/>
        </p:blipFill>
        <p:spPr>
          <a:xfrm>
            <a:off x="-1" y="1"/>
            <a:ext cx="1812600" cy="1730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74" name="Shape 374"/>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75" name="Shape 375"/>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376" name="Shape 376"/>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77" name="Shape 37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8" name="Shape 37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
        <p:nvSpPr>
          <p:cNvPr id="379" name="Shape 379"/>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82" name="Shape 382"/>
          <p:cNvSpPr txBox="1">
            <a:spLocks noGrp="1"/>
          </p:cNvSpPr>
          <p:nvPr>
            <p:ph type="body" idx="1"/>
          </p:nvPr>
        </p:nvSpPr>
        <p:spPr>
          <a:xfrm>
            <a:off x="457200" y="1216151"/>
            <a:ext cx="82296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3" name="Shape 38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84" name="Shape 384"/>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66" name="Shape 166"/>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7" name="Shape 167"/>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Questrial"/>
              <a:ea typeface="Questrial"/>
              <a:cs typeface="Questrial"/>
              <a:sym typeface="Questrial"/>
            </a:endParaRPr>
          </a:p>
        </p:txBody>
      </p:sp>
      <p:sp>
        <p:nvSpPr>
          <p:cNvPr id="168" name="Shape 168"/>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69" name="Shape 169"/>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70" name="Shape 17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
        <p:nvSpPr>
          <p:cNvPr id="171" name="Shape 171"/>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Questrial"/>
                <a:ea typeface="Questrial"/>
                <a:cs typeface="Questrial"/>
                <a:sym typeface="Questrial"/>
              </a:rPr>
              <a:t>‹#›</a:t>
            </a:fld>
            <a:endParaRPr lang="en" sz="850">
              <a:solidFill>
                <a:srgbClr val="6C6C6C"/>
              </a:solidFill>
              <a:latin typeface="Questrial"/>
              <a:ea typeface="Questrial"/>
              <a:cs typeface="Questrial"/>
              <a:sym typeface="Quest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385"/>
        <p:cNvGrpSpPr/>
        <p:nvPr/>
      </p:nvGrpSpPr>
      <p:grpSpPr>
        <a:xfrm>
          <a:off x="0" y="0"/>
          <a:ext cx="0" cy="0"/>
          <a:chOff x="0" y="0"/>
          <a:chExt cx="0" cy="0"/>
        </a:xfrm>
      </p:grpSpPr>
      <p:sp>
        <p:nvSpPr>
          <p:cNvPr id="386" name="Shape 386"/>
          <p:cNvSpPr>
            <a:spLocks noGrp="1"/>
          </p:cNvSpPr>
          <p:nvPr>
            <p:ph type="pic" idx="2"/>
          </p:nvPr>
        </p:nvSpPr>
        <p:spPr>
          <a:xfrm>
            <a:off x="48006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7" name="Shape 387"/>
          <p:cNvSpPr txBox="1">
            <a:spLocks noGrp="1"/>
          </p:cNvSpPr>
          <p:nvPr>
            <p:ph type="body" idx="1"/>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88" name="Shape 388"/>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89" name="Shape 389"/>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0" name="Shape 39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4800600" y="1216187"/>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3" name="Shape 393"/>
          <p:cNvSpPr txBox="1">
            <a:spLocks noGrp="1"/>
          </p:cNvSpPr>
          <p:nvPr>
            <p:ph type="body" idx="2"/>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4" name="Shape 394"/>
          <p:cNvSpPr txBox="1">
            <a:spLocks noGrp="1"/>
          </p:cNvSpPr>
          <p:nvPr>
            <p:ph type="title"/>
          </p:nvPr>
        </p:nvSpPr>
        <p:spPr>
          <a:xfrm>
            <a:off x="457200" y="173734"/>
            <a:ext cx="7229700" cy="6999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95" name="Shape 39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6" name="Shape 39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9" name="Shape 399"/>
          <p:cNvSpPr txBox="1">
            <a:spLocks noGrp="1"/>
          </p:cNvSpPr>
          <p:nvPr>
            <p:ph type="body" idx="2"/>
          </p:nvPr>
        </p:nvSpPr>
        <p:spPr>
          <a:xfrm>
            <a:off x="33528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00" name="Shape 400"/>
          <p:cNvSpPr txBox="1">
            <a:spLocks noGrp="1"/>
          </p:cNvSpPr>
          <p:nvPr>
            <p:ph type="body" idx="3"/>
          </p:nvPr>
        </p:nvSpPr>
        <p:spPr>
          <a:xfrm>
            <a:off x="62484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01" name="Shape 401"/>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
        <p:nvSpPr>
          <p:cNvPr id="402" name="Shape 40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03" name="Shape 40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404"/>
        <p:cNvGrpSpPr/>
        <p:nvPr/>
      </p:nvGrpSpPr>
      <p:grpSpPr>
        <a:xfrm>
          <a:off x="0" y="0"/>
          <a:ext cx="0" cy="0"/>
          <a:chOff x="0" y="0"/>
          <a:chExt cx="0" cy="0"/>
        </a:xfrm>
      </p:grpSpPr>
      <p:sp>
        <p:nvSpPr>
          <p:cNvPr id="405" name="Shape 405"/>
          <p:cNvSpPr>
            <a:spLocks noGrp="1"/>
          </p:cNvSpPr>
          <p:nvPr>
            <p:ph type="pic" idx="2"/>
          </p:nvPr>
        </p:nvSpPr>
        <p:spPr>
          <a:xfrm>
            <a:off x="6258796"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06" name="Shape 406"/>
          <p:cNvSpPr txBox="1">
            <a:spLocks noGrp="1"/>
          </p:cNvSpPr>
          <p:nvPr>
            <p:ph type="body" idx="1"/>
          </p:nvPr>
        </p:nvSpPr>
        <p:spPr>
          <a:xfrm>
            <a:off x="4572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07" name="Shape 40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08" name="Shape 40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9" name="Shape 40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410"/>
        <p:cNvGrpSpPr/>
        <p:nvPr/>
      </p:nvGrpSpPr>
      <p:grpSpPr>
        <a:xfrm>
          <a:off x="0" y="0"/>
          <a:ext cx="0" cy="0"/>
          <a:chOff x="0" y="0"/>
          <a:chExt cx="0" cy="0"/>
        </a:xfrm>
      </p:grpSpPr>
      <p:sp>
        <p:nvSpPr>
          <p:cNvPr id="411" name="Shape 411"/>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12" name="Shape 412"/>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13" name="Shape 413"/>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14" name="Shape 414"/>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5" name="Shape 415"/>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18" name="Shape 41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9" name="Shape 41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p:spTree>
      <p:nvGrpSpPr>
        <p:cNvPr id="1" name="Shape 420"/>
        <p:cNvGrpSpPr/>
        <p:nvPr/>
      </p:nvGrpSpPr>
      <p:grpSpPr>
        <a:xfrm>
          <a:off x="0" y="0"/>
          <a:ext cx="0" cy="0"/>
          <a:chOff x="0" y="0"/>
          <a:chExt cx="0" cy="0"/>
        </a:xfrm>
      </p:grpSpPr>
      <p:sp>
        <p:nvSpPr>
          <p:cNvPr id="421" name="Shape 42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2" name="Shape 422"/>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25" name="Shape 425"/>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D8D8D8"/>
                </a:solidFill>
                <a:latin typeface="Century Gothic"/>
                <a:ea typeface="Century Gothic"/>
                <a:cs typeface="Century Gothic"/>
                <a:sym typeface="Century Gothic"/>
              </a:rPr>
              <a:t>‹#›</a:t>
            </a:fld>
            <a:endParaRPr lang="en" sz="850">
              <a:solidFill>
                <a:srgbClr val="D8D8D8"/>
              </a:solidFill>
              <a:latin typeface="Century Gothic"/>
              <a:ea typeface="Century Gothic"/>
              <a:cs typeface="Century Gothic"/>
              <a:sym typeface="Century Gothic"/>
            </a:endParaRPr>
          </a:p>
        </p:txBody>
      </p:sp>
      <p:sp>
        <p:nvSpPr>
          <p:cNvPr id="426" name="Shape 426"/>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7" name="Shape 427"/>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0" y="1890896"/>
            <a:ext cx="9144000" cy="15195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Questrial"/>
                <a:ea typeface="Questrial"/>
                <a:cs typeface="Questrial"/>
                <a:sym typeface="Questrial"/>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Questrial"/>
                <a:ea typeface="Questrial"/>
                <a:cs typeface="Questrial"/>
                <a:sym typeface="Questrial"/>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Questrial"/>
                <a:ea typeface="Questrial"/>
                <a:cs typeface="Questrial"/>
                <a:sym typeface="Questrial"/>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Questrial"/>
                <a:ea typeface="Questrial"/>
                <a:cs typeface="Questrial"/>
                <a:sym typeface="Questrial"/>
              </a:defRPr>
            </a:lvl9pPr>
          </a:lstStyle>
          <a:p>
            <a:endParaRPr/>
          </a:p>
        </p:txBody>
      </p:sp>
      <p:pic>
        <p:nvPicPr>
          <p:cNvPr id="183" name="Shape 183" descr="Think-Big-Logo-PPT.png"/>
          <p:cNvPicPr preferRelativeResize="0"/>
          <p:nvPr/>
        </p:nvPicPr>
        <p:blipFill rotWithShape="1">
          <a:blip r:embed="rId2">
            <a:alphaModFix/>
          </a:blip>
          <a:srcRect/>
          <a:stretch/>
        </p:blipFill>
        <p:spPr>
          <a:xfrm>
            <a:off x="-1" y="1"/>
            <a:ext cx="1812600" cy="17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184"/>
        <p:cNvGrpSpPr/>
        <p:nvPr/>
      </p:nvGrpSpPr>
      <p:grpSpPr>
        <a:xfrm>
          <a:off x="0" y="0"/>
          <a:ext cx="0" cy="0"/>
          <a:chOff x="0" y="0"/>
          <a:chExt cx="0" cy="0"/>
        </a:xfrm>
      </p:grpSpPr>
      <p:sp>
        <p:nvSpPr>
          <p:cNvPr id="185" name="Shape 185"/>
          <p:cNvSpPr>
            <a:spLocks noGrp="1"/>
          </p:cNvSpPr>
          <p:nvPr>
            <p:ph type="pic" idx="2"/>
          </p:nvPr>
        </p:nvSpPr>
        <p:spPr>
          <a:xfrm>
            <a:off x="48006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86" name="Shape 186"/>
          <p:cNvSpPr txBox="1">
            <a:spLocks noGrp="1"/>
          </p:cNvSpPr>
          <p:nvPr>
            <p:ph type="body" idx="1"/>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87" name="Shape 187"/>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88" name="Shape 18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89" name="Shape 18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4800600" y="1216187"/>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92" name="Shape 192"/>
          <p:cNvSpPr txBox="1">
            <a:spLocks noGrp="1"/>
          </p:cNvSpPr>
          <p:nvPr>
            <p:ph type="body" idx="2"/>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93" name="Shape 193"/>
          <p:cNvSpPr txBox="1">
            <a:spLocks noGrp="1"/>
          </p:cNvSpPr>
          <p:nvPr>
            <p:ph type="title"/>
          </p:nvPr>
        </p:nvSpPr>
        <p:spPr>
          <a:xfrm>
            <a:off x="457200" y="173734"/>
            <a:ext cx="7229700" cy="6999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4" name="Shape 194"/>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95" name="Shape 195"/>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98" name="Shape 198"/>
          <p:cNvSpPr txBox="1">
            <a:spLocks noGrp="1"/>
          </p:cNvSpPr>
          <p:nvPr>
            <p:ph type="body" idx="2"/>
          </p:nvPr>
        </p:nvSpPr>
        <p:spPr>
          <a:xfrm>
            <a:off x="33528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99" name="Shape 199"/>
          <p:cNvSpPr txBox="1">
            <a:spLocks noGrp="1"/>
          </p:cNvSpPr>
          <p:nvPr>
            <p:ph type="body" idx="3"/>
          </p:nvPr>
        </p:nvSpPr>
        <p:spPr>
          <a:xfrm>
            <a:off x="62484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00" name="Shape 20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
        <p:nvSpPr>
          <p:cNvPr id="201" name="Shape 201"/>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02" name="Shape 202"/>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203"/>
        <p:cNvGrpSpPr/>
        <p:nvPr/>
      </p:nvGrpSpPr>
      <p:grpSpPr>
        <a:xfrm>
          <a:off x="0" y="0"/>
          <a:ext cx="0" cy="0"/>
          <a:chOff x="0" y="0"/>
          <a:chExt cx="0" cy="0"/>
        </a:xfrm>
      </p:grpSpPr>
      <p:sp>
        <p:nvSpPr>
          <p:cNvPr id="204" name="Shape 204"/>
          <p:cNvSpPr>
            <a:spLocks noGrp="1"/>
          </p:cNvSpPr>
          <p:nvPr>
            <p:ph type="pic" idx="2"/>
          </p:nvPr>
        </p:nvSpPr>
        <p:spPr>
          <a:xfrm>
            <a:off x="6258796"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05" name="Shape 205"/>
          <p:cNvSpPr txBox="1">
            <a:spLocks noGrp="1"/>
          </p:cNvSpPr>
          <p:nvPr>
            <p:ph type="body" idx="1"/>
          </p:nvPr>
        </p:nvSpPr>
        <p:spPr>
          <a:xfrm>
            <a:off x="4572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06" name="Shape 206"/>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07" name="Shape 20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08" name="Shape 20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209"/>
        <p:cNvGrpSpPr/>
        <p:nvPr/>
      </p:nvGrpSpPr>
      <p:grpSpPr>
        <a:xfrm>
          <a:off x="0" y="0"/>
          <a:ext cx="0" cy="0"/>
          <a:chOff x="0" y="0"/>
          <a:chExt cx="0" cy="0"/>
        </a:xfrm>
      </p:grpSpPr>
      <p:sp>
        <p:nvSpPr>
          <p:cNvPr id="210" name="Shape 210"/>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11" name="Shape 211"/>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212" name="Shape 21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13" name="Shape 21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14" name="Shape 214"/>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nd Slide">
    <p:spTree>
      <p:nvGrpSpPr>
        <p:cNvPr id="1" name="Shape 215"/>
        <p:cNvGrpSpPr/>
        <p:nvPr/>
      </p:nvGrpSpPr>
      <p:grpSpPr>
        <a:xfrm>
          <a:off x="0" y="0"/>
          <a:ext cx="0" cy="0"/>
          <a:chOff x="0" y="0"/>
          <a:chExt cx="0" cy="0"/>
        </a:xfrm>
      </p:grpSpPr>
      <p:sp>
        <p:nvSpPr>
          <p:cNvPr id="216" name="Shape 216"/>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a:solidFill>
                  <a:srgbClr val="A2A2A2"/>
                </a:solidFill>
                <a:latin typeface="Questrial"/>
                <a:ea typeface="Questrial"/>
                <a:cs typeface="Questrial"/>
                <a:sym typeface="Questrial"/>
              </a:rPr>
              <a:t>‹#›</a:t>
            </a:fld>
            <a:endParaRPr lang="en" sz="700">
              <a:solidFill>
                <a:srgbClr val="A2A2A2"/>
              </a:solidFill>
              <a:latin typeface="Questrial"/>
              <a:ea typeface="Questrial"/>
              <a:cs typeface="Questrial"/>
              <a:sym typeface="Questrial"/>
            </a:endParaRPr>
          </a:p>
        </p:txBody>
      </p:sp>
      <p:sp>
        <p:nvSpPr>
          <p:cNvPr id="217" name="Shape 217"/>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Questrial"/>
                <a:ea typeface="Questrial"/>
                <a:cs typeface="Questrial"/>
                <a:sym typeface="Questrial"/>
              </a:rPr>
              <a:t>‹#›</a:t>
            </a:fld>
            <a:endParaRPr lang="en" sz="850">
              <a:solidFill>
                <a:srgbClr val="6C6C6C"/>
              </a:solidFill>
              <a:latin typeface="Questrial"/>
              <a:ea typeface="Questrial"/>
              <a:cs typeface="Questrial"/>
              <a:sym typeface="Questrial"/>
            </a:endParaRPr>
          </a:p>
        </p:txBody>
      </p:sp>
      <p:sp>
        <p:nvSpPr>
          <p:cNvPr id="218" name="Shape 21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219" name="Shape 21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pic>
        <p:nvPicPr>
          <p:cNvPr id="220" name="Shape 220" descr="Think-Big-Logo-Big.png"/>
          <p:cNvPicPr preferRelativeResize="0"/>
          <p:nvPr/>
        </p:nvPicPr>
        <p:blipFill rotWithShape="1">
          <a:blip r:embed="rId2">
            <a:alphaModFix/>
          </a:blip>
          <a:srcRect/>
          <a:stretch/>
        </p:blipFill>
        <p:spPr>
          <a:xfrm>
            <a:off x="3505200" y="1519886"/>
            <a:ext cx="2133600" cy="210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pic>
        <p:nvPicPr>
          <p:cNvPr id="149" name="Shape 149" descr="Background art.png"/>
          <p:cNvPicPr preferRelativeResize="0"/>
          <p:nvPr/>
        </p:nvPicPr>
        <p:blipFill rotWithShape="1">
          <a:blip r:embed="rId17">
            <a:alphaModFix/>
          </a:blip>
          <a:srcRect/>
          <a:stretch/>
        </p:blipFill>
        <p:spPr>
          <a:xfrm>
            <a:off x="1" y="4284423"/>
            <a:ext cx="7685700" cy="859200"/>
          </a:xfrm>
          <a:prstGeom prst="rect">
            <a:avLst/>
          </a:prstGeom>
          <a:noFill/>
          <a:ln>
            <a:noFill/>
          </a:ln>
        </p:spPr>
      </p:pic>
      <p:sp>
        <p:nvSpPr>
          <p:cNvPr id="150" name="Shape 150"/>
          <p:cNvSpPr txBox="1">
            <a:spLocks noGrp="1"/>
          </p:cNvSpPr>
          <p:nvPr>
            <p:ph type="body" idx="1"/>
          </p:nvPr>
        </p:nvSpPr>
        <p:spPr>
          <a:xfrm>
            <a:off x="457200" y="1216371"/>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Questrial"/>
                <a:ea typeface="Questrial"/>
                <a:cs typeface="Questrial"/>
                <a:sym typeface="Questrial"/>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Questrial"/>
                <a:ea typeface="Questrial"/>
                <a:cs typeface="Questrial"/>
                <a:sym typeface="Questrial"/>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Questrial"/>
                <a:ea typeface="Questrial"/>
                <a:cs typeface="Questrial"/>
                <a:sym typeface="Questrial"/>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Questrial"/>
                <a:ea typeface="Questrial"/>
                <a:cs typeface="Questrial"/>
                <a:sym typeface="Quest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Questrial"/>
                <a:ea typeface="Questrial"/>
                <a:cs typeface="Questrial"/>
                <a:sym typeface="Questrial"/>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Questrial"/>
                <a:ea typeface="Questrial"/>
                <a:cs typeface="Questrial"/>
                <a:sym typeface="Questrial"/>
              </a:defRPr>
            </a:lvl7pPr>
            <a:lvl8pPr marL="228600" marR="0" lvl="7" indent="-114300" algn="l" rtl="0">
              <a:lnSpc>
                <a:spcPct val="95000"/>
              </a:lnSpc>
              <a:spcBef>
                <a:spcPts val="200"/>
              </a:spcBef>
              <a:spcAft>
                <a:spcPts val="200"/>
              </a:spcAft>
              <a:buClr>
                <a:schemeClr val="dk1"/>
              </a:buClr>
              <a:buSzPct val="100000"/>
              <a:buFont typeface="Questrial"/>
              <a:buAutoNum type="arabicPeriod"/>
              <a:defRPr sz="1800" b="0" i="0" u="none" strike="noStrike" cap="none">
                <a:solidFill>
                  <a:schemeClr val="dk1"/>
                </a:solidFill>
                <a:latin typeface="Questrial"/>
                <a:ea typeface="Questrial"/>
                <a:cs typeface="Questrial"/>
                <a:sym typeface="Questrial"/>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Questrial"/>
                <a:ea typeface="Questrial"/>
                <a:cs typeface="Questrial"/>
                <a:sym typeface="Questrial"/>
              </a:defRPr>
            </a:lvl9pPr>
          </a:lstStyle>
          <a:p>
            <a:endParaRPr/>
          </a:p>
        </p:txBody>
      </p:sp>
      <p:sp>
        <p:nvSpPr>
          <p:cNvPr id="151" name="Shape 151"/>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r>
              <a:rPr lang="en-US"/>
              <a:t>© 2017 Think Big Analytics</a:t>
            </a:r>
            <a:endParaRPr/>
          </a:p>
        </p:txBody>
      </p:sp>
      <p:sp>
        <p:nvSpPr>
          <p:cNvPr id="152" name="Shape 152"/>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Questrial"/>
                <a:ea typeface="Questrial"/>
                <a:cs typeface="Questrial"/>
                <a:sym typeface="Questrial"/>
              </a:rPr>
              <a:t>‹#›</a:t>
            </a:fld>
            <a:endParaRPr lang="en" sz="850" b="0" i="0" u="none" strike="noStrike" cap="none">
              <a:solidFill>
                <a:srgbClr val="6C6C6C"/>
              </a:solidFill>
              <a:latin typeface="Questrial"/>
              <a:ea typeface="Questrial"/>
              <a:cs typeface="Questrial"/>
              <a:sym typeface="Questrial"/>
            </a:endParaRPr>
          </a:p>
        </p:txBody>
      </p:sp>
      <p:sp>
        <p:nvSpPr>
          <p:cNvPr id="153" name="Shape 153"/>
          <p:cNvSpPr txBox="1">
            <a:spLocks noGrp="1"/>
          </p:cNvSpPr>
          <p:nvPr>
            <p:ph type="title"/>
          </p:nvPr>
        </p:nvSpPr>
        <p:spPr>
          <a:xfrm>
            <a:off x="457200"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Questrial"/>
              <a:buNone/>
              <a:defRPr sz="2200" b="0" i="0" u="none" strike="noStrike" cap="none">
                <a:solidFill>
                  <a:schemeClr val="accent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154" name="Shape 154" descr="14TDPRD223_Think_Big_Logo_F2.png"/>
          <p:cNvPicPr preferRelativeResize="0"/>
          <p:nvPr/>
        </p:nvPicPr>
        <p:blipFill rotWithShape="1">
          <a:blip r:embed="rId18">
            <a:alphaModFix/>
          </a:blip>
          <a:srcRect/>
          <a:stretch/>
        </p:blipFill>
        <p:spPr>
          <a:xfrm>
            <a:off x="7991410" y="196996"/>
            <a:ext cx="879600" cy="865200"/>
          </a:xfrm>
          <a:prstGeom prst="rect">
            <a:avLst/>
          </a:prstGeom>
          <a:noFill/>
          <a:ln>
            <a:noFill/>
          </a:ln>
        </p:spPr>
      </p:pic>
      <p:sp>
        <p:nvSpPr>
          <p:cNvPr id="155" name="Shape 15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754" r:id="rId12"/>
    <p:sldLayoutId id="2147483755" r:id="rId13"/>
    <p:sldLayoutId id="2147483756" r:id="rId14"/>
    <p:sldLayoutId id="214748375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pic>
        <p:nvPicPr>
          <p:cNvPr id="355" name="Shape 355" descr="Background art.png"/>
          <p:cNvPicPr preferRelativeResize="0"/>
          <p:nvPr/>
        </p:nvPicPr>
        <p:blipFill rotWithShape="1">
          <a:blip r:embed="rId14">
            <a:alphaModFix/>
          </a:blip>
          <a:srcRect/>
          <a:stretch/>
        </p:blipFill>
        <p:spPr>
          <a:xfrm>
            <a:off x="1" y="4284423"/>
            <a:ext cx="7685700" cy="859200"/>
          </a:xfrm>
          <a:prstGeom prst="rect">
            <a:avLst/>
          </a:prstGeom>
          <a:noFill/>
          <a:ln>
            <a:noFill/>
          </a:ln>
        </p:spPr>
      </p:pic>
      <p:sp>
        <p:nvSpPr>
          <p:cNvPr id="356" name="Shape 356"/>
          <p:cNvSpPr txBox="1">
            <a:spLocks noGrp="1"/>
          </p:cNvSpPr>
          <p:nvPr>
            <p:ph type="body" idx="1"/>
          </p:nvPr>
        </p:nvSpPr>
        <p:spPr>
          <a:xfrm>
            <a:off x="457200" y="1216371"/>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57" name="Shape 357"/>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r>
              <a:rPr lang="en-US"/>
              <a:t>© 2017 Think Big Analytics</a:t>
            </a:r>
            <a:endParaRPr/>
          </a:p>
        </p:txBody>
      </p:sp>
      <p:sp>
        <p:nvSpPr>
          <p:cNvPr id="358" name="Shape 358"/>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
        <p:nvSpPr>
          <p:cNvPr id="359" name="Shape 359"/>
          <p:cNvSpPr txBox="1">
            <a:spLocks noGrp="1"/>
          </p:cNvSpPr>
          <p:nvPr>
            <p:ph type="title"/>
          </p:nvPr>
        </p:nvSpPr>
        <p:spPr>
          <a:xfrm>
            <a:off x="457200"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360" name="Shape 360" descr="14TDPRD223_Think_Big_Logo_F2.png"/>
          <p:cNvPicPr preferRelativeResize="0"/>
          <p:nvPr/>
        </p:nvPicPr>
        <p:blipFill rotWithShape="1">
          <a:blip r:embed="rId15">
            <a:alphaModFix/>
          </a:blip>
          <a:srcRect/>
          <a:stretch/>
        </p:blipFill>
        <p:spPr>
          <a:xfrm>
            <a:off x="7991410" y="196996"/>
            <a:ext cx="879600" cy="865200"/>
          </a:xfrm>
          <a:prstGeom prst="rect">
            <a:avLst/>
          </a:prstGeom>
          <a:noFill/>
          <a:ln>
            <a:noFill/>
          </a:ln>
        </p:spPr>
      </p:pic>
      <p:sp>
        <p:nvSpPr>
          <p:cNvPr id="361" name="Shape 36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spcAft>
                <a:spcPts val="600"/>
              </a:spcAft>
              <a:buNone/>
            </a:pPr>
            <a:r>
              <a:rPr lang="en-US" altLang="ja-JP" b="1" dirty="0">
                <a:solidFill>
                  <a:prstClr val="white"/>
                </a:solidFill>
                <a:effectLst>
                  <a:outerShdw blurRad="38100" dist="38100" dir="2700000" algn="tl">
                    <a:srgbClr val="000000">
                      <a:alpha val="43137"/>
                    </a:srgbClr>
                  </a:outerShdw>
                </a:effectLst>
              </a:rPr>
              <a:t>Root-Cause Failure Analysis of Automobile with Deep Learning</a:t>
            </a:r>
          </a:p>
          <a:p>
            <a:pPr>
              <a:spcAft>
                <a:spcPts val="600"/>
              </a:spcAft>
              <a:buNone/>
            </a:pPr>
            <a:r>
              <a:rPr lang="en-US" altLang="ja-JP" sz="1600" dirty="0">
                <a:solidFill>
                  <a:prstClr val="white"/>
                </a:solidFill>
              </a:rPr>
              <a:t>Tatsuru Kikuchi, Ph.D.</a:t>
            </a:r>
          </a:p>
          <a:p>
            <a:pPr>
              <a:spcAft>
                <a:spcPts val="600"/>
              </a:spcAft>
              <a:buNone/>
            </a:pPr>
            <a:r>
              <a:rPr lang="en-US" altLang="ja-JP" sz="1600" dirty="0">
                <a:solidFill>
                  <a:prstClr val="white"/>
                </a:solidFill>
              </a:rPr>
              <a:t>Data Science Japan Practice, Think Big Analytics</a:t>
            </a:r>
          </a:p>
          <a:p>
            <a:pPr>
              <a:spcAft>
                <a:spcPts val="600"/>
              </a:spcAft>
              <a:buNone/>
            </a:pPr>
            <a:fld id="{0E33D447-CCAB-48D0-8120-9F33863E4DE7}" type="datetime4">
              <a:rPr lang="en-US" altLang="ja-JP" sz="1600">
                <a:solidFill>
                  <a:prstClr val="white"/>
                </a:solidFill>
              </a:rPr>
              <a:t>October 26, 2017</a:t>
            </a:fld>
            <a:endParaRPr lang="en-US" altLang="ja-JP" sz="1600" dirty="0">
              <a:solidFill>
                <a:prstClr val="white"/>
              </a:solidFill>
            </a:endParaRPr>
          </a:p>
        </p:txBody>
      </p:sp>
      <p:pic>
        <p:nvPicPr>
          <p:cNvPr id="7" name="Shape 56" descr="14TDPRD223_Think_Big_Logo_F2.png"/>
          <p:cNvPicPr preferRelativeResize="0"/>
          <p:nvPr/>
        </p:nvPicPr>
        <p:blipFill rotWithShape="1">
          <a:blip r:embed="rId3">
            <a:alphaModFix/>
          </a:blip>
          <a:srcRect/>
          <a:stretch/>
        </p:blipFill>
        <p:spPr>
          <a:xfrm>
            <a:off x="7991410" y="196996"/>
            <a:ext cx="879600" cy="865200"/>
          </a:xfrm>
          <a:prstGeom prst="rect">
            <a:avLst/>
          </a:prstGeom>
          <a:noFill/>
          <a:ln>
            <a:noFill/>
          </a:ln>
        </p:spPr>
      </p:pic>
    </p:spTree>
    <p:extLst>
      <p:ext uri="{BB962C8B-B14F-4D97-AF65-F5344CB8AC3E}">
        <p14:creationId xmlns:p14="http://schemas.microsoft.com/office/powerpoint/2010/main" val="155553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7CF3F4B-D96A-4C3A-95CE-21AC69470322}"/>
              </a:ext>
            </a:extLst>
          </p:cNvPr>
          <p:cNvGrpSpPr/>
          <p:nvPr/>
        </p:nvGrpSpPr>
        <p:grpSpPr>
          <a:xfrm>
            <a:off x="203565" y="743731"/>
            <a:ext cx="8863726" cy="4219544"/>
            <a:chOff x="183559" y="637991"/>
            <a:chExt cx="8863726" cy="4219544"/>
          </a:xfrm>
        </p:grpSpPr>
        <p:grpSp>
          <p:nvGrpSpPr>
            <p:cNvPr id="203" name="グループ化 202"/>
            <p:cNvGrpSpPr/>
            <p:nvPr/>
          </p:nvGrpSpPr>
          <p:grpSpPr>
            <a:xfrm>
              <a:off x="239810" y="1104240"/>
              <a:ext cx="1804402" cy="459486"/>
              <a:chOff x="319746" y="1472320"/>
              <a:chExt cx="2405869" cy="612648"/>
            </a:xfrm>
          </p:grpSpPr>
          <p:grpSp>
            <p:nvGrpSpPr>
              <p:cNvPr id="138" name="Group 189"/>
              <p:cNvGrpSpPr>
                <a:grpSpLocks noChangeAspect="1"/>
              </p:cNvGrpSpPr>
              <p:nvPr/>
            </p:nvGrpSpPr>
            <p:grpSpPr>
              <a:xfrm>
                <a:off x="319746" y="1553898"/>
                <a:ext cx="933504" cy="382223"/>
                <a:chOff x="8248650" y="2986088"/>
                <a:chExt cx="806450" cy="330200"/>
              </a:xfrm>
              <a:solidFill>
                <a:srgbClr val="5F6062"/>
              </a:solidFill>
            </p:grpSpPr>
            <p:sp>
              <p:nvSpPr>
                <p:cNvPr id="139"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140"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141"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grpSp>
          <p:sp>
            <p:nvSpPr>
              <p:cNvPr id="142" name="フローチャート: 磁気ディスク 141"/>
              <p:cNvSpPr/>
              <p:nvPr/>
            </p:nvSpPr>
            <p:spPr>
              <a:xfrm>
                <a:off x="1811215" y="1472320"/>
                <a:ext cx="914400" cy="612648"/>
              </a:xfrm>
              <a:prstGeom prst="flowChartMagneticDisk">
                <a:avLst/>
              </a:prstGeom>
              <a:solidFill>
                <a:schemeClr val="accent1"/>
              </a:solidFill>
              <a:ln w="9525">
                <a:solidFill>
                  <a:schemeClr val="accent6"/>
                </a:solidFill>
                <a:miter lim="800000"/>
                <a:headEnd/>
                <a:tailEnd/>
              </a:ln>
              <a:effectLst>
                <a:outerShdw blurRad="50800" dist="38100" dir="2700000" algn="tl" rotWithShape="0">
                  <a:prstClr val="black">
                    <a:alpha val="40000"/>
                  </a:prstClr>
                </a:outerShdw>
              </a:effectLst>
            </p:spPr>
            <p:txBody>
              <a:bodyPr wrap="square" tIns="68580" bIns="68580" rtlCol="0" anchor="t">
                <a:prstTxWarp prst="textNoShape">
                  <a:avLst/>
                </a:prstTxWarp>
                <a:noAutofit/>
              </a:bodyPr>
              <a:lstStyle/>
              <a:p>
                <a:pPr algn="ctr"/>
                <a:r>
                  <a:rPr kumimoji="1" lang="en-US" altLang="ja-JP" sz="900" dirty="0">
                    <a:solidFill>
                      <a:prstClr val="white"/>
                    </a:solidFill>
                    <a:latin typeface="Questrial"/>
                  </a:rPr>
                  <a:t>Teradata</a:t>
                </a:r>
                <a:endParaRPr kumimoji="1" lang="ja-JP" altLang="en-US" sz="900" dirty="0" err="1">
                  <a:solidFill>
                    <a:prstClr val="white"/>
                  </a:solidFill>
                  <a:latin typeface="Questrial"/>
                </a:endParaRPr>
              </a:p>
            </p:txBody>
          </p:sp>
          <p:cxnSp>
            <p:nvCxnSpPr>
              <p:cNvPr id="144" name="コネクタ: カギ線 143"/>
              <p:cNvCxnSpPr>
                <a:stCxn id="141" idx="33"/>
                <a:endCxn id="142" idx="1"/>
              </p:cNvCxnSpPr>
              <p:nvPr/>
            </p:nvCxnSpPr>
            <p:spPr>
              <a:xfrm flipV="1">
                <a:off x="868714" y="1472320"/>
                <a:ext cx="1399701" cy="125650"/>
              </a:xfrm>
              <a:prstGeom prst="bentConnector4">
                <a:avLst>
                  <a:gd name="adj1" fmla="val -797"/>
                  <a:gd name="adj2" fmla="val 239949"/>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テキスト ボックス 148"/>
            <p:cNvSpPr txBox="1"/>
            <p:nvPr/>
          </p:nvSpPr>
          <p:spPr>
            <a:xfrm>
              <a:off x="244885" y="637991"/>
              <a:ext cx="1019831" cy="245837"/>
            </a:xfrm>
            <a:prstGeom prst="rect">
              <a:avLst/>
            </a:prstGeom>
            <a:solidFill>
              <a:schemeClr val="accent6"/>
            </a:solidFill>
          </p:spPr>
          <p:txBody>
            <a:bodyPr wrap="none" rtlCol="0">
              <a:spAutoFit/>
            </a:bodyPr>
            <a:lstStyle/>
            <a:p>
              <a:pPr>
                <a:lnSpc>
                  <a:spcPct val="95000"/>
                </a:lnSpc>
                <a:spcBef>
                  <a:spcPts val="300"/>
                </a:spcBef>
              </a:pPr>
              <a:r>
                <a:rPr kumimoji="1" lang="en-US" altLang="ja-JP" sz="1050" dirty="0">
                  <a:solidFill>
                    <a:schemeClr val="bg1"/>
                  </a:solidFill>
                  <a:latin typeface="Questrial"/>
                </a:rPr>
                <a:t>IoT sensor data</a:t>
              </a:r>
              <a:endParaRPr kumimoji="1" lang="ja-JP" altLang="en-US" sz="1050" dirty="0" err="1">
                <a:solidFill>
                  <a:schemeClr val="bg1"/>
                </a:solidFill>
                <a:latin typeface="Questrial"/>
              </a:endParaRPr>
            </a:p>
          </p:txBody>
        </p:sp>
        <p:grpSp>
          <p:nvGrpSpPr>
            <p:cNvPr id="151" name="グループ化 150"/>
            <p:cNvGrpSpPr/>
            <p:nvPr/>
          </p:nvGrpSpPr>
          <p:grpSpPr>
            <a:xfrm>
              <a:off x="183560" y="1794631"/>
              <a:ext cx="1974400" cy="1174024"/>
              <a:chOff x="-1561015" y="1858117"/>
              <a:chExt cx="3117627" cy="1620000"/>
            </a:xfrm>
          </p:grpSpPr>
          <p:sp>
            <p:nvSpPr>
              <p:cNvPr id="152" name="正方形/長方形 151"/>
              <p:cNvSpPr/>
              <p:nvPr/>
            </p:nvSpPr>
            <p:spPr>
              <a:xfrm>
                <a:off x="-1561015" y="1858117"/>
                <a:ext cx="3117627" cy="1620000"/>
              </a:xfrm>
              <a:prstGeom prst="rect">
                <a:avLst/>
              </a:prstGeom>
              <a:solidFill>
                <a:sysClr val="window" lastClr="FFFFFF"/>
              </a:solidFill>
              <a:ln w="1270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rtlCol="0" anchor="ctr"/>
              <a:lstStyle/>
              <a:p>
                <a:pPr algn="ctr" defTabSz="914378">
                  <a:defRPr/>
                </a:pPr>
                <a:endParaRPr kumimoji="1" lang="en-US" sz="1000" dirty="0">
                  <a:solidFill>
                    <a:srgbClr val="3C3C3B"/>
                  </a:solidFill>
                  <a:latin typeface="Questrial"/>
                  <a:ea typeface="メイリオ" panose="020B0604030504040204" pitchFamily="50" charset="-128"/>
                  <a:cs typeface="メイリオ" panose="020B0604030504040204" pitchFamily="50" charset="-128"/>
                </a:endParaRPr>
              </a:p>
            </p:txBody>
          </p:sp>
          <p:pic>
            <p:nvPicPr>
              <p:cNvPr id="153" name="図 15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151" t="3532" r="14340" b="20325"/>
              <a:stretch/>
            </p:blipFill>
            <p:spPr bwMode="auto">
              <a:xfrm>
                <a:off x="-1512728" y="2045821"/>
                <a:ext cx="3000113" cy="1233448"/>
              </a:xfrm>
              <a:prstGeom prst="rect">
                <a:avLst/>
              </a:prstGeom>
              <a:noFill/>
              <a:extLst>
                <a:ext uri="{909E8E84-426E-40DD-AFC4-6F175D3DCCD1}">
                  <a14:hiddenFill xmlns:a14="http://schemas.microsoft.com/office/drawing/2010/main">
                    <a:solidFill>
                      <a:srgbClr val="FFFFFF"/>
                    </a:solidFill>
                  </a14:hiddenFill>
                </a:ext>
              </a:extLst>
            </p:spPr>
          </p:pic>
          <p:sp>
            <p:nvSpPr>
              <p:cNvPr id="154" name="下矢印 362"/>
              <p:cNvSpPr/>
              <p:nvPr/>
            </p:nvSpPr>
            <p:spPr>
              <a:xfrm>
                <a:off x="341477" y="1947560"/>
                <a:ext cx="756000" cy="435286"/>
              </a:xfrm>
              <a:prstGeom prst="downArrow">
                <a:avLst>
                  <a:gd name="adj1" fmla="val 64661"/>
                  <a:gd name="adj2" fmla="val 50000"/>
                </a:avLst>
              </a:prstGeom>
              <a:solidFill>
                <a:srgbClr val="000000"/>
              </a:solidFill>
              <a:ln w="25400">
                <a:solidFill>
                  <a:srgbClr val="000000"/>
                </a:solidFill>
                <a:miter lim="800000"/>
                <a:headEnd/>
                <a:tailEnd/>
              </a:ln>
              <a:effectLst/>
            </p:spPr>
            <p:txBody>
              <a:bodyPr wrap="none" lIns="36000" tIns="0" rIns="36000" bIns="0" rtlCol="0" anchor="ctr"/>
              <a:lstStyle/>
              <a:p>
                <a:pPr lvl="1" algn="ctr" defTabSz="914378">
                  <a:defRPr/>
                </a:pPr>
                <a:r>
                  <a:rPr kumimoji="1" lang="en-US" sz="700" b="1" dirty="0">
                    <a:solidFill>
                      <a:prstClr val="white"/>
                    </a:solidFill>
                    <a:latin typeface="Questrial"/>
                    <a:ea typeface="メイリオ" panose="020B0604030504040204" pitchFamily="50" charset="-128"/>
                    <a:cs typeface="メイリオ" panose="020B0604030504040204" pitchFamily="50" charset="-128"/>
                  </a:rPr>
                  <a:t>fault </a:t>
                </a:r>
                <a:br>
                  <a:rPr kumimoji="1" lang="en-US" sz="700" b="1" dirty="0">
                    <a:solidFill>
                      <a:prstClr val="white"/>
                    </a:solidFill>
                    <a:latin typeface="Questrial"/>
                    <a:ea typeface="メイリオ" panose="020B0604030504040204" pitchFamily="50" charset="-128"/>
                    <a:cs typeface="メイリオ" panose="020B0604030504040204" pitchFamily="50" charset="-128"/>
                  </a:rPr>
                </a:br>
                <a:r>
                  <a:rPr kumimoji="1" lang="en-US" sz="700" b="1" dirty="0">
                    <a:solidFill>
                      <a:prstClr val="white"/>
                    </a:solidFill>
                    <a:latin typeface="Questrial"/>
                    <a:ea typeface="メイリオ" panose="020B0604030504040204" pitchFamily="50" charset="-128"/>
                    <a:cs typeface="メイリオ" panose="020B0604030504040204" pitchFamily="50" charset="-128"/>
                  </a:rPr>
                  <a:t>happens</a:t>
                </a:r>
              </a:p>
            </p:txBody>
          </p:sp>
          <p:sp>
            <p:nvSpPr>
              <p:cNvPr id="155" name="テキスト ボックス 154"/>
              <p:cNvSpPr txBox="1"/>
              <p:nvPr/>
            </p:nvSpPr>
            <p:spPr bwMode="gray">
              <a:xfrm>
                <a:off x="-1493769" y="2138473"/>
                <a:ext cx="1561739"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0079DB"/>
                    </a:solidFill>
                    <a:latin typeface="Questrial"/>
                    <a:ea typeface="メイリオ" panose="020B0604030504040204" pitchFamily="50" charset="-128"/>
                    <a:cs typeface="メイリオ" panose="020B0604030504040204" pitchFamily="50" charset="-128"/>
                  </a:rPr>
                  <a:t>Fuel injection vol.</a:t>
                </a:r>
              </a:p>
            </p:txBody>
          </p:sp>
          <p:sp>
            <p:nvSpPr>
              <p:cNvPr id="156" name="テキスト ボックス 155"/>
              <p:cNvSpPr txBox="1"/>
              <p:nvPr/>
            </p:nvSpPr>
            <p:spPr bwMode="gray">
              <a:xfrm>
                <a:off x="-1145851" y="3009192"/>
                <a:ext cx="554329"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00B050"/>
                    </a:solidFill>
                    <a:latin typeface="Questrial"/>
                    <a:ea typeface="メイリオ" panose="020B0604030504040204" pitchFamily="50" charset="-128"/>
                    <a:cs typeface="メイリオ" panose="020B0604030504040204" pitchFamily="50" charset="-128"/>
                  </a:rPr>
                  <a:t>Temp.</a:t>
                </a:r>
              </a:p>
            </p:txBody>
          </p:sp>
          <p:sp>
            <p:nvSpPr>
              <p:cNvPr id="157" name="テキスト ボックス 156"/>
              <p:cNvSpPr txBox="1"/>
              <p:nvPr/>
            </p:nvSpPr>
            <p:spPr bwMode="gray">
              <a:xfrm>
                <a:off x="-1097410" y="2482202"/>
                <a:ext cx="764417"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FF99CC"/>
                    </a:solidFill>
                    <a:latin typeface="Questrial"/>
                    <a:ea typeface="メイリオ" panose="020B0604030504040204" pitchFamily="50" charset="-128"/>
                    <a:cs typeface="メイリオ" panose="020B0604030504040204" pitchFamily="50" charset="-128"/>
                  </a:rPr>
                  <a:t>Pressure</a:t>
                </a:r>
              </a:p>
            </p:txBody>
          </p:sp>
          <p:sp>
            <p:nvSpPr>
              <p:cNvPr id="158" name="テキスト ボックス 157"/>
              <p:cNvSpPr txBox="1"/>
              <p:nvPr/>
            </p:nvSpPr>
            <p:spPr bwMode="gray">
              <a:xfrm>
                <a:off x="-1142415" y="2736147"/>
                <a:ext cx="417646"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EC881D">
                        <a:lumMod val="75000"/>
                      </a:srgbClr>
                    </a:solidFill>
                    <a:latin typeface="Questrial"/>
                    <a:ea typeface="メイリオ" panose="020B0604030504040204" pitchFamily="50" charset="-128"/>
                    <a:cs typeface="メイリオ" panose="020B0604030504040204" pitchFamily="50" charset="-128"/>
                  </a:rPr>
                  <a:t>RPM</a:t>
                </a:r>
              </a:p>
            </p:txBody>
          </p:sp>
        </p:grpSp>
        <p:sp>
          <p:nvSpPr>
            <p:cNvPr id="160" name="二等辺三角形 159"/>
            <p:cNvSpPr/>
            <p:nvPr/>
          </p:nvSpPr>
          <p:spPr>
            <a:xfrm>
              <a:off x="183559" y="1567339"/>
              <a:ext cx="1974401" cy="227291"/>
            </a:xfrm>
            <a:prstGeom prst="triangle">
              <a:avLst>
                <a:gd name="adj" fmla="val 76644"/>
              </a:avLst>
            </a:prstGeom>
            <a:solidFill>
              <a:schemeClr val="accent1">
                <a:lumMod val="20000"/>
                <a:lumOff val="80000"/>
              </a:schemeClr>
            </a:solidFill>
            <a:ln w="9525">
              <a:noFill/>
              <a:miter lim="800000"/>
              <a:headEnd/>
              <a:tailEnd/>
            </a:ln>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61" name="テキスト ボックス 160"/>
            <p:cNvSpPr txBox="1"/>
            <p:nvPr/>
          </p:nvSpPr>
          <p:spPr>
            <a:xfrm>
              <a:off x="183559" y="3074010"/>
              <a:ext cx="1974401" cy="487056"/>
            </a:xfrm>
            <a:prstGeom prst="rect">
              <a:avLst/>
            </a:prstGeom>
            <a:noFill/>
          </p:spPr>
          <p:txBody>
            <a:bodyPr wrap="square" rtlCol="0">
              <a:spAutoFit/>
            </a:bodyPr>
            <a:lstStyle/>
            <a:p>
              <a:pPr>
                <a:lnSpc>
                  <a:spcPct val="95000"/>
                </a:lnSpc>
                <a:spcBef>
                  <a:spcPts val="300"/>
                </a:spcBef>
              </a:pPr>
              <a:r>
                <a:rPr kumimoji="1" lang="en-US" altLang="ja-JP" sz="900" dirty="0">
                  <a:solidFill>
                    <a:srgbClr val="231F20"/>
                  </a:solidFill>
                  <a:latin typeface="Questrial"/>
                </a:rPr>
                <a:t>Since automobile is so complex system, there exist so many variety of sensor data.</a:t>
              </a:r>
              <a:endParaRPr kumimoji="1" lang="ja-JP" altLang="en-US" sz="900" dirty="0" err="1">
                <a:solidFill>
                  <a:srgbClr val="231F20"/>
                </a:solidFill>
                <a:latin typeface="Questrial"/>
              </a:endParaRPr>
            </a:p>
          </p:txBody>
        </p:sp>
        <p:sp>
          <p:nvSpPr>
            <p:cNvPr id="162" name="二等辺三角形 161"/>
            <p:cNvSpPr/>
            <p:nvPr/>
          </p:nvSpPr>
          <p:spPr>
            <a:xfrm rot="5400000">
              <a:off x="2046142" y="2234290"/>
              <a:ext cx="995774" cy="246097"/>
            </a:xfrm>
            <a:prstGeom prst="triangle">
              <a:avLst/>
            </a:prstGeom>
            <a:solidFill>
              <a:schemeClr val="accent6">
                <a:lumMod val="60000"/>
                <a:lumOff val="40000"/>
              </a:schemeClr>
            </a:solidFill>
            <a:ln w="9525">
              <a:noFill/>
              <a:miter lim="800000"/>
              <a:headEnd/>
              <a:tailEnd/>
            </a:ln>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63" name="テキスト ボックス 162"/>
            <p:cNvSpPr txBox="1"/>
            <p:nvPr/>
          </p:nvSpPr>
          <p:spPr>
            <a:xfrm>
              <a:off x="2876164" y="643523"/>
              <a:ext cx="1285929" cy="245837"/>
            </a:xfrm>
            <a:prstGeom prst="rect">
              <a:avLst/>
            </a:prstGeom>
            <a:solidFill>
              <a:schemeClr val="accent6"/>
            </a:solidFill>
          </p:spPr>
          <p:txBody>
            <a:bodyPr wrap="none" rtlCol="0">
              <a:spAutoFit/>
            </a:bodyPr>
            <a:lstStyle/>
            <a:p>
              <a:pPr>
                <a:lnSpc>
                  <a:spcPct val="95000"/>
                </a:lnSpc>
                <a:spcBef>
                  <a:spcPts val="300"/>
                </a:spcBef>
              </a:pPr>
              <a:r>
                <a:rPr kumimoji="1" lang="en-US" altLang="ja-JP" sz="1050" dirty="0">
                  <a:solidFill>
                    <a:schemeClr val="bg1"/>
                  </a:solidFill>
                  <a:latin typeface="Questrial"/>
                </a:rPr>
                <a:t>Feature Engineering</a:t>
              </a:r>
              <a:endParaRPr kumimoji="1" lang="ja-JP" altLang="en-US" sz="1050" dirty="0" err="1">
                <a:solidFill>
                  <a:schemeClr val="bg1"/>
                </a:solidFill>
                <a:latin typeface="Questrial"/>
              </a:endParaRPr>
            </a:p>
          </p:txBody>
        </p:sp>
        <p:sp>
          <p:nvSpPr>
            <p:cNvPr id="165" name="正方形/長方形 164"/>
            <p:cNvSpPr/>
            <p:nvPr/>
          </p:nvSpPr>
          <p:spPr>
            <a:xfrm>
              <a:off x="2795749" y="912583"/>
              <a:ext cx="2979299" cy="784830"/>
            </a:xfrm>
            <a:prstGeom prst="rect">
              <a:avLst/>
            </a:prstGeom>
          </p:spPr>
          <p:txBody>
            <a:bodyPr wrap="square">
              <a:spAutoFit/>
            </a:bodyPr>
            <a:lstStyle/>
            <a:p>
              <a:r>
                <a:rPr lang="en-US" altLang="ja-JP" sz="900" dirty="0">
                  <a:latin typeface="Questrial"/>
                  <a:ea typeface="游ゴシック" panose="020B0400000000000000" pitchFamily="50" charset="-128"/>
                  <a:cs typeface="ＭＳ Ｐゴシック" panose="020B0600070205080204" pitchFamily="50" charset="-128"/>
                </a:rPr>
                <a:t>Even if one cannot obtain any information to select important variables from engineering point of view from extremely large class of IoT sensor data. Once we adopt Deep Learning methodology, a feature engineering can be done almost automatically even from tons of variables. </a:t>
              </a:r>
              <a:endParaRPr lang="ja-JP" altLang="en-US" sz="900" dirty="0">
                <a:latin typeface="Questrial"/>
              </a:endParaRPr>
            </a:p>
          </p:txBody>
        </p:sp>
        <p:sp>
          <p:nvSpPr>
            <p:cNvPr id="172" name="二等辺三角形 171"/>
            <p:cNvSpPr/>
            <p:nvPr/>
          </p:nvSpPr>
          <p:spPr>
            <a:xfrm rot="5400000">
              <a:off x="5555616" y="2232567"/>
              <a:ext cx="995774" cy="246097"/>
            </a:xfrm>
            <a:prstGeom prst="triangle">
              <a:avLst/>
            </a:prstGeom>
            <a:solidFill>
              <a:schemeClr val="accent6">
                <a:lumMod val="60000"/>
                <a:lumOff val="40000"/>
              </a:schemeClr>
            </a:solidFill>
            <a:ln w="9525">
              <a:noFill/>
              <a:miter lim="800000"/>
              <a:headEnd/>
              <a:tailEnd/>
            </a:ln>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74" name="四角形: 角を丸くする 173"/>
            <p:cNvSpPr/>
            <p:nvPr/>
          </p:nvSpPr>
          <p:spPr>
            <a:xfrm>
              <a:off x="2876164" y="1912087"/>
              <a:ext cx="2320090" cy="276395"/>
            </a:xfrm>
            <a:prstGeom prst="roundRect">
              <a:avLst/>
            </a:prstGeom>
            <a:solidFill>
              <a:schemeClr val="accent1"/>
            </a:solidFill>
            <a:ln w="9525">
              <a:noFill/>
              <a:miter lim="800000"/>
              <a:headEnd/>
              <a:tailEnd/>
            </a:ln>
            <a:effectLst/>
          </p:spPr>
          <p:txBody>
            <a:bodyPr wrap="square" tIns="68580" bIns="68580" rtlCol="0" anchor="ctr">
              <a:prstTxWarp prst="textNoShape">
                <a:avLst/>
              </a:prstTxWarp>
              <a:noAutofit/>
            </a:bodyPr>
            <a:lstStyle/>
            <a:p>
              <a:pPr algn="ctr"/>
              <a:r>
                <a:rPr kumimoji="1" lang="en-US" altLang="ja-JP" sz="900" dirty="0">
                  <a:solidFill>
                    <a:prstClr val="white"/>
                  </a:solidFill>
                  <a:latin typeface="Questrial"/>
                </a:rPr>
                <a:t>Feature Engineering by Deep Learning</a:t>
              </a:r>
              <a:endParaRPr kumimoji="1" lang="ja-JP" altLang="en-US" sz="900" dirty="0" err="1">
                <a:solidFill>
                  <a:prstClr val="white"/>
                </a:solidFill>
                <a:latin typeface="Questrial"/>
              </a:endParaRPr>
            </a:p>
          </p:txBody>
        </p:sp>
        <p:pic>
          <p:nvPicPr>
            <p:cNvPr id="177" name="図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2642" y="4409359"/>
              <a:ext cx="582731" cy="403259"/>
            </a:xfrm>
            <a:prstGeom prst="rect">
              <a:avLst/>
            </a:prstGeom>
          </p:spPr>
        </p:pic>
        <p:pic>
          <p:nvPicPr>
            <p:cNvPr id="179" name="図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36" y="4398029"/>
              <a:ext cx="525149" cy="459506"/>
            </a:xfrm>
            <a:prstGeom prst="rect">
              <a:avLst/>
            </a:prstGeom>
          </p:spPr>
        </p:pic>
        <p:sp>
          <p:nvSpPr>
            <p:cNvPr id="180" name="テキスト ボックス 179"/>
            <p:cNvSpPr txBox="1"/>
            <p:nvPr/>
          </p:nvSpPr>
          <p:spPr>
            <a:xfrm>
              <a:off x="2795749" y="2240264"/>
              <a:ext cx="2933975" cy="618631"/>
            </a:xfrm>
            <a:prstGeom prst="rect">
              <a:avLst/>
            </a:prstGeom>
            <a:noFill/>
          </p:spPr>
          <p:txBody>
            <a:bodyPr wrap="square" rtlCol="0">
              <a:spAutoFit/>
            </a:bodyPr>
            <a:lstStyle/>
            <a:p>
              <a:pPr>
                <a:lnSpc>
                  <a:spcPct val="95000"/>
                </a:lnSpc>
                <a:spcBef>
                  <a:spcPts val="300"/>
                </a:spcBef>
              </a:pPr>
              <a:r>
                <a:rPr kumimoji="1" lang="en-US" altLang="ja-JP" sz="900" dirty="0">
                  <a:solidFill>
                    <a:srgbClr val="231F20"/>
                  </a:solidFill>
                  <a:latin typeface="Questrial"/>
                </a:rPr>
                <a:t>In analyzing a variety of IoT sensor data, it is hard to find some features just from engineer’s point of view. However, one can almost automatically extract features by the use of Deep Learning.</a:t>
              </a:r>
              <a:endParaRPr kumimoji="1" lang="ja-JP" altLang="en-US" sz="900" dirty="0" err="1">
                <a:solidFill>
                  <a:srgbClr val="231F20"/>
                </a:solidFill>
                <a:latin typeface="Questrial"/>
              </a:endParaRPr>
            </a:p>
          </p:txBody>
        </p:sp>
        <p:grpSp>
          <p:nvGrpSpPr>
            <p:cNvPr id="200" name="グループ化 199"/>
            <p:cNvGrpSpPr/>
            <p:nvPr/>
          </p:nvGrpSpPr>
          <p:grpSpPr>
            <a:xfrm>
              <a:off x="2952648" y="2887595"/>
              <a:ext cx="2573318" cy="1021491"/>
              <a:chOff x="3954135" y="4140774"/>
              <a:chExt cx="3554000" cy="1541646"/>
            </a:xfrm>
          </p:grpSpPr>
          <p:sp>
            <p:nvSpPr>
              <p:cNvPr id="197" name="二等辺三角形 196"/>
              <p:cNvSpPr/>
              <p:nvPr/>
            </p:nvSpPr>
            <p:spPr>
              <a:xfrm rot="5400000" flipV="1">
                <a:off x="4626768" y="3878023"/>
                <a:ext cx="1327698" cy="2046992"/>
              </a:xfrm>
              <a:prstGeom prst="triangle">
                <a:avLst/>
              </a:prstGeom>
              <a:solidFill>
                <a:schemeClr val="accent6">
                  <a:lumMod val="20000"/>
                  <a:lumOff val="80000"/>
                </a:schemeClr>
              </a:solidFill>
              <a:ln w="9525">
                <a:noFill/>
                <a:miter lim="800000"/>
                <a:headEnd/>
                <a:tailEnd/>
              </a:ln>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grpSp>
            <p:nvGrpSpPr>
              <p:cNvPr id="166" name="グループ化 165"/>
              <p:cNvGrpSpPr/>
              <p:nvPr/>
            </p:nvGrpSpPr>
            <p:grpSpPr>
              <a:xfrm>
                <a:off x="5142618" y="4263396"/>
                <a:ext cx="660400" cy="1216441"/>
                <a:chOff x="1811865" y="1439333"/>
                <a:chExt cx="1320800" cy="2116668"/>
              </a:xfrm>
            </p:grpSpPr>
            <p:sp>
              <p:nvSpPr>
                <p:cNvPr id="167" name="正方形/長方形 166"/>
                <p:cNvSpPr/>
                <p:nvPr/>
              </p:nvSpPr>
              <p:spPr>
                <a:xfrm>
                  <a:off x="2387598" y="1456266"/>
                  <a:ext cx="745067" cy="2065867"/>
                </a:xfrm>
                <a:prstGeom prst="rect">
                  <a:avLst/>
                </a:prstGeom>
                <a:solidFill>
                  <a:srgbClr val="F4D261"/>
                </a:solidFill>
                <a:ln w="9525">
                  <a:solidFill>
                    <a:srgbClr val="3C3C3B"/>
                  </a:solidFill>
                  <a:miter lim="800000"/>
                  <a:headEnd/>
                  <a:tailEnd/>
                </a:ln>
                <a:effectLst/>
                <a:scene3d>
                  <a:camera prst="isometricLeftDown"/>
                  <a:lightRig rig="threePt" dir="t"/>
                </a:scene3d>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68" name="正方形/長方形 167"/>
                <p:cNvSpPr/>
                <p:nvPr/>
              </p:nvSpPr>
              <p:spPr>
                <a:xfrm>
                  <a:off x="2286001" y="1456267"/>
                  <a:ext cx="745067" cy="2065867"/>
                </a:xfrm>
                <a:prstGeom prst="rect">
                  <a:avLst/>
                </a:prstGeom>
                <a:solidFill>
                  <a:srgbClr val="FFFFFF"/>
                </a:solidFill>
                <a:ln w="9525">
                  <a:solidFill>
                    <a:srgbClr val="3C3C3B"/>
                  </a:solidFill>
                  <a:prstDash val="dash"/>
                  <a:miter lim="800000"/>
                  <a:headEnd/>
                  <a:tailEnd/>
                </a:ln>
                <a:effectLst/>
                <a:scene3d>
                  <a:camera prst="isometricLeftDown"/>
                  <a:lightRig rig="threePt" dir="t"/>
                </a:scene3d>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69" name="正方形/長方形 168"/>
                <p:cNvSpPr/>
                <p:nvPr/>
              </p:nvSpPr>
              <p:spPr>
                <a:xfrm>
                  <a:off x="2133600" y="1490134"/>
                  <a:ext cx="745067" cy="2065867"/>
                </a:xfrm>
                <a:prstGeom prst="rect">
                  <a:avLst/>
                </a:prstGeom>
                <a:solidFill>
                  <a:srgbClr val="FFFFFF"/>
                </a:solidFill>
                <a:ln w="9525">
                  <a:solidFill>
                    <a:srgbClr val="3C3C3B"/>
                  </a:solidFill>
                  <a:miter lim="800000"/>
                  <a:headEnd/>
                  <a:tailEnd/>
                </a:ln>
                <a:effectLst/>
                <a:scene3d>
                  <a:camera prst="isometricLeftDown"/>
                  <a:lightRig rig="threePt" dir="t"/>
                </a:scene3d>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70" name="正方形/長方形 169"/>
                <p:cNvSpPr/>
                <p:nvPr/>
              </p:nvSpPr>
              <p:spPr>
                <a:xfrm>
                  <a:off x="1981198" y="1456267"/>
                  <a:ext cx="745067" cy="2065867"/>
                </a:xfrm>
                <a:prstGeom prst="rect">
                  <a:avLst/>
                </a:prstGeom>
                <a:solidFill>
                  <a:schemeClr val="bg1"/>
                </a:solidFill>
                <a:ln w="9525">
                  <a:solidFill>
                    <a:schemeClr val="tx1"/>
                  </a:solidFill>
                  <a:miter lim="800000"/>
                  <a:headEnd/>
                  <a:tailEnd/>
                </a:ln>
                <a:effectLst/>
                <a:scene3d>
                  <a:camera prst="isometricLeftDown"/>
                  <a:lightRig rig="threePt" dir="t"/>
                </a:scene3d>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71" name="正方形/長方形 170"/>
                <p:cNvSpPr/>
                <p:nvPr/>
              </p:nvSpPr>
              <p:spPr>
                <a:xfrm>
                  <a:off x="1811865" y="1439333"/>
                  <a:ext cx="745067" cy="2065867"/>
                </a:xfrm>
                <a:prstGeom prst="rect">
                  <a:avLst/>
                </a:prstGeom>
                <a:solidFill>
                  <a:srgbClr val="F4D261"/>
                </a:solidFill>
                <a:ln w="9525">
                  <a:solidFill>
                    <a:schemeClr val="tx1"/>
                  </a:solidFill>
                  <a:miter lim="800000"/>
                  <a:headEnd/>
                  <a:tailEnd/>
                </a:ln>
                <a:effectLst/>
                <a:scene3d>
                  <a:camera prst="isometricLeftDown"/>
                  <a:lightRig rig="threePt" dir="t"/>
                </a:scene3d>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grpSp>
          <p:grpSp>
            <p:nvGrpSpPr>
              <p:cNvPr id="198" name="グループ化 197"/>
              <p:cNvGrpSpPr/>
              <p:nvPr/>
            </p:nvGrpSpPr>
            <p:grpSpPr>
              <a:xfrm>
                <a:off x="6321173" y="4140774"/>
                <a:ext cx="1186962" cy="1541646"/>
                <a:chOff x="6515099" y="4353524"/>
                <a:chExt cx="1186962" cy="1541646"/>
              </a:xfrm>
            </p:grpSpPr>
            <p:sp>
              <p:nvSpPr>
                <p:cNvPr id="186" name="正方形/長方形 185"/>
                <p:cNvSpPr/>
                <p:nvPr/>
              </p:nvSpPr>
              <p:spPr>
                <a:xfrm>
                  <a:off x="6515100" y="4353524"/>
                  <a:ext cx="1186961" cy="317286"/>
                </a:xfrm>
                <a:prstGeom prst="rect">
                  <a:avLst/>
                </a:prstGeom>
                <a:solidFill>
                  <a:schemeClr val="bg1"/>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latin typeface="Questrial"/>
                    </a:rPr>
                    <a:t>Root Cause A</a:t>
                  </a:r>
                  <a:endParaRPr kumimoji="1" lang="ja-JP" altLang="en-US" sz="825" dirty="0" err="1">
                    <a:latin typeface="Questrial"/>
                  </a:endParaRPr>
                </a:p>
              </p:txBody>
            </p:sp>
            <p:sp>
              <p:nvSpPr>
                <p:cNvPr id="187" name="正方形/長方形 186"/>
                <p:cNvSpPr/>
                <p:nvPr/>
              </p:nvSpPr>
              <p:spPr>
                <a:xfrm>
                  <a:off x="6515100" y="4664567"/>
                  <a:ext cx="1186961" cy="317286"/>
                </a:xfrm>
                <a:prstGeom prst="rect">
                  <a:avLst/>
                </a:prstGeom>
                <a:solidFill>
                  <a:schemeClr val="bg1"/>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latin typeface="Questrial"/>
                    </a:rPr>
                    <a:t>Root Cause B</a:t>
                  </a:r>
                  <a:endParaRPr kumimoji="1" lang="ja-JP" altLang="en-US" sz="825" dirty="0" err="1">
                    <a:latin typeface="Questrial"/>
                  </a:endParaRPr>
                </a:p>
              </p:txBody>
            </p:sp>
            <p:sp>
              <p:nvSpPr>
                <p:cNvPr id="188" name="正方形/長方形 187"/>
                <p:cNvSpPr/>
                <p:nvPr/>
              </p:nvSpPr>
              <p:spPr>
                <a:xfrm>
                  <a:off x="6515100" y="4955798"/>
                  <a:ext cx="1186961" cy="317286"/>
                </a:xfrm>
                <a:prstGeom prst="rect">
                  <a:avLst/>
                </a:prstGeom>
                <a:solidFill>
                  <a:schemeClr val="bg1"/>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latin typeface="Questrial"/>
                    </a:rPr>
                    <a:t>Root Cause C</a:t>
                  </a:r>
                  <a:endParaRPr kumimoji="1" lang="ja-JP" altLang="en-US" sz="825" dirty="0" err="1">
                    <a:latin typeface="Questrial"/>
                  </a:endParaRPr>
                </a:p>
              </p:txBody>
            </p:sp>
            <p:sp>
              <p:nvSpPr>
                <p:cNvPr id="189" name="正方形/長方形 188"/>
                <p:cNvSpPr/>
                <p:nvPr/>
              </p:nvSpPr>
              <p:spPr>
                <a:xfrm>
                  <a:off x="6515100" y="5266841"/>
                  <a:ext cx="1186961" cy="317286"/>
                </a:xfrm>
                <a:prstGeom prst="rect">
                  <a:avLst/>
                </a:prstGeom>
                <a:solidFill>
                  <a:schemeClr val="bg1"/>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latin typeface="Questrial"/>
                    </a:rPr>
                    <a:t>Root Cause D</a:t>
                  </a:r>
                  <a:endParaRPr kumimoji="1" lang="ja-JP" altLang="en-US" sz="825" dirty="0" err="1">
                    <a:latin typeface="Questrial"/>
                  </a:endParaRPr>
                </a:p>
              </p:txBody>
            </p:sp>
            <p:sp>
              <p:nvSpPr>
                <p:cNvPr id="190" name="正方形/長方形 189"/>
                <p:cNvSpPr/>
                <p:nvPr/>
              </p:nvSpPr>
              <p:spPr>
                <a:xfrm>
                  <a:off x="6515099" y="5577884"/>
                  <a:ext cx="1186961" cy="317286"/>
                </a:xfrm>
                <a:prstGeom prst="rect">
                  <a:avLst/>
                </a:prstGeom>
                <a:solidFill>
                  <a:schemeClr val="bg1"/>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latin typeface="Questrial"/>
                    </a:rPr>
                    <a:t>Root Cause E</a:t>
                  </a:r>
                  <a:endParaRPr kumimoji="1" lang="ja-JP" altLang="en-US" sz="825" dirty="0" err="1">
                    <a:latin typeface="Questrial"/>
                  </a:endParaRPr>
                </a:p>
              </p:txBody>
            </p:sp>
          </p:grpSp>
          <p:grpSp>
            <p:nvGrpSpPr>
              <p:cNvPr id="191" name="グループ化 190"/>
              <p:cNvGrpSpPr/>
              <p:nvPr/>
            </p:nvGrpSpPr>
            <p:grpSpPr>
              <a:xfrm>
                <a:off x="3954135" y="4629602"/>
                <a:ext cx="670299" cy="513223"/>
                <a:chOff x="328588" y="1371611"/>
                <a:chExt cx="1123930" cy="1100127"/>
              </a:xfrm>
            </p:grpSpPr>
            <p:sp>
              <p:nvSpPr>
                <p:cNvPr id="192" name="正方形/長方形 191"/>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93" name="直線コネクタ 192"/>
                <p:cNvCxnSpPr/>
                <p:nvPr/>
              </p:nvCxnSpPr>
              <p:spPr>
                <a:xfrm>
                  <a:off x="466681" y="1371611"/>
                  <a:ext cx="0" cy="1080000"/>
                </a:xfrm>
                <a:prstGeom prst="line">
                  <a:avLst/>
                </a:prstGeom>
                <a:noFill/>
                <a:ln w="31750" cap="flat" cmpd="sng" algn="ctr">
                  <a:solidFill>
                    <a:srgbClr val="EC881D"/>
                  </a:solidFill>
                  <a:prstDash val="solid"/>
                </a:ln>
                <a:effectLst/>
              </p:spPr>
            </p:cxnSp>
            <p:sp>
              <p:nvSpPr>
                <p:cNvPr id="194" name="フリーフォーム 182"/>
                <p:cNvSpPr/>
                <p:nvPr/>
              </p:nvSpPr>
              <p:spPr>
                <a:xfrm>
                  <a:off x="485751" y="1371611"/>
                  <a:ext cx="828675" cy="828675"/>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9206" h="1243012">
                      <a:moveTo>
                        <a:pt x="0" y="1243012"/>
                      </a:moveTo>
                      <a:cubicBezTo>
                        <a:pt x="702468" y="852486"/>
                        <a:pt x="445531" y="707230"/>
                        <a:pt x="798670" y="628649"/>
                      </a:cubicBezTo>
                      <a:cubicBezTo>
                        <a:pt x="1151809" y="550068"/>
                        <a:pt x="1799509" y="792955"/>
                        <a:pt x="2118835" y="771524"/>
                      </a:cubicBezTo>
                      <a:cubicBezTo>
                        <a:pt x="2438161" y="750093"/>
                        <a:pt x="2500908" y="483393"/>
                        <a:pt x="2714625" y="500062"/>
                      </a:cubicBezTo>
                      <a:cubicBezTo>
                        <a:pt x="2928343" y="516731"/>
                        <a:pt x="3227309" y="869155"/>
                        <a:pt x="3401140" y="871536"/>
                      </a:cubicBezTo>
                      <a:cubicBezTo>
                        <a:pt x="3574971" y="873917"/>
                        <a:pt x="3570208" y="576261"/>
                        <a:pt x="3757612" y="514349"/>
                      </a:cubicBezTo>
                      <a:cubicBezTo>
                        <a:pt x="3945016" y="452437"/>
                        <a:pt x="4305296" y="585787"/>
                        <a:pt x="4525562" y="500062"/>
                      </a:cubicBezTo>
                      <a:cubicBezTo>
                        <a:pt x="4745828" y="414337"/>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95" name="直線コネクタ 194"/>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96" name="直線コネクタ 195"/>
                <p:cNvCxnSpPr/>
                <p:nvPr/>
              </p:nvCxnSpPr>
              <p:spPr>
                <a:xfrm rot="5400000">
                  <a:off x="890553" y="1624027"/>
                  <a:ext cx="0" cy="1123930"/>
                </a:xfrm>
                <a:prstGeom prst="line">
                  <a:avLst/>
                </a:prstGeom>
                <a:noFill/>
                <a:ln w="31750" cap="flat" cmpd="sng" algn="ctr">
                  <a:solidFill>
                    <a:srgbClr val="EC881D"/>
                  </a:solidFill>
                  <a:prstDash val="solid"/>
                </a:ln>
                <a:effectLst/>
              </p:spPr>
            </p:cxnSp>
          </p:grpSp>
        </p:grpSp>
        <p:sp>
          <p:nvSpPr>
            <p:cNvPr id="199" name="テキスト ボックス 198"/>
            <p:cNvSpPr txBox="1"/>
            <p:nvPr/>
          </p:nvSpPr>
          <p:spPr>
            <a:xfrm>
              <a:off x="2795749" y="4030583"/>
              <a:ext cx="2933975" cy="355482"/>
            </a:xfrm>
            <a:prstGeom prst="rect">
              <a:avLst/>
            </a:prstGeom>
            <a:noFill/>
          </p:spPr>
          <p:txBody>
            <a:bodyPr wrap="square" rtlCol="0">
              <a:spAutoFit/>
            </a:bodyPr>
            <a:lstStyle/>
            <a:p>
              <a:pPr>
                <a:lnSpc>
                  <a:spcPct val="95000"/>
                </a:lnSpc>
                <a:spcBef>
                  <a:spcPts val="300"/>
                </a:spcBef>
              </a:pPr>
              <a:r>
                <a:rPr kumimoji="1" lang="en-US" altLang="ja-JP" sz="900" dirty="0">
                  <a:solidFill>
                    <a:srgbClr val="231F20"/>
                  </a:solidFill>
                  <a:latin typeface="Questrial"/>
                </a:rPr>
                <a:t>The R interface to the H2O package is used for implementing our analysis of Deep Learning.</a:t>
              </a:r>
              <a:endParaRPr kumimoji="1" lang="ja-JP" altLang="en-US" sz="900" dirty="0" err="1">
                <a:solidFill>
                  <a:srgbClr val="231F20"/>
                </a:solidFill>
                <a:latin typeface="Questrial"/>
              </a:endParaRPr>
            </a:p>
          </p:txBody>
        </p:sp>
        <p:sp>
          <p:nvSpPr>
            <p:cNvPr id="201" name="テキスト ボックス 200"/>
            <p:cNvSpPr txBox="1"/>
            <p:nvPr/>
          </p:nvSpPr>
          <p:spPr>
            <a:xfrm>
              <a:off x="6300768" y="646446"/>
              <a:ext cx="1388522" cy="245837"/>
            </a:xfrm>
            <a:prstGeom prst="rect">
              <a:avLst/>
            </a:prstGeom>
            <a:solidFill>
              <a:schemeClr val="accent6"/>
            </a:solidFill>
          </p:spPr>
          <p:txBody>
            <a:bodyPr wrap="none" rtlCol="0">
              <a:spAutoFit/>
            </a:bodyPr>
            <a:lstStyle/>
            <a:p>
              <a:pPr>
                <a:lnSpc>
                  <a:spcPct val="95000"/>
                </a:lnSpc>
                <a:spcBef>
                  <a:spcPts val="300"/>
                </a:spcBef>
              </a:pPr>
              <a:r>
                <a:rPr kumimoji="1" lang="en-US" altLang="ja-JP" sz="1050" dirty="0">
                  <a:solidFill>
                    <a:schemeClr val="bg1"/>
                  </a:solidFill>
                  <a:latin typeface="Questrial"/>
                </a:rPr>
                <a:t>Multiple Classification</a:t>
              </a:r>
              <a:endParaRPr kumimoji="1" lang="ja-JP" altLang="en-US" sz="1050" dirty="0" err="1">
                <a:solidFill>
                  <a:schemeClr val="bg1"/>
                </a:solidFill>
                <a:latin typeface="Questrial"/>
              </a:endParaRPr>
            </a:p>
          </p:txBody>
        </p:sp>
        <p:sp>
          <p:nvSpPr>
            <p:cNvPr id="202" name="テキスト ボックス 201"/>
            <p:cNvSpPr txBox="1"/>
            <p:nvPr/>
          </p:nvSpPr>
          <p:spPr>
            <a:xfrm>
              <a:off x="6210025" y="912584"/>
              <a:ext cx="2837260" cy="618631"/>
            </a:xfrm>
            <a:prstGeom prst="rect">
              <a:avLst/>
            </a:prstGeom>
            <a:noFill/>
          </p:spPr>
          <p:txBody>
            <a:bodyPr wrap="square" rtlCol="0">
              <a:spAutoFit/>
            </a:bodyPr>
            <a:lstStyle/>
            <a:p>
              <a:pPr>
                <a:lnSpc>
                  <a:spcPct val="95000"/>
                </a:lnSpc>
                <a:spcBef>
                  <a:spcPts val="300"/>
                </a:spcBef>
              </a:pPr>
              <a:r>
                <a:rPr kumimoji="1" lang="en-US" altLang="ja-JP" sz="900" dirty="0">
                  <a:solidFill>
                    <a:srgbClr val="231F20"/>
                  </a:solidFill>
                  <a:latin typeface="Questrial"/>
                </a:rPr>
                <a:t>Upon receiving the IoT sensor data from each automobile, root cause failure analysis is performed. This is the multiple classification problem in data analytics. </a:t>
              </a:r>
              <a:endParaRPr kumimoji="1" lang="ja-JP" altLang="en-US" sz="900" dirty="0" err="1">
                <a:solidFill>
                  <a:srgbClr val="231F20"/>
                </a:solidFill>
                <a:latin typeface="Questrial"/>
              </a:endParaRPr>
            </a:p>
          </p:txBody>
        </p:sp>
        <p:grpSp>
          <p:nvGrpSpPr>
            <p:cNvPr id="204" name="グループ化 203"/>
            <p:cNvGrpSpPr/>
            <p:nvPr/>
          </p:nvGrpSpPr>
          <p:grpSpPr>
            <a:xfrm>
              <a:off x="6296372" y="1768064"/>
              <a:ext cx="1623300" cy="391326"/>
              <a:chOff x="319746" y="1472320"/>
              <a:chExt cx="2405869" cy="612648"/>
            </a:xfrm>
          </p:grpSpPr>
          <p:grpSp>
            <p:nvGrpSpPr>
              <p:cNvPr id="205" name="Group 189"/>
              <p:cNvGrpSpPr>
                <a:grpSpLocks noChangeAspect="1"/>
              </p:cNvGrpSpPr>
              <p:nvPr/>
            </p:nvGrpSpPr>
            <p:grpSpPr>
              <a:xfrm>
                <a:off x="319746" y="1553898"/>
                <a:ext cx="933504" cy="382223"/>
                <a:chOff x="8248650" y="2986088"/>
                <a:chExt cx="806450" cy="330200"/>
              </a:xfrm>
              <a:solidFill>
                <a:srgbClr val="5F6062"/>
              </a:solidFill>
            </p:grpSpPr>
            <p:sp>
              <p:nvSpPr>
                <p:cNvPr id="208"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209"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210"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grpSp>
          <p:sp>
            <p:nvSpPr>
              <p:cNvPr id="206" name="フローチャート: 磁気ディスク 205"/>
              <p:cNvSpPr/>
              <p:nvPr/>
            </p:nvSpPr>
            <p:spPr>
              <a:xfrm>
                <a:off x="1811215" y="1472320"/>
                <a:ext cx="914400" cy="612648"/>
              </a:xfrm>
              <a:prstGeom prst="flowChartMagneticDisk">
                <a:avLst/>
              </a:prstGeom>
              <a:solidFill>
                <a:schemeClr val="accent1"/>
              </a:solidFill>
              <a:ln w="9525">
                <a:solidFill>
                  <a:schemeClr val="accent6"/>
                </a:solidFill>
                <a:miter lim="800000"/>
                <a:headEnd/>
                <a:tailEnd/>
              </a:ln>
              <a:effectLst>
                <a:outerShdw blurRad="50800" dist="38100" dir="2700000" algn="tl" rotWithShape="0">
                  <a:prstClr val="black">
                    <a:alpha val="40000"/>
                  </a:prstClr>
                </a:outerShdw>
              </a:effectLst>
            </p:spPr>
            <p:txBody>
              <a:bodyPr wrap="square" tIns="68580" bIns="68580" rtlCol="0" anchor="t">
                <a:prstTxWarp prst="textNoShape">
                  <a:avLst/>
                </a:prstTxWarp>
                <a:noAutofit/>
              </a:bodyPr>
              <a:lstStyle/>
              <a:p>
                <a:pPr algn="ctr"/>
                <a:r>
                  <a:rPr kumimoji="1" lang="en-US" altLang="ja-JP" sz="788" dirty="0">
                    <a:solidFill>
                      <a:prstClr val="white"/>
                    </a:solidFill>
                    <a:latin typeface="Questrial"/>
                  </a:rPr>
                  <a:t>Teradata</a:t>
                </a:r>
                <a:endParaRPr kumimoji="1" lang="ja-JP" altLang="en-US" sz="788" dirty="0" err="1">
                  <a:solidFill>
                    <a:prstClr val="white"/>
                  </a:solidFill>
                  <a:latin typeface="Questrial"/>
                </a:endParaRPr>
              </a:p>
            </p:txBody>
          </p:sp>
          <p:cxnSp>
            <p:nvCxnSpPr>
              <p:cNvPr id="207" name="コネクタ: カギ線 206"/>
              <p:cNvCxnSpPr>
                <a:stCxn id="210" idx="33"/>
                <a:endCxn id="206" idx="1"/>
              </p:cNvCxnSpPr>
              <p:nvPr/>
            </p:nvCxnSpPr>
            <p:spPr>
              <a:xfrm flipV="1">
                <a:off x="868714" y="1472320"/>
                <a:ext cx="1399701" cy="125650"/>
              </a:xfrm>
              <a:prstGeom prst="bentConnector4">
                <a:avLst>
                  <a:gd name="adj1" fmla="val -797"/>
                  <a:gd name="adj2" fmla="val 239949"/>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11" name="四角形: 角を丸くする 210"/>
            <p:cNvSpPr/>
            <p:nvPr/>
          </p:nvSpPr>
          <p:spPr>
            <a:xfrm>
              <a:off x="7061194" y="2425345"/>
              <a:ext cx="1099988" cy="495899"/>
            </a:xfrm>
            <a:prstGeom prst="roundRect">
              <a:avLst/>
            </a:prstGeom>
            <a:solidFill>
              <a:schemeClr val="accent1"/>
            </a:solidFill>
            <a:ln w="9525">
              <a:solidFill>
                <a:schemeClr val="accent6"/>
              </a:solidFill>
              <a:miter lim="800000"/>
              <a:headEnd/>
              <a:tailEnd/>
            </a:ln>
            <a:effectLst>
              <a:outerShdw blurRad="50800" dist="38100" dir="2700000" algn="tl" rotWithShape="0">
                <a:prstClr val="black">
                  <a:alpha val="40000"/>
                </a:prstClr>
              </a:outerShdw>
            </a:effectLst>
          </p:spPr>
          <p:txBody>
            <a:bodyPr wrap="square" tIns="68580" bIns="68580" rtlCol="0" anchor="ctr">
              <a:prstTxWarp prst="textNoShape">
                <a:avLst/>
              </a:prstTxWarp>
              <a:noAutofit/>
            </a:bodyPr>
            <a:lstStyle/>
            <a:p>
              <a:pPr algn="ctr"/>
              <a:r>
                <a:rPr kumimoji="1" lang="en-US" altLang="ja-JP" sz="825" dirty="0">
                  <a:solidFill>
                    <a:schemeClr val="bg1"/>
                  </a:solidFill>
                  <a:latin typeface="Questrial"/>
                </a:rPr>
                <a:t>Root cause failure analysis with Deep Learning</a:t>
              </a:r>
              <a:endParaRPr kumimoji="1" lang="ja-JP" altLang="en-US" sz="825" dirty="0" err="1">
                <a:solidFill>
                  <a:schemeClr val="bg1"/>
                </a:solidFill>
                <a:latin typeface="Questrial"/>
              </a:endParaRPr>
            </a:p>
          </p:txBody>
        </p:sp>
        <p:cxnSp>
          <p:nvCxnSpPr>
            <p:cNvPr id="213" name="直線矢印コネクタ 212"/>
            <p:cNvCxnSpPr>
              <a:stCxn id="206" idx="3"/>
              <a:endCxn id="211" idx="0"/>
            </p:cNvCxnSpPr>
            <p:nvPr/>
          </p:nvCxnSpPr>
          <p:spPr>
            <a:xfrm flipH="1">
              <a:off x="7611188" y="2159390"/>
              <a:ext cx="1" cy="265955"/>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矢印コネクタ 215"/>
            <p:cNvCxnSpPr>
              <a:stCxn id="211" idx="2"/>
              <a:endCxn id="217" idx="0"/>
            </p:cNvCxnSpPr>
            <p:nvPr/>
          </p:nvCxnSpPr>
          <p:spPr>
            <a:xfrm>
              <a:off x="7611188" y="2921244"/>
              <a:ext cx="1" cy="359823"/>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227" name="グループ化 226"/>
            <p:cNvGrpSpPr/>
            <p:nvPr/>
          </p:nvGrpSpPr>
          <p:grpSpPr>
            <a:xfrm>
              <a:off x="7020390" y="3281067"/>
              <a:ext cx="1181596" cy="881977"/>
              <a:chOff x="9342022" y="4036145"/>
              <a:chExt cx="1575461" cy="1175969"/>
            </a:xfrm>
          </p:grpSpPr>
          <p:sp>
            <p:nvSpPr>
              <p:cNvPr id="217" name="四角形: メモ 216"/>
              <p:cNvSpPr/>
              <p:nvPr/>
            </p:nvSpPr>
            <p:spPr>
              <a:xfrm>
                <a:off x="9342022" y="4036145"/>
                <a:ext cx="1575461" cy="1175969"/>
              </a:xfrm>
              <a:prstGeom prst="foldedCorner">
                <a:avLst/>
              </a:prstGeom>
              <a:solidFill>
                <a:schemeClr val="bg1"/>
              </a:solidFill>
              <a:ln w="9525">
                <a:solidFill>
                  <a:schemeClr val="accent6"/>
                </a:solidFill>
                <a:miter lim="800000"/>
                <a:headEnd/>
                <a:tailEnd/>
              </a:ln>
              <a:effectLst>
                <a:outerShdw blurRad="50800" dist="38100" dir="2700000" algn="tl" rotWithShape="0">
                  <a:prstClr val="black">
                    <a:alpha val="40000"/>
                  </a:prstClr>
                </a:outerShdw>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214" name="四角形: 角を丸くする 213"/>
              <p:cNvSpPr/>
              <p:nvPr/>
            </p:nvSpPr>
            <p:spPr>
              <a:xfrm>
                <a:off x="9342022" y="4037005"/>
                <a:ext cx="822625" cy="290835"/>
              </a:xfrm>
              <a:prstGeom prst="roundRect">
                <a:avLst/>
              </a:prstGeom>
              <a:solidFill>
                <a:schemeClr val="accent6">
                  <a:lumMod val="75000"/>
                </a:schemeClr>
              </a:solidFill>
              <a:ln w="9525">
                <a:solidFill>
                  <a:schemeClr val="accent6"/>
                </a:solidFill>
                <a:miter lim="800000"/>
                <a:headEnd/>
                <a:tailEnd/>
              </a:ln>
              <a:effectLst/>
            </p:spPr>
            <p:txBody>
              <a:bodyPr wrap="square" tIns="68580" bIns="68580" rtlCol="0" anchor="ctr">
                <a:prstTxWarp prst="textNoShape">
                  <a:avLst/>
                </a:prstTxWarp>
                <a:noAutofit/>
              </a:bodyPr>
              <a:lstStyle/>
              <a:p>
                <a:pPr algn="ctr"/>
                <a:r>
                  <a:rPr kumimoji="1" lang="en-US" altLang="ja-JP" sz="825" dirty="0">
                    <a:solidFill>
                      <a:schemeClr val="bg1"/>
                    </a:solidFill>
                    <a:latin typeface="Questrial"/>
                  </a:rPr>
                  <a:t>Report</a:t>
                </a:r>
                <a:endParaRPr kumimoji="1" lang="ja-JP" altLang="en-US" sz="825" dirty="0" err="1">
                  <a:solidFill>
                    <a:schemeClr val="bg1"/>
                  </a:solidFill>
                  <a:latin typeface="Questrial"/>
                </a:endParaRPr>
              </a:p>
            </p:txBody>
          </p:sp>
          <p:sp>
            <p:nvSpPr>
              <p:cNvPr id="218" name="テキスト ボックス 217"/>
              <p:cNvSpPr txBox="1"/>
              <p:nvPr/>
            </p:nvSpPr>
            <p:spPr>
              <a:xfrm>
                <a:off x="9352762" y="4342012"/>
                <a:ext cx="1452984" cy="752001"/>
              </a:xfrm>
              <a:prstGeom prst="rect">
                <a:avLst/>
              </a:prstGeom>
              <a:noFill/>
            </p:spPr>
            <p:txBody>
              <a:bodyPr wrap="square" rtlCol="0">
                <a:spAutoFit/>
              </a:bodyPr>
              <a:lstStyle/>
              <a:p>
                <a:pPr>
                  <a:lnSpc>
                    <a:spcPct val="95000"/>
                  </a:lnSpc>
                  <a:spcBef>
                    <a:spcPts val="300"/>
                  </a:spcBef>
                </a:pPr>
                <a:r>
                  <a:rPr kumimoji="1" lang="en-US" altLang="ja-JP" sz="900" dirty="0">
                    <a:solidFill>
                      <a:srgbClr val="231F20"/>
                    </a:solidFill>
                    <a:latin typeface="Questrial"/>
                  </a:rPr>
                  <a:t>Car ID=1234</a:t>
                </a:r>
              </a:p>
              <a:p>
                <a:pPr>
                  <a:lnSpc>
                    <a:spcPct val="95000"/>
                  </a:lnSpc>
                  <a:spcBef>
                    <a:spcPts val="300"/>
                  </a:spcBef>
                </a:pPr>
                <a:r>
                  <a:rPr kumimoji="1" lang="en-US" altLang="ja-JP" sz="900" dirty="0">
                    <a:solidFill>
                      <a:srgbClr val="231F20"/>
                    </a:solidFill>
                    <a:latin typeface="Questrial"/>
                  </a:rPr>
                  <a:t>Root Cause=A</a:t>
                </a:r>
                <a:endParaRPr kumimoji="1" lang="ja-JP" altLang="en-US" sz="900" dirty="0">
                  <a:solidFill>
                    <a:srgbClr val="231F20"/>
                  </a:solidFill>
                  <a:latin typeface="Questrial"/>
                </a:endParaRPr>
              </a:p>
              <a:p>
                <a:pPr>
                  <a:lnSpc>
                    <a:spcPct val="95000"/>
                  </a:lnSpc>
                  <a:spcBef>
                    <a:spcPts val="300"/>
                  </a:spcBef>
                </a:pPr>
                <a:r>
                  <a:rPr kumimoji="1" lang="en-US" altLang="ja-JP" sz="900" dirty="0">
                    <a:solidFill>
                      <a:srgbClr val="231F20"/>
                    </a:solidFill>
                    <a:latin typeface="Questrial"/>
                  </a:rPr>
                  <a:t>Accuracy=97%</a:t>
                </a:r>
                <a:endParaRPr kumimoji="1" lang="ja-JP" altLang="en-US" sz="900" dirty="0">
                  <a:solidFill>
                    <a:srgbClr val="231F20"/>
                  </a:solidFill>
                  <a:latin typeface="Questrial"/>
                </a:endParaRPr>
              </a:p>
            </p:txBody>
          </p:sp>
        </p:grpSp>
      </p:grpSp>
      <p:sp>
        <p:nvSpPr>
          <p:cNvPr id="70" name="タイトル 3">
            <a:extLst>
              <a:ext uri="{FF2B5EF4-FFF2-40B4-BE49-F238E27FC236}">
                <a16:creationId xmlns:a16="http://schemas.microsoft.com/office/drawing/2014/main" id="{3F70232E-D196-40CE-B644-E007A1826290}"/>
              </a:ext>
            </a:extLst>
          </p:cNvPr>
          <p:cNvSpPr>
            <a:spLocks noGrp="1"/>
          </p:cNvSpPr>
          <p:nvPr>
            <p:ph type="title"/>
          </p:nvPr>
        </p:nvSpPr>
        <p:spPr>
          <a:xfrm>
            <a:off x="203566" y="94087"/>
            <a:ext cx="7163404" cy="484571"/>
          </a:xfrm>
        </p:spPr>
        <p:txBody>
          <a:bodyPr anchor="ctr"/>
          <a:lstStyle/>
          <a:p>
            <a:r>
              <a:rPr lang="en-US" altLang="ja-JP" sz="2000" dirty="0"/>
              <a:t>Outline of failure cause analysis with Deep Learning</a:t>
            </a:r>
            <a:endParaRPr lang="ja-JP" altLang="en-US" sz="2000" dirty="0"/>
          </a:p>
        </p:txBody>
      </p:sp>
      <p:sp>
        <p:nvSpPr>
          <p:cNvPr id="71" name="Navigation_Up">
            <a:extLst>
              <a:ext uri="{FF2B5EF4-FFF2-40B4-BE49-F238E27FC236}">
                <a16:creationId xmlns:a16="http://schemas.microsoft.com/office/drawing/2014/main" id="{3C9AC3C9-3905-4C6B-A6C4-FE6295D4B43C}"/>
              </a:ext>
            </a:extLst>
          </p:cNvPr>
          <p:cNvSpPr/>
          <p:nvPr/>
        </p:nvSpPr>
        <p:spPr bwMode="auto">
          <a:xfrm>
            <a:off x="6392500" y="-92546"/>
            <a:ext cx="2777392" cy="429682"/>
          </a:xfrm>
          <a:prstGeom prst="roundRect">
            <a:avLst>
              <a:gd name="adj" fmla="val 50000"/>
            </a:avLst>
          </a:prstGeom>
          <a:solidFill>
            <a:schemeClr val="accent4"/>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180000" rIns="180000" bIns="0" numCol="1" spcCol="0" rtlCol="0" fromWordArt="0" anchor="ctr" anchorCtr="0" forceAA="0" compatLnSpc="1">
            <a:prstTxWarp prst="textNoShape">
              <a:avLst/>
            </a:prstTxWarp>
            <a:noAutofit/>
          </a:bodyPr>
          <a:lstStyle/>
          <a:p>
            <a:pPr algn="ctr"/>
            <a:r>
              <a:rPr lang="en-US" sz="1100" kern="700" spc="100" dirty="0">
                <a:solidFill>
                  <a:schemeClr val="bg1"/>
                </a:solidFill>
                <a:latin typeface="Questrial"/>
              </a:rPr>
              <a:t>Care Coordination</a:t>
            </a:r>
            <a:endParaRPr lang="en-GB" sz="1100" kern="700" spc="100" dirty="0">
              <a:solidFill>
                <a:schemeClr val="bg1"/>
              </a:solidFill>
              <a:latin typeface="Questrial"/>
              <a:cs typeface="Century Gothic"/>
            </a:endParaRPr>
          </a:p>
        </p:txBody>
      </p:sp>
    </p:spTree>
    <p:extLst>
      <p:ext uri="{BB962C8B-B14F-4D97-AF65-F5344CB8AC3E}">
        <p14:creationId xmlns:p14="http://schemas.microsoft.com/office/powerpoint/2010/main" val="79157364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06A6A329-BD8C-48D2-86C9-2BFE9343A847}"/>
              </a:ext>
            </a:extLst>
          </p:cNvPr>
          <p:cNvGrpSpPr/>
          <p:nvPr/>
        </p:nvGrpSpPr>
        <p:grpSpPr>
          <a:xfrm>
            <a:off x="352292" y="1550479"/>
            <a:ext cx="1804402" cy="459486"/>
            <a:chOff x="357367" y="1852085"/>
            <a:chExt cx="1804402" cy="459486"/>
          </a:xfrm>
        </p:grpSpPr>
        <p:grpSp>
          <p:nvGrpSpPr>
            <p:cNvPr id="138" name="Group 189"/>
            <p:cNvGrpSpPr>
              <a:grpSpLocks noChangeAspect="1"/>
            </p:cNvGrpSpPr>
            <p:nvPr/>
          </p:nvGrpSpPr>
          <p:grpSpPr>
            <a:xfrm>
              <a:off x="357367" y="1913269"/>
              <a:ext cx="700128" cy="286667"/>
              <a:chOff x="8248650" y="2986088"/>
              <a:chExt cx="806450" cy="330200"/>
            </a:xfrm>
            <a:solidFill>
              <a:srgbClr val="5F6062"/>
            </a:solidFill>
          </p:grpSpPr>
          <p:sp>
            <p:nvSpPr>
              <p:cNvPr id="139"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050">
                  <a:solidFill>
                    <a:sysClr val="windowText" lastClr="000000"/>
                  </a:solidFill>
                  <a:latin typeface="Questrial"/>
                </a:endParaRPr>
              </a:p>
            </p:txBody>
          </p:sp>
          <p:sp>
            <p:nvSpPr>
              <p:cNvPr id="140"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050">
                  <a:solidFill>
                    <a:sysClr val="windowText" lastClr="000000"/>
                  </a:solidFill>
                  <a:latin typeface="Questrial"/>
                </a:endParaRPr>
              </a:p>
            </p:txBody>
          </p:sp>
          <p:sp>
            <p:nvSpPr>
              <p:cNvPr id="141"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050">
                  <a:solidFill>
                    <a:sysClr val="windowText" lastClr="000000"/>
                  </a:solidFill>
                  <a:latin typeface="Questrial"/>
                </a:endParaRPr>
              </a:p>
            </p:txBody>
          </p:sp>
        </p:grpSp>
        <p:sp>
          <p:nvSpPr>
            <p:cNvPr id="142" name="フローチャート: 磁気ディスク 141"/>
            <p:cNvSpPr/>
            <p:nvPr/>
          </p:nvSpPr>
          <p:spPr>
            <a:xfrm>
              <a:off x="1475969" y="1852085"/>
              <a:ext cx="685800" cy="459486"/>
            </a:xfrm>
            <a:prstGeom prst="flowChartMagneticDisk">
              <a:avLst/>
            </a:prstGeom>
            <a:solidFill>
              <a:schemeClr val="accent1"/>
            </a:solidFill>
            <a:ln w="9525">
              <a:solidFill>
                <a:schemeClr val="accent6"/>
              </a:solidFill>
              <a:miter lim="800000"/>
              <a:headEnd/>
              <a:tailEnd/>
            </a:ln>
            <a:effectLst>
              <a:outerShdw blurRad="50800" dist="38100" dir="2700000" algn="tl" rotWithShape="0">
                <a:prstClr val="black">
                  <a:alpha val="40000"/>
                </a:prstClr>
              </a:outerShdw>
            </a:effectLst>
          </p:spPr>
          <p:txBody>
            <a:bodyPr wrap="square" tIns="68580" bIns="68580" rtlCol="0" anchor="t">
              <a:prstTxWarp prst="textNoShape">
                <a:avLst/>
              </a:prstTxWarp>
              <a:noAutofit/>
            </a:bodyPr>
            <a:lstStyle/>
            <a:p>
              <a:pPr algn="ctr"/>
              <a:r>
                <a:rPr kumimoji="1" lang="en-US" altLang="ja-JP" sz="1050" dirty="0">
                  <a:solidFill>
                    <a:prstClr val="white"/>
                  </a:solidFill>
                  <a:latin typeface="Questrial"/>
                </a:rPr>
                <a:t>Teradata</a:t>
              </a:r>
              <a:endParaRPr kumimoji="1" lang="ja-JP" altLang="en-US" sz="1050" dirty="0" err="1">
                <a:solidFill>
                  <a:prstClr val="white"/>
                </a:solidFill>
                <a:latin typeface="Questrial"/>
              </a:endParaRPr>
            </a:p>
          </p:txBody>
        </p:sp>
        <p:cxnSp>
          <p:nvCxnSpPr>
            <p:cNvPr id="144" name="コネクタ: カギ線 143"/>
            <p:cNvCxnSpPr>
              <a:stCxn id="141" idx="33"/>
              <a:endCxn id="142" idx="1"/>
            </p:cNvCxnSpPr>
            <p:nvPr/>
          </p:nvCxnSpPr>
          <p:spPr>
            <a:xfrm flipV="1">
              <a:off x="769093" y="1852085"/>
              <a:ext cx="1049776" cy="94238"/>
            </a:xfrm>
            <a:prstGeom prst="bentConnector4">
              <a:avLst>
                <a:gd name="adj1" fmla="val -797"/>
                <a:gd name="adj2" fmla="val 239949"/>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テキスト ボックス 148"/>
          <p:cNvSpPr txBox="1"/>
          <p:nvPr/>
        </p:nvSpPr>
        <p:spPr>
          <a:xfrm>
            <a:off x="357367" y="1084230"/>
            <a:ext cx="1019831" cy="245837"/>
          </a:xfrm>
          <a:prstGeom prst="rect">
            <a:avLst/>
          </a:prstGeom>
          <a:solidFill>
            <a:schemeClr val="accent6"/>
          </a:solidFill>
        </p:spPr>
        <p:txBody>
          <a:bodyPr wrap="none" rtlCol="0">
            <a:spAutoFit/>
          </a:bodyPr>
          <a:lstStyle/>
          <a:p>
            <a:pPr>
              <a:lnSpc>
                <a:spcPct val="95000"/>
              </a:lnSpc>
              <a:spcBef>
                <a:spcPts val="300"/>
              </a:spcBef>
            </a:pPr>
            <a:r>
              <a:rPr kumimoji="1" lang="en-US" altLang="ja-JP" sz="1050" dirty="0">
                <a:solidFill>
                  <a:schemeClr val="bg1"/>
                </a:solidFill>
                <a:latin typeface="Questrial"/>
              </a:rPr>
              <a:t>IoT sensor data</a:t>
            </a:r>
            <a:endParaRPr kumimoji="1" lang="ja-JP" altLang="en-US" sz="1050" dirty="0" err="1">
              <a:solidFill>
                <a:schemeClr val="bg1"/>
              </a:solidFill>
              <a:latin typeface="Questrial"/>
            </a:endParaRPr>
          </a:p>
        </p:txBody>
      </p:sp>
      <p:sp>
        <p:nvSpPr>
          <p:cNvPr id="160" name="二等辺三角形 159"/>
          <p:cNvSpPr/>
          <p:nvPr/>
        </p:nvSpPr>
        <p:spPr>
          <a:xfrm>
            <a:off x="296041" y="2013578"/>
            <a:ext cx="1974401" cy="227291"/>
          </a:xfrm>
          <a:prstGeom prst="triangle">
            <a:avLst>
              <a:gd name="adj" fmla="val 76644"/>
            </a:avLst>
          </a:prstGeom>
          <a:solidFill>
            <a:schemeClr val="accent1">
              <a:lumMod val="20000"/>
              <a:lumOff val="80000"/>
            </a:schemeClr>
          </a:solidFill>
          <a:ln w="9525">
            <a:noFill/>
            <a:miter lim="800000"/>
            <a:headEnd/>
            <a:tailEnd/>
          </a:ln>
          <a:effectLst/>
        </p:spPr>
        <p:txBody>
          <a:bodyPr wrap="square" tIns="68580" bIns="68580" rtlCol="0" anchor="t">
            <a:prstTxWarp prst="textNoShape">
              <a:avLst/>
            </a:prstTxWarp>
            <a:noAutofit/>
          </a:bodyPr>
          <a:lstStyle/>
          <a:p>
            <a:pPr algn="ctr"/>
            <a:endParaRPr kumimoji="1" lang="ja-JP" altLang="en-US" sz="1050" dirty="0" err="1">
              <a:solidFill>
                <a:prstClr val="white"/>
              </a:solidFill>
              <a:latin typeface="Questrial"/>
            </a:endParaRPr>
          </a:p>
        </p:txBody>
      </p:sp>
      <p:sp>
        <p:nvSpPr>
          <p:cNvPr id="199" name="テキスト ボックス 198"/>
          <p:cNvSpPr txBox="1"/>
          <p:nvPr/>
        </p:nvSpPr>
        <p:spPr>
          <a:xfrm>
            <a:off x="4624564" y="3467553"/>
            <a:ext cx="4304405" cy="1282274"/>
          </a:xfrm>
          <a:prstGeom prst="rect">
            <a:avLst/>
          </a:prstGeom>
          <a:noFill/>
        </p:spPr>
        <p:txBody>
          <a:bodyPr wrap="square" rtlCol="0">
            <a:spAutoFit/>
          </a:bodyPr>
          <a:lstStyle/>
          <a:p>
            <a:pPr>
              <a:lnSpc>
                <a:spcPct val="95000"/>
              </a:lnSpc>
              <a:spcBef>
                <a:spcPts val="300"/>
              </a:spcBef>
            </a:pPr>
            <a:r>
              <a:rPr kumimoji="1" lang="en-US" altLang="ja-JP" sz="1050" dirty="0">
                <a:solidFill>
                  <a:srgbClr val="231F20"/>
                </a:solidFill>
                <a:latin typeface="Questrial"/>
              </a:rPr>
              <a:t>The R interface to the H2O package is used for implementing our analysis of Deep Learning. Several parameters in the Deep Learning is fixed to optimize the final result of root cause failure prediction. The below is just one example set of parameters.</a:t>
            </a:r>
          </a:p>
          <a:p>
            <a:pPr marL="128588" indent="-128588">
              <a:lnSpc>
                <a:spcPct val="95000"/>
              </a:lnSpc>
              <a:spcBef>
                <a:spcPts val="300"/>
              </a:spcBef>
              <a:buFont typeface="Arial" panose="020B0604020202020204" pitchFamily="34" charset="0"/>
              <a:buChar char="•"/>
            </a:pPr>
            <a:r>
              <a:rPr kumimoji="1" lang="en-US" altLang="ja-JP" sz="1050" dirty="0">
                <a:solidFill>
                  <a:srgbClr val="231F20"/>
                </a:solidFill>
                <a:latin typeface="Questrial"/>
              </a:rPr>
              <a:t>Hidden layers and neurons: (100, 100)</a:t>
            </a:r>
          </a:p>
          <a:p>
            <a:pPr marL="128588" indent="-128588">
              <a:lnSpc>
                <a:spcPct val="95000"/>
              </a:lnSpc>
              <a:spcBef>
                <a:spcPts val="300"/>
              </a:spcBef>
              <a:buFont typeface="Arial" panose="020B0604020202020204" pitchFamily="34" charset="0"/>
              <a:buChar char="•"/>
            </a:pPr>
            <a:r>
              <a:rPr kumimoji="1" lang="en-US" altLang="ja-JP" sz="1050" dirty="0">
                <a:solidFill>
                  <a:srgbClr val="231F20"/>
                </a:solidFill>
                <a:latin typeface="Questrial"/>
              </a:rPr>
              <a:t>L1/L2 regularization: 0.01</a:t>
            </a:r>
          </a:p>
          <a:p>
            <a:pPr marL="128588" indent="-128588">
              <a:lnSpc>
                <a:spcPct val="95000"/>
              </a:lnSpc>
              <a:spcBef>
                <a:spcPts val="300"/>
              </a:spcBef>
              <a:buFont typeface="Arial" panose="020B0604020202020204" pitchFamily="34" charset="0"/>
              <a:buChar char="•"/>
            </a:pPr>
            <a:r>
              <a:rPr kumimoji="1" lang="en-US" altLang="ja-JP" sz="1050" dirty="0">
                <a:solidFill>
                  <a:srgbClr val="231F20"/>
                </a:solidFill>
                <a:latin typeface="Questrial"/>
              </a:rPr>
              <a:t>Max w2: 10</a:t>
            </a:r>
            <a:endParaRPr kumimoji="1" lang="ja-JP" altLang="en-US" sz="1050" dirty="0" err="1">
              <a:solidFill>
                <a:srgbClr val="231F20"/>
              </a:solidFill>
              <a:latin typeface="Questrial"/>
            </a:endParaRPr>
          </a:p>
        </p:txBody>
      </p:sp>
      <p:graphicFrame>
        <p:nvGraphicFramePr>
          <p:cNvPr id="2" name="表 1"/>
          <p:cNvGraphicFramePr>
            <a:graphicFrameLocks noGrp="1"/>
          </p:cNvGraphicFramePr>
          <p:nvPr>
            <p:extLst>
              <p:ext uri="{D42A27DB-BD31-4B8C-83A1-F6EECF244321}">
                <p14:modId xmlns:p14="http://schemas.microsoft.com/office/powerpoint/2010/main" val="2866956916"/>
              </p:ext>
            </p:extLst>
          </p:nvPr>
        </p:nvGraphicFramePr>
        <p:xfrm>
          <a:off x="273623" y="2214819"/>
          <a:ext cx="2125656" cy="1371175"/>
        </p:xfrm>
        <a:graphic>
          <a:graphicData uri="http://schemas.openxmlformats.org/drawingml/2006/table">
            <a:tbl>
              <a:tblPr firstRow="1" bandRow="1">
                <a:tableStyleId>{93296810-A885-4BE3-A3E7-6D5BEEA58F35}</a:tableStyleId>
              </a:tblPr>
              <a:tblGrid>
                <a:gridCol w="354276">
                  <a:extLst>
                    <a:ext uri="{9D8B030D-6E8A-4147-A177-3AD203B41FA5}">
                      <a16:colId xmlns:a16="http://schemas.microsoft.com/office/drawing/2014/main" val="1743138037"/>
                    </a:ext>
                  </a:extLst>
                </a:gridCol>
                <a:gridCol w="354276">
                  <a:extLst>
                    <a:ext uri="{9D8B030D-6E8A-4147-A177-3AD203B41FA5}">
                      <a16:colId xmlns:a16="http://schemas.microsoft.com/office/drawing/2014/main" val="2116094343"/>
                    </a:ext>
                  </a:extLst>
                </a:gridCol>
                <a:gridCol w="354276">
                  <a:extLst>
                    <a:ext uri="{9D8B030D-6E8A-4147-A177-3AD203B41FA5}">
                      <a16:colId xmlns:a16="http://schemas.microsoft.com/office/drawing/2014/main" val="3597762563"/>
                    </a:ext>
                  </a:extLst>
                </a:gridCol>
                <a:gridCol w="354276">
                  <a:extLst>
                    <a:ext uri="{9D8B030D-6E8A-4147-A177-3AD203B41FA5}">
                      <a16:colId xmlns:a16="http://schemas.microsoft.com/office/drawing/2014/main" val="1670292272"/>
                    </a:ext>
                  </a:extLst>
                </a:gridCol>
                <a:gridCol w="354276">
                  <a:extLst>
                    <a:ext uri="{9D8B030D-6E8A-4147-A177-3AD203B41FA5}">
                      <a16:colId xmlns:a16="http://schemas.microsoft.com/office/drawing/2014/main" val="1814442768"/>
                    </a:ext>
                  </a:extLst>
                </a:gridCol>
                <a:gridCol w="354276">
                  <a:extLst>
                    <a:ext uri="{9D8B030D-6E8A-4147-A177-3AD203B41FA5}">
                      <a16:colId xmlns:a16="http://schemas.microsoft.com/office/drawing/2014/main" val="3680277713"/>
                    </a:ext>
                  </a:extLst>
                </a:gridCol>
              </a:tblGrid>
              <a:tr h="211751">
                <a:tc>
                  <a:txBody>
                    <a:bodyPr/>
                    <a:lstStyle/>
                    <a:p>
                      <a:r>
                        <a:rPr kumimoji="1" lang="en-US" altLang="ja-JP" sz="800" dirty="0">
                          <a:latin typeface="+mj-lt"/>
                        </a:rPr>
                        <a:t>t</a:t>
                      </a:r>
                      <a:endParaRPr kumimoji="1" lang="ja-JP" altLang="en-US" sz="800" dirty="0">
                        <a:latin typeface="+mj-lt"/>
                      </a:endParaRPr>
                    </a:p>
                  </a:txBody>
                  <a:tcPr marL="68580" marR="68580" marT="34290" marB="34290"/>
                </a:tc>
                <a:tc>
                  <a:txBody>
                    <a:bodyPr/>
                    <a:lstStyle/>
                    <a:p>
                      <a:r>
                        <a:rPr kumimoji="1" lang="en-US" altLang="ja-JP" sz="800" dirty="0">
                          <a:latin typeface="+mj-lt"/>
                        </a:rPr>
                        <a:t>x1</a:t>
                      </a:r>
                      <a:endParaRPr kumimoji="1" lang="ja-JP" altLang="en-US" sz="800" dirty="0">
                        <a:latin typeface="+mj-lt"/>
                      </a:endParaRPr>
                    </a:p>
                  </a:txBody>
                  <a:tcPr marL="68580" marR="68580" marT="34290" marB="34290"/>
                </a:tc>
                <a:tc>
                  <a:txBody>
                    <a:bodyPr/>
                    <a:lstStyle/>
                    <a:p>
                      <a:r>
                        <a:rPr kumimoji="1" lang="en-US" altLang="ja-JP" sz="800" dirty="0">
                          <a:latin typeface="+mj-lt"/>
                        </a:rPr>
                        <a:t>x2</a:t>
                      </a:r>
                      <a:endParaRPr kumimoji="1" lang="ja-JP" altLang="en-US" sz="800" dirty="0">
                        <a:latin typeface="+mj-lt"/>
                      </a:endParaRPr>
                    </a:p>
                  </a:txBody>
                  <a:tcPr marL="68580" marR="68580" marT="34290" marB="34290"/>
                </a:tc>
                <a:tc>
                  <a:txBody>
                    <a:bodyPr/>
                    <a:lstStyle/>
                    <a:p>
                      <a:r>
                        <a:rPr kumimoji="1" lang="en-US" altLang="ja-JP" sz="800" dirty="0">
                          <a:latin typeface="+mj-lt"/>
                        </a:rPr>
                        <a:t>x3</a:t>
                      </a:r>
                      <a:endParaRPr kumimoji="1" lang="ja-JP" altLang="en-US" sz="800" dirty="0">
                        <a:latin typeface="+mj-lt"/>
                      </a:endParaRPr>
                    </a:p>
                  </a:txBody>
                  <a:tcPr marL="68580" marR="68580" marT="34290" marB="34290"/>
                </a:tc>
                <a:tc>
                  <a:txBody>
                    <a:bodyPr/>
                    <a:lstStyle/>
                    <a:p>
                      <a:r>
                        <a:rPr kumimoji="1" lang="en-US" altLang="ja-JP" sz="800" dirty="0">
                          <a:latin typeface="+mj-lt"/>
                        </a:rPr>
                        <a:t>…</a:t>
                      </a:r>
                      <a:endParaRPr kumimoji="1" lang="ja-JP" altLang="en-US" sz="800" dirty="0">
                        <a:latin typeface="+mj-lt"/>
                      </a:endParaRPr>
                    </a:p>
                  </a:txBody>
                  <a:tcPr marL="68580" marR="68580" marT="34290" marB="34290"/>
                </a:tc>
                <a:tc>
                  <a:txBody>
                    <a:bodyPr/>
                    <a:lstStyle/>
                    <a:p>
                      <a:r>
                        <a:rPr kumimoji="1" lang="en-US" altLang="ja-JP" sz="800" dirty="0">
                          <a:latin typeface="+mj-lt"/>
                        </a:rPr>
                        <a:t>x108</a:t>
                      </a:r>
                      <a:endParaRPr kumimoji="1" lang="ja-JP" altLang="en-US" sz="800" dirty="0">
                        <a:latin typeface="+mj-lt"/>
                      </a:endParaRPr>
                    </a:p>
                  </a:txBody>
                  <a:tcPr marL="68580" marR="68580" marT="34290" marB="34290"/>
                </a:tc>
                <a:extLst>
                  <a:ext uri="{0D108BD9-81ED-4DB2-BD59-A6C34878D82A}">
                    <a16:rowId xmlns:a16="http://schemas.microsoft.com/office/drawing/2014/main" val="1088465068"/>
                  </a:ext>
                </a:extLst>
              </a:tr>
              <a:tr h="211751">
                <a:tc>
                  <a:txBody>
                    <a:bodyPr/>
                    <a:lstStyle/>
                    <a:p>
                      <a:endParaRPr kumimoji="1" lang="ja-JP" altLang="en-US" sz="800" dirty="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dirty="0">
                        <a:latin typeface="+mj-lt"/>
                      </a:endParaRPr>
                    </a:p>
                  </a:txBody>
                  <a:tcPr marL="68580" marR="68580" marT="34290" marB="34290"/>
                </a:tc>
                <a:extLst>
                  <a:ext uri="{0D108BD9-81ED-4DB2-BD59-A6C34878D82A}">
                    <a16:rowId xmlns:a16="http://schemas.microsoft.com/office/drawing/2014/main" val="1131040923"/>
                  </a:ext>
                </a:extLst>
              </a:tr>
              <a:tr h="211751">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tc>
                  <a:txBody>
                    <a:bodyPr/>
                    <a:lstStyle/>
                    <a:p>
                      <a:endParaRPr kumimoji="1" lang="ja-JP" altLang="en-US" sz="800">
                        <a:latin typeface="+mj-lt"/>
                      </a:endParaRPr>
                    </a:p>
                  </a:txBody>
                  <a:tcPr marL="68580" marR="68580" marT="34290" marB="34290"/>
                </a:tc>
                <a:extLst>
                  <a:ext uri="{0D108BD9-81ED-4DB2-BD59-A6C34878D82A}">
                    <a16:rowId xmlns:a16="http://schemas.microsoft.com/office/drawing/2014/main" val="997388707"/>
                  </a:ext>
                </a:extLst>
              </a:tr>
              <a:tr h="211751">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extLst>
                  <a:ext uri="{0D108BD9-81ED-4DB2-BD59-A6C34878D82A}">
                    <a16:rowId xmlns:a16="http://schemas.microsoft.com/office/drawing/2014/main" val="2490054267"/>
                  </a:ext>
                </a:extLst>
              </a:tr>
              <a:tr h="211751">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extLst>
                  <a:ext uri="{0D108BD9-81ED-4DB2-BD59-A6C34878D82A}">
                    <a16:rowId xmlns:a16="http://schemas.microsoft.com/office/drawing/2014/main" val="939753623"/>
                  </a:ext>
                </a:extLst>
              </a:tr>
              <a:tr h="211751">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tc>
                  <a:txBody>
                    <a:bodyPr/>
                    <a:lstStyle/>
                    <a:p>
                      <a:endParaRPr kumimoji="1" lang="ja-JP" altLang="en-US" sz="800" dirty="0">
                        <a:latin typeface="+mj-lt"/>
                      </a:endParaRPr>
                    </a:p>
                  </a:txBody>
                  <a:tcPr marL="68580" marR="68580" marT="34290" marB="34290"/>
                </a:tc>
                <a:extLst>
                  <a:ext uri="{0D108BD9-81ED-4DB2-BD59-A6C34878D82A}">
                    <a16:rowId xmlns:a16="http://schemas.microsoft.com/office/drawing/2014/main" val="2185317827"/>
                  </a:ext>
                </a:extLst>
              </a:tr>
            </a:tbl>
          </a:graphicData>
        </a:graphic>
      </p:graphicFrame>
      <p:sp>
        <p:nvSpPr>
          <p:cNvPr id="3" name="正方形/長方形 2"/>
          <p:cNvSpPr/>
          <p:nvPr/>
        </p:nvSpPr>
        <p:spPr>
          <a:xfrm>
            <a:off x="273624" y="3709051"/>
            <a:ext cx="3867934" cy="738664"/>
          </a:xfrm>
          <a:prstGeom prst="rect">
            <a:avLst/>
          </a:prstGeom>
        </p:spPr>
        <p:txBody>
          <a:bodyPr wrap="square">
            <a:spAutoFit/>
          </a:bodyPr>
          <a:lstStyle/>
          <a:p>
            <a:pPr marL="171450" indent="-171450">
              <a:buFont typeface="+mj-lt"/>
              <a:buAutoNum type="arabicPeriod"/>
            </a:pPr>
            <a:r>
              <a:rPr lang="en-US" altLang="ja-JP" sz="1050" dirty="0">
                <a:solidFill>
                  <a:sysClr val="windowText" lastClr="000000"/>
                </a:solidFill>
                <a:latin typeface="Questrial"/>
              </a:rPr>
              <a:t>Each data is a time series data for a particular vehicle after the failure.  </a:t>
            </a:r>
          </a:p>
          <a:p>
            <a:pPr marL="171450" indent="-171450">
              <a:buFont typeface="+mj-lt"/>
              <a:buAutoNum type="arabicPeriod"/>
            </a:pPr>
            <a:r>
              <a:rPr lang="en-US" altLang="ja-JP" sz="1050" dirty="0">
                <a:solidFill>
                  <a:sysClr val="windowText" lastClr="000000"/>
                </a:solidFill>
                <a:latin typeface="Questrial"/>
              </a:rPr>
              <a:t>First column shows a short time period for each broken vehicle. </a:t>
            </a:r>
          </a:p>
          <a:p>
            <a:pPr marL="171450" indent="-171450">
              <a:buFont typeface="+mj-lt"/>
              <a:buAutoNum type="arabicPeriod"/>
            </a:pPr>
            <a:r>
              <a:rPr lang="en-US" altLang="ja-JP" sz="1050" dirty="0">
                <a:solidFill>
                  <a:sysClr val="windowText" lastClr="000000"/>
                </a:solidFill>
                <a:latin typeface="Questrial"/>
              </a:rPr>
              <a:t>We have 108 input variables (from “x1” to “x108”) at each time. </a:t>
            </a:r>
            <a:endParaRPr kumimoji="1" lang="ja-JP" altLang="en-US" sz="1050" dirty="0">
              <a:solidFill>
                <a:sysClr val="windowText" lastClr="000000"/>
              </a:solidFill>
              <a:latin typeface="Questrial"/>
            </a:endParaRPr>
          </a:p>
        </p:txBody>
      </p:sp>
      <p:sp>
        <p:nvSpPr>
          <p:cNvPr id="4" name="正方形/長方形 3"/>
          <p:cNvSpPr/>
          <p:nvPr/>
        </p:nvSpPr>
        <p:spPr>
          <a:xfrm>
            <a:off x="4573211" y="1351955"/>
            <a:ext cx="4572000" cy="577081"/>
          </a:xfrm>
          <a:prstGeom prst="rect">
            <a:avLst/>
          </a:prstGeom>
        </p:spPr>
        <p:txBody>
          <a:bodyPr>
            <a:spAutoFit/>
          </a:bodyPr>
          <a:lstStyle/>
          <a:p>
            <a:pPr marL="171450" indent="-171450">
              <a:buFont typeface="+mj-lt"/>
              <a:buAutoNum type="arabicPeriod"/>
            </a:pPr>
            <a:r>
              <a:rPr lang="en-US" altLang="ja-JP" sz="1050" dirty="0">
                <a:solidFill>
                  <a:sysClr val="windowText" lastClr="000000"/>
                </a:solidFill>
                <a:latin typeface="Questrial"/>
              </a:rPr>
              <a:t>We treat each row or time as independent data.</a:t>
            </a:r>
          </a:p>
          <a:p>
            <a:pPr marL="171450" indent="-171450">
              <a:buFont typeface="+mj-lt"/>
              <a:buAutoNum type="arabicPeriod"/>
            </a:pPr>
            <a:r>
              <a:rPr kumimoji="1" lang="en-US" altLang="ja-JP" sz="1050" dirty="0">
                <a:solidFill>
                  <a:sysClr val="windowText" lastClr="000000"/>
                </a:solidFill>
                <a:latin typeface="Questrial"/>
              </a:rPr>
              <a:t>Proceed a multiple classification analysis for each time using Deep Learning.</a:t>
            </a:r>
          </a:p>
          <a:p>
            <a:pPr marL="171450" indent="-171450">
              <a:buFont typeface="+mj-lt"/>
              <a:buAutoNum type="arabicPeriod"/>
            </a:pPr>
            <a:r>
              <a:rPr kumimoji="1" lang="en-US" altLang="ja-JP" sz="1050" dirty="0">
                <a:solidFill>
                  <a:sysClr val="windowText" lastClr="000000"/>
                </a:solidFill>
                <a:latin typeface="Questrial"/>
              </a:rPr>
              <a:t>Final result of prediction is determined according to a majority rule. </a:t>
            </a:r>
            <a:endParaRPr kumimoji="1" lang="ja-JP" altLang="en-US" sz="1050" dirty="0">
              <a:solidFill>
                <a:sysClr val="windowText" lastClr="000000"/>
              </a:solidFill>
              <a:latin typeface="Questrial"/>
            </a:endParaRPr>
          </a:p>
        </p:txBody>
      </p:sp>
      <p:sp>
        <p:nvSpPr>
          <p:cNvPr id="69" name="テキスト ボックス 68"/>
          <p:cNvSpPr txBox="1"/>
          <p:nvPr/>
        </p:nvSpPr>
        <p:spPr>
          <a:xfrm>
            <a:off x="4624564" y="1082824"/>
            <a:ext cx="1757212" cy="245837"/>
          </a:xfrm>
          <a:prstGeom prst="rect">
            <a:avLst/>
          </a:prstGeom>
          <a:solidFill>
            <a:schemeClr val="accent6"/>
          </a:solidFill>
        </p:spPr>
        <p:txBody>
          <a:bodyPr wrap="none" rtlCol="0">
            <a:spAutoFit/>
          </a:bodyPr>
          <a:lstStyle/>
          <a:p>
            <a:pPr>
              <a:lnSpc>
                <a:spcPct val="95000"/>
              </a:lnSpc>
              <a:spcBef>
                <a:spcPts val="300"/>
              </a:spcBef>
            </a:pPr>
            <a:r>
              <a:rPr kumimoji="1" lang="en-US" altLang="ja-JP" sz="1050" dirty="0">
                <a:solidFill>
                  <a:schemeClr val="bg1"/>
                </a:solidFill>
                <a:latin typeface="Questrial"/>
              </a:rPr>
              <a:t>Basic strategy of our analysis</a:t>
            </a:r>
            <a:endParaRPr kumimoji="1" lang="ja-JP" altLang="en-US" sz="1050" dirty="0" err="1">
              <a:solidFill>
                <a:schemeClr val="bg1"/>
              </a:solidFill>
              <a:latin typeface="Questrial"/>
            </a:endParaRPr>
          </a:p>
        </p:txBody>
      </p:sp>
      <p:grpSp>
        <p:nvGrpSpPr>
          <p:cNvPr id="11" name="グループ化 10">
            <a:extLst>
              <a:ext uri="{FF2B5EF4-FFF2-40B4-BE49-F238E27FC236}">
                <a16:creationId xmlns:a16="http://schemas.microsoft.com/office/drawing/2014/main" id="{9622F173-95C2-4451-AE2F-F1458C12E2E2}"/>
              </a:ext>
            </a:extLst>
          </p:cNvPr>
          <p:cNvGrpSpPr/>
          <p:nvPr/>
        </p:nvGrpSpPr>
        <p:grpSpPr>
          <a:xfrm>
            <a:off x="4782826" y="2014882"/>
            <a:ext cx="3446804" cy="1207261"/>
            <a:chOff x="4787901" y="2316488"/>
            <a:chExt cx="3446804" cy="1207261"/>
          </a:xfrm>
        </p:grpSpPr>
        <p:grpSp>
          <p:nvGrpSpPr>
            <p:cNvPr id="71" name="グループ化 70">
              <a:extLst>
                <a:ext uri="{FF2B5EF4-FFF2-40B4-BE49-F238E27FC236}">
                  <a16:creationId xmlns:a16="http://schemas.microsoft.com/office/drawing/2014/main" id="{5AE0BC08-4AF3-42F9-A929-C2D5F296865B}"/>
                </a:ext>
              </a:extLst>
            </p:cNvPr>
            <p:cNvGrpSpPr/>
            <p:nvPr/>
          </p:nvGrpSpPr>
          <p:grpSpPr>
            <a:xfrm>
              <a:off x="4787901" y="2316488"/>
              <a:ext cx="2220088" cy="218628"/>
              <a:chOff x="0" y="0"/>
              <a:chExt cx="2537460" cy="264560"/>
            </a:xfrm>
          </p:grpSpPr>
          <p:sp>
            <p:nvSpPr>
              <p:cNvPr id="99" name="テキスト ボックス 17">
                <a:extLst>
                  <a:ext uri="{FF2B5EF4-FFF2-40B4-BE49-F238E27FC236}">
                    <a16:creationId xmlns:a16="http://schemas.microsoft.com/office/drawing/2014/main" id="{C3D91C85-A5B9-4EC3-A0F7-33A514DD16F6}"/>
                  </a:ext>
                </a:extLst>
              </p:cNvPr>
              <p:cNvSpPr txBox="1"/>
              <p:nvPr/>
            </p:nvSpPr>
            <p:spPr>
              <a:xfrm>
                <a:off x="0" y="0"/>
                <a:ext cx="464820" cy="264560"/>
              </a:xfrm>
              <a:prstGeom prst="rect">
                <a:avLst/>
              </a:prstGeom>
              <a:solidFill>
                <a:schemeClr val="accent4"/>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t=1</a:t>
                </a:r>
                <a:endParaRPr kumimoji="1" lang="ja-JP" altLang="en-US" sz="1050">
                  <a:solidFill>
                    <a:schemeClr val="bg1"/>
                  </a:solidFill>
                  <a:latin typeface="Questrial"/>
                </a:endParaRPr>
              </a:p>
            </p:txBody>
          </p:sp>
          <p:sp>
            <p:nvSpPr>
              <p:cNvPr id="100" name="テキスト ボックス 22">
                <a:extLst>
                  <a:ext uri="{FF2B5EF4-FFF2-40B4-BE49-F238E27FC236}">
                    <a16:creationId xmlns:a16="http://schemas.microsoft.com/office/drawing/2014/main" id="{130199F2-81C2-435B-81C1-FA9D0D1365BD}"/>
                  </a:ext>
                </a:extLst>
              </p:cNvPr>
              <p:cNvSpPr txBox="1"/>
              <p:nvPr/>
            </p:nvSpPr>
            <p:spPr>
              <a:xfrm>
                <a:off x="1424940" y="0"/>
                <a:ext cx="1112520" cy="264560"/>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dirty="0">
                    <a:solidFill>
                      <a:schemeClr val="bg1"/>
                    </a:solidFill>
                    <a:latin typeface="Questrial"/>
                  </a:rPr>
                  <a:t>Root Cause=A </a:t>
                </a:r>
                <a:endParaRPr kumimoji="1" lang="ja-JP" altLang="en-US" sz="1050" dirty="0">
                  <a:solidFill>
                    <a:schemeClr val="bg1"/>
                  </a:solidFill>
                  <a:latin typeface="Questrial"/>
                </a:endParaRPr>
              </a:p>
            </p:txBody>
          </p:sp>
          <p:sp>
            <p:nvSpPr>
              <p:cNvPr id="101" name="テキスト ボックス 24">
                <a:extLst>
                  <a:ext uri="{FF2B5EF4-FFF2-40B4-BE49-F238E27FC236}">
                    <a16:creationId xmlns:a16="http://schemas.microsoft.com/office/drawing/2014/main" id="{BC4C337F-47BE-4F7E-9E81-F8EC06812BEE}"/>
                  </a:ext>
                </a:extLst>
              </p:cNvPr>
              <p:cNvSpPr txBox="1"/>
              <p:nvPr/>
            </p:nvSpPr>
            <p:spPr>
              <a:xfrm>
                <a:off x="708660" y="0"/>
                <a:ext cx="464820" cy="264560"/>
              </a:xfrm>
              <a:prstGeom prst="rect">
                <a:avLst/>
              </a:prstGeom>
              <a:solidFill>
                <a:schemeClr val="accent3"/>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DL</a:t>
                </a:r>
                <a:endParaRPr kumimoji="1" lang="ja-JP" altLang="en-US" sz="1050">
                  <a:solidFill>
                    <a:schemeClr val="bg1"/>
                  </a:solidFill>
                  <a:latin typeface="Questrial"/>
                </a:endParaRPr>
              </a:p>
            </p:txBody>
          </p:sp>
          <p:cxnSp>
            <p:nvCxnSpPr>
              <p:cNvPr id="102" name="直線矢印コネクタ 101">
                <a:extLst>
                  <a:ext uri="{FF2B5EF4-FFF2-40B4-BE49-F238E27FC236}">
                    <a16:creationId xmlns:a16="http://schemas.microsoft.com/office/drawing/2014/main" id="{F186D04C-BFFD-4C76-9E13-9B4C4F72EF55}"/>
                  </a:ext>
                </a:extLst>
              </p:cNvPr>
              <p:cNvCxnSpPr>
                <a:stCxn id="99" idx="3"/>
                <a:endCxn id="101" idx="1"/>
              </p:cNvCxnSpPr>
              <p:nvPr/>
            </p:nvCxnSpPr>
            <p:spPr>
              <a:xfrm>
                <a:off x="464820" y="132280"/>
                <a:ext cx="24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B919EEB4-D9E3-4815-9021-C56EBCC8A7FC}"/>
                  </a:ext>
                </a:extLst>
              </p:cNvPr>
              <p:cNvCxnSpPr>
                <a:stCxn id="101" idx="3"/>
                <a:endCxn id="100" idx="1"/>
              </p:cNvCxnSpPr>
              <p:nvPr/>
            </p:nvCxnSpPr>
            <p:spPr>
              <a:xfrm>
                <a:off x="1173480" y="13228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74D858AB-7B4E-4A39-A516-CCB6C890C80F}"/>
                </a:ext>
              </a:extLst>
            </p:cNvPr>
            <p:cNvGrpSpPr/>
            <p:nvPr/>
          </p:nvGrpSpPr>
          <p:grpSpPr>
            <a:xfrm>
              <a:off x="4787901" y="2562072"/>
              <a:ext cx="2220088" cy="218628"/>
              <a:chOff x="0" y="297180"/>
              <a:chExt cx="2537460" cy="264560"/>
            </a:xfrm>
          </p:grpSpPr>
          <p:sp>
            <p:nvSpPr>
              <p:cNvPr id="94" name="テキスト ボックス 34">
                <a:extLst>
                  <a:ext uri="{FF2B5EF4-FFF2-40B4-BE49-F238E27FC236}">
                    <a16:creationId xmlns:a16="http://schemas.microsoft.com/office/drawing/2014/main" id="{B98B4B03-67B0-4ECB-83B9-A30A81A48187}"/>
                  </a:ext>
                </a:extLst>
              </p:cNvPr>
              <p:cNvSpPr txBox="1"/>
              <p:nvPr/>
            </p:nvSpPr>
            <p:spPr>
              <a:xfrm>
                <a:off x="0" y="297180"/>
                <a:ext cx="464820" cy="264560"/>
              </a:xfrm>
              <a:prstGeom prst="rect">
                <a:avLst/>
              </a:prstGeom>
              <a:solidFill>
                <a:schemeClr val="accent4"/>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t=2</a:t>
                </a:r>
                <a:endParaRPr kumimoji="1" lang="ja-JP" altLang="en-US" sz="1050">
                  <a:solidFill>
                    <a:schemeClr val="bg1"/>
                  </a:solidFill>
                  <a:latin typeface="Questrial"/>
                </a:endParaRPr>
              </a:p>
            </p:txBody>
          </p:sp>
          <p:sp>
            <p:nvSpPr>
              <p:cNvPr id="95" name="テキスト ボックス 35">
                <a:extLst>
                  <a:ext uri="{FF2B5EF4-FFF2-40B4-BE49-F238E27FC236}">
                    <a16:creationId xmlns:a16="http://schemas.microsoft.com/office/drawing/2014/main" id="{FD32499A-AC7E-4320-93FC-5386F69E2E0E}"/>
                  </a:ext>
                </a:extLst>
              </p:cNvPr>
              <p:cNvSpPr txBox="1"/>
              <p:nvPr/>
            </p:nvSpPr>
            <p:spPr>
              <a:xfrm>
                <a:off x="1424940" y="297180"/>
                <a:ext cx="1112520" cy="264560"/>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dirty="0">
                    <a:solidFill>
                      <a:schemeClr val="bg1"/>
                    </a:solidFill>
                    <a:latin typeface="Questrial"/>
                  </a:rPr>
                  <a:t>Root Cause=B </a:t>
                </a:r>
                <a:endParaRPr kumimoji="1" lang="ja-JP" altLang="en-US" sz="1050" dirty="0">
                  <a:solidFill>
                    <a:schemeClr val="bg1"/>
                  </a:solidFill>
                  <a:latin typeface="Questrial"/>
                </a:endParaRPr>
              </a:p>
            </p:txBody>
          </p:sp>
          <p:sp>
            <p:nvSpPr>
              <p:cNvPr id="96" name="テキスト ボックス 36">
                <a:extLst>
                  <a:ext uri="{FF2B5EF4-FFF2-40B4-BE49-F238E27FC236}">
                    <a16:creationId xmlns:a16="http://schemas.microsoft.com/office/drawing/2014/main" id="{FA7A18FC-7021-49CC-A1D3-F97C934C33B2}"/>
                  </a:ext>
                </a:extLst>
              </p:cNvPr>
              <p:cNvSpPr txBox="1"/>
              <p:nvPr/>
            </p:nvSpPr>
            <p:spPr>
              <a:xfrm>
                <a:off x="708660" y="297180"/>
                <a:ext cx="464820" cy="264560"/>
              </a:xfrm>
              <a:prstGeom prst="rect">
                <a:avLst/>
              </a:prstGeom>
              <a:solidFill>
                <a:schemeClr val="accent3"/>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DL</a:t>
                </a:r>
                <a:endParaRPr kumimoji="1" lang="ja-JP" altLang="en-US" sz="1050">
                  <a:solidFill>
                    <a:schemeClr val="bg1"/>
                  </a:solidFill>
                  <a:latin typeface="Questrial"/>
                </a:endParaRPr>
              </a:p>
            </p:txBody>
          </p:sp>
          <p:cxnSp>
            <p:nvCxnSpPr>
              <p:cNvPr id="97" name="直線矢印コネクタ 96">
                <a:extLst>
                  <a:ext uri="{FF2B5EF4-FFF2-40B4-BE49-F238E27FC236}">
                    <a16:creationId xmlns:a16="http://schemas.microsoft.com/office/drawing/2014/main" id="{0A878AC2-930A-406E-B287-3B482515DB4F}"/>
                  </a:ext>
                </a:extLst>
              </p:cNvPr>
              <p:cNvCxnSpPr>
                <a:stCxn id="94" idx="3"/>
                <a:endCxn id="96" idx="1"/>
              </p:cNvCxnSpPr>
              <p:nvPr/>
            </p:nvCxnSpPr>
            <p:spPr>
              <a:xfrm>
                <a:off x="464820" y="429460"/>
                <a:ext cx="24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CE7D2E7B-59D4-4832-9B0F-E0E02FE3C262}"/>
                  </a:ext>
                </a:extLst>
              </p:cNvPr>
              <p:cNvCxnSpPr>
                <a:stCxn id="96" idx="3"/>
                <a:endCxn id="95" idx="1"/>
              </p:cNvCxnSpPr>
              <p:nvPr/>
            </p:nvCxnSpPr>
            <p:spPr>
              <a:xfrm>
                <a:off x="1173480" y="42946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50A3B3-1498-49C7-8EB3-81AC962A13BA}"/>
                </a:ext>
              </a:extLst>
            </p:cNvPr>
            <p:cNvGrpSpPr/>
            <p:nvPr/>
          </p:nvGrpSpPr>
          <p:grpSpPr>
            <a:xfrm>
              <a:off x="4787901" y="2813953"/>
              <a:ext cx="2220088" cy="224925"/>
              <a:chOff x="0" y="601980"/>
              <a:chExt cx="2537460" cy="272180"/>
            </a:xfrm>
          </p:grpSpPr>
          <p:sp>
            <p:nvSpPr>
              <p:cNvPr id="89" name="テキスト ボックス 40">
                <a:extLst>
                  <a:ext uri="{FF2B5EF4-FFF2-40B4-BE49-F238E27FC236}">
                    <a16:creationId xmlns:a16="http://schemas.microsoft.com/office/drawing/2014/main" id="{13B55AA5-8DCC-4CA3-9768-17161809C5DE}"/>
                  </a:ext>
                </a:extLst>
              </p:cNvPr>
              <p:cNvSpPr txBox="1"/>
              <p:nvPr/>
            </p:nvSpPr>
            <p:spPr>
              <a:xfrm>
                <a:off x="0" y="609600"/>
                <a:ext cx="464820" cy="264560"/>
              </a:xfrm>
              <a:prstGeom prst="rect">
                <a:avLst/>
              </a:prstGeom>
              <a:solidFill>
                <a:schemeClr val="accent4"/>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t=3</a:t>
                </a:r>
                <a:endParaRPr kumimoji="1" lang="ja-JP" altLang="en-US" sz="1050">
                  <a:solidFill>
                    <a:schemeClr val="bg1"/>
                  </a:solidFill>
                  <a:latin typeface="Questrial"/>
                </a:endParaRPr>
              </a:p>
            </p:txBody>
          </p:sp>
          <p:sp>
            <p:nvSpPr>
              <p:cNvPr id="90" name="テキスト ボックス 41">
                <a:extLst>
                  <a:ext uri="{FF2B5EF4-FFF2-40B4-BE49-F238E27FC236}">
                    <a16:creationId xmlns:a16="http://schemas.microsoft.com/office/drawing/2014/main" id="{AB9A8A58-279E-49BC-B66E-21C4A19BDC23}"/>
                  </a:ext>
                </a:extLst>
              </p:cNvPr>
              <p:cNvSpPr txBox="1"/>
              <p:nvPr/>
            </p:nvSpPr>
            <p:spPr>
              <a:xfrm>
                <a:off x="1424940" y="601980"/>
                <a:ext cx="1112520" cy="264560"/>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dirty="0">
                    <a:solidFill>
                      <a:schemeClr val="bg1"/>
                    </a:solidFill>
                    <a:latin typeface="Questrial"/>
                  </a:rPr>
                  <a:t>Root Cause=A </a:t>
                </a:r>
                <a:endParaRPr kumimoji="1" lang="ja-JP" altLang="en-US" sz="1050" dirty="0">
                  <a:solidFill>
                    <a:schemeClr val="bg1"/>
                  </a:solidFill>
                  <a:latin typeface="Questrial"/>
                </a:endParaRPr>
              </a:p>
            </p:txBody>
          </p:sp>
          <p:sp>
            <p:nvSpPr>
              <p:cNvPr id="91" name="テキスト ボックス 42">
                <a:extLst>
                  <a:ext uri="{FF2B5EF4-FFF2-40B4-BE49-F238E27FC236}">
                    <a16:creationId xmlns:a16="http://schemas.microsoft.com/office/drawing/2014/main" id="{E02D883C-A1A9-4772-807D-EFE6904E9361}"/>
                  </a:ext>
                </a:extLst>
              </p:cNvPr>
              <p:cNvSpPr txBox="1"/>
              <p:nvPr/>
            </p:nvSpPr>
            <p:spPr>
              <a:xfrm>
                <a:off x="708660" y="601980"/>
                <a:ext cx="464820" cy="264560"/>
              </a:xfrm>
              <a:prstGeom prst="rect">
                <a:avLst/>
              </a:prstGeom>
              <a:solidFill>
                <a:schemeClr val="accent3"/>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DL</a:t>
                </a:r>
                <a:endParaRPr kumimoji="1" lang="ja-JP" altLang="en-US" sz="1050">
                  <a:solidFill>
                    <a:schemeClr val="bg1"/>
                  </a:solidFill>
                  <a:latin typeface="Questrial"/>
                </a:endParaRPr>
              </a:p>
            </p:txBody>
          </p:sp>
          <p:cxnSp>
            <p:nvCxnSpPr>
              <p:cNvPr id="92" name="直線矢印コネクタ 91">
                <a:extLst>
                  <a:ext uri="{FF2B5EF4-FFF2-40B4-BE49-F238E27FC236}">
                    <a16:creationId xmlns:a16="http://schemas.microsoft.com/office/drawing/2014/main" id="{06594C3A-25E0-41A5-984D-D775D22ABAF6}"/>
                  </a:ext>
                </a:extLst>
              </p:cNvPr>
              <p:cNvCxnSpPr>
                <a:stCxn id="89" idx="3"/>
                <a:endCxn id="91" idx="1"/>
              </p:cNvCxnSpPr>
              <p:nvPr/>
            </p:nvCxnSpPr>
            <p:spPr>
              <a:xfrm flipV="1">
                <a:off x="464820" y="734260"/>
                <a:ext cx="24384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6F3CCC7-C81B-4050-8910-D59DD06F270B}"/>
                  </a:ext>
                </a:extLst>
              </p:cNvPr>
              <p:cNvCxnSpPr>
                <a:stCxn id="91" idx="3"/>
                <a:endCxn id="90" idx="1"/>
              </p:cNvCxnSpPr>
              <p:nvPr/>
            </p:nvCxnSpPr>
            <p:spPr>
              <a:xfrm>
                <a:off x="1173480" y="73426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56087F6B-8C0D-4F7A-B65B-33D4076A3F82}"/>
                </a:ext>
              </a:extLst>
            </p:cNvPr>
            <p:cNvGrpSpPr/>
            <p:nvPr/>
          </p:nvGrpSpPr>
          <p:grpSpPr>
            <a:xfrm>
              <a:off x="4787901" y="3059537"/>
              <a:ext cx="2220088" cy="224925"/>
              <a:chOff x="0" y="899160"/>
              <a:chExt cx="2537460" cy="272180"/>
            </a:xfrm>
          </p:grpSpPr>
          <p:sp>
            <p:nvSpPr>
              <p:cNvPr id="84" name="テキスト ボックス 46">
                <a:extLst>
                  <a:ext uri="{FF2B5EF4-FFF2-40B4-BE49-F238E27FC236}">
                    <a16:creationId xmlns:a16="http://schemas.microsoft.com/office/drawing/2014/main" id="{4BB9CF20-9401-48CB-A733-23881EF991FA}"/>
                  </a:ext>
                </a:extLst>
              </p:cNvPr>
              <p:cNvSpPr txBox="1"/>
              <p:nvPr/>
            </p:nvSpPr>
            <p:spPr>
              <a:xfrm>
                <a:off x="0" y="906780"/>
                <a:ext cx="464820" cy="264560"/>
              </a:xfrm>
              <a:prstGeom prst="rect">
                <a:avLst/>
              </a:prstGeom>
              <a:solidFill>
                <a:schemeClr val="accent4"/>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t=4</a:t>
                </a:r>
                <a:endParaRPr kumimoji="1" lang="ja-JP" altLang="en-US" sz="1050">
                  <a:solidFill>
                    <a:schemeClr val="bg1"/>
                  </a:solidFill>
                  <a:latin typeface="Questrial"/>
                </a:endParaRPr>
              </a:p>
            </p:txBody>
          </p:sp>
          <p:sp>
            <p:nvSpPr>
              <p:cNvPr id="85" name="テキスト ボックス 47">
                <a:extLst>
                  <a:ext uri="{FF2B5EF4-FFF2-40B4-BE49-F238E27FC236}">
                    <a16:creationId xmlns:a16="http://schemas.microsoft.com/office/drawing/2014/main" id="{302460CB-7917-4FF2-986A-36384FC2F5F8}"/>
                  </a:ext>
                </a:extLst>
              </p:cNvPr>
              <p:cNvSpPr txBox="1"/>
              <p:nvPr/>
            </p:nvSpPr>
            <p:spPr>
              <a:xfrm>
                <a:off x="1424940" y="899160"/>
                <a:ext cx="1112520" cy="264560"/>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dirty="0">
                    <a:solidFill>
                      <a:schemeClr val="bg1"/>
                    </a:solidFill>
                    <a:latin typeface="Questrial"/>
                  </a:rPr>
                  <a:t>Root Cause=A </a:t>
                </a:r>
                <a:endParaRPr kumimoji="1" lang="ja-JP" altLang="en-US" sz="1050" dirty="0">
                  <a:solidFill>
                    <a:schemeClr val="bg1"/>
                  </a:solidFill>
                  <a:latin typeface="Questrial"/>
                </a:endParaRPr>
              </a:p>
            </p:txBody>
          </p:sp>
          <p:sp>
            <p:nvSpPr>
              <p:cNvPr id="86" name="テキスト ボックス 48">
                <a:extLst>
                  <a:ext uri="{FF2B5EF4-FFF2-40B4-BE49-F238E27FC236}">
                    <a16:creationId xmlns:a16="http://schemas.microsoft.com/office/drawing/2014/main" id="{3403D934-3DD5-4C65-8898-1E668A7A1573}"/>
                  </a:ext>
                </a:extLst>
              </p:cNvPr>
              <p:cNvSpPr txBox="1"/>
              <p:nvPr/>
            </p:nvSpPr>
            <p:spPr>
              <a:xfrm>
                <a:off x="708660" y="899160"/>
                <a:ext cx="464820" cy="264560"/>
              </a:xfrm>
              <a:prstGeom prst="rect">
                <a:avLst/>
              </a:prstGeom>
              <a:solidFill>
                <a:schemeClr val="accent3"/>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DL</a:t>
                </a:r>
                <a:endParaRPr kumimoji="1" lang="ja-JP" altLang="en-US" sz="1050">
                  <a:solidFill>
                    <a:schemeClr val="bg1"/>
                  </a:solidFill>
                  <a:latin typeface="Questrial"/>
                </a:endParaRPr>
              </a:p>
            </p:txBody>
          </p:sp>
          <p:cxnSp>
            <p:nvCxnSpPr>
              <p:cNvPr id="87" name="直線矢印コネクタ 86">
                <a:extLst>
                  <a:ext uri="{FF2B5EF4-FFF2-40B4-BE49-F238E27FC236}">
                    <a16:creationId xmlns:a16="http://schemas.microsoft.com/office/drawing/2014/main" id="{F3DCFBE3-6881-4FFC-8C86-E322F5CD8C10}"/>
                  </a:ext>
                </a:extLst>
              </p:cNvPr>
              <p:cNvCxnSpPr>
                <a:stCxn id="84" idx="3"/>
                <a:endCxn id="86" idx="1"/>
              </p:cNvCxnSpPr>
              <p:nvPr/>
            </p:nvCxnSpPr>
            <p:spPr>
              <a:xfrm flipV="1">
                <a:off x="464820" y="1031440"/>
                <a:ext cx="24384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E642628F-3600-4F68-B7EA-A808426A2AA0}"/>
                  </a:ext>
                </a:extLst>
              </p:cNvPr>
              <p:cNvCxnSpPr>
                <a:stCxn id="86" idx="3"/>
                <a:endCxn id="85" idx="1"/>
              </p:cNvCxnSpPr>
              <p:nvPr/>
            </p:nvCxnSpPr>
            <p:spPr>
              <a:xfrm>
                <a:off x="1173480" y="103144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EECAD3CD-B889-4794-8F85-3624BFA726BB}"/>
                </a:ext>
              </a:extLst>
            </p:cNvPr>
            <p:cNvGrpSpPr/>
            <p:nvPr/>
          </p:nvGrpSpPr>
          <p:grpSpPr>
            <a:xfrm>
              <a:off x="4787901" y="3305121"/>
              <a:ext cx="2220088" cy="218628"/>
              <a:chOff x="0" y="1196340"/>
              <a:chExt cx="2537460" cy="264560"/>
            </a:xfrm>
          </p:grpSpPr>
          <p:sp>
            <p:nvSpPr>
              <p:cNvPr id="79" name="テキスト ボックス 52">
                <a:extLst>
                  <a:ext uri="{FF2B5EF4-FFF2-40B4-BE49-F238E27FC236}">
                    <a16:creationId xmlns:a16="http://schemas.microsoft.com/office/drawing/2014/main" id="{8F1CF8CA-EE19-4821-B3A7-A23C2FAB8C5D}"/>
                  </a:ext>
                </a:extLst>
              </p:cNvPr>
              <p:cNvSpPr txBox="1"/>
              <p:nvPr/>
            </p:nvSpPr>
            <p:spPr>
              <a:xfrm>
                <a:off x="0" y="1196340"/>
                <a:ext cx="464820" cy="264560"/>
              </a:xfrm>
              <a:prstGeom prst="rect">
                <a:avLst/>
              </a:prstGeom>
              <a:solidFill>
                <a:schemeClr val="accent4"/>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t=5</a:t>
                </a:r>
                <a:endParaRPr kumimoji="1" lang="ja-JP" altLang="en-US" sz="1050">
                  <a:solidFill>
                    <a:schemeClr val="bg1"/>
                  </a:solidFill>
                  <a:latin typeface="Questrial"/>
                </a:endParaRPr>
              </a:p>
            </p:txBody>
          </p:sp>
          <p:sp>
            <p:nvSpPr>
              <p:cNvPr id="80" name="テキスト ボックス 53">
                <a:extLst>
                  <a:ext uri="{FF2B5EF4-FFF2-40B4-BE49-F238E27FC236}">
                    <a16:creationId xmlns:a16="http://schemas.microsoft.com/office/drawing/2014/main" id="{75E6D287-334F-465D-B1EC-6ED6E15AAB4E}"/>
                  </a:ext>
                </a:extLst>
              </p:cNvPr>
              <p:cNvSpPr txBox="1"/>
              <p:nvPr/>
            </p:nvSpPr>
            <p:spPr>
              <a:xfrm>
                <a:off x="1424940" y="1196340"/>
                <a:ext cx="1112520" cy="264560"/>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dirty="0">
                    <a:solidFill>
                      <a:schemeClr val="bg1"/>
                    </a:solidFill>
                    <a:latin typeface="Questrial"/>
                  </a:rPr>
                  <a:t>Root Cause=A</a:t>
                </a:r>
                <a:endParaRPr kumimoji="1" lang="ja-JP" altLang="en-US" sz="1050" dirty="0">
                  <a:solidFill>
                    <a:schemeClr val="bg1"/>
                  </a:solidFill>
                  <a:latin typeface="Questrial"/>
                </a:endParaRPr>
              </a:p>
            </p:txBody>
          </p:sp>
          <p:sp>
            <p:nvSpPr>
              <p:cNvPr id="81" name="テキスト ボックス 54">
                <a:extLst>
                  <a:ext uri="{FF2B5EF4-FFF2-40B4-BE49-F238E27FC236}">
                    <a16:creationId xmlns:a16="http://schemas.microsoft.com/office/drawing/2014/main" id="{7036AC04-936A-468B-B2B0-4971D53444BA}"/>
                  </a:ext>
                </a:extLst>
              </p:cNvPr>
              <p:cNvSpPr txBox="1"/>
              <p:nvPr/>
            </p:nvSpPr>
            <p:spPr>
              <a:xfrm>
                <a:off x="708660" y="1196340"/>
                <a:ext cx="464820" cy="264560"/>
              </a:xfrm>
              <a:prstGeom prst="rect">
                <a:avLst/>
              </a:prstGeom>
              <a:solidFill>
                <a:schemeClr val="accent3"/>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DL</a:t>
                </a:r>
                <a:endParaRPr kumimoji="1" lang="ja-JP" altLang="en-US" sz="1050">
                  <a:solidFill>
                    <a:schemeClr val="bg1"/>
                  </a:solidFill>
                  <a:latin typeface="Questrial"/>
                </a:endParaRPr>
              </a:p>
            </p:txBody>
          </p:sp>
          <p:cxnSp>
            <p:nvCxnSpPr>
              <p:cNvPr id="82" name="直線矢印コネクタ 81">
                <a:extLst>
                  <a:ext uri="{FF2B5EF4-FFF2-40B4-BE49-F238E27FC236}">
                    <a16:creationId xmlns:a16="http://schemas.microsoft.com/office/drawing/2014/main" id="{E1463214-2E73-42E9-9209-B8C5F55A1965}"/>
                  </a:ext>
                </a:extLst>
              </p:cNvPr>
              <p:cNvCxnSpPr>
                <a:stCxn id="79" idx="3"/>
                <a:endCxn id="81" idx="1"/>
              </p:cNvCxnSpPr>
              <p:nvPr/>
            </p:nvCxnSpPr>
            <p:spPr>
              <a:xfrm>
                <a:off x="464820" y="1328620"/>
                <a:ext cx="24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7F536D5-C880-47F1-8567-434F669F51FF}"/>
                  </a:ext>
                </a:extLst>
              </p:cNvPr>
              <p:cNvCxnSpPr>
                <a:stCxn id="81" idx="3"/>
                <a:endCxn id="80" idx="1"/>
              </p:cNvCxnSpPr>
              <p:nvPr/>
            </p:nvCxnSpPr>
            <p:spPr>
              <a:xfrm>
                <a:off x="1173480" y="132862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テキスト ボックス 63">
              <a:extLst>
                <a:ext uri="{FF2B5EF4-FFF2-40B4-BE49-F238E27FC236}">
                  <a16:creationId xmlns:a16="http://schemas.microsoft.com/office/drawing/2014/main" id="{4F5F4794-56FE-4F27-9330-D2D48DAA4940}"/>
                </a:ext>
              </a:extLst>
            </p:cNvPr>
            <p:cNvSpPr txBox="1"/>
            <p:nvPr/>
          </p:nvSpPr>
          <p:spPr>
            <a:xfrm>
              <a:off x="7388005" y="2795062"/>
              <a:ext cx="846700" cy="218628"/>
            </a:xfrm>
            <a:prstGeom prst="rect">
              <a:avLst/>
            </a:prstGeom>
            <a:solidFill>
              <a:srgbClr val="00B0F0"/>
            </a:solid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kumimoji="1" lang="en-US" altLang="ja-JP" sz="1050">
                  <a:solidFill>
                    <a:schemeClr val="bg1"/>
                  </a:solidFill>
                  <a:latin typeface="Questrial"/>
                </a:rPr>
                <a:t>Prediction=A </a:t>
              </a:r>
              <a:endParaRPr kumimoji="1" lang="ja-JP" altLang="en-US" sz="1050">
                <a:solidFill>
                  <a:schemeClr val="bg1"/>
                </a:solidFill>
                <a:latin typeface="Questrial"/>
              </a:endParaRPr>
            </a:p>
          </p:txBody>
        </p:sp>
        <p:sp>
          <p:nvSpPr>
            <p:cNvPr id="77" name="二等辺三角形 76">
              <a:extLst>
                <a:ext uri="{FF2B5EF4-FFF2-40B4-BE49-F238E27FC236}">
                  <a16:creationId xmlns:a16="http://schemas.microsoft.com/office/drawing/2014/main" id="{EFEB0989-0812-495E-A876-95850226BAF0}"/>
                </a:ext>
              </a:extLst>
            </p:cNvPr>
            <p:cNvSpPr/>
            <p:nvPr/>
          </p:nvSpPr>
          <p:spPr>
            <a:xfrm rot="5400000">
              <a:off x="6636598" y="2792701"/>
              <a:ext cx="1133465" cy="24401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a:latin typeface="Questrial"/>
              </a:endParaRPr>
            </a:p>
          </p:txBody>
        </p:sp>
        <p:sp>
          <p:nvSpPr>
            <p:cNvPr id="78" name="テキスト ボックス 71">
              <a:extLst>
                <a:ext uri="{FF2B5EF4-FFF2-40B4-BE49-F238E27FC236}">
                  <a16:creationId xmlns:a16="http://schemas.microsoft.com/office/drawing/2014/main" id="{42BDF4A1-1294-4144-8F79-DE6558D97C5A}"/>
                </a:ext>
              </a:extLst>
            </p:cNvPr>
            <p:cNvSpPr txBox="1"/>
            <p:nvPr/>
          </p:nvSpPr>
          <p:spPr>
            <a:xfrm>
              <a:off x="7154663" y="2436132"/>
              <a:ext cx="526688" cy="21862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050" dirty="0">
                  <a:latin typeface="Questrial"/>
                </a:rPr>
                <a:t>voting</a:t>
              </a:r>
              <a:endParaRPr kumimoji="1" lang="ja-JP" altLang="en-US" sz="1050" dirty="0">
                <a:latin typeface="Questrial"/>
              </a:endParaRPr>
            </a:p>
          </p:txBody>
        </p:sp>
      </p:grpSp>
      <p:grpSp>
        <p:nvGrpSpPr>
          <p:cNvPr id="12" name="グループ化 11">
            <a:extLst>
              <a:ext uri="{FF2B5EF4-FFF2-40B4-BE49-F238E27FC236}">
                <a16:creationId xmlns:a16="http://schemas.microsoft.com/office/drawing/2014/main" id="{D8B2E9A2-C32C-4741-BA7B-0F3984BD55E1}"/>
              </a:ext>
            </a:extLst>
          </p:cNvPr>
          <p:cNvGrpSpPr/>
          <p:nvPr/>
        </p:nvGrpSpPr>
        <p:grpSpPr>
          <a:xfrm>
            <a:off x="2439760" y="2295605"/>
            <a:ext cx="1852611" cy="1108936"/>
            <a:chOff x="2444835" y="2597211"/>
            <a:chExt cx="1852611" cy="1108936"/>
          </a:xfrm>
        </p:grpSpPr>
        <p:sp>
          <p:nvSpPr>
            <p:cNvPr id="106" name="正方形/長方形 105">
              <a:extLst>
                <a:ext uri="{FF2B5EF4-FFF2-40B4-BE49-F238E27FC236}">
                  <a16:creationId xmlns:a16="http://schemas.microsoft.com/office/drawing/2014/main" id="{442373A9-2F8E-4F91-85A7-983F8C34FE31}"/>
                </a:ext>
              </a:extLst>
            </p:cNvPr>
            <p:cNvSpPr/>
            <p:nvPr/>
          </p:nvSpPr>
          <p:spPr>
            <a:xfrm>
              <a:off x="2863504" y="2945269"/>
              <a:ext cx="1433942" cy="7608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50" dirty="0">
                  <a:solidFill>
                    <a:schemeClr val="bg1"/>
                  </a:solidFill>
                  <a:latin typeface="Questrial"/>
                </a:rPr>
                <a:t>sensor data</a:t>
              </a:r>
              <a:endParaRPr kumimoji="1" lang="ja-JP" altLang="en-US" sz="1050" dirty="0">
                <a:solidFill>
                  <a:schemeClr val="bg1"/>
                </a:solidFill>
                <a:latin typeface="Questrial"/>
              </a:endParaRPr>
            </a:p>
          </p:txBody>
        </p:sp>
        <p:cxnSp>
          <p:nvCxnSpPr>
            <p:cNvPr id="107" name="直線矢印コネクタ 106">
              <a:extLst>
                <a:ext uri="{FF2B5EF4-FFF2-40B4-BE49-F238E27FC236}">
                  <a16:creationId xmlns:a16="http://schemas.microsoft.com/office/drawing/2014/main" id="{110D8EBF-9EFB-47B3-A952-387222FF5B57}"/>
                </a:ext>
              </a:extLst>
            </p:cNvPr>
            <p:cNvCxnSpPr/>
            <p:nvPr/>
          </p:nvCxnSpPr>
          <p:spPr>
            <a:xfrm>
              <a:off x="2737903" y="2934476"/>
              <a:ext cx="10467" cy="76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
              <a:extLst>
                <a:ext uri="{FF2B5EF4-FFF2-40B4-BE49-F238E27FC236}">
                  <a16:creationId xmlns:a16="http://schemas.microsoft.com/office/drawing/2014/main" id="{CEA92C63-FDB0-40B4-851B-48E7EE0C93BF}"/>
                </a:ext>
              </a:extLst>
            </p:cNvPr>
            <p:cNvSpPr txBox="1"/>
            <p:nvPr/>
          </p:nvSpPr>
          <p:spPr>
            <a:xfrm>
              <a:off x="2444835" y="3193499"/>
              <a:ext cx="434734" cy="25391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050">
                  <a:latin typeface="Questrial"/>
                </a:rPr>
                <a:t>time</a:t>
              </a:r>
              <a:endParaRPr kumimoji="1" lang="ja-JP" altLang="en-US" sz="1050">
                <a:latin typeface="Questrial"/>
              </a:endParaRPr>
            </a:p>
          </p:txBody>
        </p:sp>
        <p:cxnSp>
          <p:nvCxnSpPr>
            <p:cNvPr id="109" name="直線矢印コネクタ 108">
              <a:extLst>
                <a:ext uri="{FF2B5EF4-FFF2-40B4-BE49-F238E27FC236}">
                  <a16:creationId xmlns:a16="http://schemas.microsoft.com/office/drawing/2014/main" id="{47A32A80-1E43-42D2-8909-6E865180FD42}"/>
                </a:ext>
              </a:extLst>
            </p:cNvPr>
            <p:cNvCxnSpPr/>
            <p:nvPr/>
          </p:nvCxnSpPr>
          <p:spPr>
            <a:xfrm>
              <a:off x="2863504" y="2804965"/>
              <a:ext cx="1428708" cy="107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3">
              <a:extLst>
                <a:ext uri="{FF2B5EF4-FFF2-40B4-BE49-F238E27FC236}">
                  <a16:creationId xmlns:a16="http://schemas.microsoft.com/office/drawing/2014/main" id="{7321D4A7-0144-40C2-8642-8343C855BF1A}"/>
                </a:ext>
              </a:extLst>
            </p:cNvPr>
            <p:cNvSpPr txBox="1"/>
            <p:nvPr/>
          </p:nvSpPr>
          <p:spPr>
            <a:xfrm>
              <a:off x="2946729" y="2597211"/>
              <a:ext cx="1350050" cy="25391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050" dirty="0">
                  <a:latin typeface="Questrial"/>
                </a:rPr>
                <a:t>explanatory variables</a:t>
              </a:r>
              <a:endParaRPr kumimoji="1" lang="ja-JP" altLang="en-US" sz="1050" dirty="0">
                <a:latin typeface="Questrial"/>
              </a:endParaRPr>
            </a:p>
          </p:txBody>
        </p:sp>
      </p:grpSp>
      <p:pic>
        <p:nvPicPr>
          <p:cNvPr id="112" name="図 1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295" y="4092602"/>
            <a:ext cx="582731" cy="403259"/>
          </a:xfrm>
          <a:prstGeom prst="rect">
            <a:avLst/>
          </a:prstGeom>
        </p:spPr>
      </p:pic>
      <p:pic>
        <p:nvPicPr>
          <p:cNvPr id="113" name="図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089" y="4081273"/>
            <a:ext cx="525149" cy="459506"/>
          </a:xfrm>
          <a:prstGeom prst="rect">
            <a:avLst/>
          </a:prstGeom>
        </p:spPr>
      </p:pic>
      <p:sp>
        <p:nvSpPr>
          <p:cNvPr id="65" name="タイトル 3">
            <a:extLst>
              <a:ext uri="{FF2B5EF4-FFF2-40B4-BE49-F238E27FC236}">
                <a16:creationId xmlns:a16="http://schemas.microsoft.com/office/drawing/2014/main" id="{781A0B0E-A531-4E60-AA26-070AAA77B625}"/>
              </a:ext>
            </a:extLst>
          </p:cNvPr>
          <p:cNvSpPr>
            <a:spLocks noGrp="1"/>
          </p:cNvSpPr>
          <p:nvPr>
            <p:ph type="title"/>
          </p:nvPr>
        </p:nvSpPr>
        <p:spPr>
          <a:xfrm>
            <a:off x="273623" y="205353"/>
            <a:ext cx="6287189" cy="572335"/>
          </a:xfrm>
        </p:spPr>
        <p:txBody>
          <a:bodyPr anchor="ctr"/>
          <a:lstStyle/>
          <a:p>
            <a:r>
              <a:rPr lang="en-US" altLang="ja-JP" sz="2000" dirty="0"/>
              <a:t>Some technical details on failure cause analysis with Deep Learning</a:t>
            </a:r>
            <a:endParaRPr lang="ja-JP" altLang="en-US" sz="2000" dirty="0"/>
          </a:p>
        </p:txBody>
      </p:sp>
      <p:sp>
        <p:nvSpPr>
          <p:cNvPr id="66" name="Navigation_Up">
            <a:extLst>
              <a:ext uri="{FF2B5EF4-FFF2-40B4-BE49-F238E27FC236}">
                <a16:creationId xmlns:a16="http://schemas.microsoft.com/office/drawing/2014/main" id="{A9EBCB36-8D30-445E-90D8-2159498A29D5}"/>
              </a:ext>
            </a:extLst>
          </p:cNvPr>
          <p:cNvSpPr/>
          <p:nvPr/>
        </p:nvSpPr>
        <p:spPr bwMode="auto">
          <a:xfrm>
            <a:off x="6392500" y="-92546"/>
            <a:ext cx="2777392" cy="429682"/>
          </a:xfrm>
          <a:prstGeom prst="roundRect">
            <a:avLst>
              <a:gd name="adj" fmla="val 50000"/>
            </a:avLst>
          </a:prstGeom>
          <a:solidFill>
            <a:schemeClr val="accent4"/>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180000" rIns="180000" bIns="0" numCol="1" spcCol="0" rtlCol="0" fromWordArt="0" anchor="ctr" anchorCtr="0" forceAA="0" compatLnSpc="1">
            <a:prstTxWarp prst="textNoShape">
              <a:avLst/>
            </a:prstTxWarp>
            <a:noAutofit/>
          </a:bodyPr>
          <a:lstStyle/>
          <a:p>
            <a:pPr algn="ctr"/>
            <a:r>
              <a:rPr lang="en-US" sz="1100" kern="700" spc="100" dirty="0">
                <a:solidFill>
                  <a:schemeClr val="bg1"/>
                </a:solidFill>
                <a:latin typeface="Questrial"/>
              </a:rPr>
              <a:t>Care Coordination</a:t>
            </a:r>
            <a:endParaRPr lang="en-GB" sz="1100" kern="700" spc="100" dirty="0">
              <a:solidFill>
                <a:schemeClr val="bg1"/>
              </a:solidFill>
              <a:latin typeface="Questrial"/>
              <a:cs typeface="Century Gothic"/>
            </a:endParaRPr>
          </a:p>
        </p:txBody>
      </p:sp>
    </p:spTree>
    <p:extLst>
      <p:ext uri="{BB962C8B-B14F-4D97-AF65-F5344CB8AC3E}">
        <p14:creationId xmlns:p14="http://schemas.microsoft.com/office/powerpoint/2010/main" val="118783584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64" name="Rectangle 63"/>
          <p:cNvSpPr/>
          <p:nvPr/>
        </p:nvSpPr>
        <p:spPr>
          <a:xfrm>
            <a:off x="219991" y="920919"/>
            <a:ext cx="7877659" cy="461665"/>
          </a:xfrm>
          <a:prstGeom prst="rect">
            <a:avLst/>
          </a:prstGeom>
        </p:spPr>
        <p:txBody>
          <a:bodyPr wrap="square">
            <a:spAutoFit/>
          </a:bodyPr>
          <a:lstStyle/>
          <a:p>
            <a:pPr>
              <a:spcBef>
                <a:spcPts val="200"/>
              </a:spcBef>
            </a:pPr>
            <a:r>
              <a:rPr lang="en-US" sz="1200" dirty="0">
                <a:solidFill>
                  <a:schemeClr val="tx1"/>
                </a:solidFill>
                <a:latin typeface="Questrial"/>
                <a:ea typeface="Century Gothic" charset="0"/>
                <a:cs typeface="Century Gothic" charset="0"/>
              </a:rPr>
              <a:t>The results of this automated pipeline have a number of applications in PAM/IoT/AoT context in the manufacturing industry. Overall, the process is aimed to improve the efficiency and effectiveness of engineering workers.</a:t>
            </a:r>
          </a:p>
        </p:txBody>
      </p:sp>
      <p:grpSp>
        <p:nvGrpSpPr>
          <p:cNvPr id="5" name="グループ化 4">
            <a:extLst>
              <a:ext uri="{FF2B5EF4-FFF2-40B4-BE49-F238E27FC236}">
                <a16:creationId xmlns:a16="http://schemas.microsoft.com/office/drawing/2014/main" id="{61262EA3-C702-41C4-8C9E-9FA7D4C757D5}"/>
              </a:ext>
            </a:extLst>
          </p:cNvPr>
          <p:cNvGrpSpPr/>
          <p:nvPr/>
        </p:nvGrpSpPr>
        <p:grpSpPr>
          <a:xfrm>
            <a:off x="395536" y="1693225"/>
            <a:ext cx="7425061" cy="2735802"/>
            <a:chOff x="584616" y="1882854"/>
            <a:chExt cx="7425061" cy="2681651"/>
          </a:xfrm>
          <a:effectLst>
            <a:outerShdw blurRad="50800" dist="38100" dir="2700000" algn="tl" rotWithShape="0">
              <a:prstClr val="black">
                <a:alpha val="40000"/>
              </a:prstClr>
            </a:outerShdw>
          </a:effectLst>
        </p:grpSpPr>
        <p:sp>
          <p:nvSpPr>
            <p:cNvPr id="4" name="Rounded Rectangle 3"/>
            <p:cNvSpPr/>
            <p:nvPr/>
          </p:nvSpPr>
          <p:spPr>
            <a:xfrm>
              <a:off x="584616" y="2300990"/>
              <a:ext cx="3380282" cy="2263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Questrial"/>
              </a:endParaRPr>
            </a:p>
          </p:txBody>
        </p:sp>
        <p:sp>
          <p:nvSpPr>
            <p:cNvPr id="7" name="Rounded Rectangle 6"/>
            <p:cNvSpPr/>
            <p:nvPr/>
          </p:nvSpPr>
          <p:spPr>
            <a:xfrm>
              <a:off x="584616" y="1882854"/>
              <a:ext cx="3380282" cy="34394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Questrial"/>
                  <a:ea typeface="Century Gothic" charset="0"/>
                  <a:cs typeface="Century Gothic" charset="0"/>
                </a:rPr>
                <a:t>Failure vs No Failure</a:t>
              </a:r>
            </a:p>
          </p:txBody>
        </p:sp>
        <p:sp>
          <p:nvSpPr>
            <p:cNvPr id="11" name="TextBox 10"/>
            <p:cNvSpPr txBox="1"/>
            <p:nvPr/>
          </p:nvSpPr>
          <p:spPr>
            <a:xfrm>
              <a:off x="663781" y="2384888"/>
              <a:ext cx="3233662" cy="1107996"/>
            </a:xfrm>
            <a:prstGeom prst="rect">
              <a:avLst/>
            </a:prstGeom>
            <a:noFill/>
          </p:spPr>
          <p:txBody>
            <a:bodyPr wrap="square" rtlCol="0">
              <a:spAutoFit/>
            </a:bodyPr>
            <a:lstStyle/>
            <a:p>
              <a:r>
                <a:rPr lang="en-US" sz="1100" dirty="0">
                  <a:latin typeface="Questrial"/>
                  <a:ea typeface="Century Gothic" charset="0"/>
                  <a:cs typeface="Century Gothic" charset="0"/>
                </a:rPr>
                <a:t>The system can process the original sensor data before the engineers fix the broken parts in the complex system and therefore drive decision making in relation to customers onboarding. Particular devices which are more likely to be broken can be prioritized, fixed and replaced in advance. </a:t>
              </a:r>
              <a:endParaRPr lang="en-US" sz="1100" b="1" dirty="0">
                <a:latin typeface="Questrial"/>
                <a:ea typeface="Century Gothic" charset="0"/>
                <a:cs typeface="Century Gothic" charset="0"/>
              </a:endParaRPr>
            </a:p>
          </p:txBody>
        </p:sp>
        <p:grpSp>
          <p:nvGrpSpPr>
            <p:cNvPr id="3" name="グループ化 2">
              <a:extLst>
                <a:ext uri="{FF2B5EF4-FFF2-40B4-BE49-F238E27FC236}">
                  <a16:creationId xmlns:a16="http://schemas.microsoft.com/office/drawing/2014/main" id="{F357D0E9-1F71-412C-842D-8B57AFC8E2B6}"/>
                </a:ext>
              </a:extLst>
            </p:cNvPr>
            <p:cNvGrpSpPr/>
            <p:nvPr/>
          </p:nvGrpSpPr>
          <p:grpSpPr>
            <a:xfrm>
              <a:off x="1059514" y="3541250"/>
              <a:ext cx="2048621" cy="852610"/>
              <a:chOff x="1266569" y="3459347"/>
              <a:chExt cx="2048621" cy="852610"/>
            </a:xfrm>
          </p:grpSpPr>
          <p:sp>
            <p:nvSpPr>
              <p:cNvPr id="10" name="Freeform 158"/>
              <p:cNvSpPr>
                <a:spLocks noEditPoints="1"/>
              </p:cNvSpPr>
              <p:nvPr/>
            </p:nvSpPr>
            <p:spPr bwMode="auto">
              <a:xfrm>
                <a:off x="2772094" y="3668860"/>
                <a:ext cx="131954" cy="566838"/>
              </a:xfrm>
              <a:custGeom>
                <a:avLst/>
                <a:gdLst>
                  <a:gd name="T0" fmla="*/ 55 w 109"/>
                  <a:gd name="T1" fmla="*/ 359 h 467"/>
                  <a:gd name="T2" fmla="*/ 109 w 109"/>
                  <a:gd name="T3" fmla="*/ 413 h 467"/>
                  <a:gd name="T4" fmla="*/ 55 w 109"/>
                  <a:gd name="T5" fmla="*/ 467 h 467"/>
                  <a:gd name="T6" fmla="*/ 0 w 109"/>
                  <a:gd name="T7" fmla="*/ 413 h 467"/>
                  <a:gd name="T8" fmla="*/ 55 w 109"/>
                  <a:gd name="T9" fmla="*/ 359 h 467"/>
                  <a:gd name="T10" fmla="*/ 107 w 109"/>
                  <a:gd name="T11" fmla="*/ 259 h 467"/>
                  <a:gd name="T12" fmla="*/ 107 w 109"/>
                  <a:gd name="T13" fmla="*/ 270 h 467"/>
                  <a:gd name="T14" fmla="*/ 59 w 109"/>
                  <a:gd name="T15" fmla="*/ 324 h 467"/>
                  <a:gd name="T16" fmla="*/ 10 w 109"/>
                  <a:gd name="T17" fmla="*/ 270 h 467"/>
                  <a:gd name="T18" fmla="*/ 10 w 109"/>
                  <a:gd name="T19" fmla="*/ 259 h 467"/>
                  <a:gd name="T20" fmla="*/ 10 w 109"/>
                  <a:gd name="T21" fmla="*/ 66 h 467"/>
                  <a:gd name="T22" fmla="*/ 10 w 109"/>
                  <a:gd name="T23" fmla="*/ 55 h 467"/>
                  <a:gd name="T24" fmla="*/ 59 w 109"/>
                  <a:gd name="T25" fmla="*/ 0 h 467"/>
                  <a:gd name="T26" fmla="*/ 107 w 109"/>
                  <a:gd name="T27" fmla="*/ 55 h 467"/>
                  <a:gd name="T28" fmla="*/ 107 w 109"/>
                  <a:gd name="T29" fmla="*/ 66 h 467"/>
                  <a:gd name="T30" fmla="*/ 107 w 109"/>
                  <a:gd name="T31" fmla="*/ 160 h 467"/>
                  <a:gd name="T32" fmla="*/ 107 w 109"/>
                  <a:gd name="T33" fmla="*/ 25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467">
                    <a:moveTo>
                      <a:pt x="55" y="359"/>
                    </a:moveTo>
                    <a:cubicBezTo>
                      <a:pt x="85" y="359"/>
                      <a:pt x="109" y="383"/>
                      <a:pt x="109" y="413"/>
                    </a:cubicBezTo>
                    <a:cubicBezTo>
                      <a:pt x="109" y="444"/>
                      <a:pt x="85" y="467"/>
                      <a:pt x="55" y="467"/>
                    </a:cubicBezTo>
                    <a:cubicBezTo>
                      <a:pt x="25" y="467"/>
                      <a:pt x="0" y="444"/>
                      <a:pt x="0" y="413"/>
                    </a:cubicBezTo>
                    <a:cubicBezTo>
                      <a:pt x="0" y="383"/>
                      <a:pt x="25" y="359"/>
                      <a:pt x="55" y="359"/>
                    </a:cubicBezTo>
                    <a:close/>
                    <a:moveTo>
                      <a:pt x="107" y="259"/>
                    </a:moveTo>
                    <a:cubicBezTo>
                      <a:pt x="107" y="270"/>
                      <a:pt x="107" y="270"/>
                      <a:pt x="107" y="270"/>
                    </a:cubicBezTo>
                    <a:cubicBezTo>
                      <a:pt x="107" y="303"/>
                      <a:pt x="88" y="325"/>
                      <a:pt x="59" y="324"/>
                    </a:cubicBezTo>
                    <a:cubicBezTo>
                      <a:pt x="29" y="324"/>
                      <a:pt x="10" y="303"/>
                      <a:pt x="10" y="270"/>
                    </a:cubicBezTo>
                    <a:cubicBezTo>
                      <a:pt x="10" y="259"/>
                      <a:pt x="10" y="259"/>
                      <a:pt x="10" y="259"/>
                    </a:cubicBezTo>
                    <a:cubicBezTo>
                      <a:pt x="10" y="66"/>
                      <a:pt x="10" y="66"/>
                      <a:pt x="10" y="66"/>
                    </a:cubicBezTo>
                    <a:cubicBezTo>
                      <a:pt x="10" y="55"/>
                      <a:pt x="10" y="55"/>
                      <a:pt x="10" y="55"/>
                    </a:cubicBezTo>
                    <a:cubicBezTo>
                      <a:pt x="10" y="22"/>
                      <a:pt x="29" y="0"/>
                      <a:pt x="59" y="0"/>
                    </a:cubicBezTo>
                    <a:cubicBezTo>
                      <a:pt x="88" y="0"/>
                      <a:pt x="107" y="22"/>
                      <a:pt x="107" y="55"/>
                    </a:cubicBezTo>
                    <a:cubicBezTo>
                      <a:pt x="107" y="66"/>
                      <a:pt x="107" y="66"/>
                      <a:pt x="107" y="66"/>
                    </a:cubicBezTo>
                    <a:cubicBezTo>
                      <a:pt x="107" y="160"/>
                      <a:pt x="107" y="160"/>
                      <a:pt x="107" y="160"/>
                    </a:cubicBezTo>
                    <a:lnTo>
                      <a:pt x="107" y="25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sz="1100">
                  <a:latin typeface="Questrial"/>
                </a:endParaRPr>
              </a:p>
            </p:txBody>
          </p:sp>
          <p:sp>
            <p:nvSpPr>
              <p:cNvPr id="12" name="Freeform 47"/>
              <p:cNvSpPr>
                <a:spLocks/>
              </p:cNvSpPr>
              <p:nvPr/>
            </p:nvSpPr>
            <p:spPr bwMode="auto">
              <a:xfrm>
                <a:off x="1266569" y="3609825"/>
                <a:ext cx="573476" cy="553107"/>
              </a:xfrm>
              <a:custGeom>
                <a:avLst/>
                <a:gdLst>
                  <a:gd name="T0" fmla="*/ 429 w 465"/>
                  <a:gd name="T1" fmla="*/ 17 h 448"/>
                  <a:gd name="T2" fmla="*/ 348 w 465"/>
                  <a:gd name="T3" fmla="*/ 36 h 448"/>
                  <a:gd name="T4" fmla="*/ 199 w 465"/>
                  <a:gd name="T5" fmla="*/ 283 h 448"/>
                  <a:gd name="T6" fmla="*/ 112 w 465"/>
                  <a:gd name="T7" fmla="*/ 172 h 448"/>
                  <a:gd name="T8" fmla="*/ 30 w 465"/>
                  <a:gd name="T9" fmla="*/ 162 h 448"/>
                  <a:gd name="T10" fmla="*/ 20 w 465"/>
                  <a:gd name="T11" fmla="*/ 244 h 448"/>
                  <a:gd name="T12" fmla="*/ 157 w 465"/>
                  <a:gd name="T13" fmla="*/ 420 h 448"/>
                  <a:gd name="T14" fmla="*/ 191 w 465"/>
                  <a:gd name="T15" fmla="*/ 442 h 448"/>
                  <a:gd name="T16" fmla="*/ 257 w 465"/>
                  <a:gd name="T17" fmla="*/ 416 h 448"/>
                  <a:gd name="T18" fmla="*/ 448 w 465"/>
                  <a:gd name="T19" fmla="*/ 98 h 448"/>
                  <a:gd name="T20" fmla="*/ 429 w 465"/>
                  <a:gd name="T21" fmla="*/ 17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448">
                    <a:moveTo>
                      <a:pt x="429" y="17"/>
                    </a:moveTo>
                    <a:cubicBezTo>
                      <a:pt x="401" y="0"/>
                      <a:pt x="365" y="8"/>
                      <a:pt x="348" y="36"/>
                    </a:cubicBezTo>
                    <a:cubicBezTo>
                      <a:pt x="199" y="283"/>
                      <a:pt x="199" y="283"/>
                      <a:pt x="199" y="283"/>
                    </a:cubicBezTo>
                    <a:cubicBezTo>
                      <a:pt x="112" y="172"/>
                      <a:pt x="112" y="172"/>
                      <a:pt x="112" y="172"/>
                    </a:cubicBezTo>
                    <a:cubicBezTo>
                      <a:pt x="92" y="146"/>
                      <a:pt x="56" y="142"/>
                      <a:pt x="30" y="162"/>
                    </a:cubicBezTo>
                    <a:cubicBezTo>
                      <a:pt x="4" y="182"/>
                      <a:pt x="0" y="218"/>
                      <a:pt x="20" y="244"/>
                    </a:cubicBezTo>
                    <a:cubicBezTo>
                      <a:pt x="157" y="420"/>
                      <a:pt x="157" y="420"/>
                      <a:pt x="157" y="420"/>
                    </a:cubicBezTo>
                    <a:cubicBezTo>
                      <a:pt x="166" y="432"/>
                      <a:pt x="178" y="439"/>
                      <a:pt x="191" y="442"/>
                    </a:cubicBezTo>
                    <a:cubicBezTo>
                      <a:pt x="216" y="448"/>
                      <a:pt x="243" y="438"/>
                      <a:pt x="257" y="416"/>
                    </a:cubicBezTo>
                    <a:cubicBezTo>
                      <a:pt x="448" y="98"/>
                      <a:pt x="448" y="98"/>
                      <a:pt x="448" y="98"/>
                    </a:cubicBezTo>
                    <a:cubicBezTo>
                      <a:pt x="465" y="70"/>
                      <a:pt x="456" y="34"/>
                      <a:pt x="429" y="17"/>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grpSp>
            <p:nvGrpSpPr>
              <p:cNvPr id="13" name="Group 12"/>
              <p:cNvGrpSpPr/>
              <p:nvPr/>
            </p:nvGrpSpPr>
            <p:grpSpPr>
              <a:xfrm>
                <a:off x="2885468" y="3459347"/>
                <a:ext cx="377196" cy="216954"/>
                <a:chOff x="3727450" y="0"/>
                <a:chExt cx="2276475" cy="1574800"/>
              </a:xfrm>
              <a:solidFill>
                <a:srgbClr val="0079DB"/>
              </a:solidFill>
            </p:grpSpPr>
            <p:sp>
              <p:nvSpPr>
                <p:cNvPr id="14"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latin typeface="Questrial"/>
                  </a:endParaRPr>
                </a:p>
              </p:txBody>
            </p:sp>
            <p:sp>
              <p:nvSpPr>
                <p:cNvPr id="15"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latin typeface="Questrial"/>
                  </a:endParaRPr>
                </a:p>
              </p:txBody>
            </p:sp>
            <p:sp>
              <p:nvSpPr>
                <p:cNvPr id="16"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latin typeface="Questrial"/>
                  </a:endParaRPr>
                </a:p>
              </p:txBody>
            </p:sp>
          </p:grpSp>
          <p:sp>
            <p:nvSpPr>
              <p:cNvPr id="17" name="Freeform 16"/>
              <p:cNvSpPr>
                <a:spLocks noEditPoints="1"/>
              </p:cNvSpPr>
              <p:nvPr/>
            </p:nvSpPr>
            <p:spPr bwMode="auto">
              <a:xfrm>
                <a:off x="2349015" y="3782769"/>
                <a:ext cx="307888" cy="325287"/>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grpSp>
            <p:nvGrpSpPr>
              <p:cNvPr id="18" name="Group 17"/>
              <p:cNvGrpSpPr/>
              <p:nvPr/>
            </p:nvGrpSpPr>
            <p:grpSpPr>
              <a:xfrm>
                <a:off x="2993692" y="3921407"/>
                <a:ext cx="321498" cy="390550"/>
                <a:chOff x="-4876800" y="2974975"/>
                <a:chExt cx="704850" cy="947738"/>
              </a:xfrm>
              <a:solidFill>
                <a:srgbClr val="0079DB"/>
              </a:solidFill>
            </p:grpSpPr>
            <p:sp>
              <p:nvSpPr>
                <p:cNvPr id="19" name="Freeform 157"/>
                <p:cNvSpPr>
                  <a:spLocks noEditPoints="1"/>
                </p:cNvSpPr>
                <p:nvPr/>
              </p:nvSpPr>
              <p:spPr bwMode="auto">
                <a:xfrm>
                  <a:off x="-4876800" y="2974975"/>
                  <a:ext cx="704850" cy="947738"/>
                </a:xfrm>
                <a:custGeom>
                  <a:avLst/>
                  <a:gdLst>
                    <a:gd name="T0" fmla="*/ 612 w 686"/>
                    <a:gd name="T1" fmla="*/ 61 h 923"/>
                    <a:gd name="T2" fmla="*/ 612 w 686"/>
                    <a:gd name="T3" fmla="*/ 23 h 923"/>
                    <a:gd name="T4" fmla="*/ 589 w 686"/>
                    <a:gd name="T5" fmla="*/ 0 h 923"/>
                    <a:gd name="T6" fmla="*/ 566 w 686"/>
                    <a:gd name="T7" fmla="*/ 23 h 923"/>
                    <a:gd name="T8" fmla="*/ 566 w 686"/>
                    <a:gd name="T9" fmla="*/ 127 h 923"/>
                    <a:gd name="T10" fmla="*/ 589 w 686"/>
                    <a:gd name="T11" fmla="*/ 150 h 923"/>
                    <a:gd name="T12" fmla="*/ 612 w 686"/>
                    <a:gd name="T13" fmla="*/ 127 h 923"/>
                    <a:gd name="T14" fmla="*/ 612 w 686"/>
                    <a:gd name="T15" fmla="*/ 96 h 923"/>
                    <a:gd name="T16" fmla="*/ 652 w 686"/>
                    <a:gd name="T17" fmla="*/ 155 h 923"/>
                    <a:gd name="T18" fmla="*/ 652 w 686"/>
                    <a:gd name="T19" fmla="*/ 500 h 923"/>
                    <a:gd name="T20" fmla="*/ 589 w 686"/>
                    <a:gd name="T21" fmla="*/ 563 h 923"/>
                    <a:gd name="T22" fmla="*/ 412 w 686"/>
                    <a:gd name="T23" fmla="*/ 563 h 923"/>
                    <a:gd name="T24" fmla="*/ 349 w 686"/>
                    <a:gd name="T25" fmla="*/ 500 h 923"/>
                    <a:gd name="T26" fmla="*/ 349 w 686"/>
                    <a:gd name="T27" fmla="*/ 155 h 923"/>
                    <a:gd name="T28" fmla="*/ 389 w 686"/>
                    <a:gd name="T29" fmla="*/ 96 h 923"/>
                    <a:gd name="T30" fmla="*/ 389 w 686"/>
                    <a:gd name="T31" fmla="*/ 127 h 923"/>
                    <a:gd name="T32" fmla="*/ 412 w 686"/>
                    <a:gd name="T33" fmla="*/ 150 h 923"/>
                    <a:gd name="T34" fmla="*/ 436 w 686"/>
                    <a:gd name="T35" fmla="*/ 127 h 923"/>
                    <a:gd name="T36" fmla="*/ 436 w 686"/>
                    <a:gd name="T37" fmla="*/ 23 h 923"/>
                    <a:gd name="T38" fmla="*/ 412 w 686"/>
                    <a:gd name="T39" fmla="*/ 0 h 923"/>
                    <a:gd name="T40" fmla="*/ 389 w 686"/>
                    <a:gd name="T41" fmla="*/ 23 h 923"/>
                    <a:gd name="T42" fmla="*/ 389 w 686"/>
                    <a:gd name="T43" fmla="*/ 61 h 923"/>
                    <a:gd name="T44" fmla="*/ 316 w 686"/>
                    <a:gd name="T45" fmla="*/ 155 h 923"/>
                    <a:gd name="T46" fmla="*/ 316 w 686"/>
                    <a:gd name="T47" fmla="*/ 500 h 923"/>
                    <a:gd name="T48" fmla="*/ 412 w 686"/>
                    <a:gd name="T49" fmla="*/ 597 h 923"/>
                    <a:gd name="T50" fmla="*/ 487 w 686"/>
                    <a:gd name="T51" fmla="*/ 597 h 923"/>
                    <a:gd name="T52" fmla="*/ 487 w 686"/>
                    <a:gd name="T53" fmla="*/ 710 h 923"/>
                    <a:gd name="T54" fmla="*/ 307 w 686"/>
                    <a:gd name="T55" fmla="*/ 890 h 923"/>
                    <a:gd name="T56" fmla="*/ 127 w 686"/>
                    <a:gd name="T57" fmla="*/ 710 h 923"/>
                    <a:gd name="T58" fmla="*/ 127 w 686"/>
                    <a:gd name="T59" fmla="*/ 556 h 923"/>
                    <a:gd name="T60" fmla="*/ 221 w 686"/>
                    <a:gd name="T61" fmla="*/ 447 h 923"/>
                    <a:gd name="T62" fmla="*/ 111 w 686"/>
                    <a:gd name="T63" fmla="*/ 336 h 923"/>
                    <a:gd name="T64" fmla="*/ 0 w 686"/>
                    <a:gd name="T65" fmla="*/ 447 h 923"/>
                    <a:gd name="T66" fmla="*/ 94 w 686"/>
                    <a:gd name="T67" fmla="*/ 556 h 923"/>
                    <a:gd name="T68" fmla="*/ 94 w 686"/>
                    <a:gd name="T69" fmla="*/ 710 h 923"/>
                    <a:gd name="T70" fmla="*/ 307 w 686"/>
                    <a:gd name="T71" fmla="*/ 923 h 923"/>
                    <a:gd name="T72" fmla="*/ 521 w 686"/>
                    <a:gd name="T73" fmla="*/ 710 h 923"/>
                    <a:gd name="T74" fmla="*/ 521 w 686"/>
                    <a:gd name="T75" fmla="*/ 597 h 923"/>
                    <a:gd name="T76" fmla="*/ 589 w 686"/>
                    <a:gd name="T77" fmla="*/ 597 h 923"/>
                    <a:gd name="T78" fmla="*/ 686 w 686"/>
                    <a:gd name="T79" fmla="*/ 500 h 923"/>
                    <a:gd name="T80" fmla="*/ 686 w 686"/>
                    <a:gd name="T81" fmla="*/ 155 h 923"/>
                    <a:gd name="T82" fmla="*/ 612 w 686"/>
                    <a:gd name="T83" fmla="*/ 61 h 923"/>
                    <a:gd name="T84" fmla="*/ 33 w 686"/>
                    <a:gd name="T85" fmla="*/ 447 h 923"/>
                    <a:gd name="T86" fmla="*/ 111 w 686"/>
                    <a:gd name="T87" fmla="*/ 369 h 923"/>
                    <a:gd name="T88" fmla="*/ 188 w 686"/>
                    <a:gd name="T89" fmla="*/ 447 h 923"/>
                    <a:gd name="T90" fmla="*/ 111 w 686"/>
                    <a:gd name="T91" fmla="*/ 524 h 923"/>
                    <a:gd name="T92" fmla="*/ 33 w 686"/>
                    <a:gd name="T93" fmla="*/ 447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6" h="923">
                      <a:moveTo>
                        <a:pt x="612" y="61"/>
                      </a:moveTo>
                      <a:cubicBezTo>
                        <a:pt x="612" y="23"/>
                        <a:pt x="612" y="23"/>
                        <a:pt x="612" y="23"/>
                      </a:cubicBezTo>
                      <a:cubicBezTo>
                        <a:pt x="612" y="10"/>
                        <a:pt x="602" y="0"/>
                        <a:pt x="589" y="0"/>
                      </a:cubicBezTo>
                      <a:cubicBezTo>
                        <a:pt x="576" y="0"/>
                        <a:pt x="566" y="10"/>
                        <a:pt x="566" y="23"/>
                      </a:cubicBezTo>
                      <a:cubicBezTo>
                        <a:pt x="566" y="127"/>
                        <a:pt x="566" y="127"/>
                        <a:pt x="566" y="127"/>
                      </a:cubicBezTo>
                      <a:cubicBezTo>
                        <a:pt x="566" y="140"/>
                        <a:pt x="576" y="150"/>
                        <a:pt x="589" y="150"/>
                      </a:cubicBezTo>
                      <a:cubicBezTo>
                        <a:pt x="602" y="150"/>
                        <a:pt x="612" y="140"/>
                        <a:pt x="612" y="127"/>
                      </a:cubicBezTo>
                      <a:cubicBezTo>
                        <a:pt x="612" y="96"/>
                        <a:pt x="612" y="96"/>
                        <a:pt x="612" y="96"/>
                      </a:cubicBezTo>
                      <a:cubicBezTo>
                        <a:pt x="636" y="105"/>
                        <a:pt x="652" y="128"/>
                        <a:pt x="652" y="155"/>
                      </a:cubicBezTo>
                      <a:cubicBezTo>
                        <a:pt x="652" y="500"/>
                        <a:pt x="652" y="500"/>
                        <a:pt x="652" y="500"/>
                      </a:cubicBezTo>
                      <a:cubicBezTo>
                        <a:pt x="652" y="535"/>
                        <a:pt x="624" y="563"/>
                        <a:pt x="589" y="563"/>
                      </a:cubicBezTo>
                      <a:cubicBezTo>
                        <a:pt x="412" y="563"/>
                        <a:pt x="412" y="563"/>
                        <a:pt x="412" y="563"/>
                      </a:cubicBezTo>
                      <a:cubicBezTo>
                        <a:pt x="377" y="563"/>
                        <a:pt x="349" y="535"/>
                        <a:pt x="349" y="500"/>
                      </a:cubicBezTo>
                      <a:cubicBezTo>
                        <a:pt x="349" y="155"/>
                        <a:pt x="349" y="155"/>
                        <a:pt x="349" y="155"/>
                      </a:cubicBezTo>
                      <a:cubicBezTo>
                        <a:pt x="349" y="128"/>
                        <a:pt x="365" y="105"/>
                        <a:pt x="389" y="96"/>
                      </a:cubicBezTo>
                      <a:cubicBezTo>
                        <a:pt x="389" y="127"/>
                        <a:pt x="389" y="127"/>
                        <a:pt x="389" y="127"/>
                      </a:cubicBezTo>
                      <a:cubicBezTo>
                        <a:pt x="389" y="140"/>
                        <a:pt x="399" y="150"/>
                        <a:pt x="412" y="150"/>
                      </a:cubicBezTo>
                      <a:cubicBezTo>
                        <a:pt x="425" y="150"/>
                        <a:pt x="436" y="140"/>
                        <a:pt x="436" y="127"/>
                      </a:cubicBezTo>
                      <a:cubicBezTo>
                        <a:pt x="436" y="23"/>
                        <a:pt x="436" y="23"/>
                        <a:pt x="436" y="23"/>
                      </a:cubicBezTo>
                      <a:cubicBezTo>
                        <a:pt x="436" y="10"/>
                        <a:pt x="425" y="0"/>
                        <a:pt x="412" y="0"/>
                      </a:cubicBezTo>
                      <a:cubicBezTo>
                        <a:pt x="399" y="0"/>
                        <a:pt x="389" y="10"/>
                        <a:pt x="389" y="23"/>
                      </a:cubicBezTo>
                      <a:cubicBezTo>
                        <a:pt x="389" y="61"/>
                        <a:pt x="389" y="61"/>
                        <a:pt x="389" y="61"/>
                      </a:cubicBezTo>
                      <a:cubicBezTo>
                        <a:pt x="347" y="72"/>
                        <a:pt x="316" y="110"/>
                        <a:pt x="316" y="155"/>
                      </a:cubicBezTo>
                      <a:cubicBezTo>
                        <a:pt x="316" y="500"/>
                        <a:pt x="316" y="500"/>
                        <a:pt x="316" y="500"/>
                      </a:cubicBezTo>
                      <a:cubicBezTo>
                        <a:pt x="316" y="553"/>
                        <a:pt x="359" y="597"/>
                        <a:pt x="412" y="597"/>
                      </a:cubicBezTo>
                      <a:cubicBezTo>
                        <a:pt x="487" y="597"/>
                        <a:pt x="487" y="597"/>
                        <a:pt x="487" y="597"/>
                      </a:cubicBezTo>
                      <a:cubicBezTo>
                        <a:pt x="487" y="710"/>
                        <a:pt x="487" y="710"/>
                        <a:pt x="487" y="710"/>
                      </a:cubicBezTo>
                      <a:cubicBezTo>
                        <a:pt x="487" y="809"/>
                        <a:pt x="406" y="890"/>
                        <a:pt x="307" y="890"/>
                      </a:cubicBezTo>
                      <a:cubicBezTo>
                        <a:pt x="208" y="890"/>
                        <a:pt x="127" y="809"/>
                        <a:pt x="127" y="710"/>
                      </a:cubicBezTo>
                      <a:cubicBezTo>
                        <a:pt x="127" y="556"/>
                        <a:pt x="127" y="556"/>
                        <a:pt x="127" y="556"/>
                      </a:cubicBezTo>
                      <a:cubicBezTo>
                        <a:pt x="180" y="548"/>
                        <a:pt x="221" y="502"/>
                        <a:pt x="221" y="447"/>
                      </a:cubicBezTo>
                      <a:cubicBezTo>
                        <a:pt x="221" y="386"/>
                        <a:pt x="172" y="336"/>
                        <a:pt x="111" y="336"/>
                      </a:cubicBezTo>
                      <a:cubicBezTo>
                        <a:pt x="50" y="336"/>
                        <a:pt x="0" y="386"/>
                        <a:pt x="0" y="447"/>
                      </a:cubicBezTo>
                      <a:cubicBezTo>
                        <a:pt x="0" y="502"/>
                        <a:pt x="41" y="548"/>
                        <a:pt x="94" y="556"/>
                      </a:cubicBezTo>
                      <a:cubicBezTo>
                        <a:pt x="94" y="710"/>
                        <a:pt x="94" y="710"/>
                        <a:pt x="94" y="710"/>
                      </a:cubicBezTo>
                      <a:cubicBezTo>
                        <a:pt x="94" y="828"/>
                        <a:pt x="190" y="923"/>
                        <a:pt x="307" y="923"/>
                      </a:cubicBezTo>
                      <a:cubicBezTo>
                        <a:pt x="425" y="923"/>
                        <a:pt x="521" y="828"/>
                        <a:pt x="521" y="710"/>
                      </a:cubicBezTo>
                      <a:cubicBezTo>
                        <a:pt x="521" y="597"/>
                        <a:pt x="521" y="597"/>
                        <a:pt x="521" y="597"/>
                      </a:cubicBezTo>
                      <a:cubicBezTo>
                        <a:pt x="589" y="597"/>
                        <a:pt x="589" y="597"/>
                        <a:pt x="589" y="597"/>
                      </a:cubicBezTo>
                      <a:cubicBezTo>
                        <a:pt x="642" y="597"/>
                        <a:pt x="686" y="553"/>
                        <a:pt x="686" y="500"/>
                      </a:cubicBezTo>
                      <a:cubicBezTo>
                        <a:pt x="686" y="155"/>
                        <a:pt x="686" y="155"/>
                        <a:pt x="686" y="155"/>
                      </a:cubicBezTo>
                      <a:cubicBezTo>
                        <a:pt x="686" y="110"/>
                        <a:pt x="654" y="72"/>
                        <a:pt x="612" y="61"/>
                      </a:cubicBezTo>
                      <a:close/>
                      <a:moveTo>
                        <a:pt x="33" y="447"/>
                      </a:moveTo>
                      <a:cubicBezTo>
                        <a:pt x="33" y="404"/>
                        <a:pt x="68" y="369"/>
                        <a:pt x="111" y="369"/>
                      </a:cubicBezTo>
                      <a:cubicBezTo>
                        <a:pt x="153" y="369"/>
                        <a:pt x="188" y="404"/>
                        <a:pt x="188" y="447"/>
                      </a:cubicBezTo>
                      <a:cubicBezTo>
                        <a:pt x="188" y="489"/>
                        <a:pt x="153" y="524"/>
                        <a:pt x="111" y="524"/>
                      </a:cubicBezTo>
                      <a:cubicBezTo>
                        <a:pt x="68" y="524"/>
                        <a:pt x="33" y="489"/>
                        <a:pt x="33" y="4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sp>
              <p:nvSpPr>
                <p:cNvPr id="20" name="Oval 158"/>
                <p:cNvSpPr>
                  <a:spLocks noChangeArrowheads="1"/>
                </p:cNvSpPr>
                <p:nvPr/>
              </p:nvSpPr>
              <p:spPr bwMode="auto">
                <a:xfrm>
                  <a:off x="-4824413" y="3371850"/>
                  <a:ext cx="123825"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grpSp>
        </p:grpSp>
        <p:sp>
          <p:nvSpPr>
            <p:cNvPr id="21" name="Rounded Rectangle 20"/>
            <p:cNvSpPr/>
            <p:nvPr/>
          </p:nvSpPr>
          <p:spPr>
            <a:xfrm>
              <a:off x="4616378" y="2300989"/>
              <a:ext cx="3380282" cy="2263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Questrial"/>
              </a:endParaRPr>
            </a:p>
          </p:txBody>
        </p:sp>
        <p:sp>
          <p:nvSpPr>
            <p:cNvPr id="22" name="Rounded Rectangle 21"/>
            <p:cNvSpPr/>
            <p:nvPr/>
          </p:nvSpPr>
          <p:spPr>
            <a:xfrm>
              <a:off x="4624465" y="1882854"/>
              <a:ext cx="3380282" cy="34394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Questrial"/>
                  <a:ea typeface="Century Gothic" charset="0"/>
                  <a:cs typeface="Century Gothic" charset="0"/>
                </a:rPr>
                <a:t>No Need for Experienced Engineers</a:t>
              </a:r>
            </a:p>
          </p:txBody>
        </p:sp>
        <p:sp>
          <p:nvSpPr>
            <p:cNvPr id="23" name="TextBox 22"/>
            <p:cNvSpPr txBox="1"/>
            <p:nvPr/>
          </p:nvSpPr>
          <p:spPr>
            <a:xfrm>
              <a:off x="4776015" y="2384888"/>
              <a:ext cx="3233662" cy="754211"/>
            </a:xfrm>
            <a:prstGeom prst="rect">
              <a:avLst/>
            </a:prstGeom>
            <a:noFill/>
          </p:spPr>
          <p:txBody>
            <a:bodyPr wrap="square" rtlCol="0">
              <a:spAutoFit/>
            </a:bodyPr>
            <a:lstStyle/>
            <a:p>
              <a:r>
                <a:rPr lang="en-US" sz="1100" dirty="0">
                  <a:latin typeface="Questrial"/>
                  <a:ea typeface="Century Gothic" charset="0"/>
                  <a:cs typeface="Century Gothic" charset="0"/>
                </a:rPr>
                <a:t>The pipeline can be used within manufacturing factory to create automated product assessments </a:t>
              </a:r>
              <a:r>
                <a:rPr lang="en-US" altLang="ja-JP" sz="1100" dirty="0">
                  <a:solidFill>
                    <a:srgbClr val="3C3C3B"/>
                  </a:solidFill>
                  <a:latin typeface="Questrial"/>
                </a:rPr>
                <a:t>even with less skill and experience </a:t>
              </a:r>
              <a:r>
                <a:rPr lang="en-US" sz="1100" dirty="0">
                  <a:latin typeface="Questrial"/>
                  <a:ea typeface="Century Gothic" charset="0"/>
                  <a:cs typeface="Century Gothic" charset="0"/>
                </a:rPr>
                <a:t>and compare the effect of an accident on subject and control groups.</a:t>
              </a:r>
              <a:endParaRPr lang="en-US" altLang="ja-JP" sz="1100" dirty="0">
                <a:solidFill>
                  <a:srgbClr val="3C3C3B"/>
                </a:solidFill>
                <a:latin typeface="Questrial"/>
              </a:endParaRPr>
            </a:p>
          </p:txBody>
        </p:sp>
        <p:sp>
          <p:nvSpPr>
            <p:cNvPr id="24" name="Freeform 4483"/>
            <p:cNvSpPr>
              <a:spLocks noEditPoints="1"/>
            </p:cNvSpPr>
            <p:nvPr/>
          </p:nvSpPr>
          <p:spPr bwMode="auto">
            <a:xfrm>
              <a:off x="6865173" y="3402518"/>
              <a:ext cx="578010" cy="476761"/>
            </a:xfrm>
            <a:custGeom>
              <a:avLst/>
              <a:gdLst>
                <a:gd name="T0" fmla="*/ 566 w 566"/>
                <a:gd name="T1" fmla="*/ 0 h 565"/>
                <a:gd name="T2" fmla="*/ 557 w 566"/>
                <a:gd name="T3" fmla="*/ 139 h 565"/>
                <a:gd name="T4" fmla="*/ 557 w 566"/>
                <a:gd name="T5" fmla="*/ 163 h 565"/>
                <a:gd name="T6" fmla="*/ 426 w 566"/>
                <a:gd name="T7" fmla="*/ 147 h 565"/>
                <a:gd name="T8" fmla="*/ 60 w 566"/>
                <a:gd name="T9" fmla="*/ 188 h 565"/>
                <a:gd name="T10" fmla="*/ 138 w 566"/>
                <a:gd name="T11" fmla="*/ 278 h 565"/>
                <a:gd name="T12" fmla="*/ 43 w 566"/>
                <a:gd name="T13" fmla="*/ 190 h 565"/>
                <a:gd name="T14" fmla="*/ 46 w 566"/>
                <a:gd name="T15" fmla="*/ 147 h 565"/>
                <a:gd name="T16" fmla="*/ 418 w 566"/>
                <a:gd name="T17" fmla="*/ 147 h 565"/>
                <a:gd name="T18" fmla="*/ 418 w 566"/>
                <a:gd name="T19" fmla="*/ 278 h 565"/>
                <a:gd name="T20" fmla="*/ 317 w 566"/>
                <a:gd name="T21" fmla="*/ 223 h 565"/>
                <a:gd name="T22" fmla="*/ 404 w 566"/>
                <a:gd name="T23" fmla="*/ 199 h 565"/>
                <a:gd name="T24" fmla="*/ 287 w 566"/>
                <a:gd name="T25" fmla="*/ 287 h 565"/>
                <a:gd name="T26" fmla="*/ 418 w 566"/>
                <a:gd name="T27" fmla="*/ 417 h 565"/>
                <a:gd name="T28" fmla="*/ 277 w 566"/>
                <a:gd name="T29" fmla="*/ 147 h 565"/>
                <a:gd name="T30" fmla="*/ 148 w 566"/>
                <a:gd name="T31" fmla="*/ 147 h 565"/>
                <a:gd name="T32" fmla="*/ 148 w 566"/>
                <a:gd name="T33" fmla="*/ 267 h 565"/>
                <a:gd name="T34" fmla="*/ 279 w 566"/>
                <a:gd name="T35" fmla="*/ 417 h 565"/>
                <a:gd name="T36" fmla="*/ 172 w 566"/>
                <a:gd name="T37" fmla="*/ 274 h 565"/>
                <a:gd name="T38" fmla="*/ 171 w 566"/>
                <a:gd name="T39" fmla="*/ 278 h 565"/>
                <a:gd name="T40" fmla="*/ 287 w 566"/>
                <a:gd name="T41" fmla="*/ 278 h 565"/>
                <a:gd name="T42" fmla="*/ 502 w 566"/>
                <a:gd name="T43" fmla="*/ 354 h 565"/>
                <a:gd name="T44" fmla="*/ 557 w 566"/>
                <a:gd name="T45" fmla="*/ 417 h 565"/>
                <a:gd name="T46" fmla="*/ 472 w 566"/>
                <a:gd name="T47" fmla="*/ 318 h 565"/>
                <a:gd name="T48" fmla="*/ 499 w 566"/>
                <a:gd name="T49" fmla="*/ 327 h 565"/>
                <a:gd name="T50" fmla="*/ 287 w 566"/>
                <a:gd name="T51" fmla="*/ 139 h 565"/>
                <a:gd name="T52" fmla="*/ 164 w 566"/>
                <a:gd name="T53" fmla="*/ 119 h 565"/>
                <a:gd name="T54" fmla="*/ 139 w 566"/>
                <a:gd name="T55" fmla="*/ 139 h 565"/>
                <a:gd name="T56" fmla="*/ 9 w 566"/>
                <a:gd name="T57" fmla="*/ 139 h 565"/>
                <a:gd name="T58" fmla="*/ 128 w 566"/>
                <a:gd name="T59" fmla="*/ 287 h 565"/>
                <a:gd name="T60" fmla="*/ 9 w 566"/>
                <a:gd name="T61" fmla="*/ 287 h 565"/>
                <a:gd name="T62" fmla="*/ 107 w 566"/>
                <a:gd name="T63" fmla="*/ 327 h 565"/>
                <a:gd name="T64" fmla="*/ 139 w 566"/>
                <a:gd name="T65" fmla="*/ 309 h 565"/>
                <a:gd name="T66" fmla="*/ 57 w 566"/>
                <a:gd name="T67" fmla="*/ 360 h 565"/>
                <a:gd name="T68" fmla="*/ 9 w 566"/>
                <a:gd name="T69" fmla="*/ 468 h 565"/>
                <a:gd name="T70" fmla="*/ 279 w 566"/>
                <a:gd name="T71" fmla="*/ 426 h 565"/>
                <a:gd name="T72" fmla="*/ 148 w 566"/>
                <a:gd name="T73" fmla="*/ 426 h 565"/>
                <a:gd name="T74" fmla="*/ 287 w 566"/>
                <a:gd name="T75" fmla="*/ 426 h 565"/>
                <a:gd name="T76" fmla="*/ 390 w 566"/>
                <a:gd name="T77" fmla="*/ 426 h 565"/>
                <a:gd name="T78" fmla="*/ 557 w 566"/>
                <a:gd name="T79" fmla="*/ 454 h 565"/>
                <a:gd name="T80" fmla="*/ 557 w 566"/>
                <a:gd name="T81" fmla="*/ 270 h 565"/>
                <a:gd name="T82" fmla="*/ 426 w 566"/>
                <a:gd name="T83" fmla="*/ 278 h 565"/>
                <a:gd name="T84" fmla="*/ 557 w 566"/>
                <a:gd name="T85" fmla="*/ 198 h 565"/>
                <a:gd name="T86" fmla="*/ 418 w 566"/>
                <a:gd name="T87" fmla="*/ 139 h 565"/>
                <a:gd name="T88" fmla="*/ 418 w 566"/>
                <a:gd name="T89" fmla="*/ 8 h 565"/>
                <a:gd name="T90" fmla="*/ 239 w 566"/>
                <a:gd name="T91" fmla="*/ 52 h 565"/>
                <a:gd name="T92" fmla="*/ 148 w 566"/>
                <a:gd name="T93" fmla="*/ 8 h 565"/>
                <a:gd name="T94" fmla="*/ 76 w 566"/>
                <a:gd name="T95" fmla="*/ 139 h 565"/>
                <a:gd name="T96" fmla="*/ 139 w 566"/>
                <a:gd name="T97" fmla="*/ 8 h 565"/>
                <a:gd name="T98" fmla="*/ 139 w 566"/>
                <a:gd name="T99" fmla="*/ 493 h 565"/>
                <a:gd name="T100" fmla="*/ 148 w 566"/>
                <a:gd name="T101" fmla="*/ 495 h 565"/>
                <a:gd name="T102" fmla="*/ 148 w 566"/>
                <a:gd name="T103" fmla="*/ 557 h 565"/>
                <a:gd name="T104" fmla="*/ 397 w 566"/>
                <a:gd name="T105" fmla="*/ 521 h 565"/>
                <a:gd name="T106" fmla="*/ 426 w 566"/>
                <a:gd name="T107" fmla="*/ 557 h 565"/>
                <a:gd name="T108" fmla="*/ 426 w 566"/>
                <a:gd name="T109" fmla="*/ 55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6" h="565">
                  <a:moveTo>
                    <a:pt x="0" y="0"/>
                  </a:moveTo>
                  <a:cubicBezTo>
                    <a:pt x="0" y="565"/>
                    <a:pt x="0" y="565"/>
                    <a:pt x="0" y="565"/>
                  </a:cubicBezTo>
                  <a:cubicBezTo>
                    <a:pt x="566" y="565"/>
                    <a:pt x="566" y="565"/>
                    <a:pt x="566" y="565"/>
                  </a:cubicBezTo>
                  <a:cubicBezTo>
                    <a:pt x="566" y="0"/>
                    <a:pt x="566" y="0"/>
                    <a:pt x="566" y="0"/>
                  </a:cubicBezTo>
                  <a:lnTo>
                    <a:pt x="0" y="0"/>
                  </a:lnTo>
                  <a:close/>
                  <a:moveTo>
                    <a:pt x="426" y="8"/>
                  </a:moveTo>
                  <a:cubicBezTo>
                    <a:pt x="557" y="8"/>
                    <a:pt x="557" y="8"/>
                    <a:pt x="557" y="8"/>
                  </a:cubicBezTo>
                  <a:cubicBezTo>
                    <a:pt x="557" y="139"/>
                    <a:pt x="557" y="139"/>
                    <a:pt x="557" y="139"/>
                  </a:cubicBezTo>
                  <a:cubicBezTo>
                    <a:pt x="426" y="139"/>
                    <a:pt x="426" y="139"/>
                    <a:pt x="426" y="139"/>
                  </a:cubicBezTo>
                  <a:lnTo>
                    <a:pt x="426" y="8"/>
                  </a:lnTo>
                  <a:close/>
                  <a:moveTo>
                    <a:pt x="557" y="147"/>
                  </a:moveTo>
                  <a:cubicBezTo>
                    <a:pt x="557" y="163"/>
                    <a:pt x="557" y="163"/>
                    <a:pt x="557" y="163"/>
                  </a:cubicBezTo>
                  <a:cubicBezTo>
                    <a:pt x="532" y="187"/>
                    <a:pt x="512" y="207"/>
                    <a:pt x="503" y="214"/>
                  </a:cubicBezTo>
                  <a:cubicBezTo>
                    <a:pt x="493" y="210"/>
                    <a:pt x="467" y="199"/>
                    <a:pt x="451" y="191"/>
                  </a:cubicBezTo>
                  <a:cubicBezTo>
                    <a:pt x="440" y="187"/>
                    <a:pt x="432" y="183"/>
                    <a:pt x="426" y="181"/>
                  </a:cubicBezTo>
                  <a:cubicBezTo>
                    <a:pt x="426" y="147"/>
                    <a:pt x="426" y="147"/>
                    <a:pt x="426" y="147"/>
                  </a:cubicBezTo>
                  <a:lnTo>
                    <a:pt x="557" y="147"/>
                  </a:lnTo>
                  <a:close/>
                  <a:moveTo>
                    <a:pt x="43" y="190"/>
                  </a:moveTo>
                  <a:cubicBezTo>
                    <a:pt x="53" y="197"/>
                    <a:pt x="53" y="197"/>
                    <a:pt x="53" y="197"/>
                  </a:cubicBezTo>
                  <a:cubicBezTo>
                    <a:pt x="60" y="188"/>
                    <a:pt x="60" y="188"/>
                    <a:pt x="60" y="188"/>
                  </a:cubicBezTo>
                  <a:cubicBezTo>
                    <a:pt x="61" y="188"/>
                    <a:pt x="79" y="167"/>
                    <a:pt x="106" y="147"/>
                  </a:cubicBezTo>
                  <a:cubicBezTo>
                    <a:pt x="139" y="147"/>
                    <a:pt x="139" y="147"/>
                    <a:pt x="139" y="147"/>
                  </a:cubicBezTo>
                  <a:cubicBezTo>
                    <a:pt x="139" y="277"/>
                    <a:pt x="139" y="277"/>
                    <a:pt x="139" y="277"/>
                  </a:cubicBezTo>
                  <a:cubicBezTo>
                    <a:pt x="139" y="277"/>
                    <a:pt x="138" y="278"/>
                    <a:pt x="138" y="278"/>
                  </a:cubicBezTo>
                  <a:cubicBezTo>
                    <a:pt x="9" y="278"/>
                    <a:pt x="9" y="278"/>
                    <a:pt x="9" y="278"/>
                  </a:cubicBezTo>
                  <a:cubicBezTo>
                    <a:pt x="9" y="147"/>
                    <a:pt x="9" y="147"/>
                    <a:pt x="9" y="147"/>
                  </a:cubicBezTo>
                  <a:cubicBezTo>
                    <a:pt x="16" y="147"/>
                    <a:pt x="16" y="147"/>
                    <a:pt x="16" y="147"/>
                  </a:cubicBezTo>
                  <a:cubicBezTo>
                    <a:pt x="38" y="186"/>
                    <a:pt x="41" y="188"/>
                    <a:pt x="43" y="190"/>
                  </a:cubicBezTo>
                  <a:close/>
                  <a:moveTo>
                    <a:pt x="46" y="147"/>
                  </a:moveTo>
                  <a:cubicBezTo>
                    <a:pt x="66" y="147"/>
                    <a:pt x="66" y="147"/>
                    <a:pt x="66" y="147"/>
                  </a:cubicBezTo>
                  <a:cubicBezTo>
                    <a:pt x="61" y="152"/>
                    <a:pt x="56" y="156"/>
                    <a:pt x="53" y="159"/>
                  </a:cubicBezTo>
                  <a:cubicBezTo>
                    <a:pt x="51" y="156"/>
                    <a:pt x="48" y="152"/>
                    <a:pt x="46" y="147"/>
                  </a:cubicBezTo>
                  <a:close/>
                  <a:moveTo>
                    <a:pt x="418" y="177"/>
                  </a:moveTo>
                  <a:cubicBezTo>
                    <a:pt x="415" y="176"/>
                    <a:pt x="413" y="175"/>
                    <a:pt x="411" y="175"/>
                  </a:cubicBezTo>
                  <a:cubicBezTo>
                    <a:pt x="406" y="172"/>
                    <a:pt x="391" y="162"/>
                    <a:pt x="371" y="147"/>
                  </a:cubicBezTo>
                  <a:cubicBezTo>
                    <a:pt x="418" y="147"/>
                    <a:pt x="418" y="147"/>
                    <a:pt x="418" y="147"/>
                  </a:cubicBezTo>
                  <a:lnTo>
                    <a:pt x="418" y="177"/>
                  </a:lnTo>
                  <a:close/>
                  <a:moveTo>
                    <a:pt x="404" y="199"/>
                  </a:moveTo>
                  <a:cubicBezTo>
                    <a:pt x="406" y="200"/>
                    <a:pt x="411" y="202"/>
                    <a:pt x="418" y="205"/>
                  </a:cubicBezTo>
                  <a:cubicBezTo>
                    <a:pt x="418" y="278"/>
                    <a:pt x="418" y="278"/>
                    <a:pt x="418" y="278"/>
                  </a:cubicBezTo>
                  <a:cubicBezTo>
                    <a:pt x="409" y="278"/>
                    <a:pt x="409" y="278"/>
                    <a:pt x="409" y="278"/>
                  </a:cubicBezTo>
                  <a:cubicBezTo>
                    <a:pt x="407" y="277"/>
                    <a:pt x="405" y="276"/>
                    <a:pt x="404" y="274"/>
                  </a:cubicBezTo>
                  <a:cubicBezTo>
                    <a:pt x="403" y="274"/>
                    <a:pt x="403" y="274"/>
                    <a:pt x="403" y="274"/>
                  </a:cubicBezTo>
                  <a:cubicBezTo>
                    <a:pt x="366" y="253"/>
                    <a:pt x="325" y="229"/>
                    <a:pt x="317" y="223"/>
                  </a:cubicBezTo>
                  <a:cubicBezTo>
                    <a:pt x="313" y="214"/>
                    <a:pt x="296" y="183"/>
                    <a:pt x="287" y="166"/>
                  </a:cubicBezTo>
                  <a:cubicBezTo>
                    <a:pt x="287" y="147"/>
                    <a:pt x="287" y="147"/>
                    <a:pt x="287" y="147"/>
                  </a:cubicBezTo>
                  <a:cubicBezTo>
                    <a:pt x="327" y="147"/>
                    <a:pt x="327" y="147"/>
                    <a:pt x="327" y="147"/>
                  </a:cubicBezTo>
                  <a:cubicBezTo>
                    <a:pt x="394" y="195"/>
                    <a:pt x="401" y="198"/>
                    <a:pt x="404" y="199"/>
                  </a:cubicBezTo>
                  <a:close/>
                  <a:moveTo>
                    <a:pt x="380" y="399"/>
                  </a:moveTo>
                  <a:cubicBezTo>
                    <a:pt x="339" y="417"/>
                    <a:pt x="339" y="417"/>
                    <a:pt x="339" y="417"/>
                  </a:cubicBezTo>
                  <a:cubicBezTo>
                    <a:pt x="287" y="417"/>
                    <a:pt x="287" y="417"/>
                    <a:pt x="287" y="417"/>
                  </a:cubicBezTo>
                  <a:cubicBezTo>
                    <a:pt x="287" y="287"/>
                    <a:pt x="287" y="287"/>
                    <a:pt x="287" y="287"/>
                  </a:cubicBezTo>
                  <a:cubicBezTo>
                    <a:pt x="374" y="287"/>
                    <a:pt x="374" y="287"/>
                    <a:pt x="374" y="287"/>
                  </a:cubicBezTo>
                  <a:cubicBezTo>
                    <a:pt x="379" y="289"/>
                    <a:pt x="384" y="293"/>
                    <a:pt x="390" y="296"/>
                  </a:cubicBezTo>
                  <a:cubicBezTo>
                    <a:pt x="393" y="297"/>
                    <a:pt x="405" y="305"/>
                    <a:pt x="418" y="314"/>
                  </a:cubicBezTo>
                  <a:cubicBezTo>
                    <a:pt x="418" y="417"/>
                    <a:pt x="418" y="417"/>
                    <a:pt x="418" y="417"/>
                  </a:cubicBezTo>
                  <a:cubicBezTo>
                    <a:pt x="387" y="417"/>
                    <a:pt x="387" y="417"/>
                    <a:pt x="387" y="417"/>
                  </a:cubicBezTo>
                  <a:lnTo>
                    <a:pt x="380" y="399"/>
                  </a:lnTo>
                  <a:close/>
                  <a:moveTo>
                    <a:pt x="279" y="150"/>
                  </a:moveTo>
                  <a:cubicBezTo>
                    <a:pt x="277" y="147"/>
                    <a:pt x="277" y="147"/>
                    <a:pt x="277" y="147"/>
                  </a:cubicBezTo>
                  <a:cubicBezTo>
                    <a:pt x="279" y="147"/>
                    <a:pt x="279" y="147"/>
                    <a:pt x="279" y="147"/>
                  </a:cubicBezTo>
                  <a:lnTo>
                    <a:pt x="279" y="150"/>
                  </a:lnTo>
                  <a:close/>
                  <a:moveTo>
                    <a:pt x="148" y="267"/>
                  </a:moveTo>
                  <a:cubicBezTo>
                    <a:pt x="148" y="147"/>
                    <a:pt x="148" y="147"/>
                    <a:pt x="148" y="147"/>
                  </a:cubicBezTo>
                  <a:cubicBezTo>
                    <a:pt x="267" y="147"/>
                    <a:pt x="267" y="147"/>
                    <a:pt x="267" y="147"/>
                  </a:cubicBezTo>
                  <a:cubicBezTo>
                    <a:pt x="262" y="152"/>
                    <a:pt x="262" y="152"/>
                    <a:pt x="262" y="152"/>
                  </a:cubicBezTo>
                  <a:cubicBezTo>
                    <a:pt x="230" y="180"/>
                    <a:pt x="156" y="246"/>
                    <a:pt x="149" y="265"/>
                  </a:cubicBezTo>
                  <a:cubicBezTo>
                    <a:pt x="149" y="266"/>
                    <a:pt x="148" y="266"/>
                    <a:pt x="148" y="267"/>
                  </a:cubicBezTo>
                  <a:close/>
                  <a:moveTo>
                    <a:pt x="148" y="303"/>
                  </a:moveTo>
                  <a:cubicBezTo>
                    <a:pt x="154" y="297"/>
                    <a:pt x="160" y="292"/>
                    <a:pt x="165" y="287"/>
                  </a:cubicBezTo>
                  <a:cubicBezTo>
                    <a:pt x="279" y="287"/>
                    <a:pt x="279" y="287"/>
                    <a:pt x="279" y="287"/>
                  </a:cubicBezTo>
                  <a:cubicBezTo>
                    <a:pt x="279" y="417"/>
                    <a:pt x="279" y="417"/>
                    <a:pt x="279" y="417"/>
                  </a:cubicBezTo>
                  <a:cubicBezTo>
                    <a:pt x="148" y="417"/>
                    <a:pt x="148" y="417"/>
                    <a:pt x="148" y="417"/>
                  </a:cubicBezTo>
                  <a:lnTo>
                    <a:pt x="148" y="303"/>
                  </a:lnTo>
                  <a:close/>
                  <a:moveTo>
                    <a:pt x="171" y="278"/>
                  </a:moveTo>
                  <a:cubicBezTo>
                    <a:pt x="171" y="277"/>
                    <a:pt x="172" y="276"/>
                    <a:pt x="172" y="274"/>
                  </a:cubicBezTo>
                  <a:cubicBezTo>
                    <a:pt x="177" y="265"/>
                    <a:pt x="223" y="221"/>
                    <a:pt x="267" y="181"/>
                  </a:cubicBezTo>
                  <a:cubicBezTo>
                    <a:pt x="270" y="188"/>
                    <a:pt x="275" y="196"/>
                    <a:pt x="279" y="204"/>
                  </a:cubicBezTo>
                  <a:cubicBezTo>
                    <a:pt x="279" y="278"/>
                    <a:pt x="279" y="278"/>
                    <a:pt x="279" y="278"/>
                  </a:cubicBezTo>
                  <a:lnTo>
                    <a:pt x="171" y="278"/>
                  </a:lnTo>
                  <a:close/>
                  <a:moveTo>
                    <a:pt x="287" y="220"/>
                  </a:moveTo>
                  <a:cubicBezTo>
                    <a:pt x="292" y="228"/>
                    <a:pt x="295" y="234"/>
                    <a:pt x="296" y="236"/>
                  </a:cubicBezTo>
                  <a:cubicBezTo>
                    <a:pt x="297" y="239"/>
                    <a:pt x="299" y="244"/>
                    <a:pt x="359" y="278"/>
                  </a:cubicBezTo>
                  <a:cubicBezTo>
                    <a:pt x="287" y="278"/>
                    <a:pt x="287" y="278"/>
                    <a:pt x="287" y="278"/>
                  </a:cubicBezTo>
                  <a:lnTo>
                    <a:pt x="287" y="220"/>
                  </a:lnTo>
                  <a:close/>
                  <a:moveTo>
                    <a:pt x="426" y="319"/>
                  </a:moveTo>
                  <a:cubicBezTo>
                    <a:pt x="441" y="328"/>
                    <a:pt x="456" y="338"/>
                    <a:pt x="459" y="340"/>
                  </a:cubicBezTo>
                  <a:cubicBezTo>
                    <a:pt x="467" y="344"/>
                    <a:pt x="492" y="351"/>
                    <a:pt x="502" y="354"/>
                  </a:cubicBezTo>
                  <a:cubicBezTo>
                    <a:pt x="512" y="356"/>
                    <a:pt x="512" y="356"/>
                    <a:pt x="512" y="356"/>
                  </a:cubicBezTo>
                  <a:cubicBezTo>
                    <a:pt x="549" y="287"/>
                    <a:pt x="549" y="287"/>
                    <a:pt x="549" y="287"/>
                  </a:cubicBezTo>
                  <a:cubicBezTo>
                    <a:pt x="557" y="287"/>
                    <a:pt x="557" y="287"/>
                    <a:pt x="557" y="287"/>
                  </a:cubicBezTo>
                  <a:cubicBezTo>
                    <a:pt x="557" y="417"/>
                    <a:pt x="557" y="417"/>
                    <a:pt x="557" y="417"/>
                  </a:cubicBezTo>
                  <a:cubicBezTo>
                    <a:pt x="426" y="417"/>
                    <a:pt x="426" y="417"/>
                    <a:pt x="426" y="417"/>
                  </a:cubicBezTo>
                  <a:lnTo>
                    <a:pt x="426" y="319"/>
                  </a:lnTo>
                  <a:close/>
                  <a:moveTo>
                    <a:pt x="499" y="327"/>
                  </a:moveTo>
                  <a:cubicBezTo>
                    <a:pt x="487" y="323"/>
                    <a:pt x="475" y="319"/>
                    <a:pt x="472" y="318"/>
                  </a:cubicBezTo>
                  <a:cubicBezTo>
                    <a:pt x="468" y="316"/>
                    <a:pt x="447" y="302"/>
                    <a:pt x="426" y="289"/>
                  </a:cubicBezTo>
                  <a:cubicBezTo>
                    <a:pt x="426" y="287"/>
                    <a:pt x="426" y="287"/>
                    <a:pt x="426" y="287"/>
                  </a:cubicBezTo>
                  <a:cubicBezTo>
                    <a:pt x="520" y="287"/>
                    <a:pt x="520" y="287"/>
                    <a:pt x="520" y="287"/>
                  </a:cubicBezTo>
                  <a:lnTo>
                    <a:pt x="499" y="327"/>
                  </a:lnTo>
                  <a:close/>
                  <a:moveTo>
                    <a:pt x="287" y="139"/>
                  </a:moveTo>
                  <a:cubicBezTo>
                    <a:pt x="287" y="118"/>
                    <a:pt x="287" y="118"/>
                    <a:pt x="287" y="118"/>
                  </a:cubicBezTo>
                  <a:cubicBezTo>
                    <a:pt x="298" y="126"/>
                    <a:pt x="307" y="133"/>
                    <a:pt x="316" y="139"/>
                  </a:cubicBezTo>
                  <a:lnTo>
                    <a:pt x="287" y="139"/>
                  </a:lnTo>
                  <a:close/>
                  <a:moveTo>
                    <a:pt x="279" y="139"/>
                  </a:moveTo>
                  <a:cubicBezTo>
                    <a:pt x="148" y="139"/>
                    <a:pt x="148" y="139"/>
                    <a:pt x="148" y="139"/>
                  </a:cubicBezTo>
                  <a:cubicBezTo>
                    <a:pt x="148" y="124"/>
                    <a:pt x="148" y="124"/>
                    <a:pt x="148" y="124"/>
                  </a:cubicBezTo>
                  <a:cubicBezTo>
                    <a:pt x="153" y="122"/>
                    <a:pt x="158" y="120"/>
                    <a:pt x="164" y="119"/>
                  </a:cubicBezTo>
                  <a:cubicBezTo>
                    <a:pt x="205" y="109"/>
                    <a:pt x="229" y="94"/>
                    <a:pt x="241" y="85"/>
                  </a:cubicBezTo>
                  <a:cubicBezTo>
                    <a:pt x="255" y="95"/>
                    <a:pt x="267" y="104"/>
                    <a:pt x="279" y="112"/>
                  </a:cubicBezTo>
                  <a:lnTo>
                    <a:pt x="279" y="139"/>
                  </a:lnTo>
                  <a:close/>
                  <a:moveTo>
                    <a:pt x="139" y="139"/>
                  </a:moveTo>
                  <a:cubicBezTo>
                    <a:pt x="119" y="139"/>
                    <a:pt x="119" y="139"/>
                    <a:pt x="119" y="139"/>
                  </a:cubicBezTo>
                  <a:cubicBezTo>
                    <a:pt x="125" y="135"/>
                    <a:pt x="132" y="131"/>
                    <a:pt x="139" y="127"/>
                  </a:cubicBezTo>
                  <a:lnTo>
                    <a:pt x="139" y="139"/>
                  </a:lnTo>
                  <a:close/>
                  <a:moveTo>
                    <a:pt x="9" y="139"/>
                  </a:moveTo>
                  <a:cubicBezTo>
                    <a:pt x="9" y="133"/>
                    <a:pt x="9" y="133"/>
                    <a:pt x="9" y="133"/>
                  </a:cubicBezTo>
                  <a:cubicBezTo>
                    <a:pt x="10" y="135"/>
                    <a:pt x="11" y="137"/>
                    <a:pt x="12" y="139"/>
                  </a:cubicBezTo>
                  <a:lnTo>
                    <a:pt x="9" y="139"/>
                  </a:lnTo>
                  <a:close/>
                  <a:moveTo>
                    <a:pt x="128" y="287"/>
                  </a:moveTo>
                  <a:cubicBezTo>
                    <a:pt x="118" y="294"/>
                    <a:pt x="107" y="300"/>
                    <a:pt x="103" y="302"/>
                  </a:cubicBezTo>
                  <a:cubicBezTo>
                    <a:pt x="98" y="303"/>
                    <a:pt x="90" y="306"/>
                    <a:pt x="56" y="329"/>
                  </a:cubicBezTo>
                  <a:cubicBezTo>
                    <a:pt x="9" y="296"/>
                    <a:pt x="9" y="296"/>
                    <a:pt x="9" y="296"/>
                  </a:cubicBezTo>
                  <a:cubicBezTo>
                    <a:pt x="9" y="287"/>
                    <a:pt x="9" y="287"/>
                    <a:pt x="9" y="287"/>
                  </a:cubicBezTo>
                  <a:lnTo>
                    <a:pt x="128" y="287"/>
                  </a:lnTo>
                  <a:close/>
                  <a:moveTo>
                    <a:pt x="107" y="327"/>
                  </a:moveTo>
                  <a:cubicBezTo>
                    <a:pt x="107" y="327"/>
                    <a:pt x="106" y="327"/>
                    <a:pt x="104" y="327"/>
                  </a:cubicBezTo>
                  <a:cubicBezTo>
                    <a:pt x="105" y="327"/>
                    <a:pt x="106" y="327"/>
                    <a:pt x="107" y="327"/>
                  </a:cubicBezTo>
                  <a:close/>
                  <a:moveTo>
                    <a:pt x="57" y="360"/>
                  </a:moveTo>
                  <a:cubicBezTo>
                    <a:pt x="64" y="355"/>
                    <a:pt x="64" y="355"/>
                    <a:pt x="64" y="355"/>
                  </a:cubicBezTo>
                  <a:cubicBezTo>
                    <a:pt x="81" y="343"/>
                    <a:pt x="102" y="329"/>
                    <a:pt x="107" y="327"/>
                  </a:cubicBezTo>
                  <a:cubicBezTo>
                    <a:pt x="114" y="325"/>
                    <a:pt x="127" y="318"/>
                    <a:pt x="139" y="309"/>
                  </a:cubicBezTo>
                  <a:cubicBezTo>
                    <a:pt x="139" y="417"/>
                    <a:pt x="139" y="417"/>
                    <a:pt x="139" y="417"/>
                  </a:cubicBezTo>
                  <a:cubicBezTo>
                    <a:pt x="9" y="417"/>
                    <a:pt x="9" y="417"/>
                    <a:pt x="9" y="417"/>
                  </a:cubicBezTo>
                  <a:cubicBezTo>
                    <a:pt x="9" y="327"/>
                    <a:pt x="9" y="327"/>
                    <a:pt x="9" y="327"/>
                  </a:cubicBezTo>
                  <a:lnTo>
                    <a:pt x="57" y="360"/>
                  </a:lnTo>
                  <a:close/>
                  <a:moveTo>
                    <a:pt x="139" y="426"/>
                  </a:moveTo>
                  <a:cubicBezTo>
                    <a:pt x="139" y="467"/>
                    <a:pt x="139" y="467"/>
                    <a:pt x="139" y="467"/>
                  </a:cubicBezTo>
                  <a:cubicBezTo>
                    <a:pt x="78" y="454"/>
                    <a:pt x="78" y="454"/>
                    <a:pt x="78" y="454"/>
                  </a:cubicBezTo>
                  <a:cubicBezTo>
                    <a:pt x="9" y="468"/>
                    <a:pt x="9" y="468"/>
                    <a:pt x="9" y="468"/>
                  </a:cubicBezTo>
                  <a:cubicBezTo>
                    <a:pt x="9" y="426"/>
                    <a:pt x="9" y="426"/>
                    <a:pt x="9" y="426"/>
                  </a:cubicBezTo>
                  <a:lnTo>
                    <a:pt x="139" y="426"/>
                  </a:lnTo>
                  <a:close/>
                  <a:moveTo>
                    <a:pt x="148" y="426"/>
                  </a:moveTo>
                  <a:cubicBezTo>
                    <a:pt x="279" y="426"/>
                    <a:pt x="279" y="426"/>
                    <a:pt x="279" y="426"/>
                  </a:cubicBezTo>
                  <a:cubicBezTo>
                    <a:pt x="279" y="444"/>
                    <a:pt x="279" y="444"/>
                    <a:pt x="279" y="444"/>
                  </a:cubicBezTo>
                  <a:cubicBezTo>
                    <a:pt x="197" y="480"/>
                    <a:pt x="197" y="480"/>
                    <a:pt x="197" y="480"/>
                  </a:cubicBezTo>
                  <a:cubicBezTo>
                    <a:pt x="148" y="469"/>
                    <a:pt x="148" y="469"/>
                    <a:pt x="148" y="469"/>
                  </a:cubicBezTo>
                  <a:lnTo>
                    <a:pt x="148" y="426"/>
                  </a:lnTo>
                  <a:close/>
                  <a:moveTo>
                    <a:pt x="287" y="426"/>
                  </a:moveTo>
                  <a:cubicBezTo>
                    <a:pt x="320" y="426"/>
                    <a:pt x="320" y="426"/>
                    <a:pt x="320" y="426"/>
                  </a:cubicBezTo>
                  <a:cubicBezTo>
                    <a:pt x="287" y="440"/>
                    <a:pt x="287" y="440"/>
                    <a:pt x="287" y="440"/>
                  </a:cubicBezTo>
                  <a:lnTo>
                    <a:pt x="287" y="426"/>
                  </a:lnTo>
                  <a:close/>
                  <a:moveTo>
                    <a:pt x="418" y="426"/>
                  </a:moveTo>
                  <a:cubicBezTo>
                    <a:pt x="418" y="490"/>
                    <a:pt x="418" y="490"/>
                    <a:pt x="418" y="490"/>
                  </a:cubicBezTo>
                  <a:cubicBezTo>
                    <a:pt x="413" y="491"/>
                    <a:pt x="413" y="491"/>
                    <a:pt x="413" y="491"/>
                  </a:cubicBezTo>
                  <a:cubicBezTo>
                    <a:pt x="390" y="426"/>
                    <a:pt x="390" y="426"/>
                    <a:pt x="390" y="426"/>
                  </a:cubicBezTo>
                  <a:lnTo>
                    <a:pt x="418" y="426"/>
                  </a:lnTo>
                  <a:close/>
                  <a:moveTo>
                    <a:pt x="426" y="426"/>
                  </a:moveTo>
                  <a:cubicBezTo>
                    <a:pt x="557" y="426"/>
                    <a:pt x="557" y="426"/>
                    <a:pt x="557" y="426"/>
                  </a:cubicBezTo>
                  <a:cubicBezTo>
                    <a:pt x="557" y="454"/>
                    <a:pt x="557" y="454"/>
                    <a:pt x="557" y="454"/>
                  </a:cubicBezTo>
                  <a:cubicBezTo>
                    <a:pt x="426" y="488"/>
                    <a:pt x="426" y="488"/>
                    <a:pt x="426" y="488"/>
                  </a:cubicBezTo>
                  <a:lnTo>
                    <a:pt x="426" y="426"/>
                  </a:lnTo>
                  <a:close/>
                  <a:moveTo>
                    <a:pt x="553" y="278"/>
                  </a:moveTo>
                  <a:cubicBezTo>
                    <a:pt x="557" y="270"/>
                    <a:pt x="557" y="270"/>
                    <a:pt x="557" y="270"/>
                  </a:cubicBezTo>
                  <a:cubicBezTo>
                    <a:pt x="557" y="278"/>
                    <a:pt x="557" y="278"/>
                    <a:pt x="557" y="278"/>
                  </a:cubicBezTo>
                  <a:lnTo>
                    <a:pt x="553" y="278"/>
                  </a:lnTo>
                  <a:close/>
                  <a:moveTo>
                    <a:pt x="524" y="278"/>
                  </a:moveTo>
                  <a:cubicBezTo>
                    <a:pt x="426" y="278"/>
                    <a:pt x="426" y="278"/>
                    <a:pt x="426" y="278"/>
                  </a:cubicBezTo>
                  <a:cubicBezTo>
                    <a:pt x="426" y="208"/>
                    <a:pt x="426" y="208"/>
                    <a:pt x="426" y="208"/>
                  </a:cubicBezTo>
                  <a:cubicBezTo>
                    <a:pt x="431" y="210"/>
                    <a:pt x="436" y="213"/>
                    <a:pt x="441" y="215"/>
                  </a:cubicBezTo>
                  <a:cubicBezTo>
                    <a:pt x="492" y="237"/>
                    <a:pt x="500" y="240"/>
                    <a:pt x="505" y="240"/>
                  </a:cubicBezTo>
                  <a:cubicBezTo>
                    <a:pt x="510" y="240"/>
                    <a:pt x="514" y="240"/>
                    <a:pt x="557" y="198"/>
                  </a:cubicBezTo>
                  <a:cubicBezTo>
                    <a:pt x="557" y="216"/>
                    <a:pt x="557" y="216"/>
                    <a:pt x="557" y="216"/>
                  </a:cubicBezTo>
                  <a:lnTo>
                    <a:pt x="524" y="278"/>
                  </a:lnTo>
                  <a:close/>
                  <a:moveTo>
                    <a:pt x="418" y="8"/>
                  </a:moveTo>
                  <a:cubicBezTo>
                    <a:pt x="418" y="139"/>
                    <a:pt x="418" y="139"/>
                    <a:pt x="418" y="139"/>
                  </a:cubicBezTo>
                  <a:cubicBezTo>
                    <a:pt x="359" y="139"/>
                    <a:pt x="359" y="139"/>
                    <a:pt x="359" y="139"/>
                  </a:cubicBezTo>
                  <a:cubicBezTo>
                    <a:pt x="337" y="123"/>
                    <a:pt x="311" y="104"/>
                    <a:pt x="287" y="87"/>
                  </a:cubicBezTo>
                  <a:cubicBezTo>
                    <a:pt x="287" y="8"/>
                    <a:pt x="287" y="8"/>
                    <a:pt x="287" y="8"/>
                  </a:cubicBezTo>
                  <a:lnTo>
                    <a:pt x="418" y="8"/>
                  </a:lnTo>
                  <a:close/>
                  <a:moveTo>
                    <a:pt x="279" y="8"/>
                  </a:moveTo>
                  <a:cubicBezTo>
                    <a:pt x="279" y="81"/>
                    <a:pt x="279" y="81"/>
                    <a:pt x="279" y="81"/>
                  </a:cubicBezTo>
                  <a:cubicBezTo>
                    <a:pt x="268" y="73"/>
                    <a:pt x="258" y="65"/>
                    <a:pt x="248" y="58"/>
                  </a:cubicBezTo>
                  <a:cubicBezTo>
                    <a:pt x="239" y="52"/>
                    <a:pt x="239" y="52"/>
                    <a:pt x="239" y="52"/>
                  </a:cubicBezTo>
                  <a:cubicBezTo>
                    <a:pt x="232" y="60"/>
                    <a:pt x="232" y="60"/>
                    <a:pt x="232" y="60"/>
                  </a:cubicBezTo>
                  <a:cubicBezTo>
                    <a:pt x="231" y="60"/>
                    <a:pt x="210" y="81"/>
                    <a:pt x="158" y="94"/>
                  </a:cubicBezTo>
                  <a:cubicBezTo>
                    <a:pt x="154" y="95"/>
                    <a:pt x="151" y="96"/>
                    <a:pt x="148" y="97"/>
                  </a:cubicBezTo>
                  <a:cubicBezTo>
                    <a:pt x="148" y="8"/>
                    <a:pt x="148" y="8"/>
                    <a:pt x="148" y="8"/>
                  </a:cubicBezTo>
                  <a:lnTo>
                    <a:pt x="279" y="8"/>
                  </a:lnTo>
                  <a:close/>
                  <a:moveTo>
                    <a:pt x="139" y="8"/>
                  </a:moveTo>
                  <a:cubicBezTo>
                    <a:pt x="139" y="100"/>
                    <a:pt x="139" y="100"/>
                    <a:pt x="139" y="100"/>
                  </a:cubicBezTo>
                  <a:cubicBezTo>
                    <a:pt x="115" y="109"/>
                    <a:pt x="93" y="125"/>
                    <a:pt x="76" y="139"/>
                  </a:cubicBezTo>
                  <a:cubicBezTo>
                    <a:pt x="41" y="139"/>
                    <a:pt x="41" y="139"/>
                    <a:pt x="41" y="139"/>
                  </a:cubicBezTo>
                  <a:cubicBezTo>
                    <a:pt x="32" y="123"/>
                    <a:pt x="20" y="102"/>
                    <a:pt x="9" y="81"/>
                  </a:cubicBezTo>
                  <a:cubicBezTo>
                    <a:pt x="9" y="8"/>
                    <a:pt x="9" y="8"/>
                    <a:pt x="9" y="8"/>
                  </a:cubicBezTo>
                  <a:lnTo>
                    <a:pt x="139" y="8"/>
                  </a:lnTo>
                  <a:close/>
                  <a:moveTo>
                    <a:pt x="9" y="557"/>
                  </a:moveTo>
                  <a:cubicBezTo>
                    <a:pt x="9" y="494"/>
                    <a:pt x="9" y="494"/>
                    <a:pt x="9" y="494"/>
                  </a:cubicBezTo>
                  <a:cubicBezTo>
                    <a:pt x="77" y="480"/>
                    <a:pt x="77" y="480"/>
                    <a:pt x="77" y="480"/>
                  </a:cubicBezTo>
                  <a:cubicBezTo>
                    <a:pt x="139" y="493"/>
                    <a:pt x="139" y="493"/>
                    <a:pt x="139" y="493"/>
                  </a:cubicBezTo>
                  <a:cubicBezTo>
                    <a:pt x="139" y="557"/>
                    <a:pt x="139" y="557"/>
                    <a:pt x="139" y="557"/>
                  </a:cubicBezTo>
                  <a:lnTo>
                    <a:pt x="9" y="557"/>
                  </a:lnTo>
                  <a:close/>
                  <a:moveTo>
                    <a:pt x="148" y="557"/>
                  </a:moveTo>
                  <a:cubicBezTo>
                    <a:pt x="148" y="495"/>
                    <a:pt x="148" y="495"/>
                    <a:pt x="148" y="495"/>
                  </a:cubicBezTo>
                  <a:cubicBezTo>
                    <a:pt x="200" y="507"/>
                    <a:pt x="200" y="507"/>
                    <a:pt x="200" y="507"/>
                  </a:cubicBezTo>
                  <a:cubicBezTo>
                    <a:pt x="279" y="472"/>
                    <a:pt x="279" y="472"/>
                    <a:pt x="279" y="472"/>
                  </a:cubicBezTo>
                  <a:cubicBezTo>
                    <a:pt x="279" y="557"/>
                    <a:pt x="279" y="557"/>
                    <a:pt x="279" y="557"/>
                  </a:cubicBezTo>
                  <a:lnTo>
                    <a:pt x="148" y="557"/>
                  </a:lnTo>
                  <a:close/>
                  <a:moveTo>
                    <a:pt x="287" y="557"/>
                  </a:moveTo>
                  <a:cubicBezTo>
                    <a:pt x="287" y="468"/>
                    <a:pt x="287" y="468"/>
                    <a:pt x="287" y="468"/>
                  </a:cubicBezTo>
                  <a:cubicBezTo>
                    <a:pt x="366" y="433"/>
                    <a:pt x="366" y="433"/>
                    <a:pt x="366" y="433"/>
                  </a:cubicBezTo>
                  <a:cubicBezTo>
                    <a:pt x="397" y="521"/>
                    <a:pt x="397" y="521"/>
                    <a:pt x="397" y="521"/>
                  </a:cubicBezTo>
                  <a:cubicBezTo>
                    <a:pt x="418" y="516"/>
                    <a:pt x="418" y="516"/>
                    <a:pt x="418" y="516"/>
                  </a:cubicBezTo>
                  <a:cubicBezTo>
                    <a:pt x="418" y="557"/>
                    <a:pt x="418" y="557"/>
                    <a:pt x="418" y="557"/>
                  </a:cubicBezTo>
                  <a:lnTo>
                    <a:pt x="287" y="557"/>
                  </a:lnTo>
                  <a:close/>
                  <a:moveTo>
                    <a:pt x="426" y="557"/>
                  </a:moveTo>
                  <a:cubicBezTo>
                    <a:pt x="426" y="514"/>
                    <a:pt x="426" y="514"/>
                    <a:pt x="426" y="514"/>
                  </a:cubicBezTo>
                  <a:cubicBezTo>
                    <a:pt x="557" y="480"/>
                    <a:pt x="557" y="480"/>
                    <a:pt x="557" y="480"/>
                  </a:cubicBezTo>
                  <a:cubicBezTo>
                    <a:pt x="557" y="557"/>
                    <a:pt x="557" y="557"/>
                    <a:pt x="557" y="557"/>
                  </a:cubicBezTo>
                  <a:lnTo>
                    <a:pt x="426" y="557"/>
                  </a:ln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sz="1100">
                <a:latin typeface="Questrial"/>
              </a:endParaRPr>
            </a:p>
          </p:txBody>
        </p:sp>
        <p:sp>
          <p:nvSpPr>
            <p:cNvPr id="25" name="Freeform 4407"/>
            <p:cNvSpPr>
              <a:spLocks noEditPoints="1"/>
            </p:cNvSpPr>
            <p:nvPr/>
          </p:nvSpPr>
          <p:spPr bwMode="auto">
            <a:xfrm>
              <a:off x="6270859" y="3427039"/>
              <a:ext cx="168640" cy="735893"/>
            </a:xfrm>
            <a:custGeom>
              <a:avLst/>
              <a:gdLst>
                <a:gd name="T0" fmla="*/ 83 w 128"/>
                <a:gd name="T1" fmla="*/ 85 h 571"/>
                <a:gd name="T2" fmla="*/ 120 w 128"/>
                <a:gd name="T3" fmla="*/ 0 h 571"/>
                <a:gd name="T4" fmla="*/ 112 w 128"/>
                <a:gd name="T5" fmla="*/ 8 h 571"/>
                <a:gd name="T6" fmla="*/ 17 w 128"/>
                <a:gd name="T7" fmla="*/ 8 h 571"/>
                <a:gd name="T8" fmla="*/ 0 w 128"/>
                <a:gd name="T9" fmla="*/ 9 h 571"/>
                <a:gd name="T10" fmla="*/ 0 w 128"/>
                <a:gd name="T11" fmla="*/ 152 h 571"/>
                <a:gd name="T12" fmla="*/ 0 w 128"/>
                <a:gd name="T13" fmla="*/ 284 h 571"/>
                <a:gd name="T14" fmla="*/ 0 w 128"/>
                <a:gd name="T15" fmla="*/ 420 h 571"/>
                <a:gd name="T16" fmla="*/ 0 w 128"/>
                <a:gd name="T17" fmla="*/ 563 h 571"/>
                <a:gd name="T18" fmla="*/ 9 w 128"/>
                <a:gd name="T19" fmla="*/ 571 h 571"/>
                <a:gd name="T20" fmla="*/ 64 w 128"/>
                <a:gd name="T21" fmla="*/ 495 h 571"/>
                <a:gd name="T22" fmla="*/ 120 w 128"/>
                <a:gd name="T23" fmla="*/ 571 h 571"/>
                <a:gd name="T24" fmla="*/ 128 w 128"/>
                <a:gd name="T25" fmla="*/ 563 h 571"/>
                <a:gd name="T26" fmla="*/ 128 w 128"/>
                <a:gd name="T27" fmla="*/ 420 h 571"/>
                <a:gd name="T28" fmla="*/ 128 w 128"/>
                <a:gd name="T29" fmla="*/ 284 h 571"/>
                <a:gd name="T30" fmla="*/ 128 w 128"/>
                <a:gd name="T31" fmla="*/ 152 h 571"/>
                <a:gd name="T32" fmla="*/ 18 w 128"/>
                <a:gd name="T33" fmla="*/ 139 h 571"/>
                <a:gd name="T34" fmla="*/ 112 w 128"/>
                <a:gd name="T35" fmla="*/ 152 h 571"/>
                <a:gd name="T36" fmla="*/ 18 w 128"/>
                <a:gd name="T37" fmla="*/ 164 h 571"/>
                <a:gd name="T38" fmla="*/ 71 w 128"/>
                <a:gd name="T39" fmla="*/ 97 h 571"/>
                <a:gd name="T40" fmla="*/ 64 w 128"/>
                <a:gd name="T41" fmla="*/ 94 h 571"/>
                <a:gd name="T42" fmla="*/ 43 w 128"/>
                <a:gd name="T43" fmla="*/ 106 h 571"/>
                <a:gd name="T44" fmla="*/ 109 w 128"/>
                <a:gd name="T45" fmla="*/ 130 h 571"/>
                <a:gd name="T46" fmla="*/ 43 w 128"/>
                <a:gd name="T47" fmla="*/ 106 h 571"/>
                <a:gd name="T48" fmla="*/ 64 w 128"/>
                <a:gd name="T49" fmla="*/ 227 h 571"/>
                <a:gd name="T50" fmla="*/ 75 w 128"/>
                <a:gd name="T51" fmla="*/ 231 h 571"/>
                <a:gd name="T52" fmla="*/ 64 w 128"/>
                <a:gd name="T53" fmla="*/ 227 h 571"/>
                <a:gd name="T54" fmla="*/ 64 w 128"/>
                <a:gd name="T55" fmla="*/ 209 h 571"/>
                <a:gd name="T56" fmla="*/ 55 w 128"/>
                <a:gd name="T57" fmla="*/ 205 h 571"/>
                <a:gd name="T58" fmla="*/ 65 w 128"/>
                <a:gd name="T59" fmla="*/ 209 h 571"/>
                <a:gd name="T60" fmla="*/ 111 w 128"/>
                <a:gd name="T61" fmla="*/ 297 h 571"/>
                <a:gd name="T62" fmla="*/ 17 w 128"/>
                <a:gd name="T63" fmla="*/ 284 h 571"/>
                <a:gd name="T64" fmla="*/ 111 w 128"/>
                <a:gd name="T65" fmla="*/ 272 h 571"/>
                <a:gd name="T66" fmla="*/ 64 w 128"/>
                <a:gd name="T67" fmla="*/ 362 h 571"/>
                <a:gd name="T68" fmla="*/ 54 w 128"/>
                <a:gd name="T69" fmla="*/ 367 h 571"/>
                <a:gd name="T70" fmla="*/ 64 w 128"/>
                <a:gd name="T71" fmla="*/ 341 h 571"/>
                <a:gd name="T72" fmla="*/ 70 w 128"/>
                <a:gd name="T73" fmla="*/ 338 h 571"/>
                <a:gd name="T74" fmla="*/ 112 w 128"/>
                <a:gd name="T75" fmla="*/ 420 h 571"/>
                <a:gd name="T76" fmla="*/ 18 w 128"/>
                <a:gd name="T77" fmla="*/ 433 h 571"/>
                <a:gd name="T78" fmla="*/ 17 w 128"/>
                <a:gd name="T79" fmla="*/ 408 h 571"/>
                <a:gd name="T80" fmla="*/ 112 w 128"/>
                <a:gd name="T81" fmla="*/ 420 h 571"/>
                <a:gd name="T82" fmla="*/ 70 w 128"/>
                <a:gd name="T83" fmla="*/ 474 h 571"/>
                <a:gd name="T84" fmla="*/ 58 w 128"/>
                <a:gd name="T85" fmla="*/ 474 h 571"/>
                <a:gd name="T86" fmla="*/ 43 w 128"/>
                <a:gd name="T87" fmla="*/ 466 h 571"/>
                <a:gd name="T88" fmla="*/ 109 w 128"/>
                <a:gd name="T89" fmla="*/ 441 h 571"/>
                <a:gd name="T90" fmla="*/ 110 w 128"/>
                <a:gd name="T91" fmla="*/ 400 h 571"/>
                <a:gd name="T92" fmla="*/ 40 w 128"/>
                <a:gd name="T93" fmla="*/ 375 h 571"/>
                <a:gd name="T94" fmla="*/ 89 w 128"/>
                <a:gd name="T95" fmla="*/ 375 h 571"/>
                <a:gd name="T96" fmla="*/ 86 w 128"/>
                <a:gd name="T97" fmla="*/ 330 h 571"/>
                <a:gd name="T98" fmla="*/ 20 w 128"/>
                <a:gd name="T99" fmla="*/ 305 h 571"/>
                <a:gd name="T100" fmla="*/ 86 w 128"/>
                <a:gd name="T101" fmla="*/ 330 h 571"/>
                <a:gd name="T102" fmla="*/ 19 w 128"/>
                <a:gd name="T103" fmla="*/ 264 h 571"/>
                <a:gd name="T104" fmla="*/ 41 w 128"/>
                <a:gd name="T105" fmla="*/ 239 h 571"/>
                <a:gd name="T106" fmla="*/ 110 w 128"/>
                <a:gd name="T107" fmla="*/ 264 h 571"/>
                <a:gd name="T108" fmla="*/ 41 w 128"/>
                <a:gd name="T109" fmla="*/ 197 h 571"/>
                <a:gd name="T110" fmla="*/ 19 w 128"/>
                <a:gd name="T111" fmla="*/ 172 h 571"/>
                <a:gd name="T112" fmla="*/ 88 w 128"/>
                <a:gd name="T113" fmla="*/ 197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571">
                  <a:moveTo>
                    <a:pt x="128" y="152"/>
                  </a:moveTo>
                  <a:cubicBezTo>
                    <a:pt x="128" y="117"/>
                    <a:pt x="113" y="100"/>
                    <a:pt x="83" y="85"/>
                  </a:cubicBezTo>
                  <a:cubicBezTo>
                    <a:pt x="127" y="58"/>
                    <a:pt x="128" y="11"/>
                    <a:pt x="128" y="9"/>
                  </a:cubicBezTo>
                  <a:cubicBezTo>
                    <a:pt x="128" y="4"/>
                    <a:pt x="125" y="1"/>
                    <a:pt x="120" y="0"/>
                  </a:cubicBezTo>
                  <a:cubicBezTo>
                    <a:pt x="120" y="0"/>
                    <a:pt x="120" y="0"/>
                    <a:pt x="120" y="0"/>
                  </a:cubicBezTo>
                  <a:cubicBezTo>
                    <a:pt x="116" y="0"/>
                    <a:pt x="112" y="4"/>
                    <a:pt x="112" y="8"/>
                  </a:cubicBezTo>
                  <a:cubicBezTo>
                    <a:pt x="112" y="9"/>
                    <a:pt x="111" y="55"/>
                    <a:pt x="64" y="77"/>
                  </a:cubicBezTo>
                  <a:cubicBezTo>
                    <a:pt x="18" y="55"/>
                    <a:pt x="17" y="10"/>
                    <a:pt x="17" y="8"/>
                  </a:cubicBezTo>
                  <a:cubicBezTo>
                    <a:pt x="17" y="4"/>
                    <a:pt x="13" y="0"/>
                    <a:pt x="8" y="0"/>
                  </a:cubicBezTo>
                  <a:cubicBezTo>
                    <a:pt x="4" y="1"/>
                    <a:pt x="0" y="4"/>
                    <a:pt x="0" y="9"/>
                  </a:cubicBezTo>
                  <a:cubicBezTo>
                    <a:pt x="0" y="11"/>
                    <a:pt x="2" y="58"/>
                    <a:pt x="46" y="85"/>
                  </a:cubicBezTo>
                  <a:cubicBezTo>
                    <a:pt x="16" y="100"/>
                    <a:pt x="0" y="117"/>
                    <a:pt x="0" y="152"/>
                  </a:cubicBezTo>
                  <a:cubicBezTo>
                    <a:pt x="0" y="186"/>
                    <a:pt x="15" y="202"/>
                    <a:pt x="45" y="218"/>
                  </a:cubicBezTo>
                  <a:cubicBezTo>
                    <a:pt x="15" y="232"/>
                    <a:pt x="0" y="249"/>
                    <a:pt x="0" y="284"/>
                  </a:cubicBezTo>
                  <a:cubicBezTo>
                    <a:pt x="0" y="319"/>
                    <a:pt x="17" y="336"/>
                    <a:pt x="48" y="352"/>
                  </a:cubicBezTo>
                  <a:cubicBezTo>
                    <a:pt x="17" y="367"/>
                    <a:pt x="0" y="384"/>
                    <a:pt x="0" y="420"/>
                  </a:cubicBezTo>
                  <a:cubicBezTo>
                    <a:pt x="0" y="454"/>
                    <a:pt x="16" y="471"/>
                    <a:pt x="46" y="486"/>
                  </a:cubicBezTo>
                  <a:cubicBezTo>
                    <a:pt x="2" y="513"/>
                    <a:pt x="0" y="560"/>
                    <a:pt x="0" y="563"/>
                  </a:cubicBezTo>
                  <a:cubicBezTo>
                    <a:pt x="0" y="567"/>
                    <a:pt x="4" y="571"/>
                    <a:pt x="8" y="571"/>
                  </a:cubicBezTo>
                  <a:cubicBezTo>
                    <a:pt x="8" y="571"/>
                    <a:pt x="9" y="571"/>
                    <a:pt x="9" y="571"/>
                  </a:cubicBezTo>
                  <a:cubicBezTo>
                    <a:pt x="13" y="571"/>
                    <a:pt x="17" y="567"/>
                    <a:pt x="17" y="563"/>
                  </a:cubicBezTo>
                  <a:cubicBezTo>
                    <a:pt x="17" y="562"/>
                    <a:pt x="18" y="516"/>
                    <a:pt x="64" y="495"/>
                  </a:cubicBezTo>
                  <a:cubicBezTo>
                    <a:pt x="110" y="516"/>
                    <a:pt x="112" y="561"/>
                    <a:pt x="112" y="563"/>
                  </a:cubicBezTo>
                  <a:cubicBezTo>
                    <a:pt x="112" y="567"/>
                    <a:pt x="116" y="571"/>
                    <a:pt x="120" y="571"/>
                  </a:cubicBezTo>
                  <a:cubicBezTo>
                    <a:pt x="120" y="571"/>
                    <a:pt x="120" y="571"/>
                    <a:pt x="120" y="571"/>
                  </a:cubicBezTo>
                  <a:cubicBezTo>
                    <a:pt x="125" y="571"/>
                    <a:pt x="128" y="567"/>
                    <a:pt x="128" y="563"/>
                  </a:cubicBezTo>
                  <a:cubicBezTo>
                    <a:pt x="128" y="560"/>
                    <a:pt x="127" y="513"/>
                    <a:pt x="83" y="486"/>
                  </a:cubicBezTo>
                  <a:cubicBezTo>
                    <a:pt x="113" y="471"/>
                    <a:pt x="128" y="454"/>
                    <a:pt x="128" y="420"/>
                  </a:cubicBezTo>
                  <a:cubicBezTo>
                    <a:pt x="128" y="384"/>
                    <a:pt x="112" y="367"/>
                    <a:pt x="80" y="352"/>
                  </a:cubicBezTo>
                  <a:cubicBezTo>
                    <a:pt x="112" y="336"/>
                    <a:pt x="128" y="319"/>
                    <a:pt x="128" y="284"/>
                  </a:cubicBezTo>
                  <a:cubicBezTo>
                    <a:pt x="128" y="249"/>
                    <a:pt x="113" y="232"/>
                    <a:pt x="84" y="218"/>
                  </a:cubicBezTo>
                  <a:cubicBezTo>
                    <a:pt x="114" y="202"/>
                    <a:pt x="128" y="186"/>
                    <a:pt x="128" y="152"/>
                  </a:cubicBezTo>
                  <a:close/>
                  <a:moveTo>
                    <a:pt x="17" y="152"/>
                  </a:moveTo>
                  <a:cubicBezTo>
                    <a:pt x="17" y="147"/>
                    <a:pt x="17" y="143"/>
                    <a:pt x="18" y="139"/>
                  </a:cubicBezTo>
                  <a:cubicBezTo>
                    <a:pt x="111" y="139"/>
                    <a:pt x="111" y="139"/>
                    <a:pt x="111" y="139"/>
                  </a:cubicBezTo>
                  <a:cubicBezTo>
                    <a:pt x="112" y="143"/>
                    <a:pt x="112" y="147"/>
                    <a:pt x="112" y="152"/>
                  </a:cubicBezTo>
                  <a:cubicBezTo>
                    <a:pt x="112" y="156"/>
                    <a:pt x="112" y="160"/>
                    <a:pt x="111" y="164"/>
                  </a:cubicBezTo>
                  <a:cubicBezTo>
                    <a:pt x="18" y="164"/>
                    <a:pt x="18" y="164"/>
                    <a:pt x="18" y="164"/>
                  </a:cubicBezTo>
                  <a:cubicBezTo>
                    <a:pt x="17" y="160"/>
                    <a:pt x="17" y="156"/>
                    <a:pt x="17" y="152"/>
                  </a:cubicBezTo>
                  <a:close/>
                  <a:moveTo>
                    <a:pt x="71" y="97"/>
                  </a:moveTo>
                  <a:cubicBezTo>
                    <a:pt x="58" y="97"/>
                    <a:pt x="58" y="97"/>
                    <a:pt x="58" y="97"/>
                  </a:cubicBezTo>
                  <a:cubicBezTo>
                    <a:pt x="60" y="96"/>
                    <a:pt x="62" y="95"/>
                    <a:pt x="64" y="94"/>
                  </a:cubicBezTo>
                  <a:cubicBezTo>
                    <a:pt x="67" y="95"/>
                    <a:pt x="69" y="96"/>
                    <a:pt x="71" y="97"/>
                  </a:cubicBezTo>
                  <a:close/>
                  <a:moveTo>
                    <a:pt x="43" y="106"/>
                  </a:moveTo>
                  <a:cubicBezTo>
                    <a:pt x="86" y="106"/>
                    <a:pt x="86" y="106"/>
                    <a:pt x="86" y="106"/>
                  </a:cubicBezTo>
                  <a:cubicBezTo>
                    <a:pt x="98" y="113"/>
                    <a:pt x="105" y="121"/>
                    <a:pt x="109" y="130"/>
                  </a:cubicBezTo>
                  <a:cubicBezTo>
                    <a:pt x="20" y="130"/>
                    <a:pt x="20" y="130"/>
                    <a:pt x="20" y="130"/>
                  </a:cubicBezTo>
                  <a:cubicBezTo>
                    <a:pt x="24" y="121"/>
                    <a:pt x="31" y="113"/>
                    <a:pt x="43" y="106"/>
                  </a:cubicBezTo>
                  <a:close/>
                  <a:moveTo>
                    <a:pt x="64" y="227"/>
                  </a:moveTo>
                  <a:cubicBezTo>
                    <a:pt x="64" y="227"/>
                    <a:pt x="64" y="227"/>
                    <a:pt x="64" y="227"/>
                  </a:cubicBezTo>
                  <a:cubicBezTo>
                    <a:pt x="65" y="227"/>
                    <a:pt x="65" y="227"/>
                    <a:pt x="65" y="227"/>
                  </a:cubicBezTo>
                  <a:cubicBezTo>
                    <a:pt x="68" y="228"/>
                    <a:pt x="72" y="230"/>
                    <a:pt x="75" y="231"/>
                  </a:cubicBezTo>
                  <a:cubicBezTo>
                    <a:pt x="54" y="231"/>
                    <a:pt x="54" y="231"/>
                    <a:pt x="54" y="231"/>
                  </a:cubicBezTo>
                  <a:cubicBezTo>
                    <a:pt x="57" y="230"/>
                    <a:pt x="60" y="228"/>
                    <a:pt x="64" y="227"/>
                  </a:cubicBezTo>
                  <a:close/>
                  <a:moveTo>
                    <a:pt x="65" y="209"/>
                  </a:moveTo>
                  <a:cubicBezTo>
                    <a:pt x="65" y="209"/>
                    <a:pt x="65" y="209"/>
                    <a:pt x="64" y="209"/>
                  </a:cubicBezTo>
                  <a:cubicBezTo>
                    <a:pt x="64" y="209"/>
                    <a:pt x="64" y="209"/>
                    <a:pt x="64" y="209"/>
                  </a:cubicBezTo>
                  <a:cubicBezTo>
                    <a:pt x="61" y="207"/>
                    <a:pt x="58" y="206"/>
                    <a:pt x="55" y="205"/>
                  </a:cubicBezTo>
                  <a:cubicBezTo>
                    <a:pt x="74" y="205"/>
                    <a:pt x="74" y="205"/>
                    <a:pt x="74" y="205"/>
                  </a:cubicBezTo>
                  <a:cubicBezTo>
                    <a:pt x="71" y="206"/>
                    <a:pt x="68" y="207"/>
                    <a:pt x="65" y="209"/>
                  </a:cubicBezTo>
                  <a:close/>
                  <a:moveTo>
                    <a:pt x="112" y="284"/>
                  </a:moveTo>
                  <a:cubicBezTo>
                    <a:pt x="112" y="289"/>
                    <a:pt x="112" y="293"/>
                    <a:pt x="111" y="297"/>
                  </a:cubicBezTo>
                  <a:cubicBezTo>
                    <a:pt x="18" y="297"/>
                    <a:pt x="18" y="297"/>
                    <a:pt x="18" y="297"/>
                  </a:cubicBezTo>
                  <a:cubicBezTo>
                    <a:pt x="17" y="293"/>
                    <a:pt x="17" y="289"/>
                    <a:pt x="17" y="284"/>
                  </a:cubicBezTo>
                  <a:cubicBezTo>
                    <a:pt x="17" y="280"/>
                    <a:pt x="17" y="276"/>
                    <a:pt x="17" y="272"/>
                  </a:cubicBezTo>
                  <a:cubicBezTo>
                    <a:pt x="111" y="272"/>
                    <a:pt x="111" y="272"/>
                    <a:pt x="111" y="272"/>
                  </a:cubicBezTo>
                  <a:cubicBezTo>
                    <a:pt x="112" y="276"/>
                    <a:pt x="112" y="280"/>
                    <a:pt x="112" y="284"/>
                  </a:cubicBezTo>
                  <a:close/>
                  <a:moveTo>
                    <a:pt x="64" y="362"/>
                  </a:moveTo>
                  <a:cubicBezTo>
                    <a:pt x="68" y="364"/>
                    <a:pt x="71" y="365"/>
                    <a:pt x="75" y="367"/>
                  </a:cubicBezTo>
                  <a:cubicBezTo>
                    <a:pt x="54" y="367"/>
                    <a:pt x="54" y="367"/>
                    <a:pt x="54" y="367"/>
                  </a:cubicBezTo>
                  <a:cubicBezTo>
                    <a:pt x="57" y="365"/>
                    <a:pt x="61" y="364"/>
                    <a:pt x="64" y="362"/>
                  </a:cubicBezTo>
                  <a:close/>
                  <a:moveTo>
                    <a:pt x="64" y="341"/>
                  </a:moveTo>
                  <a:cubicBezTo>
                    <a:pt x="62" y="340"/>
                    <a:pt x="60" y="339"/>
                    <a:pt x="58" y="338"/>
                  </a:cubicBezTo>
                  <a:cubicBezTo>
                    <a:pt x="70" y="338"/>
                    <a:pt x="70" y="338"/>
                    <a:pt x="70" y="338"/>
                  </a:cubicBezTo>
                  <a:cubicBezTo>
                    <a:pt x="68" y="339"/>
                    <a:pt x="66" y="340"/>
                    <a:pt x="64" y="341"/>
                  </a:cubicBezTo>
                  <a:close/>
                  <a:moveTo>
                    <a:pt x="112" y="420"/>
                  </a:moveTo>
                  <a:cubicBezTo>
                    <a:pt x="112" y="424"/>
                    <a:pt x="112" y="429"/>
                    <a:pt x="111" y="433"/>
                  </a:cubicBezTo>
                  <a:cubicBezTo>
                    <a:pt x="18" y="433"/>
                    <a:pt x="18" y="433"/>
                    <a:pt x="18" y="433"/>
                  </a:cubicBezTo>
                  <a:cubicBezTo>
                    <a:pt x="17" y="429"/>
                    <a:pt x="17" y="424"/>
                    <a:pt x="17" y="420"/>
                  </a:cubicBezTo>
                  <a:cubicBezTo>
                    <a:pt x="17" y="415"/>
                    <a:pt x="17" y="412"/>
                    <a:pt x="17" y="408"/>
                  </a:cubicBezTo>
                  <a:cubicBezTo>
                    <a:pt x="111" y="408"/>
                    <a:pt x="111" y="408"/>
                    <a:pt x="111" y="408"/>
                  </a:cubicBezTo>
                  <a:cubicBezTo>
                    <a:pt x="112" y="412"/>
                    <a:pt x="112" y="415"/>
                    <a:pt x="112" y="420"/>
                  </a:cubicBezTo>
                  <a:close/>
                  <a:moveTo>
                    <a:pt x="58" y="474"/>
                  </a:moveTo>
                  <a:cubicBezTo>
                    <a:pt x="70" y="474"/>
                    <a:pt x="70" y="474"/>
                    <a:pt x="70" y="474"/>
                  </a:cubicBezTo>
                  <a:cubicBezTo>
                    <a:pt x="68" y="475"/>
                    <a:pt x="66" y="476"/>
                    <a:pt x="64" y="477"/>
                  </a:cubicBezTo>
                  <a:cubicBezTo>
                    <a:pt x="62" y="476"/>
                    <a:pt x="60" y="475"/>
                    <a:pt x="58" y="474"/>
                  </a:cubicBezTo>
                  <a:close/>
                  <a:moveTo>
                    <a:pt x="86" y="466"/>
                  </a:moveTo>
                  <a:cubicBezTo>
                    <a:pt x="43" y="466"/>
                    <a:pt x="43" y="466"/>
                    <a:pt x="43" y="466"/>
                  </a:cubicBezTo>
                  <a:cubicBezTo>
                    <a:pt x="31" y="458"/>
                    <a:pt x="24" y="451"/>
                    <a:pt x="20" y="441"/>
                  </a:cubicBezTo>
                  <a:cubicBezTo>
                    <a:pt x="109" y="441"/>
                    <a:pt x="109" y="441"/>
                    <a:pt x="109" y="441"/>
                  </a:cubicBezTo>
                  <a:cubicBezTo>
                    <a:pt x="105" y="451"/>
                    <a:pt x="98" y="458"/>
                    <a:pt x="86" y="466"/>
                  </a:cubicBezTo>
                  <a:close/>
                  <a:moveTo>
                    <a:pt x="110" y="400"/>
                  </a:moveTo>
                  <a:cubicBezTo>
                    <a:pt x="19" y="400"/>
                    <a:pt x="19" y="400"/>
                    <a:pt x="19" y="400"/>
                  </a:cubicBezTo>
                  <a:cubicBezTo>
                    <a:pt x="22" y="390"/>
                    <a:pt x="29" y="382"/>
                    <a:pt x="40" y="375"/>
                  </a:cubicBezTo>
                  <a:cubicBezTo>
                    <a:pt x="40" y="375"/>
                    <a:pt x="41" y="375"/>
                    <a:pt x="41" y="375"/>
                  </a:cubicBezTo>
                  <a:cubicBezTo>
                    <a:pt x="89" y="375"/>
                    <a:pt x="89" y="375"/>
                    <a:pt x="89" y="375"/>
                  </a:cubicBezTo>
                  <a:cubicBezTo>
                    <a:pt x="100" y="382"/>
                    <a:pt x="106" y="390"/>
                    <a:pt x="110" y="400"/>
                  </a:cubicBezTo>
                  <a:close/>
                  <a:moveTo>
                    <a:pt x="86" y="330"/>
                  </a:moveTo>
                  <a:cubicBezTo>
                    <a:pt x="43" y="330"/>
                    <a:pt x="43" y="330"/>
                    <a:pt x="43" y="330"/>
                  </a:cubicBezTo>
                  <a:cubicBezTo>
                    <a:pt x="31" y="323"/>
                    <a:pt x="24" y="315"/>
                    <a:pt x="20" y="305"/>
                  </a:cubicBezTo>
                  <a:cubicBezTo>
                    <a:pt x="109" y="305"/>
                    <a:pt x="109" y="305"/>
                    <a:pt x="109" y="305"/>
                  </a:cubicBezTo>
                  <a:cubicBezTo>
                    <a:pt x="105" y="315"/>
                    <a:pt x="98" y="323"/>
                    <a:pt x="86" y="330"/>
                  </a:cubicBezTo>
                  <a:close/>
                  <a:moveTo>
                    <a:pt x="110" y="264"/>
                  </a:moveTo>
                  <a:cubicBezTo>
                    <a:pt x="19" y="264"/>
                    <a:pt x="19" y="264"/>
                    <a:pt x="19" y="264"/>
                  </a:cubicBezTo>
                  <a:cubicBezTo>
                    <a:pt x="22" y="254"/>
                    <a:pt x="29" y="246"/>
                    <a:pt x="40" y="239"/>
                  </a:cubicBezTo>
                  <a:cubicBezTo>
                    <a:pt x="40" y="239"/>
                    <a:pt x="41" y="239"/>
                    <a:pt x="41" y="239"/>
                  </a:cubicBezTo>
                  <a:cubicBezTo>
                    <a:pt x="89" y="239"/>
                    <a:pt x="89" y="239"/>
                    <a:pt x="89" y="239"/>
                  </a:cubicBezTo>
                  <a:cubicBezTo>
                    <a:pt x="100" y="246"/>
                    <a:pt x="106" y="254"/>
                    <a:pt x="110" y="264"/>
                  </a:cubicBezTo>
                  <a:close/>
                  <a:moveTo>
                    <a:pt x="88" y="197"/>
                  </a:moveTo>
                  <a:cubicBezTo>
                    <a:pt x="41" y="197"/>
                    <a:pt x="41" y="197"/>
                    <a:pt x="41" y="197"/>
                  </a:cubicBezTo>
                  <a:cubicBezTo>
                    <a:pt x="41" y="197"/>
                    <a:pt x="41" y="197"/>
                    <a:pt x="41" y="197"/>
                  </a:cubicBezTo>
                  <a:cubicBezTo>
                    <a:pt x="29" y="189"/>
                    <a:pt x="23" y="181"/>
                    <a:pt x="19" y="172"/>
                  </a:cubicBezTo>
                  <a:cubicBezTo>
                    <a:pt x="109" y="172"/>
                    <a:pt x="109" y="172"/>
                    <a:pt x="109" y="172"/>
                  </a:cubicBezTo>
                  <a:cubicBezTo>
                    <a:pt x="106" y="181"/>
                    <a:pt x="100" y="189"/>
                    <a:pt x="88" y="197"/>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sz="1100">
                <a:latin typeface="Questrial"/>
              </a:endParaRPr>
            </a:p>
          </p:txBody>
        </p:sp>
        <p:sp>
          <p:nvSpPr>
            <p:cNvPr id="26" name="Freeform 205"/>
            <p:cNvSpPr>
              <a:spLocks noChangeAspect="1" noEditPoints="1"/>
            </p:cNvSpPr>
            <p:nvPr/>
          </p:nvSpPr>
          <p:spPr bwMode="auto">
            <a:xfrm>
              <a:off x="4927809" y="3519709"/>
              <a:ext cx="905991" cy="649224"/>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grpSp>
          <p:nvGrpSpPr>
            <p:cNvPr id="27" name="Group 26"/>
            <p:cNvGrpSpPr/>
            <p:nvPr/>
          </p:nvGrpSpPr>
          <p:grpSpPr>
            <a:xfrm>
              <a:off x="6887924" y="3967555"/>
              <a:ext cx="549657" cy="205442"/>
              <a:chOff x="1858854" y="3780481"/>
              <a:chExt cx="992955" cy="399680"/>
            </a:xfrm>
            <a:solidFill>
              <a:srgbClr val="0079DB"/>
            </a:solidFill>
          </p:grpSpPr>
          <p:sp>
            <p:nvSpPr>
              <p:cNvPr id="28" name="Freeform 136"/>
              <p:cNvSpPr>
                <a:spLocks/>
              </p:cNvSpPr>
              <p:nvPr/>
            </p:nvSpPr>
            <p:spPr bwMode="auto">
              <a:xfrm>
                <a:off x="1941288" y="3941602"/>
                <a:ext cx="283523" cy="128647"/>
              </a:xfrm>
              <a:custGeom>
                <a:avLst/>
                <a:gdLst>
                  <a:gd name="T0" fmla="*/ 225 w 246"/>
                  <a:gd name="T1" fmla="*/ 0 h 111"/>
                  <a:gd name="T2" fmla="*/ 204 w 246"/>
                  <a:gd name="T3" fmla="*/ 21 h 111"/>
                  <a:gd name="T4" fmla="*/ 208 w 246"/>
                  <a:gd name="T5" fmla="*/ 33 h 111"/>
                  <a:gd name="T6" fmla="*/ 157 w 246"/>
                  <a:gd name="T7" fmla="*/ 74 h 111"/>
                  <a:gd name="T8" fmla="*/ 143 w 246"/>
                  <a:gd name="T9" fmla="*/ 69 h 111"/>
                  <a:gd name="T10" fmla="*/ 128 w 246"/>
                  <a:gd name="T11" fmla="*/ 75 h 111"/>
                  <a:gd name="T12" fmla="*/ 86 w 246"/>
                  <a:gd name="T13" fmla="*/ 46 h 111"/>
                  <a:gd name="T14" fmla="*/ 88 w 246"/>
                  <a:gd name="T15" fmla="*/ 37 h 111"/>
                  <a:gd name="T16" fmla="*/ 67 w 246"/>
                  <a:gd name="T17" fmla="*/ 16 h 111"/>
                  <a:gd name="T18" fmla="*/ 46 w 246"/>
                  <a:gd name="T19" fmla="*/ 37 h 111"/>
                  <a:gd name="T20" fmla="*/ 47 w 246"/>
                  <a:gd name="T21" fmla="*/ 45 h 111"/>
                  <a:gd name="T22" fmla="*/ 0 w 246"/>
                  <a:gd name="T23" fmla="*/ 74 h 111"/>
                  <a:gd name="T24" fmla="*/ 4 w 246"/>
                  <a:gd name="T25" fmla="*/ 80 h 111"/>
                  <a:gd name="T26" fmla="*/ 51 w 246"/>
                  <a:gd name="T27" fmla="*/ 51 h 111"/>
                  <a:gd name="T28" fmla="*/ 67 w 246"/>
                  <a:gd name="T29" fmla="*/ 58 h 111"/>
                  <a:gd name="T30" fmla="*/ 82 w 246"/>
                  <a:gd name="T31" fmla="*/ 51 h 111"/>
                  <a:gd name="T32" fmla="*/ 124 w 246"/>
                  <a:gd name="T33" fmla="*/ 81 h 111"/>
                  <a:gd name="T34" fmla="*/ 122 w 246"/>
                  <a:gd name="T35" fmla="*/ 90 h 111"/>
                  <a:gd name="T36" fmla="*/ 143 w 246"/>
                  <a:gd name="T37" fmla="*/ 111 h 111"/>
                  <a:gd name="T38" fmla="*/ 164 w 246"/>
                  <a:gd name="T39" fmla="*/ 90 h 111"/>
                  <a:gd name="T40" fmla="*/ 161 w 246"/>
                  <a:gd name="T41" fmla="*/ 80 h 111"/>
                  <a:gd name="T42" fmla="*/ 212 w 246"/>
                  <a:gd name="T43" fmla="*/ 38 h 111"/>
                  <a:gd name="T44" fmla="*/ 225 w 246"/>
                  <a:gd name="T45" fmla="*/ 42 h 111"/>
                  <a:gd name="T46" fmla="*/ 246 w 246"/>
                  <a:gd name="T47" fmla="*/ 21 h 111"/>
                  <a:gd name="T48" fmla="*/ 225 w 246"/>
                  <a:gd name="T4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6" h="111">
                    <a:moveTo>
                      <a:pt x="225" y="0"/>
                    </a:moveTo>
                    <a:cubicBezTo>
                      <a:pt x="214" y="0"/>
                      <a:pt x="204" y="10"/>
                      <a:pt x="204" y="21"/>
                    </a:cubicBezTo>
                    <a:cubicBezTo>
                      <a:pt x="204" y="25"/>
                      <a:pt x="206" y="29"/>
                      <a:pt x="208" y="33"/>
                    </a:cubicBezTo>
                    <a:cubicBezTo>
                      <a:pt x="157" y="74"/>
                      <a:pt x="157" y="74"/>
                      <a:pt x="157" y="74"/>
                    </a:cubicBezTo>
                    <a:cubicBezTo>
                      <a:pt x="153" y="71"/>
                      <a:pt x="148" y="69"/>
                      <a:pt x="143" y="69"/>
                    </a:cubicBezTo>
                    <a:cubicBezTo>
                      <a:pt x="137" y="69"/>
                      <a:pt x="131" y="71"/>
                      <a:pt x="128" y="75"/>
                    </a:cubicBezTo>
                    <a:cubicBezTo>
                      <a:pt x="86" y="46"/>
                      <a:pt x="86" y="46"/>
                      <a:pt x="86" y="46"/>
                    </a:cubicBezTo>
                    <a:cubicBezTo>
                      <a:pt x="87" y="43"/>
                      <a:pt x="88" y="40"/>
                      <a:pt x="88" y="37"/>
                    </a:cubicBezTo>
                    <a:cubicBezTo>
                      <a:pt x="88" y="25"/>
                      <a:pt x="78" y="16"/>
                      <a:pt x="67" y="16"/>
                    </a:cubicBezTo>
                    <a:cubicBezTo>
                      <a:pt x="55" y="16"/>
                      <a:pt x="46" y="25"/>
                      <a:pt x="46" y="37"/>
                    </a:cubicBezTo>
                    <a:cubicBezTo>
                      <a:pt x="46" y="40"/>
                      <a:pt x="46" y="42"/>
                      <a:pt x="47" y="45"/>
                    </a:cubicBezTo>
                    <a:cubicBezTo>
                      <a:pt x="0" y="74"/>
                      <a:pt x="0" y="74"/>
                      <a:pt x="0" y="74"/>
                    </a:cubicBezTo>
                    <a:cubicBezTo>
                      <a:pt x="4" y="80"/>
                      <a:pt x="4" y="80"/>
                      <a:pt x="4" y="80"/>
                    </a:cubicBezTo>
                    <a:cubicBezTo>
                      <a:pt x="51" y="51"/>
                      <a:pt x="51" y="51"/>
                      <a:pt x="51" y="51"/>
                    </a:cubicBezTo>
                    <a:cubicBezTo>
                      <a:pt x="55" y="55"/>
                      <a:pt x="61" y="58"/>
                      <a:pt x="67" y="58"/>
                    </a:cubicBezTo>
                    <a:cubicBezTo>
                      <a:pt x="73" y="58"/>
                      <a:pt x="78" y="55"/>
                      <a:pt x="82" y="51"/>
                    </a:cubicBezTo>
                    <a:cubicBezTo>
                      <a:pt x="124" y="81"/>
                      <a:pt x="124" y="81"/>
                      <a:pt x="124" y="81"/>
                    </a:cubicBezTo>
                    <a:cubicBezTo>
                      <a:pt x="122" y="84"/>
                      <a:pt x="122" y="87"/>
                      <a:pt x="122" y="90"/>
                    </a:cubicBezTo>
                    <a:cubicBezTo>
                      <a:pt x="122" y="102"/>
                      <a:pt x="131" y="111"/>
                      <a:pt x="143" y="111"/>
                    </a:cubicBezTo>
                    <a:cubicBezTo>
                      <a:pt x="154" y="111"/>
                      <a:pt x="164" y="102"/>
                      <a:pt x="164" y="90"/>
                    </a:cubicBezTo>
                    <a:cubicBezTo>
                      <a:pt x="164" y="86"/>
                      <a:pt x="163" y="83"/>
                      <a:pt x="161" y="80"/>
                    </a:cubicBezTo>
                    <a:cubicBezTo>
                      <a:pt x="212" y="38"/>
                      <a:pt x="212" y="38"/>
                      <a:pt x="212" y="38"/>
                    </a:cubicBezTo>
                    <a:cubicBezTo>
                      <a:pt x="216" y="40"/>
                      <a:pt x="220" y="42"/>
                      <a:pt x="225" y="42"/>
                    </a:cubicBezTo>
                    <a:cubicBezTo>
                      <a:pt x="237" y="42"/>
                      <a:pt x="246" y="33"/>
                      <a:pt x="246" y="21"/>
                    </a:cubicBezTo>
                    <a:cubicBezTo>
                      <a:pt x="246" y="10"/>
                      <a:pt x="237" y="0"/>
                      <a:pt x="2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sp>
            <p:nvSpPr>
              <p:cNvPr id="29" name="Freeform 137"/>
              <p:cNvSpPr>
                <a:spLocks noEditPoints="1"/>
              </p:cNvSpPr>
              <p:nvPr/>
            </p:nvSpPr>
            <p:spPr bwMode="auto">
              <a:xfrm>
                <a:off x="1858854" y="3780481"/>
                <a:ext cx="992955" cy="399680"/>
              </a:xfrm>
              <a:custGeom>
                <a:avLst/>
                <a:gdLst>
                  <a:gd name="T0" fmla="*/ 835 w 863"/>
                  <a:gd name="T1" fmla="*/ 130 h 346"/>
                  <a:gd name="T2" fmla="*/ 651 w 863"/>
                  <a:gd name="T3" fmla="*/ 0 h 346"/>
                  <a:gd name="T4" fmla="*/ 505 w 863"/>
                  <a:gd name="T5" fmla="*/ 61 h 346"/>
                  <a:gd name="T6" fmla="*/ 431 w 863"/>
                  <a:gd name="T7" fmla="*/ 90 h 346"/>
                  <a:gd name="T8" fmla="*/ 358 w 863"/>
                  <a:gd name="T9" fmla="*/ 61 h 346"/>
                  <a:gd name="T10" fmla="*/ 212 w 863"/>
                  <a:gd name="T11" fmla="*/ 0 h 346"/>
                  <a:gd name="T12" fmla="*/ 28 w 863"/>
                  <a:gd name="T13" fmla="*/ 130 h 346"/>
                  <a:gd name="T14" fmla="*/ 0 w 863"/>
                  <a:gd name="T15" fmla="*/ 130 h 346"/>
                  <a:gd name="T16" fmla="*/ 0 w 863"/>
                  <a:gd name="T17" fmla="*/ 215 h 346"/>
                  <a:gd name="T18" fmla="*/ 28 w 863"/>
                  <a:gd name="T19" fmla="*/ 215 h 346"/>
                  <a:gd name="T20" fmla="*/ 212 w 863"/>
                  <a:gd name="T21" fmla="*/ 346 h 346"/>
                  <a:gd name="T22" fmla="*/ 385 w 863"/>
                  <a:gd name="T23" fmla="*/ 246 h 346"/>
                  <a:gd name="T24" fmla="*/ 431 w 863"/>
                  <a:gd name="T25" fmla="*/ 211 h 346"/>
                  <a:gd name="T26" fmla="*/ 478 w 863"/>
                  <a:gd name="T27" fmla="*/ 246 h 346"/>
                  <a:gd name="T28" fmla="*/ 651 w 863"/>
                  <a:gd name="T29" fmla="*/ 346 h 346"/>
                  <a:gd name="T30" fmla="*/ 835 w 863"/>
                  <a:gd name="T31" fmla="*/ 215 h 346"/>
                  <a:gd name="T32" fmla="*/ 863 w 863"/>
                  <a:gd name="T33" fmla="*/ 215 h 346"/>
                  <a:gd name="T34" fmla="*/ 863 w 863"/>
                  <a:gd name="T35" fmla="*/ 130 h 346"/>
                  <a:gd name="T36" fmla="*/ 835 w 863"/>
                  <a:gd name="T37" fmla="*/ 130 h 346"/>
                  <a:gd name="T38" fmla="*/ 212 w 863"/>
                  <a:gd name="T39" fmla="*/ 309 h 346"/>
                  <a:gd name="T40" fmla="*/ 59 w 863"/>
                  <a:gd name="T41" fmla="*/ 173 h 346"/>
                  <a:gd name="T42" fmla="*/ 212 w 863"/>
                  <a:gd name="T43" fmla="*/ 36 h 346"/>
                  <a:gd name="T44" fmla="*/ 366 w 863"/>
                  <a:gd name="T45" fmla="*/ 173 h 346"/>
                  <a:gd name="T46" fmla="*/ 212 w 863"/>
                  <a:gd name="T47" fmla="*/ 309 h 346"/>
                  <a:gd name="T48" fmla="*/ 761 w 863"/>
                  <a:gd name="T49" fmla="*/ 268 h 346"/>
                  <a:gd name="T50" fmla="*/ 761 w 863"/>
                  <a:gd name="T51" fmla="*/ 111 h 346"/>
                  <a:gd name="T52" fmla="*/ 703 w 863"/>
                  <a:gd name="T53" fmla="*/ 111 h 346"/>
                  <a:gd name="T54" fmla="*/ 703 w 863"/>
                  <a:gd name="T55" fmla="*/ 301 h 346"/>
                  <a:gd name="T56" fmla="*/ 680 w 863"/>
                  <a:gd name="T57" fmla="*/ 307 h 346"/>
                  <a:gd name="T58" fmla="*/ 680 w 863"/>
                  <a:gd name="T59" fmla="*/ 165 h 346"/>
                  <a:gd name="T60" fmla="*/ 622 w 863"/>
                  <a:gd name="T61" fmla="*/ 165 h 346"/>
                  <a:gd name="T62" fmla="*/ 622 w 863"/>
                  <a:gd name="T63" fmla="*/ 307 h 346"/>
                  <a:gd name="T64" fmla="*/ 598 w 863"/>
                  <a:gd name="T65" fmla="*/ 301 h 346"/>
                  <a:gd name="T66" fmla="*/ 598 w 863"/>
                  <a:gd name="T67" fmla="*/ 235 h 346"/>
                  <a:gd name="T68" fmla="*/ 541 w 863"/>
                  <a:gd name="T69" fmla="*/ 235 h 346"/>
                  <a:gd name="T70" fmla="*/ 541 w 863"/>
                  <a:gd name="T71" fmla="*/ 269 h 346"/>
                  <a:gd name="T72" fmla="*/ 497 w 863"/>
                  <a:gd name="T73" fmla="*/ 173 h 346"/>
                  <a:gd name="T74" fmla="*/ 651 w 863"/>
                  <a:gd name="T75" fmla="*/ 36 h 346"/>
                  <a:gd name="T76" fmla="*/ 804 w 863"/>
                  <a:gd name="T77" fmla="*/ 173 h 346"/>
                  <a:gd name="T78" fmla="*/ 761 w 863"/>
                  <a:gd name="T79" fmla="*/ 26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63" h="346">
                    <a:moveTo>
                      <a:pt x="835" y="130"/>
                    </a:moveTo>
                    <a:cubicBezTo>
                      <a:pt x="814" y="55"/>
                      <a:pt x="739" y="0"/>
                      <a:pt x="651" y="0"/>
                    </a:cubicBezTo>
                    <a:cubicBezTo>
                      <a:pt x="592" y="0"/>
                      <a:pt x="540" y="24"/>
                      <a:pt x="505" y="61"/>
                    </a:cubicBezTo>
                    <a:cubicBezTo>
                      <a:pt x="505" y="61"/>
                      <a:pt x="470" y="90"/>
                      <a:pt x="431" y="90"/>
                    </a:cubicBezTo>
                    <a:cubicBezTo>
                      <a:pt x="393" y="90"/>
                      <a:pt x="358" y="61"/>
                      <a:pt x="358" y="61"/>
                    </a:cubicBezTo>
                    <a:cubicBezTo>
                      <a:pt x="323" y="24"/>
                      <a:pt x="271" y="0"/>
                      <a:pt x="212" y="0"/>
                    </a:cubicBezTo>
                    <a:cubicBezTo>
                      <a:pt x="123" y="0"/>
                      <a:pt x="49" y="55"/>
                      <a:pt x="28" y="130"/>
                    </a:cubicBezTo>
                    <a:cubicBezTo>
                      <a:pt x="0" y="130"/>
                      <a:pt x="0" y="130"/>
                      <a:pt x="0" y="130"/>
                    </a:cubicBezTo>
                    <a:cubicBezTo>
                      <a:pt x="0" y="215"/>
                      <a:pt x="0" y="215"/>
                      <a:pt x="0" y="215"/>
                    </a:cubicBezTo>
                    <a:cubicBezTo>
                      <a:pt x="28" y="215"/>
                      <a:pt x="28" y="215"/>
                      <a:pt x="28" y="215"/>
                    </a:cubicBezTo>
                    <a:cubicBezTo>
                      <a:pt x="49" y="290"/>
                      <a:pt x="123" y="346"/>
                      <a:pt x="212" y="346"/>
                    </a:cubicBezTo>
                    <a:cubicBezTo>
                      <a:pt x="289" y="346"/>
                      <a:pt x="355" y="305"/>
                      <a:pt x="385" y="246"/>
                    </a:cubicBezTo>
                    <a:cubicBezTo>
                      <a:pt x="400" y="217"/>
                      <a:pt x="430" y="212"/>
                      <a:pt x="431" y="211"/>
                    </a:cubicBezTo>
                    <a:cubicBezTo>
                      <a:pt x="433" y="212"/>
                      <a:pt x="463" y="217"/>
                      <a:pt x="478" y="246"/>
                    </a:cubicBezTo>
                    <a:cubicBezTo>
                      <a:pt x="508" y="305"/>
                      <a:pt x="574" y="346"/>
                      <a:pt x="651" y="346"/>
                    </a:cubicBezTo>
                    <a:cubicBezTo>
                      <a:pt x="739" y="346"/>
                      <a:pt x="814" y="290"/>
                      <a:pt x="835" y="215"/>
                    </a:cubicBezTo>
                    <a:cubicBezTo>
                      <a:pt x="863" y="215"/>
                      <a:pt x="863" y="215"/>
                      <a:pt x="863" y="215"/>
                    </a:cubicBezTo>
                    <a:cubicBezTo>
                      <a:pt x="863" y="130"/>
                      <a:pt x="863" y="130"/>
                      <a:pt x="863" y="130"/>
                    </a:cubicBezTo>
                    <a:lnTo>
                      <a:pt x="835" y="130"/>
                    </a:lnTo>
                    <a:close/>
                    <a:moveTo>
                      <a:pt x="212" y="309"/>
                    </a:moveTo>
                    <a:cubicBezTo>
                      <a:pt x="127" y="309"/>
                      <a:pt x="59" y="248"/>
                      <a:pt x="59" y="173"/>
                    </a:cubicBezTo>
                    <a:cubicBezTo>
                      <a:pt x="59" y="98"/>
                      <a:pt x="127" y="36"/>
                      <a:pt x="212" y="36"/>
                    </a:cubicBezTo>
                    <a:cubicBezTo>
                      <a:pt x="297" y="36"/>
                      <a:pt x="366" y="98"/>
                      <a:pt x="366" y="173"/>
                    </a:cubicBezTo>
                    <a:cubicBezTo>
                      <a:pt x="366" y="248"/>
                      <a:pt x="297" y="309"/>
                      <a:pt x="212" y="309"/>
                    </a:cubicBezTo>
                    <a:close/>
                    <a:moveTo>
                      <a:pt x="761" y="268"/>
                    </a:moveTo>
                    <a:cubicBezTo>
                      <a:pt x="761" y="111"/>
                      <a:pt x="761" y="111"/>
                      <a:pt x="761" y="111"/>
                    </a:cubicBezTo>
                    <a:cubicBezTo>
                      <a:pt x="703" y="111"/>
                      <a:pt x="703" y="111"/>
                      <a:pt x="703" y="111"/>
                    </a:cubicBezTo>
                    <a:cubicBezTo>
                      <a:pt x="703" y="301"/>
                      <a:pt x="703" y="301"/>
                      <a:pt x="703" y="301"/>
                    </a:cubicBezTo>
                    <a:cubicBezTo>
                      <a:pt x="696" y="304"/>
                      <a:pt x="688" y="306"/>
                      <a:pt x="680" y="307"/>
                    </a:cubicBezTo>
                    <a:cubicBezTo>
                      <a:pt x="680" y="165"/>
                      <a:pt x="680" y="165"/>
                      <a:pt x="680" y="165"/>
                    </a:cubicBezTo>
                    <a:cubicBezTo>
                      <a:pt x="622" y="165"/>
                      <a:pt x="622" y="165"/>
                      <a:pt x="622" y="165"/>
                    </a:cubicBezTo>
                    <a:cubicBezTo>
                      <a:pt x="622" y="307"/>
                      <a:pt x="622" y="307"/>
                      <a:pt x="622" y="307"/>
                    </a:cubicBezTo>
                    <a:cubicBezTo>
                      <a:pt x="614" y="306"/>
                      <a:pt x="606" y="304"/>
                      <a:pt x="598" y="301"/>
                    </a:cubicBezTo>
                    <a:cubicBezTo>
                      <a:pt x="598" y="235"/>
                      <a:pt x="598" y="235"/>
                      <a:pt x="598" y="235"/>
                    </a:cubicBezTo>
                    <a:cubicBezTo>
                      <a:pt x="541" y="235"/>
                      <a:pt x="541" y="235"/>
                      <a:pt x="541" y="235"/>
                    </a:cubicBezTo>
                    <a:cubicBezTo>
                      <a:pt x="541" y="269"/>
                      <a:pt x="541" y="269"/>
                      <a:pt x="541" y="269"/>
                    </a:cubicBezTo>
                    <a:cubicBezTo>
                      <a:pt x="514" y="244"/>
                      <a:pt x="497" y="210"/>
                      <a:pt x="497" y="173"/>
                    </a:cubicBezTo>
                    <a:cubicBezTo>
                      <a:pt x="497" y="98"/>
                      <a:pt x="566" y="36"/>
                      <a:pt x="651" y="36"/>
                    </a:cubicBezTo>
                    <a:cubicBezTo>
                      <a:pt x="736" y="36"/>
                      <a:pt x="804" y="98"/>
                      <a:pt x="804" y="173"/>
                    </a:cubicBezTo>
                    <a:cubicBezTo>
                      <a:pt x="804" y="210"/>
                      <a:pt x="788" y="244"/>
                      <a:pt x="761"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1100">
                  <a:latin typeface="Questrial"/>
                </a:endParaRPr>
              </a:p>
            </p:txBody>
          </p:sp>
        </p:grpSp>
      </p:grpSp>
      <p:sp>
        <p:nvSpPr>
          <p:cNvPr id="32" name="タイトル 3">
            <a:extLst>
              <a:ext uri="{FF2B5EF4-FFF2-40B4-BE49-F238E27FC236}">
                <a16:creationId xmlns:a16="http://schemas.microsoft.com/office/drawing/2014/main" id="{B1B421E0-7E47-4455-9936-777FA3C129C4}"/>
              </a:ext>
            </a:extLst>
          </p:cNvPr>
          <p:cNvSpPr>
            <a:spLocks noGrp="1"/>
          </p:cNvSpPr>
          <p:nvPr>
            <p:ph type="title"/>
          </p:nvPr>
        </p:nvSpPr>
        <p:spPr>
          <a:xfrm>
            <a:off x="219991" y="338094"/>
            <a:ext cx="6573065" cy="420546"/>
          </a:xfrm>
        </p:spPr>
        <p:txBody>
          <a:bodyPr anchor="ctr"/>
          <a:lstStyle/>
          <a:p>
            <a:r>
              <a:rPr lang="en-US" altLang="ja-JP" dirty="0"/>
              <a:t>Outcome and Benefit</a:t>
            </a:r>
            <a:endParaRPr lang="ja-JP" altLang="en-US" dirty="0"/>
          </a:p>
        </p:txBody>
      </p:sp>
    </p:spTree>
    <p:extLst>
      <p:ext uri="{BB962C8B-B14F-4D97-AF65-F5344CB8AC3E}">
        <p14:creationId xmlns:p14="http://schemas.microsoft.com/office/powerpoint/2010/main" val="119987193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993430"/>
            <a:ext cx="9144000" cy="381771"/>
          </a:xfrm>
        </p:spPr>
        <p:txBody>
          <a:bodyPr/>
          <a:lstStyle/>
          <a:p>
            <a:r>
              <a:rPr lang="en-US" dirty="0">
                <a:solidFill>
                  <a:srgbClr val="00B0F0"/>
                </a:solidFill>
              </a:rPr>
              <a:t>Demo</a:t>
            </a:r>
          </a:p>
        </p:txBody>
      </p:sp>
      <p:pic>
        <p:nvPicPr>
          <p:cNvPr id="3" name="Content Placeholder 9"/>
          <p:cNvPicPr>
            <a:picLocks noChangeAspect="1"/>
          </p:cNvPicPr>
          <p:nvPr/>
        </p:nvPicPr>
        <p:blipFill>
          <a:blip r:embed="rId2" cstate="print">
            <a:extLst>
              <a:ext uri="{28A0092B-C50C-407E-A947-70E740481C1C}">
                <a14:useLocalDpi xmlns:a14="http://schemas.microsoft.com/office/drawing/2010/main" val="0"/>
              </a:ext>
            </a:extLst>
          </a:blip>
          <a:srcRect l="-21619" r="-21619"/>
          <a:stretch>
            <a:fillRect/>
          </a:stretch>
        </p:blipFill>
        <p:spPr>
          <a:xfrm>
            <a:off x="3524250" y="2571750"/>
            <a:ext cx="2047875" cy="2270673"/>
          </a:xfrm>
          <a:prstGeom prst="rect">
            <a:avLst/>
          </a:prstGeom>
        </p:spPr>
      </p:pic>
    </p:spTree>
    <p:extLst>
      <p:ext uri="{BB962C8B-B14F-4D97-AF65-F5344CB8AC3E}">
        <p14:creationId xmlns:p14="http://schemas.microsoft.com/office/powerpoint/2010/main" val="17087578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993430"/>
            <a:ext cx="9144000" cy="381771"/>
          </a:xfrm>
        </p:spPr>
        <p:txBody>
          <a:bodyPr/>
          <a:lstStyle/>
          <a:p>
            <a:r>
              <a:rPr lang="en-US" dirty="0">
                <a:solidFill>
                  <a:srgbClr val="00B050"/>
                </a:solidFill>
              </a:rPr>
              <a:t>Next Steps</a:t>
            </a:r>
          </a:p>
        </p:txBody>
      </p:sp>
      <p:pic>
        <p:nvPicPr>
          <p:cNvPr id="3" name="Content Placeholder 9"/>
          <p:cNvPicPr>
            <a:picLocks noChangeAspect="1"/>
          </p:cNvPicPr>
          <p:nvPr/>
        </p:nvPicPr>
        <p:blipFill>
          <a:blip r:embed="rId2" cstate="print">
            <a:extLst>
              <a:ext uri="{28A0092B-C50C-407E-A947-70E740481C1C}">
                <a14:useLocalDpi xmlns:a14="http://schemas.microsoft.com/office/drawing/2010/main" val="0"/>
              </a:ext>
            </a:extLst>
          </a:blip>
          <a:srcRect l="-21619" r="-21619"/>
          <a:stretch>
            <a:fillRect/>
          </a:stretch>
        </p:blipFill>
        <p:spPr>
          <a:xfrm>
            <a:off x="3524250" y="2571750"/>
            <a:ext cx="2047875" cy="2270673"/>
          </a:xfrm>
          <a:prstGeom prst="rect">
            <a:avLst/>
          </a:prstGeom>
        </p:spPr>
      </p:pic>
    </p:spTree>
    <p:extLst>
      <p:ext uri="{BB962C8B-B14F-4D97-AF65-F5344CB8AC3E}">
        <p14:creationId xmlns:p14="http://schemas.microsoft.com/office/powerpoint/2010/main" val="114990321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00BA05CD-3210-4172-973C-1C70D9ABBCBE}"/>
              </a:ext>
            </a:extLst>
          </p:cNvPr>
          <p:cNvSpPr>
            <a:spLocks noGrp="1"/>
          </p:cNvSpPr>
          <p:nvPr>
            <p:ph type="body" idx="1"/>
          </p:nvPr>
        </p:nvSpPr>
        <p:spPr>
          <a:xfrm>
            <a:off x="450912" y="1419622"/>
            <a:ext cx="4258816" cy="2908500"/>
          </a:xfrm>
        </p:spPr>
        <p:txBody>
          <a:bodyPr/>
          <a:lstStyle/>
          <a:p>
            <a:pPr marL="0" indent="-180000"/>
            <a:r>
              <a:rPr lang="is-IS" altLang="ja-JP" sz="1600" dirty="0"/>
              <a:t>Introduction to the Think Big Analytics</a:t>
            </a:r>
          </a:p>
          <a:p>
            <a:pPr marL="0" indent="-180000"/>
            <a:r>
              <a:rPr lang="en-US" altLang="ja-JP" sz="1600" dirty="0"/>
              <a:t>Art-of-the possible within Predictive Asset Maintenance (PAM), IoT, and Analytics of Things (AoT)</a:t>
            </a:r>
          </a:p>
          <a:p>
            <a:pPr marL="0" indent="-180000"/>
            <a:r>
              <a:rPr lang="en-US" altLang="ja-JP" sz="1600" dirty="0"/>
              <a:t>How to get started</a:t>
            </a:r>
          </a:p>
          <a:p>
            <a:pPr marL="0" indent="-180000"/>
            <a:r>
              <a:rPr lang="en-US" altLang="ja-JP" sz="1600" dirty="0"/>
              <a:t>Case study and Demo</a:t>
            </a:r>
          </a:p>
          <a:p>
            <a:pPr marL="0" indent="-180000"/>
            <a:r>
              <a:rPr lang="en-US" altLang="ja-JP" sz="1600" dirty="0"/>
              <a:t>Next steps</a:t>
            </a:r>
            <a:endParaRPr lang="is-IS" altLang="ja-JP" sz="1600" dirty="0"/>
          </a:p>
        </p:txBody>
      </p:sp>
      <p:sp>
        <p:nvSpPr>
          <p:cNvPr id="4" name="タイトル 3">
            <a:extLst>
              <a:ext uri="{FF2B5EF4-FFF2-40B4-BE49-F238E27FC236}">
                <a16:creationId xmlns:a16="http://schemas.microsoft.com/office/drawing/2014/main" id="{B53D9375-3970-484B-ADB3-B86AB020373A}"/>
              </a:ext>
            </a:extLst>
          </p:cNvPr>
          <p:cNvSpPr>
            <a:spLocks noGrp="1"/>
          </p:cNvSpPr>
          <p:nvPr>
            <p:ph type="title"/>
          </p:nvPr>
        </p:nvSpPr>
        <p:spPr/>
        <p:txBody>
          <a:bodyPr/>
          <a:lstStyle/>
          <a:p>
            <a:r>
              <a:rPr kumimoji="1" lang="en-US" altLang="ja-JP" dirty="0"/>
              <a:t>Table of Contents</a:t>
            </a:r>
            <a:endParaRPr kumimoji="1" lang="ja-JP" altLang="en-US" dirty="0"/>
          </a:p>
        </p:txBody>
      </p:sp>
      <p:pic>
        <p:nvPicPr>
          <p:cNvPr id="12" name="図プレースホルダー 11">
            <a:extLst>
              <a:ext uri="{FF2B5EF4-FFF2-40B4-BE49-F238E27FC236}">
                <a16:creationId xmlns:a16="http://schemas.microsoft.com/office/drawing/2014/main" id="{AB920491-7B94-442B-8F2E-B70C6DDE3C77}"/>
              </a:ext>
            </a:extLst>
          </p:cNvPr>
          <p:cNvPicPr>
            <a:picLocks noGrp="1" noChangeAspect="1"/>
          </p:cNvPicPr>
          <p:nvPr>
            <p:ph type="pic" idx="2"/>
          </p:nvPr>
        </p:nvPicPr>
        <p:blipFill>
          <a:blip r:embed="rId2"/>
          <a:srcRect l="25873" r="25873"/>
          <a:stretch>
            <a:fillRect/>
          </a:stretch>
        </p:blipFill>
        <p:spPr>
          <a:xfrm>
            <a:off x="5076056" y="0"/>
            <a:ext cx="4067944" cy="5143500"/>
          </a:xfrm>
        </p:spPr>
      </p:pic>
    </p:spTree>
    <p:extLst>
      <p:ext uri="{BB962C8B-B14F-4D97-AF65-F5344CB8AC3E}">
        <p14:creationId xmlns:p14="http://schemas.microsoft.com/office/powerpoint/2010/main" val="301869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図 111">
            <a:extLst>
              <a:ext uri="{FF2B5EF4-FFF2-40B4-BE49-F238E27FC236}">
                <a16:creationId xmlns:a16="http://schemas.microsoft.com/office/drawing/2014/main" id="{AD27A003-450C-4108-B23B-DEE3F4A0221C}"/>
              </a:ext>
            </a:extLst>
          </p:cNvPr>
          <p:cNvPicPr>
            <a:picLocks noChangeAspect="1"/>
          </p:cNvPicPr>
          <p:nvPr/>
        </p:nvPicPr>
        <p:blipFill>
          <a:blip r:embed="rId2"/>
          <a:stretch>
            <a:fillRect/>
          </a:stretch>
        </p:blipFill>
        <p:spPr>
          <a:xfrm>
            <a:off x="611560" y="617335"/>
            <a:ext cx="7128792" cy="4472475"/>
          </a:xfrm>
          <a:prstGeom prst="rect">
            <a:avLst/>
          </a:prstGeom>
          <a:solidFill>
            <a:schemeClr val="bg1"/>
          </a:solidFill>
        </p:spPr>
      </p:pic>
      <p:sp>
        <p:nvSpPr>
          <p:cNvPr id="113" name="タイトル 3">
            <a:extLst>
              <a:ext uri="{FF2B5EF4-FFF2-40B4-BE49-F238E27FC236}">
                <a16:creationId xmlns:a16="http://schemas.microsoft.com/office/drawing/2014/main" id="{9DB54130-E18C-4CDF-859C-2142A0C33D77}"/>
              </a:ext>
            </a:extLst>
          </p:cNvPr>
          <p:cNvSpPr txBox="1">
            <a:spLocks/>
          </p:cNvSpPr>
          <p:nvPr/>
        </p:nvSpPr>
        <p:spPr>
          <a:xfrm>
            <a:off x="611560" y="-5497"/>
            <a:ext cx="6755410" cy="584156"/>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85000"/>
              </a:lnSpc>
            </a:pPr>
            <a:r>
              <a:rPr lang="en-US" altLang="ja-JP" sz="2000" dirty="0">
                <a:solidFill>
                  <a:schemeClr val="accent1"/>
                </a:solidFill>
                <a:latin typeface="Questrial"/>
              </a:rPr>
              <a:t>Introduction to the Think Big Analytics</a:t>
            </a:r>
            <a:endParaRPr lang="ja-JP" altLang="en-US" sz="2000" dirty="0">
              <a:solidFill>
                <a:schemeClr val="accent1"/>
              </a:solidFill>
              <a:latin typeface="Questrial"/>
            </a:endParaRPr>
          </a:p>
        </p:txBody>
      </p:sp>
    </p:spTree>
    <p:extLst>
      <p:ext uri="{BB962C8B-B14F-4D97-AF65-F5344CB8AC3E}">
        <p14:creationId xmlns:p14="http://schemas.microsoft.com/office/powerpoint/2010/main" val="177994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B684E48F-E67C-44C8-B0CA-6A68E73BE831}"/>
              </a:ext>
            </a:extLst>
          </p:cNvPr>
          <p:cNvPicPr>
            <a:picLocks noChangeAspect="1"/>
          </p:cNvPicPr>
          <p:nvPr/>
        </p:nvPicPr>
        <p:blipFill>
          <a:blip r:embed="rId2"/>
          <a:stretch>
            <a:fillRect/>
          </a:stretch>
        </p:blipFill>
        <p:spPr>
          <a:xfrm>
            <a:off x="971600" y="728108"/>
            <a:ext cx="7128792" cy="4201771"/>
          </a:xfrm>
          <a:prstGeom prst="rect">
            <a:avLst/>
          </a:prstGeom>
        </p:spPr>
      </p:pic>
      <p:sp>
        <p:nvSpPr>
          <p:cNvPr id="18" name="タイトル 3">
            <a:extLst>
              <a:ext uri="{FF2B5EF4-FFF2-40B4-BE49-F238E27FC236}">
                <a16:creationId xmlns:a16="http://schemas.microsoft.com/office/drawing/2014/main" id="{2F3AD952-E56A-4AA4-9276-336215D1DF35}"/>
              </a:ext>
            </a:extLst>
          </p:cNvPr>
          <p:cNvSpPr txBox="1">
            <a:spLocks/>
          </p:cNvSpPr>
          <p:nvPr/>
        </p:nvSpPr>
        <p:spPr>
          <a:xfrm>
            <a:off x="611560" y="143952"/>
            <a:ext cx="6755410" cy="584156"/>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85000"/>
              </a:lnSpc>
            </a:pPr>
            <a:r>
              <a:rPr lang="en-GB" altLang="ja-JP" sz="2000" kern="1200" dirty="0">
                <a:solidFill>
                  <a:srgbClr val="EC881D"/>
                </a:solidFill>
                <a:latin typeface="Questrial"/>
                <a:ea typeface="+mj-ea"/>
                <a:cs typeface="+mj-cs"/>
              </a:rPr>
              <a:t>Understanding to the challenges of asset and process performance…</a:t>
            </a:r>
            <a:endParaRPr lang="ja-JP" altLang="en-US" sz="2000" dirty="0">
              <a:solidFill>
                <a:schemeClr val="accent1"/>
              </a:solidFill>
              <a:latin typeface="Questrial"/>
            </a:endParaRPr>
          </a:p>
        </p:txBody>
      </p:sp>
    </p:spTree>
    <p:extLst>
      <p:ext uri="{BB962C8B-B14F-4D97-AF65-F5344CB8AC3E}">
        <p14:creationId xmlns:p14="http://schemas.microsoft.com/office/powerpoint/2010/main" val="336660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BD6A4F7C-57DF-45C0-A736-D355D8CF011C}"/>
              </a:ext>
            </a:extLst>
          </p:cNvPr>
          <p:cNvPicPr>
            <a:picLocks noChangeAspect="1"/>
          </p:cNvPicPr>
          <p:nvPr/>
        </p:nvPicPr>
        <p:blipFill>
          <a:blip r:embed="rId2"/>
          <a:stretch>
            <a:fillRect/>
          </a:stretch>
        </p:blipFill>
        <p:spPr>
          <a:xfrm>
            <a:off x="611560" y="770974"/>
            <a:ext cx="7080281" cy="4123364"/>
          </a:xfrm>
          <a:prstGeom prst="rect">
            <a:avLst/>
          </a:prstGeom>
        </p:spPr>
      </p:pic>
      <p:sp>
        <p:nvSpPr>
          <p:cNvPr id="30" name="タイトル 3">
            <a:extLst>
              <a:ext uri="{FF2B5EF4-FFF2-40B4-BE49-F238E27FC236}">
                <a16:creationId xmlns:a16="http://schemas.microsoft.com/office/drawing/2014/main" id="{42F033A5-4836-4AB8-9663-DB40DACB284F}"/>
              </a:ext>
            </a:extLst>
          </p:cNvPr>
          <p:cNvSpPr txBox="1">
            <a:spLocks/>
          </p:cNvSpPr>
          <p:nvPr/>
        </p:nvSpPr>
        <p:spPr>
          <a:xfrm>
            <a:off x="611560" y="123478"/>
            <a:ext cx="6755410" cy="584156"/>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85000"/>
              </a:lnSpc>
            </a:pPr>
            <a:r>
              <a:rPr lang="en-GB" altLang="ja-JP" sz="2000" kern="1200" dirty="0">
                <a:solidFill>
                  <a:srgbClr val="EC881D"/>
                </a:solidFill>
                <a:latin typeface="Questrial"/>
                <a:ea typeface="+mj-ea"/>
                <a:cs typeface="+mj-cs"/>
              </a:rPr>
              <a:t>A proven approach customized to your needs</a:t>
            </a:r>
            <a:endParaRPr lang="ja-JP" altLang="en-US" sz="2000" dirty="0">
              <a:solidFill>
                <a:schemeClr val="accent1"/>
              </a:solidFill>
              <a:latin typeface="Questrial"/>
            </a:endParaRPr>
          </a:p>
        </p:txBody>
      </p:sp>
    </p:spTree>
    <p:extLst>
      <p:ext uri="{BB962C8B-B14F-4D97-AF65-F5344CB8AC3E}">
        <p14:creationId xmlns:p14="http://schemas.microsoft.com/office/powerpoint/2010/main" val="371777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a:extLst>
              <a:ext uri="{FF2B5EF4-FFF2-40B4-BE49-F238E27FC236}">
                <a16:creationId xmlns:a16="http://schemas.microsoft.com/office/drawing/2014/main" id="{CBD95640-FF88-47E7-967D-2A8FA01FD0F4}"/>
              </a:ext>
            </a:extLst>
          </p:cNvPr>
          <p:cNvSpPr txBox="1">
            <a:spLocks/>
          </p:cNvSpPr>
          <p:nvPr/>
        </p:nvSpPr>
        <p:spPr>
          <a:xfrm>
            <a:off x="611560" y="-5497"/>
            <a:ext cx="6755410" cy="584156"/>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85000"/>
              </a:lnSpc>
            </a:pPr>
            <a:r>
              <a:rPr lang="en-US" altLang="ja-JP" sz="2000" dirty="0">
                <a:solidFill>
                  <a:schemeClr val="accent1"/>
                </a:solidFill>
                <a:latin typeface="Questrial"/>
              </a:rPr>
              <a:t>Exploring the full data environment</a:t>
            </a:r>
            <a:endParaRPr lang="ja-JP" altLang="en-US" sz="2000" dirty="0">
              <a:solidFill>
                <a:schemeClr val="accent1"/>
              </a:solidFill>
              <a:latin typeface="Questrial"/>
            </a:endParaRPr>
          </a:p>
        </p:txBody>
      </p:sp>
      <p:pic>
        <p:nvPicPr>
          <p:cNvPr id="17" name="図 16">
            <a:extLst>
              <a:ext uri="{FF2B5EF4-FFF2-40B4-BE49-F238E27FC236}">
                <a16:creationId xmlns:a16="http://schemas.microsoft.com/office/drawing/2014/main" id="{1236CCEC-0FAE-4E3F-A1DF-2D43568FA778}"/>
              </a:ext>
            </a:extLst>
          </p:cNvPr>
          <p:cNvPicPr>
            <a:picLocks noChangeAspect="1"/>
          </p:cNvPicPr>
          <p:nvPr/>
        </p:nvPicPr>
        <p:blipFill>
          <a:blip r:embed="rId2"/>
          <a:stretch>
            <a:fillRect/>
          </a:stretch>
        </p:blipFill>
        <p:spPr>
          <a:xfrm>
            <a:off x="611560" y="575834"/>
            <a:ext cx="6827922" cy="4450900"/>
          </a:xfrm>
          <a:prstGeom prst="rect">
            <a:avLst/>
          </a:prstGeom>
        </p:spPr>
      </p:pic>
    </p:spTree>
    <p:extLst>
      <p:ext uri="{BB962C8B-B14F-4D97-AF65-F5344CB8AC3E}">
        <p14:creationId xmlns:p14="http://schemas.microsoft.com/office/powerpoint/2010/main" val="106543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940897"/>
            <a:ext cx="9144000" cy="486837"/>
          </a:xfrm>
        </p:spPr>
        <p:txBody>
          <a:bodyPr/>
          <a:lstStyle/>
          <a:p>
            <a:r>
              <a:rPr lang="en-US" dirty="0"/>
              <a:t>Use Cases and Examples</a:t>
            </a:r>
          </a:p>
        </p:txBody>
      </p:sp>
      <p:pic>
        <p:nvPicPr>
          <p:cNvPr id="3" name="Content Placeholder 9"/>
          <p:cNvPicPr>
            <a:picLocks noChangeAspect="1"/>
          </p:cNvPicPr>
          <p:nvPr/>
        </p:nvPicPr>
        <p:blipFill>
          <a:blip r:embed="rId2" cstate="print">
            <a:extLst>
              <a:ext uri="{28A0092B-C50C-407E-A947-70E740481C1C}">
                <a14:useLocalDpi xmlns:a14="http://schemas.microsoft.com/office/drawing/2010/main" val="0"/>
              </a:ext>
            </a:extLst>
          </a:blip>
          <a:srcRect l="-21619" r="-21619"/>
          <a:stretch>
            <a:fillRect/>
          </a:stretch>
        </p:blipFill>
        <p:spPr>
          <a:xfrm>
            <a:off x="3524250" y="2571750"/>
            <a:ext cx="2047875" cy="2270673"/>
          </a:xfrm>
          <a:prstGeom prst="rect">
            <a:avLst/>
          </a:prstGeom>
        </p:spPr>
      </p:pic>
    </p:spTree>
    <p:extLst>
      <p:ext uri="{BB962C8B-B14F-4D97-AF65-F5344CB8AC3E}">
        <p14:creationId xmlns:p14="http://schemas.microsoft.com/office/powerpoint/2010/main" val="102637836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33568DD-7B96-4A2B-9816-784B088DD7CA}"/>
              </a:ext>
            </a:extLst>
          </p:cNvPr>
          <p:cNvPicPr>
            <a:picLocks noChangeAspect="1"/>
          </p:cNvPicPr>
          <p:nvPr/>
        </p:nvPicPr>
        <p:blipFill>
          <a:blip r:embed="rId3"/>
          <a:stretch>
            <a:fillRect/>
          </a:stretch>
        </p:blipFill>
        <p:spPr>
          <a:xfrm>
            <a:off x="267026" y="1104696"/>
            <a:ext cx="2855788" cy="1903859"/>
          </a:xfrm>
          <a:prstGeom prst="rect">
            <a:avLst/>
          </a:prstGeom>
          <a:effectLst>
            <a:softEdge rad="0"/>
          </a:effectLst>
        </p:spPr>
      </p:pic>
      <p:sp>
        <p:nvSpPr>
          <p:cNvPr id="2" name="Text Placeholder 1"/>
          <p:cNvSpPr>
            <a:spLocks noGrp="1"/>
          </p:cNvSpPr>
          <p:nvPr>
            <p:ph type="body" sz="quarter" idx="15"/>
          </p:nvPr>
        </p:nvSpPr>
        <p:spPr>
          <a:xfrm>
            <a:off x="254412" y="157302"/>
            <a:ext cx="6048672" cy="617645"/>
          </a:xfrm>
          <a:solidFill>
            <a:schemeClr val="bg1"/>
          </a:solidFill>
        </p:spPr>
        <p:txBody>
          <a:bodyPr anchor="ctr"/>
          <a:lstStyle/>
          <a:p>
            <a:pPr>
              <a:buNone/>
            </a:pPr>
            <a:r>
              <a:rPr lang="en-US" sz="2000" dirty="0">
                <a:solidFill>
                  <a:schemeClr val="accent1"/>
                </a:solidFill>
              </a:rPr>
              <a:t>Root-Cause Failure Analysis of  Automobile with Deep Learning</a:t>
            </a:r>
          </a:p>
        </p:txBody>
      </p:sp>
      <p:sp>
        <p:nvSpPr>
          <p:cNvPr id="7" name="Content Placeholder 7"/>
          <p:cNvSpPr txBox="1">
            <a:spLocks noGrp="1"/>
          </p:cNvSpPr>
          <p:nvPr>
            <p:ph idx="12"/>
          </p:nvPr>
        </p:nvSpPr>
        <p:spPr>
          <a:xfrm>
            <a:off x="3420533" y="1016676"/>
            <a:ext cx="5723468" cy="3715314"/>
          </a:xfrm>
        </p:spPr>
        <p:txBody>
          <a:bodyPr>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a:lstStyle>
          <a:p>
            <a:pPr lvl="4">
              <a:lnSpc>
                <a:spcPts val="1920"/>
              </a:lnSpc>
              <a:spcBef>
                <a:spcPts val="0"/>
              </a:spcBef>
              <a:spcAft>
                <a:spcPts val="600"/>
              </a:spcAft>
            </a:pPr>
            <a:r>
              <a:rPr lang="en-US" sz="1600" dirty="0">
                <a:solidFill>
                  <a:schemeClr val="accent2"/>
                </a:solidFill>
                <a:latin typeface="Questrial"/>
              </a:rPr>
              <a:t>Challenge</a:t>
            </a:r>
          </a:p>
          <a:p>
            <a:pPr marL="107997" indent="-107997" defTabSz="914378">
              <a:lnSpc>
                <a:spcPts val="1920"/>
              </a:lnSpc>
              <a:spcBef>
                <a:spcPts val="0"/>
              </a:spcBef>
              <a:spcAft>
                <a:spcPts val="600"/>
              </a:spcAft>
              <a:buClr>
                <a:srgbClr val="3C3C3B"/>
              </a:buClr>
              <a:defRPr/>
            </a:pPr>
            <a:r>
              <a:rPr lang="en-US" altLang="ja-JP" sz="1400" dirty="0">
                <a:solidFill>
                  <a:srgbClr val="3C3C3B"/>
                </a:solidFill>
                <a:latin typeface="Questrial"/>
              </a:rPr>
              <a:t>Identify the fault cause of the vehicle automatically.</a:t>
            </a:r>
          </a:p>
          <a:p>
            <a:pPr marL="107997" indent="-107997" defTabSz="914378">
              <a:lnSpc>
                <a:spcPts val="1920"/>
              </a:lnSpc>
              <a:spcBef>
                <a:spcPts val="0"/>
              </a:spcBef>
              <a:spcAft>
                <a:spcPts val="600"/>
              </a:spcAft>
              <a:buClr>
                <a:srgbClr val="3C3C3B"/>
              </a:buClr>
              <a:defRPr/>
            </a:pPr>
            <a:r>
              <a:rPr lang="en-GB" altLang="ja-JP" sz="1400" dirty="0">
                <a:solidFill>
                  <a:srgbClr val="3C3C3B"/>
                </a:solidFill>
                <a:latin typeface="Questrial"/>
              </a:rPr>
              <a:t>Deliver the analytics result in near real time before the relevant vehicle visits the dealer</a:t>
            </a:r>
            <a:r>
              <a:rPr lang="en-US" sz="1400" dirty="0">
                <a:latin typeface="Questrial"/>
                <a:sym typeface="Calibri"/>
              </a:rPr>
              <a:t>.</a:t>
            </a:r>
            <a:endParaRPr lang="en-US" sz="1400" dirty="0">
              <a:solidFill>
                <a:schemeClr val="accent1"/>
              </a:solidFill>
              <a:latin typeface="Questrial"/>
              <a:sym typeface="Calibri"/>
            </a:endParaRPr>
          </a:p>
          <a:p>
            <a:pPr marL="0" indent="0" defTabSz="914378">
              <a:lnSpc>
                <a:spcPts val="1920"/>
              </a:lnSpc>
              <a:spcBef>
                <a:spcPts val="0"/>
              </a:spcBef>
              <a:spcAft>
                <a:spcPts val="600"/>
              </a:spcAft>
              <a:buClr>
                <a:srgbClr val="3C3C3B"/>
              </a:buClr>
              <a:buNone/>
              <a:defRPr/>
            </a:pPr>
            <a:r>
              <a:rPr lang="en-US" sz="1600" dirty="0">
                <a:solidFill>
                  <a:schemeClr val="accent2"/>
                </a:solidFill>
                <a:latin typeface="Questrial"/>
              </a:rPr>
              <a:t>Solution</a:t>
            </a:r>
          </a:p>
          <a:p>
            <a:pPr marL="168275" indent="-168275">
              <a:lnSpc>
                <a:spcPts val="1920"/>
              </a:lnSpc>
              <a:spcBef>
                <a:spcPts val="0"/>
              </a:spcBef>
              <a:spcAft>
                <a:spcPts val="600"/>
              </a:spcAft>
            </a:pPr>
            <a:r>
              <a:rPr lang="en-US" sz="1400" dirty="0">
                <a:latin typeface="Questrial"/>
              </a:rPr>
              <a:t>Automated fault cause classification processing powered by Artificial Intelligence to identify the fault cause and send the result </a:t>
            </a:r>
            <a:r>
              <a:rPr lang="en-GB" altLang="ja-JP" sz="1400" dirty="0">
                <a:solidFill>
                  <a:srgbClr val="3C3C3B"/>
                </a:solidFill>
                <a:latin typeface="Questrial"/>
              </a:rPr>
              <a:t>before the relevant vehicle visits the dealer</a:t>
            </a:r>
            <a:r>
              <a:rPr lang="en-US" altLang="ja-JP" sz="1400" dirty="0">
                <a:latin typeface="Questrial"/>
                <a:sym typeface="Calibri"/>
              </a:rPr>
              <a:t>.</a:t>
            </a:r>
            <a:endParaRPr lang="en-US" altLang="ja-JP" sz="1400" dirty="0">
              <a:solidFill>
                <a:schemeClr val="accent1"/>
              </a:solidFill>
              <a:latin typeface="Questrial"/>
              <a:sym typeface="Calibri"/>
            </a:endParaRPr>
          </a:p>
          <a:p>
            <a:pPr marL="0" indent="0">
              <a:lnSpc>
                <a:spcPts val="1920"/>
              </a:lnSpc>
              <a:spcBef>
                <a:spcPts val="0"/>
              </a:spcBef>
              <a:spcAft>
                <a:spcPts val="600"/>
              </a:spcAft>
              <a:buNone/>
            </a:pPr>
            <a:r>
              <a:rPr lang="en-US" sz="1600" dirty="0">
                <a:solidFill>
                  <a:schemeClr val="accent2"/>
                </a:solidFill>
                <a:latin typeface="Questrial"/>
              </a:rPr>
              <a:t>Results</a:t>
            </a:r>
          </a:p>
          <a:p>
            <a:pPr marL="143996" indent="-143996" defTabSz="1219170">
              <a:lnSpc>
                <a:spcPts val="1920"/>
              </a:lnSpc>
              <a:spcBef>
                <a:spcPts val="0"/>
              </a:spcBef>
              <a:spcAft>
                <a:spcPts val="600"/>
              </a:spcAft>
              <a:buClr>
                <a:srgbClr val="3C3C3B"/>
              </a:buClr>
              <a:defRPr/>
            </a:pPr>
            <a:r>
              <a:rPr lang="en-US" altLang="ja-JP" sz="1400" kern="0" dirty="0">
                <a:solidFill>
                  <a:srgbClr val="3C3C3B"/>
                </a:solidFill>
                <a:latin typeface="Questrial"/>
              </a:rPr>
              <a:t>Reduce the vehicle downtime. It can be fixed immediately after receiving the analytics result.</a:t>
            </a:r>
          </a:p>
          <a:p>
            <a:pPr marL="143996" indent="-143996" defTabSz="1219170">
              <a:lnSpc>
                <a:spcPts val="1920"/>
              </a:lnSpc>
              <a:spcBef>
                <a:spcPts val="0"/>
              </a:spcBef>
              <a:spcAft>
                <a:spcPts val="600"/>
              </a:spcAft>
              <a:buClr>
                <a:srgbClr val="3C3C3B"/>
              </a:buClr>
              <a:defRPr/>
            </a:pPr>
            <a:r>
              <a:rPr lang="en-US" altLang="ja-JP" sz="1400" kern="0" dirty="0">
                <a:solidFill>
                  <a:srgbClr val="3C3C3B"/>
                </a:solidFill>
                <a:latin typeface="Questrial"/>
              </a:rPr>
              <a:t>Increase the repair success rate, avoid repeated fixing and eliminate the unnecessary parts replacement cost.</a:t>
            </a:r>
          </a:p>
        </p:txBody>
      </p:sp>
      <p:sp>
        <p:nvSpPr>
          <p:cNvPr id="6" name="Navigation_Up"/>
          <p:cNvSpPr/>
          <p:nvPr/>
        </p:nvSpPr>
        <p:spPr bwMode="auto">
          <a:xfrm>
            <a:off x="6392500" y="-92546"/>
            <a:ext cx="2777392" cy="429682"/>
          </a:xfrm>
          <a:prstGeom prst="roundRect">
            <a:avLst>
              <a:gd name="adj" fmla="val 50000"/>
            </a:avLst>
          </a:prstGeom>
          <a:solidFill>
            <a:schemeClr val="accent4"/>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180000" rIns="180000" bIns="0" numCol="1" spcCol="0" rtlCol="0" fromWordArt="0" anchor="ctr" anchorCtr="0" forceAA="0" compatLnSpc="1">
            <a:prstTxWarp prst="textNoShape">
              <a:avLst/>
            </a:prstTxWarp>
            <a:noAutofit/>
          </a:bodyPr>
          <a:lstStyle/>
          <a:p>
            <a:pPr algn="ctr"/>
            <a:r>
              <a:rPr lang="en-US" sz="1100" kern="700" spc="100" dirty="0">
                <a:solidFill>
                  <a:schemeClr val="bg1"/>
                </a:solidFill>
                <a:latin typeface="Questrial"/>
              </a:rPr>
              <a:t>Care Coordination</a:t>
            </a:r>
            <a:endParaRPr lang="en-GB" sz="1100" kern="700" spc="100" dirty="0">
              <a:solidFill>
                <a:schemeClr val="bg1"/>
              </a:solidFill>
              <a:latin typeface="Questrial"/>
              <a:cs typeface="Century Gothic"/>
            </a:endParaRPr>
          </a:p>
        </p:txBody>
      </p:sp>
      <p:grpSp>
        <p:nvGrpSpPr>
          <p:cNvPr id="12" name="グループ化 11">
            <a:extLst>
              <a:ext uri="{FF2B5EF4-FFF2-40B4-BE49-F238E27FC236}">
                <a16:creationId xmlns:a16="http://schemas.microsoft.com/office/drawing/2014/main" id="{5C3C64CF-B948-46A0-A236-0A01D8495E27}"/>
              </a:ext>
            </a:extLst>
          </p:cNvPr>
          <p:cNvGrpSpPr/>
          <p:nvPr/>
        </p:nvGrpSpPr>
        <p:grpSpPr>
          <a:xfrm>
            <a:off x="1540932" y="2057954"/>
            <a:ext cx="504825" cy="463550"/>
            <a:chOff x="1848908" y="3105150"/>
            <a:chExt cx="504825" cy="463550"/>
          </a:xfrm>
        </p:grpSpPr>
        <p:sp>
          <p:nvSpPr>
            <p:cNvPr id="8" name="Oval 7"/>
            <p:cNvSpPr/>
            <p:nvPr/>
          </p:nvSpPr>
          <p:spPr>
            <a:xfrm>
              <a:off x="1917700" y="3162300"/>
              <a:ext cx="381000" cy="342900"/>
            </a:xfrm>
            <a:prstGeom prst="ellipse">
              <a:avLst/>
            </a:prstGeom>
            <a:noFill/>
            <a:ln w="38100">
              <a:solidFill>
                <a:srgbClr val="FF0000"/>
              </a:solid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latin typeface="Questrial"/>
              </a:endParaRPr>
            </a:p>
          </p:txBody>
        </p:sp>
        <p:cxnSp>
          <p:nvCxnSpPr>
            <p:cNvPr id="11" name="Straight Connector 10"/>
            <p:cNvCxnSpPr/>
            <p:nvPr/>
          </p:nvCxnSpPr>
          <p:spPr>
            <a:xfrm>
              <a:off x="2108200" y="3105150"/>
              <a:ext cx="0" cy="1143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55308" y="3321050"/>
              <a:ext cx="984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09600" y="3454400"/>
              <a:ext cx="0" cy="1143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48908" y="3321050"/>
              <a:ext cx="984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8360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DAE02806-DADE-45EE-AE11-AFB7214949B4}"/>
              </a:ext>
            </a:extLst>
          </p:cNvPr>
          <p:cNvGrpSpPr/>
          <p:nvPr/>
        </p:nvGrpSpPr>
        <p:grpSpPr>
          <a:xfrm>
            <a:off x="138470" y="709382"/>
            <a:ext cx="8860519" cy="3965562"/>
            <a:chOff x="135856" y="790511"/>
            <a:chExt cx="8860519" cy="3965562"/>
          </a:xfrm>
        </p:grpSpPr>
        <p:sp>
          <p:nvSpPr>
            <p:cNvPr id="140" name="テキスト ボックス 139"/>
            <p:cNvSpPr txBox="1"/>
            <p:nvPr/>
          </p:nvSpPr>
          <p:spPr>
            <a:xfrm>
              <a:off x="941740" y="1259400"/>
              <a:ext cx="8054630" cy="3046234"/>
            </a:xfrm>
            <a:prstGeom prst="rect">
              <a:avLst/>
            </a:prstGeom>
            <a:solidFill>
              <a:sysClr val="window" lastClr="FFFFFF"/>
            </a:solidFill>
            <a:ln w="6350">
              <a:solidFill>
                <a:sysClr val="window" lastClr="FFFFFF">
                  <a:lumMod val="50000"/>
                </a:sysClr>
              </a:solidFill>
            </a:ln>
            <a:effectLst/>
          </p:spPr>
          <p:txBody>
            <a:bodyPr lIns="36000" rIns="36000"/>
            <a:lstStyle/>
            <a:p>
              <a:pPr marL="171446" indent="-171446" defTabSz="914378" eaLnBrk="0" fontAlgn="base" hangingPunct="0">
                <a:spcBef>
                  <a:spcPct val="0"/>
                </a:spcBef>
                <a:spcAft>
                  <a:spcPct val="0"/>
                </a:spcAft>
                <a:buClr>
                  <a:srgbClr val="37796C"/>
                </a:buClr>
                <a:buFont typeface="Arial" panose="020B0604020202020204" pitchFamily="34" charset="0"/>
                <a:buChar char="•"/>
                <a:defRPr/>
              </a:pPr>
              <a:endParaRPr lang="ja-JP" altLang="en-US" sz="1000" dirty="0">
                <a:latin typeface="Questrial"/>
                <a:cs typeface="メイリオ" panose="020B0604030504040204" pitchFamily="50" charset="-128"/>
              </a:endParaRPr>
            </a:p>
          </p:txBody>
        </p:sp>
        <p:sp>
          <p:nvSpPr>
            <p:cNvPr id="141" name="正方形/長方形 140"/>
            <p:cNvSpPr/>
            <p:nvPr/>
          </p:nvSpPr>
          <p:spPr bwMode="auto">
            <a:xfrm>
              <a:off x="6424947" y="1403471"/>
              <a:ext cx="2571424" cy="2897041"/>
            </a:xfrm>
            <a:prstGeom prst="rect">
              <a:avLst/>
            </a:prstGeom>
            <a:solidFill>
              <a:schemeClr val="accent5">
                <a:lumMod val="20000"/>
                <a:lumOff val="80000"/>
              </a:schemeClr>
            </a:solidFill>
            <a:ln w="9525" cap="flat" cmpd="sng" algn="ctr">
              <a:solidFill>
                <a:sysClr val="window" lastClr="FFFFFF">
                  <a:lumMod val="65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defRPr/>
              </a:pPr>
              <a:r>
                <a:rPr lang="en-US" altLang="ja-JP" sz="1050" b="1" dirty="0">
                  <a:solidFill>
                    <a:srgbClr val="3C3C3B"/>
                  </a:solidFill>
                  <a:latin typeface="Questrial"/>
                </a:rPr>
                <a:t>Provides the analytics service by Teradata to send back the result after receiving the data from them.</a:t>
              </a:r>
              <a:endParaRPr kumimoji="1" lang="ja-JP" altLang="en-US" sz="1050" b="1" dirty="0">
                <a:solidFill>
                  <a:srgbClr val="3C3C3B"/>
                </a:solidFill>
                <a:latin typeface="Questrial"/>
              </a:endParaRPr>
            </a:p>
          </p:txBody>
        </p:sp>
        <p:sp>
          <p:nvSpPr>
            <p:cNvPr id="142" name="テキスト ボックス 141"/>
            <p:cNvSpPr txBox="1"/>
            <p:nvPr/>
          </p:nvSpPr>
          <p:spPr>
            <a:xfrm>
              <a:off x="941744" y="790511"/>
              <a:ext cx="8054631" cy="430887"/>
            </a:xfrm>
            <a:prstGeom prst="rect">
              <a:avLst/>
            </a:prstGeom>
            <a:solidFill>
              <a:sysClr val="window" lastClr="FFFFFF"/>
            </a:solidFill>
            <a:ln w="6350">
              <a:solidFill>
                <a:sysClr val="window" lastClr="FFFFFF">
                  <a:lumMod val="50000"/>
                </a:sysClr>
              </a:solidFill>
            </a:ln>
            <a:effectLst/>
          </p:spPr>
          <p:txBody>
            <a:bodyPr lIns="36000" rIns="36000"/>
            <a:lstStyle/>
            <a:p>
              <a:pPr indent="-95248" defTabSz="914378">
                <a:defRPr/>
              </a:pPr>
              <a:r>
                <a:rPr lang="en-US" altLang="ja-JP" sz="1050" dirty="0">
                  <a:solidFill>
                    <a:srgbClr val="3C3C3B"/>
                  </a:solidFill>
                  <a:latin typeface="Questrial"/>
                </a:rPr>
                <a:t>To identify the fault cause automatically using DTC and sensor data (Time series form) in order for the mechanics in dealer to fix the vehicle immediately even with less skill and experience.</a:t>
              </a:r>
            </a:p>
          </p:txBody>
        </p:sp>
        <p:sp>
          <p:nvSpPr>
            <p:cNvPr id="143" name="テキスト ボックス 142"/>
            <p:cNvSpPr txBox="1"/>
            <p:nvPr/>
          </p:nvSpPr>
          <p:spPr>
            <a:xfrm>
              <a:off x="941744" y="4338012"/>
              <a:ext cx="8054631" cy="418060"/>
            </a:xfrm>
            <a:prstGeom prst="rect">
              <a:avLst/>
            </a:prstGeom>
            <a:solidFill>
              <a:sysClr val="window" lastClr="FFFFFF"/>
            </a:solidFill>
            <a:ln w="6350">
              <a:solidFill>
                <a:sysClr val="window" lastClr="FFFFFF">
                  <a:lumMod val="50000"/>
                </a:sysClr>
              </a:solidFill>
            </a:ln>
            <a:effectLst/>
          </p:spPr>
          <p:txBody>
            <a:bodyPr lIns="36000" rIns="36000"/>
            <a:lstStyle>
              <a:defPPr>
                <a:defRPr lang="en-US"/>
              </a:defPPr>
              <a:lvl1pPr indent="-95250">
                <a:defRPr sz="1000"/>
              </a:lvl1pPr>
            </a:lstStyle>
            <a:p>
              <a:pPr marL="76198" indent="-171446" defTabSz="914378">
                <a:buFont typeface="Arial" panose="020B0604020202020204" pitchFamily="34" charset="0"/>
                <a:buChar char="•"/>
                <a:defRPr/>
              </a:pPr>
              <a:r>
                <a:rPr lang="en-US" altLang="ja-JP" sz="1050" dirty="0">
                  <a:solidFill>
                    <a:srgbClr val="3C3C3B"/>
                  </a:solidFill>
                  <a:latin typeface="Questrial"/>
                </a:rPr>
                <a:t>Reduce the vehicle downtime. (Can be fixed immediately after receiving the analytics result by dealers.)</a:t>
              </a:r>
            </a:p>
            <a:p>
              <a:pPr marL="76198" indent="-171446" defTabSz="914378">
                <a:buFont typeface="Arial" panose="020B0604020202020204" pitchFamily="34" charset="0"/>
                <a:buChar char="•"/>
                <a:defRPr/>
              </a:pPr>
              <a:r>
                <a:rPr lang="en-US" altLang="ja-JP" sz="1050" dirty="0">
                  <a:solidFill>
                    <a:srgbClr val="3C3C3B"/>
                  </a:solidFill>
                  <a:latin typeface="Questrial"/>
                </a:rPr>
                <a:t>Increase the repair success rate (avoid repeated fixing) with higher customer satisfaction and loyalty.</a:t>
              </a:r>
              <a:endParaRPr lang="ja-JP" altLang="en-US" sz="1050" dirty="0">
                <a:solidFill>
                  <a:srgbClr val="3C3C3B"/>
                </a:solidFill>
                <a:latin typeface="Questrial"/>
              </a:endParaRPr>
            </a:p>
          </p:txBody>
        </p:sp>
        <p:sp>
          <p:nvSpPr>
            <p:cNvPr id="144" name="正方形/長方形 143"/>
            <p:cNvSpPr/>
            <p:nvPr/>
          </p:nvSpPr>
          <p:spPr>
            <a:xfrm>
              <a:off x="135860" y="4338012"/>
              <a:ext cx="792763" cy="418061"/>
            </a:xfrm>
            <a:prstGeom prst="rect">
              <a:avLst/>
            </a:prstGeom>
            <a:solidFill>
              <a:sysClr val="window" lastClr="FFFFFF">
                <a:lumMod val="50000"/>
              </a:sysClr>
            </a:solidFill>
            <a:ln w="9525">
              <a:solidFill>
                <a:sysClr val="window" lastClr="FFFFFF">
                  <a:lumMod val="50000"/>
                </a:sysClr>
              </a:solidFill>
              <a:miter lim="800000"/>
              <a:headEnd/>
              <a:tailEnd/>
            </a:ln>
            <a:effectLst/>
          </p:spPr>
          <p:txBody>
            <a:bodyPr wrap="square" tIns="91440" bIns="91440" rtlCol="0" anchor="ctr">
              <a:prstTxWarp prst="textNoShape">
                <a:avLst/>
              </a:prstTxWarp>
              <a:noAutofit/>
            </a:bodyPr>
            <a:lstStyle/>
            <a:p>
              <a:pPr algn="ctr" defTabSz="914378">
                <a:defRPr/>
              </a:pPr>
              <a:r>
                <a:rPr lang="en-US" sz="1100" dirty="0">
                  <a:solidFill>
                    <a:prstClr val="white"/>
                  </a:solidFill>
                  <a:latin typeface="Questrial"/>
                </a:rPr>
                <a:t>Business Value</a:t>
              </a:r>
            </a:p>
          </p:txBody>
        </p:sp>
        <p:sp>
          <p:nvSpPr>
            <p:cNvPr id="145" name="正方形/長方形 144"/>
            <p:cNvSpPr/>
            <p:nvPr/>
          </p:nvSpPr>
          <p:spPr>
            <a:xfrm>
              <a:off x="135860" y="1259399"/>
              <a:ext cx="792763" cy="3046102"/>
            </a:xfrm>
            <a:prstGeom prst="rect">
              <a:avLst/>
            </a:prstGeom>
            <a:solidFill>
              <a:sysClr val="window" lastClr="FFFFFF">
                <a:lumMod val="50000"/>
              </a:sysClr>
            </a:solidFill>
            <a:ln w="9525">
              <a:solidFill>
                <a:sysClr val="window" lastClr="FFFFFF">
                  <a:lumMod val="50000"/>
                </a:sysClr>
              </a:solidFill>
              <a:miter lim="800000"/>
              <a:headEnd/>
              <a:tailEnd/>
            </a:ln>
            <a:effectLst/>
          </p:spPr>
          <p:txBody>
            <a:bodyPr wrap="square" tIns="91440" bIns="91440" rtlCol="0" anchor="ctr">
              <a:prstTxWarp prst="textNoShape">
                <a:avLst/>
              </a:prstTxWarp>
              <a:noAutofit/>
            </a:bodyPr>
            <a:lstStyle/>
            <a:p>
              <a:pPr algn="ctr" defTabSz="914378">
                <a:defRPr/>
              </a:pPr>
              <a:r>
                <a:rPr lang="en-US" sz="1100" dirty="0">
                  <a:solidFill>
                    <a:prstClr val="white"/>
                  </a:solidFill>
                  <a:latin typeface="Questrial"/>
                </a:rPr>
                <a:t>Data and Analytics</a:t>
              </a:r>
            </a:p>
          </p:txBody>
        </p:sp>
        <p:sp>
          <p:nvSpPr>
            <p:cNvPr id="146" name="テキスト ボックス 145"/>
            <p:cNvSpPr txBox="1"/>
            <p:nvPr/>
          </p:nvSpPr>
          <p:spPr>
            <a:xfrm>
              <a:off x="135856" y="790516"/>
              <a:ext cx="792761" cy="430887"/>
            </a:xfrm>
            <a:prstGeom prst="rect">
              <a:avLst/>
            </a:prstGeom>
            <a:solidFill>
              <a:sysClr val="window" lastClr="FFFFFF">
                <a:lumMod val="50000"/>
              </a:sysClr>
            </a:solidFill>
            <a:ln w="9525">
              <a:solidFill>
                <a:sysClr val="window" lastClr="FFFFFF">
                  <a:lumMod val="50000"/>
                </a:sysClr>
              </a:solidFill>
              <a:miter lim="800000"/>
              <a:headEnd/>
              <a:tailEnd/>
            </a:ln>
            <a:effectLst/>
          </p:spPr>
          <p:txBody>
            <a:bodyPr wrap="square" tIns="91440" bIns="91440" rtlCol="0" anchor="ctr">
              <a:prstTxWarp prst="textNoShape">
                <a:avLst/>
              </a:prstTxWarp>
              <a:noAutofit/>
            </a:bodyPr>
            <a:lstStyle>
              <a:defPPr>
                <a:defRPr lang="en-US"/>
              </a:defPPr>
              <a:lvl1pPr algn="ctr">
                <a:defRPr sz="1100" kern="0">
                  <a:solidFill>
                    <a:prstClr val="white"/>
                  </a:solidFill>
                </a:defRPr>
              </a:lvl1pPr>
            </a:lstStyle>
            <a:p>
              <a:pPr defTabSz="914378">
                <a:defRPr/>
              </a:pPr>
              <a:r>
                <a:rPr lang="en-US" dirty="0">
                  <a:latin typeface="Questrial"/>
                </a:rPr>
                <a:t>Purpose</a:t>
              </a:r>
            </a:p>
          </p:txBody>
        </p:sp>
        <p:sp>
          <p:nvSpPr>
            <p:cNvPr id="147" name="正方形/長方形 146"/>
            <p:cNvSpPr/>
            <p:nvPr/>
          </p:nvSpPr>
          <p:spPr bwMode="auto">
            <a:xfrm>
              <a:off x="3858402" y="1403471"/>
              <a:ext cx="2553958" cy="2897041"/>
            </a:xfrm>
            <a:prstGeom prst="rect">
              <a:avLst/>
            </a:prstGeom>
            <a:solidFill>
              <a:srgbClr val="FFFFCC"/>
            </a:solidFill>
            <a:ln w="9525" cap="flat" cmpd="sng" algn="ctr">
              <a:solidFill>
                <a:sysClr val="window" lastClr="FFFFFF">
                  <a:lumMod val="65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defRPr/>
              </a:pPr>
              <a:endParaRPr lang="en-US" sz="1050" b="1" dirty="0">
                <a:solidFill>
                  <a:srgbClr val="3C3C3B"/>
                </a:solidFill>
                <a:latin typeface="Questrial"/>
                <a:cs typeface="Arial" pitchFamily="34" charset="0"/>
              </a:endParaRPr>
            </a:p>
          </p:txBody>
        </p:sp>
        <p:sp>
          <p:nvSpPr>
            <p:cNvPr id="148" name="正方形/長方形 147"/>
            <p:cNvSpPr/>
            <p:nvPr/>
          </p:nvSpPr>
          <p:spPr bwMode="auto">
            <a:xfrm>
              <a:off x="948028" y="1403471"/>
              <a:ext cx="2905334" cy="2897041"/>
            </a:xfrm>
            <a:prstGeom prst="rect">
              <a:avLst/>
            </a:prstGeom>
            <a:solidFill>
              <a:srgbClr val="FFFFCC">
                <a:alpha val="65000"/>
              </a:srgbClr>
            </a:solidFill>
            <a:ln w="9525" cap="flat" cmpd="sng" algn="ctr">
              <a:solidFill>
                <a:sysClr val="window" lastClr="FFFFFF">
                  <a:lumMod val="65000"/>
                </a:sys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defRPr/>
              </a:pPr>
              <a:endParaRPr lang="en-US" sz="1050" b="1" dirty="0">
                <a:solidFill>
                  <a:srgbClr val="3C3C3B"/>
                </a:solidFill>
                <a:latin typeface="Questrial"/>
                <a:cs typeface="Arial" pitchFamily="34" charset="0"/>
              </a:endParaRPr>
            </a:p>
          </p:txBody>
        </p:sp>
        <p:grpSp>
          <p:nvGrpSpPr>
            <p:cNvPr id="149" name="グループ化 148"/>
            <p:cNvGrpSpPr/>
            <p:nvPr/>
          </p:nvGrpSpPr>
          <p:grpSpPr>
            <a:xfrm>
              <a:off x="5797538" y="3674942"/>
              <a:ext cx="503650" cy="384917"/>
              <a:chOff x="8259169" y="5212162"/>
              <a:chExt cx="563000" cy="550064"/>
            </a:xfrm>
          </p:grpSpPr>
          <p:grpSp>
            <p:nvGrpSpPr>
              <p:cNvPr id="150" name="グループ化 149"/>
              <p:cNvGrpSpPr/>
              <p:nvPr/>
            </p:nvGrpSpPr>
            <p:grpSpPr>
              <a:xfrm>
                <a:off x="8259169" y="5212162"/>
                <a:ext cx="561965" cy="550064"/>
                <a:chOff x="328588" y="1371611"/>
                <a:chExt cx="1123930" cy="1100127"/>
              </a:xfrm>
            </p:grpSpPr>
            <p:sp>
              <p:nvSpPr>
                <p:cNvPr id="152" name="正方形/長方形 151"/>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53" name="直線コネクタ 152"/>
                <p:cNvCxnSpPr/>
                <p:nvPr/>
              </p:nvCxnSpPr>
              <p:spPr>
                <a:xfrm>
                  <a:off x="466681" y="1371611"/>
                  <a:ext cx="0" cy="1080000"/>
                </a:xfrm>
                <a:prstGeom prst="line">
                  <a:avLst/>
                </a:prstGeom>
                <a:noFill/>
                <a:ln w="31750" cap="flat" cmpd="sng" algn="ctr">
                  <a:solidFill>
                    <a:srgbClr val="EC881D"/>
                  </a:solidFill>
                  <a:prstDash val="solid"/>
                </a:ln>
                <a:effectLst/>
              </p:spPr>
            </p:cxnSp>
            <p:cxnSp>
              <p:nvCxnSpPr>
                <p:cNvPr id="154" name="直線コネクタ 153"/>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55" name="直線コネクタ 154"/>
                <p:cNvCxnSpPr/>
                <p:nvPr/>
              </p:nvCxnSpPr>
              <p:spPr>
                <a:xfrm rot="5400000">
                  <a:off x="890553" y="1624027"/>
                  <a:ext cx="0" cy="1123930"/>
                </a:xfrm>
                <a:prstGeom prst="line">
                  <a:avLst/>
                </a:prstGeom>
                <a:noFill/>
                <a:ln w="31750" cap="flat" cmpd="sng" algn="ctr">
                  <a:solidFill>
                    <a:srgbClr val="EC881D"/>
                  </a:solidFill>
                  <a:prstDash val="solid"/>
                </a:ln>
                <a:effectLst/>
              </p:spPr>
            </p:cxnSp>
          </p:grpSp>
          <p:cxnSp>
            <p:nvCxnSpPr>
              <p:cNvPr id="151" name="直線コネクタ 150"/>
              <p:cNvCxnSpPr/>
              <p:nvPr/>
            </p:nvCxnSpPr>
            <p:spPr>
              <a:xfrm>
                <a:off x="8354169" y="5487194"/>
                <a:ext cx="468000" cy="0"/>
              </a:xfrm>
              <a:prstGeom prst="line">
                <a:avLst/>
              </a:prstGeom>
              <a:noFill/>
              <a:ln w="28575" cap="flat" cmpd="sng" algn="ctr">
                <a:solidFill>
                  <a:srgbClr val="3C3C3B">
                    <a:lumMod val="75000"/>
                  </a:srgbClr>
                </a:solidFill>
                <a:prstDash val="solid"/>
              </a:ln>
              <a:effectLst/>
            </p:spPr>
          </p:cxnSp>
        </p:grpSp>
        <p:grpSp>
          <p:nvGrpSpPr>
            <p:cNvPr id="156" name="グループ化 155"/>
            <p:cNvGrpSpPr/>
            <p:nvPr/>
          </p:nvGrpSpPr>
          <p:grpSpPr>
            <a:xfrm>
              <a:off x="5503237" y="3601653"/>
              <a:ext cx="502724" cy="384917"/>
              <a:chOff x="328588" y="1371611"/>
              <a:chExt cx="1123930" cy="1100127"/>
            </a:xfrm>
          </p:grpSpPr>
          <p:sp>
            <p:nvSpPr>
              <p:cNvPr id="157" name="正方形/長方形 156"/>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58" name="直線コネクタ 157"/>
              <p:cNvCxnSpPr/>
              <p:nvPr/>
            </p:nvCxnSpPr>
            <p:spPr>
              <a:xfrm>
                <a:off x="466681" y="1371611"/>
                <a:ext cx="0" cy="1080000"/>
              </a:xfrm>
              <a:prstGeom prst="line">
                <a:avLst/>
              </a:prstGeom>
              <a:noFill/>
              <a:ln w="31750" cap="flat" cmpd="sng" algn="ctr">
                <a:solidFill>
                  <a:srgbClr val="EC881D"/>
                </a:solidFill>
                <a:prstDash val="solid"/>
              </a:ln>
              <a:effectLst/>
            </p:spPr>
          </p:cxnSp>
          <p:sp>
            <p:nvSpPr>
              <p:cNvPr id="159" name="フリーフォーム 158"/>
              <p:cNvSpPr/>
              <p:nvPr/>
            </p:nvSpPr>
            <p:spPr>
              <a:xfrm>
                <a:off x="485751" y="1371611"/>
                <a:ext cx="828675" cy="828675"/>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9206" h="1243012">
                    <a:moveTo>
                      <a:pt x="0" y="1243012"/>
                    </a:moveTo>
                    <a:cubicBezTo>
                      <a:pt x="702468" y="852486"/>
                      <a:pt x="445531" y="707230"/>
                      <a:pt x="798670" y="628649"/>
                    </a:cubicBezTo>
                    <a:cubicBezTo>
                      <a:pt x="1151809" y="550068"/>
                      <a:pt x="1799509" y="792955"/>
                      <a:pt x="2118835" y="771524"/>
                    </a:cubicBezTo>
                    <a:cubicBezTo>
                      <a:pt x="2438161" y="750093"/>
                      <a:pt x="2500908" y="483393"/>
                      <a:pt x="2714625" y="500062"/>
                    </a:cubicBezTo>
                    <a:cubicBezTo>
                      <a:pt x="2928343" y="516731"/>
                      <a:pt x="3227309" y="869155"/>
                      <a:pt x="3401140" y="871536"/>
                    </a:cubicBezTo>
                    <a:cubicBezTo>
                      <a:pt x="3574971" y="873917"/>
                      <a:pt x="3570208" y="576261"/>
                      <a:pt x="3757612" y="514349"/>
                    </a:cubicBezTo>
                    <a:cubicBezTo>
                      <a:pt x="3945016" y="452437"/>
                      <a:pt x="4305296" y="585787"/>
                      <a:pt x="4525562" y="500062"/>
                    </a:cubicBezTo>
                    <a:cubicBezTo>
                      <a:pt x="4745828" y="414337"/>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60" name="直線コネクタ 159"/>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61" name="直線コネクタ 160"/>
              <p:cNvCxnSpPr/>
              <p:nvPr/>
            </p:nvCxnSpPr>
            <p:spPr>
              <a:xfrm rot="5400000">
                <a:off x="890553" y="1624027"/>
                <a:ext cx="0" cy="1123930"/>
              </a:xfrm>
              <a:prstGeom prst="line">
                <a:avLst/>
              </a:prstGeom>
              <a:noFill/>
              <a:ln w="31750" cap="flat" cmpd="sng" algn="ctr">
                <a:solidFill>
                  <a:srgbClr val="EC881D"/>
                </a:solidFill>
                <a:prstDash val="solid"/>
              </a:ln>
              <a:effectLst/>
            </p:spPr>
          </p:cxnSp>
        </p:grpSp>
        <p:grpSp>
          <p:nvGrpSpPr>
            <p:cNvPr id="162" name="グループ化 161"/>
            <p:cNvGrpSpPr/>
            <p:nvPr/>
          </p:nvGrpSpPr>
          <p:grpSpPr>
            <a:xfrm>
              <a:off x="5676293" y="2371140"/>
              <a:ext cx="501875" cy="423359"/>
              <a:chOff x="7715805" y="3171206"/>
              <a:chExt cx="1123930" cy="1111639"/>
            </a:xfrm>
          </p:grpSpPr>
          <p:grpSp>
            <p:nvGrpSpPr>
              <p:cNvPr id="163" name="グループ化 162"/>
              <p:cNvGrpSpPr/>
              <p:nvPr/>
            </p:nvGrpSpPr>
            <p:grpSpPr>
              <a:xfrm>
                <a:off x="7715805" y="3171206"/>
                <a:ext cx="1123930" cy="1111639"/>
                <a:chOff x="328588" y="1371611"/>
                <a:chExt cx="1123930" cy="1111639"/>
              </a:xfrm>
            </p:grpSpPr>
            <p:sp>
              <p:nvSpPr>
                <p:cNvPr id="166" name="正方形/長方形 165"/>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67" name="直線コネクタ 166"/>
                <p:cNvCxnSpPr/>
                <p:nvPr/>
              </p:nvCxnSpPr>
              <p:spPr>
                <a:xfrm>
                  <a:off x="466681" y="1371611"/>
                  <a:ext cx="0" cy="1080000"/>
                </a:xfrm>
                <a:prstGeom prst="line">
                  <a:avLst/>
                </a:prstGeom>
                <a:noFill/>
                <a:ln w="31750" cap="flat" cmpd="sng" algn="ctr">
                  <a:solidFill>
                    <a:srgbClr val="EC881D"/>
                  </a:solidFill>
                  <a:prstDash val="solid"/>
                </a:ln>
                <a:effectLst/>
              </p:spPr>
            </p:cxnSp>
            <p:sp>
              <p:nvSpPr>
                <p:cNvPr id="168" name="フリーフォーム 167"/>
                <p:cNvSpPr/>
                <p:nvPr/>
              </p:nvSpPr>
              <p:spPr>
                <a:xfrm>
                  <a:off x="485751" y="1620519"/>
                  <a:ext cx="828675" cy="336871"/>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9206" h="1243012">
                      <a:moveTo>
                        <a:pt x="0" y="1243012"/>
                      </a:moveTo>
                      <a:cubicBezTo>
                        <a:pt x="702468" y="852486"/>
                        <a:pt x="445531" y="707230"/>
                        <a:pt x="798670" y="628649"/>
                      </a:cubicBezTo>
                      <a:cubicBezTo>
                        <a:pt x="1151809" y="550068"/>
                        <a:pt x="1799509" y="792955"/>
                        <a:pt x="2118835" y="771524"/>
                      </a:cubicBezTo>
                      <a:cubicBezTo>
                        <a:pt x="2438161" y="750093"/>
                        <a:pt x="2500908" y="483393"/>
                        <a:pt x="2714625" y="500062"/>
                      </a:cubicBezTo>
                      <a:cubicBezTo>
                        <a:pt x="2928343" y="516731"/>
                        <a:pt x="3227309" y="869155"/>
                        <a:pt x="3401140" y="871536"/>
                      </a:cubicBezTo>
                      <a:cubicBezTo>
                        <a:pt x="3574971" y="873917"/>
                        <a:pt x="3570208" y="576261"/>
                        <a:pt x="3757612" y="514349"/>
                      </a:cubicBezTo>
                      <a:cubicBezTo>
                        <a:pt x="3945016" y="452437"/>
                        <a:pt x="4305296" y="585787"/>
                        <a:pt x="4525562" y="500062"/>
                      </a:cubicBezTo>
                      <a:cubicBezTo>
                        <a:pt x="4745828" y="414337"/>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69" name="直線コネクタ 168"/>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70" name="直線コネクタ 169"/>
                <p:cNvCxnSpPr/>
                <p:nvPr/>
              </p:nvCxnSpPr>
              <p:spPr>
                <a:xfrm rot="5400000">
                  <a:off x="890553" y="1624027"/>
                  <a:ext cx="0" cy="1123930"/>
                </a:xfrm>
                <a:prstGeom prst="line">
                  <a:avLst/>
                </a:prstGeom>
                <a:noFill/>
                <a:ln w="31750" cap="flat" cmpd="sng" algn="ctr">
                  <a:solidFill>
                    <a:srgbClr val="EC881D"/>
                  </a:solidFill>
                  <a:prstDash val="solid"/>
                </a:ln>
                <a:effectLst/>
              </p:spPr>
            </p:cxnSp>
            <p:sp>
              <p:nvSpPr>
                <p:cNvPr id="171" name="テキスト ボックス 170"/>
                <p:cNvSpPr txBox="1"/>
                <p:nvPr/>
              </p:nvSpPr>
              <p:spPr>
                <a:xfrm>
                  <a:off x="728632" y="2214540"/>
                  <a:ext cx="146" cy="268710"/>
                </a:xfrm>
                <a:prstGeom prst="rect">
                  <a:avLst/>
                </a:prstGeom>
                <a:solidFill>
                  <a:sysClr val="window" lastClr="FFFFFF"/>
                </a:solidFill>
              </p:spPr>
              <p:txBody>
                <a:bodyPr wrap="none" lIns="0" tIns="0" rIns="0" bIns="0" rtlCol="0">
                  <a:spAutoFit/>
                </a:bodyPr>
                <a:lstStyle/>
                <a:p>
                  <a:pPr defTabSz="914378">
                    <a:lnSpc>
                      <a:spcPct val="95000"/>
                    </a:lnSpc>
                    <a:spcBef>
                      <a:spcPts val="400"/>
                    </a:spcBef>
                    <a:defRPr/>
                  </a:pPr>
                  <a:endParaRPr kumimoji="1" lang="ja-JP" altLang="en-US" sz="700" dirty="0">
                    <a:solidFill>
                      <a:srgbClr val="002060"/>
                    </a:solidFill>
                    <a:latin typeface="Questrial"/>
                    <a:cs typeface="Arial" pitchFamily="34" charset="0"/>
                  </a:endParaRPr>
                </a:p>
              </p:txBody>
            </p:sp>
          </p:grpSp>
          <p:cxnSp>
            <p:nvCxnSpPr>
              <p:cNvPr id="164" name="直線コネクタ 163"/>
              <p:cNvCxnSpPr/>
              <p:nvPr/>
            </p:nvCxnSpPr>
            <p:spPr>
              <a:xfrm rot="5400000" flipV="1">
                <a:off x="8325375" y="3290258"/>
                <a:ext cx="0" cy="936000"/>
              </a:xfrm>
              <a:prstGeom prst="line">
                <a:avLst/>
              </a:prstGeom>
              <a:noFill/>
              <a:ln w="12700" cap="flat" cmpd="sng" algn="ctr">
                <a:solidFill>
                  <a:sysClr val="window" lastClr="FFFFFF">
                    <a:lumMod val="50000"/>
                  </a:sysClr>
                </a:solidFill>
                <a:prstDash val="sysDot"/>
              </a:ln>
              <a:effectLst/>
            </p:spPr>
          </p:cxnSp>
          <p:cxnSp>
            <p:nvCxnSpPr>
              <p:cNvPr id="165" name="直線コネクタ 164"/>
              <p:cNvCxnSpPr/>
              <p:nvPr/>
            </p:nvCxnSpPr>
            <p:spPr>
              <a:xfrm rot="5400000" flipV="1">
                <a:off x="8349183" y="2928290"/>
                <a:ext cx="0" cy="936000"/>
              </a:xfrm>
              <a:prstGeom prst="line">
                <a:avLst/>
              </a:prstGeom>
              <a:noFill/>
              <a:ln w="12700" cap="flat" cmpd="sng" algn="ctr">
                <a:solidFill>
                  <a:sysClr val="window" lastClr="FFFFFF">
                    <a:lumMod val="50000"/>
                  </a:sysClr>
                </a:solidFill>
                <a:prstDash val="sysDot"/>
              </a:ln>
              <a:effectLst/>
            </p:spPr>
          </p:cxnSp>
        </p:grpSp>
        <p:grpSp>
          <p:nvGrpSpPr>
            <p:cNvPr id="172" name="グループ化 171"/>
            <p:cNvGrpSpPr/>
            <p:nvPr/>
          </p:nvGrpSpPr>
          <p:grpSpPr>
            <a:xfrm>
              <a:off x="5352895" y="2284055"/>
              <a:ext cx="502724" cy="384917"/>
              <a:chOff x="328588" y="1371611"/>
              <a:chExt cx="1123930" cy="1100127"/>
            </a:xfrm>
          </p:grpSpPr>
          <p:sp>
            <p:nvSpPr>
              <p:cNvPr id="173" name="正方形/長方形 172"/>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74" name="直線コネクタ 173"/>
              <p:cNvCxnSpPr/>
              <p:nvPr/>
            </p:nvCxnSpPr>
            <p:spPr>
              <a:xfrm>
                <a:off x="466681" y="1371611"/>
                <a:ext cx="0" cy="1080000"/>
              </a:xfrm>
              <a:prstGeom prst="line">
                <a:avLst/>
              </a:prstGeom>
              <a:noFill/>
              <a:ln w="31750" cap="flat" cmpd="sng" algn="ctr">
                <a:solidFill>
                  <a:srgbClr val="EC881D"/>
                </a:solidFill>
                <a:prstDash val="solid"/>
              </a:ln>
              <a:effectLst/>
            </p:spPr>
          </p:cxnSp>
          <p:sp>
            <p:nvSpPr>
              <p:cNvPr id="175" name="フリーフォーム 174"/>
              <p:cNvSpPr/>
              <p:nvPr/>
            </p:nvSpPr>
            <p:spPr>
              <a:xfrm>
                <a:off x="485751" y="1620519"/>
                <a:ext cx="828675" cy="336871"/>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9206" h="1243012">
                    <a:moveTo>
                      <a:pt x="0" y="1243012"/>
                    </a:moveTo>
                    <a:cubicBezTo>
                      <a:pt x="702468" y="852486"/>
                      <a:pt x="445531" y="707230"/>
                      <a:pt x="798670" y="628649"/>
                    </a:cubicBezTo>
                    <a:cubicBezTo>
                      <a:pt x="1151809" y="550068"/>
                      <a:pt x="1799509" y="792955"/>
                      <a:pt x="2118835" y="771524"/>
                    </a:cubicBezTo>
                    <a:cubicBezTo>
                      <a:pt x="2438161" y="750093"/>
                      <a:pt x="2500908" y="483393"/>
                      <a:pt x="2714625" y="500062"/>
                    </a:cubicBezTo>
                    <a:cubicBezTo>
                      <a:pt x="2928343" y="516731"/>
                      <a:pt x="3227309" y="869155"/>
                      <a:pt x="3401140" y="871536"/>
                    </a:cubicBezTo>
                    <a:cubicBezTo>
                      <a:pt x="3574971" y="873917"/>
                      <a:pt x="3570208" y="576261"/>
                      <a:pt x="3757612" y="514349"/>
                    </a:cubicBezTo>
                    <a:cubicBezTo>
                      <a:pt x="3945016" y="452437"/>
                      <a:pt x="4305296" y="585787"/>
                      <a:pt x="4525562" y="500062"/>
                    </a:cubicBezTo>
                    <a:cubicBezTo>
                      <a:pt x="4745828" y="414337"/>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76" name="直線コネクタ 175"/>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77" name="直線コネクタ 176"/>
              <p:cNvCxnSpPr/>
              <p:nvPr/>
            </p:nvCxnSpPr>
            <p:spPr>
              <a:xfrm rot="5400000">
                <a:off x="890553" y="1624027"/>
                <a:ext cx="0" cy="1123930"/>
              </a:xfrm>
              <a:prstGeom prst="line">
                <a:avLst/>
              </a:prstGeom>
              <a:noFill/>
              <a:ln w="31750" cap="flat" cmpd="sng" algn="ctr">
                <a:solidFill>
                  <a:srgbClr val="EC881D"/>
                </a:solidFill>
                <a:prstDash val="solid"/>
              </a:ln>
              <a:effectLst/>
            </p:spPr>
          </p:cxnSp>
        </p:grpSp>
        <p:sp>
          <p:nvSpPr>
            <p:cNvPr id="178" name="テキスト ボックス 177"/>
            <p:cNvSpPr txBox="1"/>
            <p:nvPr/>
          </p:nvSpPr>
          <p:spPr>
            <a:xfrm>
              <a:off x="4202877" y="2760565"/>
              <a:ext cx="2215340" cy="238527"/>
            </a:xfrm>
            <a:prstGeom prst="rect">
              <a:avLst/>
            </a:prstGeom>
            <a:noFill/>
          </p:spPr>
          <p:txBody>
            <a:bodyPr wrap="square" rtlCol="0">
              <a:spAutoFit/>
            </a:bodyPr>
            <a:lstStyle/>
            <a:p>
              <a:pPr defTabSz="914378">
                <a:lnSpc>
                  <a:spcPct val="95000"/>
                </a:lnSpc>
                <a:spcBef>
                  <a:spcPts val="400"/>
                </a:spcBef>
              </a:pPr>
              <a:r>
                <a:rPr lang="en-US" altLang="ja-JP" sz="1000" b="1" dirty="0">
                  <a:solidFill>
                    <a:srgbClr val="3C3C3B"/>
                  </a:solidFill>
                  <a:latin typeface="Questrial"/>
                  <a:cs typeface="Arial" pitchFamily="34" charset="0"/>
                </a:rPr>
                <a:t>Fault Cause : </a:t>
              </a:r>
              <a:r>
                <a:rPr lang="en-US" altLang="ja-JP" sz="1000" dirty="0">
                  <a:solidFill>
                    <a:srgbClr val="3C3C3B"/>
                  </a:solidFill>
                  <a:latin typeface="Questrial"/>
                  <a:cs typeface="Arial" pitchFamily="34" charset="0"/>
                </a:rPr>
                <a:t>Leak in Fuel System…</a:t>
              </a:r>
              <a:endParaRPr lang="en-US" sz="1000" dirty="0">
                <a:solidFill>
                  <a:srgbClr val="3C3C3B"/>
                </a:solidFill>
                <a:latin typeface="Questrial"/>
                <a:cs typeface="Arial" pitchFamily="34" charset="0"/>
              </a:endParaRPr>
            </a:p>
          </p:txBody>
        </p:sp>
        <p:sp>
          <p:nvSpPr>
            <p:cNvPr id="179" name="正方形/長方形 178"/>
            <p:cNvSpPr/>
            <p:nvPr/>
          </p:nvSpPr>
          <p:spPr>
            <a:xfrm>
              <a:off x="4019062" y="2361066"/>
              <a:ext cx="685130" cy="183452"/>
            </a:xfrm>
            <a:prstGeom prst="rect">
              <a:avLst/>
            </a:prstGeom>
            <a:solidFill>
              <a:srgbClr val="EC881D">
                <a:lumMod val="60000"/>
                <a:lumOff val="40000"/>
              </a:srgbClr>
            </a:solidFill>
            <a:ln w="9525">
              <a:solidFill>
                <a:srgbClr val="EC881D">
                  <a:lumMod val="20000"/>
                  <a:lumOff val="80000"/>
                </a:srgbClr>
              </a:solidFill>
              <a:miter lim="800000"/>
              <a:headEnd/>
              <a:tailEnd/>
            </a:ln>
            <a:effectLst/>
          </p:spPr>
          <p:txBody>
            <a:bodyPr wrap="square" tIns="91440" bIns="91440" rtlCol="0" anchor="ctr">
              <a:prstTxWarp prst="textNoShape">
                <a:avLst/>
              </a:prstTxWarp>
              <a:noAutofit/>
            </a:bodyPr>
            <a:lstStyle/>
            <a:p>
              <a:pPr algn="ctr" defTabSz="914378">
                <a:defRPr/>
              </a:pPr>
              <a:r>
                <a:rPr lang="en-US" altLang="ja-JP" sz="600" dirty="0">
                  <a:solidFill>
                    <a:srgbClr val="3C3C3B"/>
                  </a:solidFill>
                  <a:latin typeface="Questrial"/>
                  <a:cs typeface="Arial" pitchFamily="34" charset="0"/>
                </a:rPr>
                <a:t>XNNNN</a:t>
              </a:r>
              <a:endParaRPr lang="en-US" sz="600" dirty="0">
                <a:solidFill>
                  <a:srgbClr val="3C3C3B"/>
                </a:solidFill>
                <a:latin typeface="Questrial"/>
                <a:cs typeface="Arial" pitchFamily="34" charset="0"/>
              </a:endParaRPr>
            </a:p>
          </p:txBody>
        </p:sp>
        <p:grpSp>
          <p:nvGrpSpPr>
            <p:cNvPr id="180" name="グループ化 179"/>
            <p:cNvGrpSpPr/>
            <p:nvPr/>
          </p:nvGrpSpPr>
          <p:grpSpPr>
            <a:xfrm>
              <a:off x="5123655" y="2210921"/>
              <a:ext cx="502724" cy="384917"/>
              <a:chOff x="328588" y="1371611"/>
              <a:chExt cx="1123930" cy="1100127"/>
            </a:xfrm>
          </p:grpSpPr>
          <p:sp>
            <p:nvSpPr>
              <p:cNvPr id="181" name="正方形/長方形 180"/>
              <p:cNvSpPr/>
              <p:nvPr/>
            </p:nvSpPr>
            <p:spPr>
              <a:xfrm>
                <a:off x="328588" y="1371611"/>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82" name="直線コネクタ 181"/>
              <p:cNvCxnSpPr/>
              <p:nvPr/>
            </p:nvCxnSpPr>
            <p:spPr>
              <a:xfrm>
                <a:off x="466681" y="1371611"/>
                <a:ext cx="0" cy="1080000"/>
              </a:xfrm>
              <a:prstGeom prst="line">
                <a:avLst/>
              </a:prstGeom>
              <a:noFill/>
              <a:ln w="31750" cap="flat" cmpd="sng" algn="ctr">
                <a:solidFill>
                  <a:srgbClr val="EC881D"/>
                </a:solidFill>
                <a:prstDash val="solid"/>
              </a:ln>
              <a:effectLst/>
            </p:spPr>
          </p:cxnSp>
          <p:sp>
            <p:nvSpPr>
              <p:cNvPr id="183" name="フリーフォーム 182"/>
              <p:cNvSpPr/>
              <p:nvPr/>
            </p:nvSpPr>
            <p:spPr>
              <a:xfrm>
                <a:off x="485751" y="1371611"/>
                <a:ext cx="828675" cy="828675"/>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9206" h="1243012">
                    <a:moveTo>
                      <a:pt x="0" y="1243012"/>
                    </a:moveTo>
                    <a:cubicBezTo>
                      <a:pt x="702468" y="852486"/>
                      <a:pt x="445531" y="707230"/>
                      <a:pt x="798670" y="628649"/>
                    </a:cubicBezTo>
                    <a:cubicBezTo>
                      <a:pt x="1151809" y="550068"/>
                      <a:pt x="1799509" y="792955"/>
                      <a:pt x="2118835" y="771524"/>
                    </a:cubicBezTo>
                    <a:cubicBezTo>
                      <a:pt x="2438161" y="750093"/>
                      <a:pt x="2500908" y="483393"/>
                      <a:pt x="2714625" y="500062"/>
                    </a:cubicBezTo>
                    <a:cubicBezTo>
                      <a:pt x="2928343" y="516731"/>
                      <a:pt x="3227309" y="869155"/>
                      <a:pt x="3401140" y="871536"/>
                    </a:cubicBezTo>
                    <a:cubicBezTo>
                      <a:pt x="3574971" y="873917"/>
                      <a:pt x="3570208" y="576261"/>
                      <a:pt x="3757612" y="514349"/>
                    </a:cubicBezTo>
                    <a:cubicBezTo>
                      <a:pt x="3945016" y="452437"/>
                      <a:pt x="4305296" y="585787"/>
                      <a:pt x="4525562" y="500062"/>
                    </a:cubicBezTo>
                    <a:cubicBezTo>
                      <a:pt x="4745828" y="414337"/>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184" name="直線コネクタ 183"/>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185" name="直線コネクタ 184"/>
              <p:cNvCxnSpPr/>
              <p:nvPr/>
            </p:nvCxnSpPr>
            <p:spPr>
              <a:xfrm rot="5400000">
                <a:off x="890553" y="1624027"/>
                <a:ext cx="0" cy="1123930"/>
              </a:xfrm>
              <a:prstGeom prst="line">
                <a:avLst/>
              </a:prstGeom>
              <a:noFill/>
              <a:ln w="31750" cap="flat" cmpd="sng" algn="ctr">
                <a:solidFill>
                  <a:srgbClr val="EC881D"/>
                </a:solidFill>
                <a:prstDash val="solid"/>
              </a:ln>
              <a:effectLst/>
            </p:spPr>
          </p:cxnSp>
        </p:grpSp>
        <p:sp>
          <p:nvSpPr>
            <p:cNvPr id="186" name="正方形/長方形 185"/>
            <p:cNvSpPr/>
            <p:nvPr/>
          </p:nvSpPr>
          <p:spPr>
            <a:xfrm>
              <a:off x="4067149" y="3616360"/>
              <a:ext cx="685130" cy="183452"/>
            </a:xfrm>
            <a:prstGeom prst="rect">
              <a:avLst/>
            </a:prstGeom>
            <a:solidFill>
              <a:srgbClr val="EC881D">
                <a:lumMod val="60000"/>
                <a:lumOff val="40000"/>
              </a:srgbClr>
            </a:solidFill>
            <a:ln w="9525">
              <a:solidFill>
                <a:srgbClr val="EC881D">
                  <a:lumMod val="20000"/>
                  <a:lumOff val="80000"/>
                </a:srgbClr>
              </a:solidFill>
              <a:miter lim="800000"/>
              <a:headEnd/>
              <a:tailEnd/>
            </a:ln>
            <a:effectLst/>
          </p:spPr>
          <p:txBody>
            <a:bodyPr wrap="square" tIns="91440" bIns="91440" rtlCol="0" anchor="ctr">
              <a:prstTxWarp prst="textNoShape">
                <a:avLst/>
              </a:prstTxWarp>
              <a:noAutofit/>
            </a:bodyPr>
            <a:lstStyle/>
            <a:p>
              <a:pPr algn="ctr" defTabSz="914378">
                <a:defRPr/>
              </a:pPr>
              <a:r>
                <a:rPr lang="en-US" altLang="ja-JP" sz="600" dirty="0">
                  <a:solidFill>
                    <a:srgbClr val="3C3C3B"/>
                  </a:solidFill>
                  <a:latin typeface="Questrial"/>
                  <a:cs typeface="Arial" pitchFamily="34" charset="0"/>
                </a:rPr>
                <a:t>XNNNN</a:t>
              </a:r>
              <a:endParaRPr lang="en-US" sz="600" dirty="0">
                <a:solidFill>
                  <a:srgbClr val="3C3C3B"/>
                </a:solidFill>
                <a:latin typeface="Questrial"/>
                <a:cs typeface="Arial" pitchFamily="34" charset="0"/>
              </a:endParaRPr>
            </a:p>
          </p:txBody>
        </p:sp>
        <p:grpSp>
          <p:nvGrpSpPr>
            <p:cNvPr id="187" name="グループ化 186"/>
            <p:cNvGrpSpPr/>
            <p:nvPr/>
          </p:nvGrpSpPr>
          <p:grpSpPr>
            <a:xfrm>
              <a:off x="5179248" y="3508784"/>
              <a:ext cx="528419" cy="660425"/>
              <a:chOff x="6041893" y="3156221"/>
              <a:chExt cx="1123932" cy="1793750"/>
            </a:xfrm>
          </p:grpSpPr>
          <p:grpSp>
            <p:nvGrpSpPr>
              <p:cNvPr id="188" name="グループ化 187"/>
              <p:cNvGrpSpPr/>
              <p:nvPr/>
            </p:nvGrpSpPr>
            <p:grpSpPr>
              <a:xfrm>
                <a:off x="6041893" y="3156221"/>
                <a:ext cx="1123932" cy="1120872"/>
                <a:chOff x="328588" y="1371610"/>
                <a:chExt cx="1123932" cy="1120872"/>
              </a:xfrm>
            </p:grpSpPr>
            <p:sp>
              <p:nvSpPr>
                <p:cNvPr id="190" name="正方形/長方形 189"/>
                <p:cNvSpPr/>
                <p:nvPr/>
              </p:nvSpPr>
              <p:spPr>
                <a:xfrm>
                  <a:off x="328590" y="1371610"/>
                  <a:ext cx="1123930" cy="1100127"/>
                </a:xfrm>
                <a:prstGeom prst="rect">
                  <a:avLst/>
                </a:prstGeom>
                <a:solidFill>
                  <a:sysClr val="window" lastClr="FFFFFF"/>
                </a:solidFill>
                <a:ln w="9525">
                  <a:solidFill>
                    <a:sysClr val="window" lastClr="FFFFFF">
                      <a:lumMod val="50000"/>
                    </a:sysClr>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326" name="直線コネクタ 325"/>
                <p:cNvCxnSpPr/>
                <p:nvPr/>
              </p:nvCxnSpPr>
              <p:spPr>
                <a:xfrm>
                  <a:off x="466681" y="1371611"/>
                  <a:ext cx="0" cy="1080000"/>
                </a:xfrm>
                <a:prstGeom prst="line">
                  <a:avLst/>
                </a:prstGeom>
                <a:noFill/>
                <a:ln w="31750" cap="flat" cmpd="sng" algn="ctr">
                  <a:solidFill>
                    <a:srgbClr val="EC881D"/>
                  </a:solidFill>
                  <a:prstDash val="solid"/>
                </a:ln>
                <a:effectLst/>
              </p:spPr>
            </p:cxnSp>
            <p:sp>
              <p:nvSpPr>
                <p:cNvPr id="327" name="フリーフォーム 326"/>
                <p:cNvSpPr/>
                <p:nvPr/>
              </p:nvSpPr>
              <p:spPr>
                <a:xfrm>
                  <a:off x="485751" y="1371611"/>
                  <a:ext cx="828675" cy="828675"/>
                </a:xfrm>
                <a:custGeom>
                  <a:avLst/>
                  <a:gdLst>
                    <a:gd name="connsiteX0" fmla="*/ 0 w 4514850"/>
                    <a:gd name="connsiteY0" fmla="*/ 1257300 h 1257300"/>
                    <a:gd name="connsiteX1" fmla="*/ 1814512 w 4514850"/>
                    <a:gd name="connsiteY1" fmla="*/ 4143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457450 w 4514850"/>
                    <a:gd name="connsiteY2" fmla="*/ 885825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57575 w 4514850"/>
                    <a:gd name="connsiteY4" fmla="*/ 1042987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14850"/>
                    <a:gd name="connsiteY0" fmla="*/ 1257300 h 1257300"/>
                    <a:gd name="connsiteX1" fmla="*/ 798670 w 4514850"/>
                    <a:gd name="connsiteY1" fmla="*/ 642937 h 1257300"/>
                    <a:gd name="connsiteX2" fmla="*/ 2118835 w 4514850"/>
                    <a:gd name="connsiteY2" fmla="*/ 785812 h 1257300"/>
                    <a:gd name="connsiteX3" fmla="*/ 2714625 w 4514850"/>
                    <a:gd name="connsiteY3" fmla="*/ 514350 h 1257300"/>
                    <a:gd name="connsiteX4" fmla="*/ 3401140 w 4514850"/>
                    <a:gd name="connsiteY4" fmla="*/ 885824 h 1257300"/>
                    <a:gd name="connsiteX5" fmla="*/ 3757612 w 4514850"/>
                    <a:gd name="connsiteY5" fmla="*/ 528637 h 1257300"/>
                    <a:gd name="connsiteX6" fmla="*/ 4243387 w 4514850"/>
                    <a:gd name="connsiteY6" fmla="*/ 628650 h 1257300"/>
                    <a:gd name="connsiteX7" fmla="*/ 4514850 w 4514850"/>
                    <a:gd name="connsiteY7" fmla="*/ 0 h 1257300"/>
                    <a:gd name="connsiteX0" fmla="*/ 0 w 4569810"/>
                    <a:gd name="connsiteY0" fmla="*/ 1257300 h 1257300"/>
                    <a:gd name="connsiteX1" fmla="*/ 798670 w 4569810"/>
                    <a:gd name="connsiteY1" fmla="*/ 642937 h 1257300"/>
                    <a:gd name="connsiteX2" fmla="*/ 2118835 w 4569810"/>
                    <a:gd name="connsiteY2" fmla="*/ 785812 h 1257300"/>
                    <a:gd name="connsiteX3" fmla="*/ 2714625 w 4569810"/>
                    <a:gd name="connsiteY3" fmla="*/ 514350 h 1257300"/>
                    <a:gd name="connsiteX4" fmla="*/ 3401140 w 4569810"/>
                    <a:gd name="connsiteY4" fmla="*/ 885824 h 1257300"/>
                    <a:gd name="connsiteX5" fmla="*/ 3757612 w 4569810"/>
                    <a:gd name="connsiteY5" fmla="*/ 528637 h 1257300"/>
                    <a:gd name="connsiteX6" fmla="*/ 4525562 w 4569810"/>
                    <a:gd name="connsiteY6" fmla="*/ 514350 h 1257300"/>
                    <a:gd name="connsiteX7" fmla="*/ 4514850 w 4569810"/>
                    <a:gd name="connsiteY7" fmla="*/ 0 h 1257300"/>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401140 w 5079206"/>
                    <a:gd name="connsiteY4" fmla="*/ 871536 h 1243012"/>
                    <a:gd name="connsiteX5" fmla="*/ 3757612 w 5079206"/>
                    <a:gd name="connsiteY5" fmla="*/ 514349 h 1243012"/>
                    <a:gd name="connsiteX6" fmla="*/ 4525562 w 5079206"/>
                    <a:gd name="connsiteY6" fmla="*/ 500062 h 1243012"/>
                    <a:gd name="connsiteX7" fmla="*/ 5079206 w 5079206"/>
                    <a:gd name="connsiteY7" fmla="*/ 0 h 1243012"/>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3757612 w 5079206"/>
                    <a:gd name="connsiteY4" fmla="*/ 514349 h 1243012"/>
                    <a:gd name="connsiteX5" fmla="*/ 4525562 w 5079206"/>
                    <a:gd name="connsiteY5" fmla="*/ 500062 h 1243012"/>
                    <a:gd name="connsiteX6" fmla="*/ 5079206 w 5079206"/>
                    <a:gd name="connsiteY6" fmla="*/ 0 h 1243012"/>
                    <a:gd name="connsiteX0" fmla="*/ 0 w 5079206"/>
                    <a:gd name="connsiteY0" fmla="*/ 1243012 h 1243012"/>
                    <a:gd name="connsiteX1" fmla="*/ 798670 w 5079206"/>
                    <a:gd name="connsiteY1" fmla="*/ 628649 h 1243012"/>
                    <a:gd name="connsiteX2" fmla="*/ 2118835 w 5079206"/>
                    <a:gd name="connsiteY2" fmla="*/ 771524 h 1243012"/>
                    <a:gd name="connsiteX3" fmla="*/ 2714625 w 5079206"/>
                    <a:gd name="connsiteY3" fmla="*/ 500062 h 1243012"/>
                    <a:gd name="connsiteX4" fmla="*/ 4525562 w 5079206"/>
                    <a:gd name="connsiteY4" fmla="*/ 500062 h 1243012"/>
                    <a:gd name="connsiteX5" fmla="*/ 5079206 w 5079206"/>
                    <a:gd name="connsiteY5" fmla="*/ 0 h 1243012"/>
                    <a:gd name="connsiteX0" fmla="*/ 0 w 5079206"/>
                    <a:gd name="connsiteY0" fmla="*/ 1243012 h 1243012"/>
                    <a:gd name="connsiteX1" fmla="*/ 798670 w 5079206"/>
                    <a:gd name="connsiteY1" fmla="*/ 628649 h 1243012"/>
                    <a:gd name="connsiteX2" fmla="*/ 2714625 w 5079206"/>
                    <a:gd name="connsiteY2" fmla="*/ 500062 h 1243012"/>
                    <a:gd name="connsiteX3" fmla="*/ 4525562 w 5079206"/>
                    <a:gd name="connsiteY3" fmla="*/ 500062 h 1243012"/>
                    <a:gd name="connsiteX4" fmla="*/ 5079206 w 5079206"/>
                    <a:gd name="connsiteY4" fmla="*/ 0 h 1243012"/>
                    <a:gd name="connsiteX0" fmla="*/ 0 w 5079206"/>
                    <a:gd name="connsiteY0" fmla="*/ 1243012 h 1243012"/>
                    <a:gd name="connsiteX1" fmla="*/ 798670 w 5079206"/>
                    <a:gd name="connsiteY1" fmla="*/ 628649 h 1243012"/>
                    <a:gd name="connsiteX2" fmla="*/ 4525562 w 5079206"/>
                    <a:gd name="connsiteY2" fmla="*/ 500062 h 1243012"/>
                    <a:gd name="connsiteX3" fmla="*/ 5079206 w 5079206"/>
                    <a:gd name="connsiteY3" fmla="*/ 0 h 1243012"/>
                    <a:gd name="connsiteX0" fmla="*/ 0 w 5079206"/>
                    <a:gd name="connsiteY0" fmla="*/ 1243012 h 1243012"/>
                    <a:gd name="connsiteX1" fmla="*/ 1411672 w 5079206"/>
                    <a:gd name="connsiteY1" fmla="*/ 628650 h 1243012"/>
                    <a:gd name="connsiteX2" fmla="*/ 4525562 w 5079206"/>
                    <a:gd name="connsiteY2" fmla="*/ 500062 h 1243012"/>
                    <a:gd name="connsiteX3" fmla="*/ 5079206 w 5079206"/>
                    <a:gd name="connsiteY3" fmla="*/ 0 h 1243012"/>
                    <a:gd name="connsiteX0" fmla="*/ 0 w 5079206"/>
                    <a:gd name="connsiteY0" fmla="*/ 1243012 h 1243012"/>
                    <a:gd name="connsiteX1" fmla="*/ 1411672 w 5079206"/>
                    <a:gd name="connsiteY1" fmla="*/ 628650 h 1243012"/>
                    <a:gd name="connsiteX2" fmla="*/ 4525562 w 5079206"/>
                    <a:gd name="connsiteY2" fmla="*/ 500062 h 1243012"/>
                    <a:gd name="connsiteX3" fmla="*/ 5079206 w 5079206"/>
                    <a:gd name="connsiteY3" fmla="*/ 0 h 1243012"/>
                    <a:gd name="connsiteX0" fmla="*/ 0 w 5079206"/>
                    <a:gd name="connsiteY0" fmla="*/ 1243012 h 1243012"/>
                    <a:gd name="connsiteX1" fmla="*/ 1411672 w 5079206"/>
                    <a:gd name="connsiteY1" fmla="*/ 628650 h 1243012"/>
                    <a:gd name="connsiteX2" fmla="*/ 3562269 w 5079206"/>
                    <a:gd name="connsiteY2" fmla="*/ 607218 h 1243012"/>
                    <a:gd name="connsiteX3" fmla="*/ 5079206 w 5079206"/>
                    <a:gd name="connsiteY3" fmla="*/ 0 h 1243012"/>
                    <a:gd name="connsiteX0" fmla="*/ 0 w 5079206"/>
                    <a:gd name="connsiteY0" fmla="*/ 1243012 h 1243012"/>
                    <a:gd name="connsiteX1" fmla="*/ 1411672 w 5079206"/>
                    <a:gd name="connsiteY1" fmla="*/ 628650 h 1243012"/>
                    <a:gd name="connsiteX2" fmla="*/ 3562269 w 5079206"/>
                    <a:gd name="connsiteY2" fmla="*/ 521493 h 1243012"/>
                    <a:gd name="connsiteX3" fmla="*/ 5079206 w 5079206"/>
                    <a:gd name="connsiteY3" fmla="*/ 0 h 1243012"/>
                    <a:gd name="connsiteX0" fmla="*/ 0 w 5079206"/>
                    <a:gd name="connsiteY0" fmla="*/ 1243012 h 1243012"/>
                    <a:gd name="connsiteX1" fmla="*/ 1411672 w 5079206"/>
                    <a:gd name="connsiteY1" fmla="*/ 628650 h 1243012"/>
                    <a:gd name="connsiteX2" fmla="*/ 3562269 w 5079206"/>
                    <a:gd name="connsiteY2" fmla="*/ 521493 h 1243012"/>
                    <a:gd name="connsiteX3" fmla="*/ 5079206 w 5079206"/>
                    <a:gd name="connsiteY3" fmla="*/ 0 h 1243012"/>
                  </a:gdLst>
                  <a:ahLst/>
                  <a:cxnLst>
                    <a:cxn ang="0">
                      <a:pos x="connsiteX0" y="connsiteY0"/>
                    </a:cxn>
                    <a:cxn ang="0">
                      <a:pos x="connsiteX1" y="connsiteY1"/>
                    </a:cxn>
                    <a:cxn ang="0">
                      <a:pos x="connsiteX2" y="connsiteY2"/>
                    </a:cxn>
                    <a:cxn ang="0">
                      <a:pos x="connsiteX3" y="connsiteY3"/>
                    </a:cxn>
                  </a:cxnLst>
                  <a:rect l="l" t="t" r="r" b="b"/>
                  <a:pathLst>
                    <a:path w="5079206" h="1243012">
                      <a:moveTo>
                        <a:pt x="0" y="1243012"/>
                      </a:moveTo>
                      <a:cubicBezTo>
                        <a:pt x="702468" y="852486"/>
                        <a:pt x="817961" y="748903"/>
                        <a:pt x="1411672" y="628650"/>
                      </a:cubicBezTo>
                      <a:cubicBezTo>
                        <a:pt x="2005384" y="508397"/>
                        <a:pt x="3388877" y="583406"/>
                        <a:pt x="3562269" y="521493"/>
                      </a:cubicBezTo>
                      <a:cubicBezTo>
                        <a:pt x="3735661" y="459580"/>
                        <a:pt x="5026818" y="102394"/>
                        <a:pt x="5079206" y="0"/>
                      </a:cubicBezTo>
                    </a:path>
                  </a:pathLst>
                </a:custGeom>
                <a:noFill/>
                <a:ln w="25400">
                  <a:solidFill>
                    <a:srgbClr val="3C3C3B"/>
                  </a:solidFill>
                  <a:miter lim="800000"/>
                  <a:headEnd/>
                  <a:tailEnd/>
                </a:ln>
                <a:effectLst/>
              </p:spPr>
              <p:txBody>
                <a:bodyPr rtlCol="0" anchor="ctr"/>
                <a:lstStyle/>
                <a:p>
                  <a:pPr algn="ctr" defTabSz="914378">
                    <a:defRPr/>
                  </a:pPr>
                  <a:endParaRPr kumimoji="1" lang="ja-JP" altLang="en-US" sz="1200" dirty="0">
                    <a:solidFill>
                      <a:srgbClr val="3C3C3B"/>
                    </a:solidFill>
                    <a:latin typeface="Questrial"/>
                    <a:cs typeface="Arial" pitchFamily="34" charset="0"/>
                  </a:endParaRPr>
                </a:p>
              </p:txBody>
            </p:sp>
            <p:cxnSp>
              <p:nvCxnSpPr>
                <p:cNvPr id="328" name="直線コネクタ 327"/>
                <p:cNvCxnSpPr/>
                <p:nvPr/>
              </p:nvCxnSpPr>
              <p:spPr>
                <a:xfrm flipV="1">
                  <a:off x="1314414" y="1395415"/>
                  <a:ext cx="0" cy="936000"/>
                </a:xfrm>
                <a:prstGeom prst="line">
                  <a:avLst/>
                </a:prstGeom>
                <a:noFill/>
                <a:ln w="12700" cap="flat" cmpd="sng" algn="ctr">
                  <a:solidFill>
                    <a:sysClr val="window" lastClr="FFFFFF">
                      <a:lumMod val="50000"/>
                    </a:sysClr>
                  </a:solidFill>
                  <a:prstDash val="sysDot"/>
                </a:ln>
                <a:effectLst/>
              </p:spPr>
            </p:cxnSp>
            <p:cxnSp>
              <p:nvCxnSpPr>
                <p:cNvPr id="329" name="直線コネクタ 328"/>
                <p:cNvCxnSpPr/>
                <p:nvPr/>
              </p:nvCxnSpPr>
              <p:spPr>
                <a:xfrm rot="5400000">
                  <a:off x="890553" y="1624027"/>
                  <a:ext cx="0" cy="1123930"/>
                </a:xfrm>
                <a:prstGeom prst="line">
                  <a:avLst/>
                </a:prstGeom>
                <a:noFill/>
                <a:ln w="31750" cap="flat" cmpd="sng" algn="ctr">
                  <a:solidFill>
                    <a:srgbClr val="EC881D"/>
                  </a:solidFill>
                  <a:prstDash val="solid"/>
                </a:ln>
                <a:effectLst/>
              </p:spPr>
            </p:cxnSp>
            <p:sp>
              <p:nvSpPr>
                <p:cNvPr id="330" name="テキスト ボックス 329"/>
                <p:cNvSpPr txBox="1"/>
                <p:nvPr/>
              </p:nvSpPr>
              <p:spPr>
                <a:xfrm>
                  <a:off x="728633" y="2214532"/>
                  <a:ext cx="138" cy="277950"/>
                </a:xfrm>
                <a:prstGeom prst="rect">
                  <a:avLst/>
                </a:prstGeom>
                <a:solidFill>
                  <a:sysClr val="window" lastClr="FFFFFF"/>
                </a:solidFill>
              </p:spPr>
              <p:txBody>
                <a:bodyPr wrap="none" lIns="0" tIns="0" rIns="0" bIns="0" rtlCol="0">
                  <a:spAutoFit/>
                </a:bodyPr>
                <a:lstStyle/>
                <a:p>
                  <a:pPr defTabSz="914378">
                    <a:lnSpc>
                      <a:spcPct val="95000"/>
                    </a:lnSpc>
                    <a:spcBef>
                      <a:spcPts val="400"/>
                    </a:spcBef>
                    <a:defRPr/>
                  </a:pPr>
                  <a:endParaRPr kumimoji="1" lang="ja-JP" altLang="en-US" sz="700" dirty="0">
                    <a:solidFill>
                      <a:srgbClr val="002060"/>
                    </a:solidFill>
                    <a:latin typeface="Questrial"/>
                    <a:cs typeface="Arial" pitchFamily="34" charset="0"/>
                  </a:endParaRPr>
                </a:p>
              </p:txBody>
            </p:sp>
          </p:grpSp>
          <p:sp>
            <p:nvSpPr>
              <p:cNvPr id="189" name="テキスト ボックス 188"/>
              <p:cNvSpPr txBox="1"/>
              <p:nvPr/>
            </p:nvSpPr>
            <p:spPr>
              <a:xfrm>
                <a:off x="6199057" y="4302119"/>
                <a:ext cx="392918" cy="647852"/>
              </a:xfrm>
              <a:prstGeom prst="rect">
                <a:avLst/>
              </a:prstGeom>
              <a:noFill/>
            </p:spPr>
            <p:txBody>
              <a:bodyPr wrap="none" rtlCol="0">
                <a:spAutoFit/>
              </a:bodyPr>
              <a:lstStyle/>
              <a:p>
                <a:pPr defTabSz="914378">
                  <a:lnSpc>
                    <a:spcPct val="95000"/>
                  </a:lnSpc>
                  <a:spcBef>
                    <a:spcPts val="400"/>
                  </a:spcBef>
                  <a:defRPr/>
                </a:pPr>
                <a:endParaRPr kumimoji="1" lang="ja-JP" altLang="en-US" sz="1000" b="1" dirty="0">
                  <a:solidFill>
                    <a:srgbClr val="FF0000"/>
                  </a:solidFill>
                  <a:latin typeface="Questrial"/>
                  <a:cs typeface="Arial" pitchFamily="34" charset="0"/>
                </a:endParaRPr>
              </a:p>
            </p:txBody>
          </p:sp>
        </p:grpSp>
        <p:sp>
          <p:nvSpPr>
            <p:cNvPr id="331" name="テキスト ボックス 330"/>
            <p:cNvSpPr txBox="1"/>
            <p:nvPr/>
          </p:nvSpPr>
          <p:spPr>
            <a:xfrm>
              <a:off x="4777119" y="2305660"/>
              <a:ext cx="482304" cy="326243"/>
            </a:xfrm>
            <a:prstGeom prst="rect">
              <a:avLst/>
            </a:prstGeom>
            <a:noFill/>
          </p:spPr>
          <p:txBody>
            <a:bodyPr wrap="square" rtlCol="0">
              <a:spAutoFit/>
            </a:bodyPr>
            <a:lstStyle/>
            <a:p>
              <a:pPr defTabSz="914378">
                <a:lnSpc>
                  <a:spcPct val="95000"/>
                </a:lnSpc>
                <a:spcBef>
                  <a:spcPts val="400"/>
                </a:spcBef>
              </a:pPr>
              <a:r>
                <a:rPr lang="en-US" sz="1600" dirty="0">
                  <a:solidFill>
                    <a:srgbClr val="231F20"/>
                  </a:solidFill>
                  <a:latin typeface="Questrial"/>
                  <a:cs typeface="Arial" pitchFamily="34" charset="0"/>
                </a:rPr>
                <a:t>+</a:t>
              </a:r>
            </a:p>
          </p:txBody>
        </p:sp>
        <p:sp>
          <p:nvSpPr>
            <p:cNvPr id="332" name="テキスト ボックス 331"/>
            <p:cNvSpPr txBox="1"/>
            <p:nvPr/>
          </p:nvSpPr>
          <p:spPr>
            <a:xfrm>
              <a:off x="4837264" y="3519874"/>
              <a:ext cx="482304" cy="326243"/>
            </a:xfrm>
            <a:prstGeom prst="rect">
              <a:avLst/>
            </a:prstGeom>
            <a:noFill/>
          </p:spPr>
          <p:txBody>
            <a:bodyPr wrap="square" rtlCol="0">
              <a:spAutoFit/>
            </a:bodyPr>
            <a:lstStyle/>
            <a:p>
              <a:pPr defTabSz="914378">
                <a:lnSpc>
                  <a:spcPct val="95000"/>
                </a:lnSpc>
                <a:spcBef>
                  <a:spcPts val="400"/>
                </a:spcBef>
              </a:pPr>
              <a:r>
                <a:rPr lang="en-US" sz="1600" dirty="0">
                  <a:solidFill>
                    <a:srgbClr val="231F20"/>
                  </a:solidFill>
                  <a:latin typeface="Questrial"/>
                  <a:cs typeface="Arial" pitchFamily="34" charset="0"/>
                </a:rPr>
                <a:t>+</a:t>
              </a:r>
            </a:p>
          </p:txBody>
        </p:sp>
        <p:sp>
          <p:nvSpPr>
            <p:cNvPr id="333" name="テキスト ボックス 332"/>
            <p:cNvSpPr txBox="1"/>
            <p:nvPr/>
          </p:nvSpPr>
          <p:spPr>
            <a:xfrm>
              <a:off x="3853362" y="1424822"/>
              <a:ext cx="2558999" cy="413959"/>
            </a:xfrm>
            <a:prstGeom prst="rect">
              <a:avLst/>
            </a:prstGeom>
            <a:noFill/>
          </p:spPr>
          <p:txBody>
            <a:bodyPr wrap="square" rtlCol="0">
              <a:spAutoFit/>
            </a:bodyPr>
            <a:lstStyle/>
            <a:p>
              <a:pPr algn="ctr" defTabSz="914378">
                <a:lnSpc>
                  <a:spcPct val="95000"/>
                </a:lnSpc>
                <a:spcBef>
                  <a:spcPts val="400"/>
                </a:spcBef>
              </a:pPr>
              <a:r>
                <a:rPr lang="en-US" altLang="ja-JP" sz="1100" b="1" dirty="0">
                  <a:solidFill>
                    <a:srgbClr val="3C3C3B"/>
                  </a:solidFill>
                  <a:latin typeface="Questrial"/>
                  <a:cs typeface="Arial" pitchFamily="34" charset="0"/>
                </a:rPr>
                <a:t>Identify root cause using sensor data automatically</a:t>
              </a:r>
              <a:endParaRPr lang="en-US" sz="1100" b="1" dirty="0">
                <a:solidFill>
                  <a:srgbClr val="3C3C3B"/>
                </a:solidFill>
                <a:latin typeface="Questrial"/>
                <a:cs typeface="Arial" pitchFamily="34" charset="0"/>
              </a:endParaRPr>
            </a:p>
          </p:txBody>
        </p:sp>
        <p:sp>
          <p:nvSpPr>
            <p:cNvPr id="334" name="テキスト ボックス 333"/>
            <p:cNvSpPr txBox="1"/>
            <p:nvPr/>
          </p:nvSpPr>
          <p:spPr>
            <a:xfrm>
              <a:off x="3956218" y="2760565"/>
              <a:ext cx="482304" cy="326243"/>
            </a:xfrm>
            <a:prstGeom prst="rect">
              <a:avLst/>
            </a:prstGeom>
            <a:noFill/>
          </p:spPr>
          <p:txBody>
            <a:bodyPr wrap="square" rtlCol="0">
              <a:spAutoFit/>
            </a:bodyPr>
            <a:lstStyle/>
            <a:p>
              <a:pPr defTabSz="914378">
                <a:lnSpc>
                  <a:spcPct val="95000"/>
                </a:lnSpc>
                <a:spcBef>
                  <a:spcPts val="400"/>
                </a:spcBef>
              </a:pPr>
              <a:r>
                <a:rPr lang="ja-JP" altLang="en-US" sz="1600" dirty="0">
                  <a:solidFill>
                    <a:srgbClr val="231F20"/>
                  </a:solidFill>
                  <a:latin typeface="Questrial"/>
                  <a:cs typeface="Arial" pitchFamily="34" charset="0"/>
                </a:rPr>
                <a:t>＝</a:t>
              </a:r>
              <a:endParaRPr lang="en-US" sz="1600" dirty="0">
                <a:solidFill>
                  <a:srgbClr val="231F20"/>
                </a:solidFill>
                <a:latin typeface="Questrial"/>
                <a:cs typeface="Arial" pitchFamily="34" charset="0"/>
              </a:endParaRPr>
            </a:p>
          </p:txBody>
        </p:sp>
        <p:sp>
          <p:nvSpPr>
            <p:cNvPr id="335" name="テキスト ボックス 334"/>
            <p:cNvSpPr txBox="1"/>
            <p:nvPr/>
          </p:nvSpPr>
          <p:spPr>
            <a:xfrm>
              <a:off x="3916906" y="3998599"/>
              <a:ext cx="482304" cy="326243"/>
            </a:xfrm>
            <a:prstGeom prst="rect">
              <a:avLst/>
            </a:prstGeom>
            <a:noFill/>
          </p:spPr>
          <p:txBody>
            <a:bodyPr wrap="square" rtlCol="0">
              <a:spAutoFit/>
            </a:bodyPr>
            <a:lstStyle/>
            <a:p>
              <a:pPr defTabSz="914378">
                <a:lnSpc>
                  <a:spcPct val="95000"/>
                </a:lnSpc>
                <a:spcBef>
                  <a:spcPts val="400"/>
                </a:spcBef>
              </a:pPr>
              <a:r>
                <a:rPr lang="ja-JP" altLang="en-US" sz="1600" dirty="0">
                  <a:solidFill>
                    <a:srgbClr val="231F20"/>
                  </a:solidFill>
                  <a:latin typeface="Questrial"/>
                  <a:cs typeface="Arial" pitchFamily="34" charset="0"/>
                </a:rPr>
                <a:t>＝</a:t>
              </a:r>
              <a:endParaRPr lang="en-US" sz="1600" dirty="0">
                <a:solidFill>
                  <a:srgbClr val="231F20"/>
                </a:solidFill>
                <a:latin typeface="Questrial"/>
                <a:cs typeface="Arial" pitchFamily="34" charset="0"/>
              </a:endParaRPr>
            </a:p>
          </p:txBody>
        </p:sp>
        <p:sp>
          <p:nvSpPr>
            <p:cNvPr id="336" name="二等辺三角形 335"/>
            <p:cNvSpPr/>
            <p:nvPr/>
          </p:nvSpPr>
          <p:spPr>
            <a:xfrm rot="5400000">
              <a:off x="3348035" y="2756837"/>
              <a:ext cx="1086317" cy="251643"/>
            </a:xfrm>
            <a:prstGeom prst="triangle">
              <a:avLst/>
            </a:prstGeom>
            <a:solidFill>
              <a:srgbClr val="EC881D"/>
            </a:solidFill>
            <a:ln w="9525">
              <a:noFill/>
              <a:miter lim="800000"/>
              <a:headEnd/>
              <a:tailEnd/>
            </a:ln>
            <a:effectLst/>
          </p:spPr>
          <p:txBody>
            <a:bodyPr wrap="square" tIns="91440" bIns="91440" rtlCol="0" anchor="t">
              <a:prstTxWarp prst="textNoShape">
                <a:avLst/>
              </a:prstTxWarp>
              <a:noAutofit/>
            </a:bodyPr>
            <a:lstStyle/>
            <a:p>
              <a:pPr algn="ctr" defTabSz="914378">
                <a:defRPr/>
              </a:pPr>
              <a:endParaRPr lang="en-US" dirty="0">
                <a:solidFill>
                  <a:prstClr val="white"/>
                </a:solidFill>
                <a:latin typeface="Questrial"/>
                <a:cs typeface="Arial" pitchFamily="34" charset="0"/>
              </a:endParaRPr>
            </a:p>
          </p:txBody>
        </p:sp>
        <p:sp>
          <p:nvSpPr>
            <p:cNvPr id="337" name="角丸四角形 5"/>
            <p:cNvSpPr/>
            <p:nvPr/>
          </p:nvSpPr>
          <p:spPr>
            <a:xfrm>
              <a:off x="950101" y="1403471"/>
              <a:ext cx="5474846" cy="2897041"/>
            </a:xfrm>
            <a:prstGeom prst="rect">
              <a:avLst/>
            </a:prstGeom>
            <a:noFill/>
            <a:ln w="28575">
              <a:noFill/>
              <a:miter lim="800000"/>
              <a:headEnd/>
              <a:tailEnd/>
            </a:ln>
            <a:effectLst/>
          </p:spPr>
          <p:txBody>
            <a:bodyPr wrap="square" lIns="36000" tIns="36000" rIns="36000" bIns="36000" rtlCol="0" anchor="t">
              <a:prstTxWarp prst="textNoShape">
                <a:avLst/>
              </a:prstTxWarp>
              <a:noAutofit/>
            </a:bodyPr>
            <a:lstStyle/>
            <a:p>
              <a:pPr marL="88898" indent="-88898" defTabSz="914378">
                <a:buFont typeface="Arial" panose="020B0604020202020204" pitchFamily="34" charset="0"/>
                <a:buChar char="•"/>
              </a:pPr>
              <a:endParaRPr lang="ja-JP" altLang="en-US" sz="1100" dirty="0">
                <a:solidFill>
                  <a:srgbClr val="3C3C3B"/>
                </a:solidFill>
                <a:latin typeface="Questrial"/>
                <a:cs typeface="Arial" pitchFamily="34" charset="0"/>
              </a:endParaRPr>
            </a:p>
          </p:txBody>
        </p:sp>
        <p:sp>
          <p:nvSpPr>
            <p:cNvPr id="338" name="TextBox 15"/>
            <p:cNvSpPr txBox="1"/>
            <p:nvPr/>
          </p:nvSpPr>
          <p:spPr>
            <a:xfrm>
              <a:off x="3878522" y="2165878"/>
              <a:ext cx="819321" cy="165430"/>
            </a:xfrm>
            <a:prstGeom prst="rect">
              <a:avLst/>
            </a:prstGeom>
            <a:noFill/>
          </p:spPr>
          <p:txBody>
            <a:bodyPr wrap="square" rtlCol="0">
              <a:spAutoFit/>
            </a:bodyPr>
            <a:lstStyle/>
            <a:p>
              <a:pPr defTabSz="914378">
                <a:lnSpc>
                  <a:spcPct val="95000"/>
                </a:lnSpc>
                <a:spcBef>
                  <a:spcPts val="400"/>
                </a:spcBef>
              </a:pPr>
              <a:r>
                <a:rPr lang="en-US" altLang="ja-JP" sz="500" b="1" dirty="0">
                  <a:solidFill>
                    <a:srgbClr val="3C3C3B"/>
                  </a:solidFill>
                  <a:latin typeface="Questrial"/>
                  <a:cs typeface="Arial" pitchFamily="34" charset="0"/>
                </a:rPr>
                <a:t>DTC Code</a:t>
              </a:r>
              <a:endParaRPr lang="en-US" sz="500" b="1" dirty="0">
                <a:solidFill>
                  <a:srgbClr val="3C3C3B"/>
                </a:solidFill>
                <a:latin typeface="Questrial"/>
                <a:cs typeface="Arial" pitchFamily="34" charset="0"/>
              </a:endParaRPr>
            </a:p>
          </p:txBody>
        </p:sp>
        <p:sp>
          <p:nvSpPr>
            <p:cNvPr id="339" name="TextBox 15"/>
            <p:cNvSpPr txBox="1"/>
            <p:nvPr/>
          </p:nvSpPr>
          <p:spPr>
            <a:xfrm>
              <a:off x="3899306" y="3465142"/>
              <a:ext cx="819321" cy="165430"/>
            </a:xfrm>
            <a:prstGeom prst="rect">
              <a:avLst/>
            </a:prstGeom>
            <a:noFill/>
          </p:spPr>
          <p:txBody>
            <a:bodyPr wrap="square" rtlCol="0">
              <a:spAutoFit/>
            </a:bodyPr>
            <a:lstStyle/>
            <a:p>
              <a:pPr defTabSz="914378">
                <a:lnSpc>
                  <a:spcPct val="95000"/>
                </a:lnSpc>
                <a:spcBef>
                  <a:spcPts val="400"/>
                </a:spcBef>
              </a:pPr>
              <a:r>
                <a:rPr lang="en-US" altLang="ja-JP" sz="500" b="1" dirty="0">
                  <a:solidFill>
                    <a:srgbClr val="3C3C3B"/>
                  </a:solidFill>
                  <a:latin typeface="Questrial"/>
                  <a:cs typeface="Arial" pitchFamily="34" charset="0"/>
                </a:rPr>
                <a:t>DTC Code</a:t>
              </a:r>
              <a:endParaRPr lang="en-US" sz="500" b="1" dirty="0">
                <a:solidFill>
                  <a:srgbClr val="3C3C3B"/>
                </a:solidFill>
                <a:latin typeface="Questrial"/>
                <a:cs typeface="Arial" pitchFamily="34" charset="0"/>
              </a:endParaRPr>
            </a:p>
          </p:txBody>
        </p:sp>
        <p:sp>
          <p:nvSpPr>
            <p:cNvPr id="340" name="ホームベース 339"/>
            <p:cNvSpPr/>
            <p:nvPr/>
          </p:nvSpPr>
          <p:spPr>
            <a:xfrm>
              <a:off x="950100" y="1259399"/>
              <a:ext cx="5468116" cy="165423"/>
            </a:xfrm>
            <a:prstGeom prst="homePlate">
              <a:avLst/>
            </a:prstGeom>
            <a:solidFill>
              <a:sysClr val="window" lastClr="FFFFFF">
                <a:lumMod val="65000"/>
              </a:sysClr>
            </a:solidFill>
            <a:ln w="9525">
              <a:noFill/>
              <a:miter lim="800000"/>
              <a:headEnd/>
              <a:tailEnd/>
            </a:ln>
            <a:effectLst/>
          </p:spPr>
          <p:txBody>
            <a:bodyPr wrap="square" tIns="91440" bIns="91440" rtlCol="0" anchor="ctr">
              <a:prstTxWarp prst="textNoShape">
                <a:avLst/>
              </a:prstTxWarp>
              <a:noAutofit/>
            </a:bodyPr>
            <a:lstStyle/>
            <a:p>
              <a:pPr algn="ctr" defTabSz="914378">
                <a:defRPr/>
              </a:pPr>
              <a:r>
                <a:rPr lang="en-US" sz="1100" dirty="0">
                  <a:solidFill>
                    <a:prstClr val="white"/>
                  </a:solidFill>
                  <a:latin typeface="Questrial"/>
                </a:rPr>
                <a:t>Establish model for classification</a:t>
              </a:r>
            </a:p>
          </p:txBody>
        </p:sp>
        <p:sp>
          <p:nvSpPr>
            <p:cNvPr id="341" name="ホームベース 340"/>
            <p:cNvSpPr/>
            <p:nvPr/>
          </p:nvSpPr>
          <p:spPr>
            <a:xfrm>
              <a:off x="6412360" y="1261079"/>
              <a:ext cx="2584010" cy="163743"/>
            </a:xfrm>
            <a:prstGeom prst="homePlate">
              <a:avLst/>
            </a:prstGeom>
            <a:solidFill>
              <a:sysClr val="window" lastClr="FFFFFF">
                <a:lumMod val="65000"/>
              </a:sysClr>
            </a:solidFill>
            <a:ln w="9525">
              <a:noFill/>
              <a:miter lim="800000"/>
              <a:headEnd/>
              <a:tailEnd/>
            </a:ln>
            <a:effectLst/>
          </p:spPr>
          <p:txBody>
            <a:bodyPr wrap="square" tIns="91440" bIns="91440" rtlCol="0" anchor="ctr">
              <a:prstTxWarp prst="textNoShape">
                <a:avLst/>
              </a:prstTxWarp>
              <a:noAutofit/>
            </a:bodyPr>
            <a:lstStyle/>
            <a:p>
              <a:pPr algn="ctr" defTabSz="914378">
                <a:defRPr/>
              </a:pPr>
              <a:r>
                <a:rPr lang="en-US" sz="1100" dirty="0">
                  <a:solidFill>
                    <a:prstClr val="white"/>
                  </a:solidFill>
                  <a:latin typeface="Questrial"/>
                </a:rPr>
                <a:t>Operationalize</a:t>
              </a:r>
            </a:p>
          </p:txBody>
        </p:sp>
        <p:sp>
          <p:nvSpPr>
            <p:cNvPr id="342" name="テキスト ボックス 341"/>
            <p:cNvSpPr txBox="1"/>
            <p:nvPr/>
          </p:nvSpPr>
          <p:spPr>
            <a:xfrm>
              <a:off x="4203052" y="4039284"/>
              <a:ext cx="2700773" cy="238527"/>
            </a:xfrm>
            <a:prstGeom prst="rect">
              <a:avLst/>
            </a:prstGeom>
            <a:noFill/>
          </p:spPr>
          <p:txBody>
            <a:bodyPr wrap="square" rtlCol="0">
              <a:spAutoFit/>
            </a:bodyPr>
            <a:lstStyle>
              <a:defPPr>
                <a:defRPr lang="en-US"/>
              </a:defPPr>
              <a:lvl1pPr>
                <a:lnSpc>
                  <a:spcPct val="95000"/>
                </a:lnSpc>
                <a:spcBef>
                  <a:spcPts val="400"/>
                </a:spcBef>
                <a:defRPr sz="1000" b="1">
                  <a:solidFill>
                    <a:srgbClr val="3C3C3B"/>
                  </a:solidFill>
                  <a:cs typeface="Arial" pitchFamily="34" charset="0"/>
                </a:defRPr>
              </a:lvl1pPr>
            </a:lstStyle>
            <a:p>
              <a:pPr defTabSz="914378">
                <a:defRPr/>
              </a:pPr>
              <a:r>
                <a:rPr lang="en-US" altLang="ja-JP" dirty="0">
                  <a:latin typeface="Questrial"/>
                </a:rPr>
                <a:t>Fault Cause : </a:t>
              </a:r>
              <a:r>
                <a:rPr lang="en-US" altLang="ja-JP" b="0" dirty="0">
                  <a:latin typeface="Questrial"/>
                </a:rPr>
                <a:t>Turbo Charger…</a:t>
              </a:r>
              <a:endParaRPr lang="en-US" b="0" dirty="0">
                <a:latin typeface="Questrial"/>
              </a:endParaRPr>
            </a:p>
          </p:txBody>
        </p:sp>
        <p:grpSp>
          <p:nvGrpSpPr>
            <p:cNvPr id="360" name="グループ化 359"/>
            <p:cNvGrpSpPr/>
            <p:nvPr/>
          </p:nvGrpSpPr>
          <p:grpSpPr>
            <a:xfrm>
              <a:off x="1719690" y="1457762"/>
              <a:ext cx="1974400" cy="1174024"/>
              <a:chOff x="-1561015" y="1858117"/>
              <a:chExt cx="3117627" cy="1620000"/>
            </a:xfrm>
          </p:grpSpPr>
          <p:sp>
            <p:nvSpPr>
              <p:cNvPr id="361" name="正方形/長方形 360"/>
              <p:cNvSpPr/>
              <p:nvPr/>
            </p:nvSpPr>
            <p:spPr>
              <a:xfrm>
                <a:off x="-1561015" y="1858117"/>
                <a:ext cx="3117627" cy="1620000"/>
              </a:xfrm>
              <a:prstGeom prst="rect">
                <a:avLst/>
              </a:prstGeom>
              <a:solidFill>
                <a:sysClr val="window" lastClr="FFFFFF"/>
              </a:solidFill>
              <a:ln w="1270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rtlCol="0" anchor="ctr"/>
              <a:lstStyle/>
              <a:p>
                <a:pPr algn="ctr" defTabSz="914378">
                  <a:defRPr/>
                </a:pPr>
                <a:endParaRPr kumimoji="1" lang="en-US" sz="1000" dirty="0">
                  <a:solidFill>
                    <a:srgbClr val="3C3C3B"/>
                  </a:solidFill>
                  <a:latin typeface="Questrial"/>
                  <a:ea typeface="メイリオ" panose="020B0604030504040204" pitchFamily="50" charset="-128"/>
                  <a:cs typeface="メイリオ" panose="020B0604030504040204" pitchFamily="50" charset="-128"/>
                </a:endParaRPr>
              </a:p>
            </p:txBody>
          </p:sp>
          <p:pic>
            <p:nvPicPr>
              <p:cNvPr id="362" name="図 361"/>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151" t="3532" r="14340" b="20325"/>
              <a:stretch/>
            </p:blipFill>
            <p:spPr bwMode="auto">
              <a:xfrm>
                <a:off x="-1512728" y="2045821"/>
                <a:ext cx="3000113" cy="1233448"/>
              </a:xfrm>
              <a:prstGeom prst="rect">
                <a:avLst/>
              </a:prstGeom>
              <a:noFill/>
              <a:extLst>
                <a:ext uri="{909E8E84-426E-40DD-AFC4-6F175D3DCCD1}">
                  <a14:hiddenFill xmlns:a14="http://schemas.microsoft.com/office/drawing/2010/main">
                    <a:solidFill>
                      <a:srgbClr val="FFFFFF"/>
                    </a:solidFill>
                  </a14:hiddenFill>
                </a:ext>
              </a:extLst>
            </p:spPr>
          </p:pic>
          <p:sp>
            <p:nvSpPr>
              <p:cNvPr id="363" name="下矢印 362"/>
              <p:cNvSpPr/>
              <p:nvPr/>
            </p:nvSpPr>
            <p:spPr>
              <a:xfrm>
                <a:off x="341477" y="1947560"/>
                <a:ext cx="756000" cy="435286"/>
              </a:xfrm>
              <a:prstGeom prst="downArrow">
                <a:avLst>
                  <a:gd name="adj1" fmla="val 64661"/>
                  <a:gd name="adj2" fmla="val 50000"/>
                </a:avLst>
              </a:prstGeom>
              <a:solidFill>
                <a:srgbClr val="000000"/>
              </a:solidFill>
              <a:ln w="25400">
                <a:solidFill>
                  <a:srgbClr val="000000"/>
                </a:solidFill>
                <a:miter lim="800000"/>
                <a:headEnd/>
                <a:tailEnd/>
              </a:ln>
              <a:effectLst/>
            </p:spPr>
            <p:txBody>
              <a:bodyPr wrap="none" lIns="36000" tIns="0" rIns="36000" bIns="0" rtlCol="0" anchor="ctr"/>
              <a:lstStyle/>
              <a:p>
                <a:pPr lvl="1" algn="ctr" defTabSz="914378">
                  <a:defRPr/>
                </a:pPr>
                <a:r>
                  <a:rPr kumimoji="1" lang="en-US" sz="700" b="1" dirty="0">
                    <a:solidFill>
                      <a:prstClr val="white"/>
                    </a:solidFill>
                    <a:latin typeface="Questrial"/>
                    <a:ea typeface="メイリオ" panose="020B0604030504040204" pitchFamily="50" charset="-128"/>
                    <a:cs typeface="メイリオ" panose="020B0604030504040204" pitchFamily="50" charset="-128"/>
                  </a:rPr>
                  <a:t>fault </a:t>
                </a:r>
                <a:br>
                  <a:rPr kumimoji="1" lang="en-US" sz="700" b="1" dirty="0">
                    <a:solidFill>
                      <a:prstClr val="white"/>
                    </a:solidFill>
                    <a:latin typeface="Questrial"/>
                    <a:ea typeface="メイリオ" panose="020B0604030504040204" pitchFamily="50" charset="-128"/>
                    <a:cs typeface="メイリオ" panose="020B0604030504040204" pitchFamily="50" charset="-128"/>
                  </a:rPr>
                </a:br>
                <a:r>
                  <a:rPr kumimoji="1" lang="en-US" sz="700" b="1" dirty="0">
                    <a:solidFill>
                      <a:prstClr val="white"/>
                    </a:solidFill>
                    <a:latin typeface="Questrial"/>
                    <a:ea typeface="メイリオ" panose="020B0604030504040204" pitchFamily="50" charset="-128"/>
                    <a:cs typeface="メイリオ" panose="020B0604030504040204" pitchFamily="50" charset="-128"/>
                  </a:rPr>
                  <a:t>happens</a:t>
                </a:r>
              </a:p>
            </p:txBody>
          </p:sp>
          <p:sp>
            <p:nvSpPr>
              <p:cNvPr id="364" name="テキスト ボックス 363"/>
              <p:cNvSpPr txBox="1"/>
              <p:nvPr/>
            </p:nvSpPr>
            <p:spPr bwMode="gray">
              <a:xfrm>
                <a:off x="-1493769" y="2138473"/>
                <a:ext cx="1561739"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0079DB"/>
                    </a:solidFill>
                    <a:latin typeface="Questrial"/>
                    <a:ea typeface="メイリオ" panose="020B0604030504040204" pitchFamily="50" charset="-128"/>
                    <a:cs typeface="メイリオ" panose="020B0604030504040204" pitchFamily="50" charset="-128"/>
                  </a:rPr>
                  <a:t>Fuel injection vol.</a:t>
                </a:r>
              </a:p>
            </p:txBody>
          </p:sp>
          <p:sp>
            <p:nvSpPr>
              <p:cNvPr id="365" name="テキスト ボックス 364"/>
              <p:cNvSpPr txBox="1"/>
              <p:nvPr/>
            </p:nvSpPr>
            <p:spPr bwMode="gray">
              <a:xfrm>
                <a:off x="-1145851" y="3009192"/>
                <a:ext cx="554329"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00B050"/>
                    </a:solidFill>
                    <a:latin typeface="Questrial"/>
                    <a:ea typeface="メイリオ" panose="020B0604030504040204" pitchFamily="50" charset="-128"/>
                    <a:cs typeface="メイリオ" panose="020B0604030504040204" pitchFamily="50" charset="-128"/>
                  </a:rPr>
                  <a:t>Temp.</a:t>
                </a:r>
              </a:p>
            </p:txBody>
          </p:sp>
          <p:sp>
            <p:nvSpPr>
              <p:cNvPr id="366" name="テキスト ボックス 365"/>
              <p:cNvSpPr txBox="1"/>
              <p:nvPr/>
            </p:nvSpPr>
            <p:spPr bwMode="gray">
              <a:xfrm>
                <a:off x="-1097410" y="2482202"/>
                <a:ext cx="764417"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FF99CC"/>
                    </a:solidFill>
                    <a:latin typeface="Questrial"/>
                    <a:ea typeface="メイリオ" panose="020B0604030504040204" pitchFamily="50" charset="-128"/>
                    <a:cs typeface="メイリオ" panose="020B0604030504040204" pitchFamily="50" charset="-128"/>
                  </a:rPr>
                  <a:t>Pressure</a:t>
                </a:r>
              </a:p>
            </p:txBody>
          </p:sp>
          <p:sp>
            <p:nvSpPr>
              <p:cNvPr id="367" name="テキスト ボックス 366"/>
              <p:cNvSpPr txBox="1"/>
              <p:nvPr/>
            </p:nvSpPr>
            <p:spPr bwMode="gray">
              <a:xfrm>
                <a:off x="-1142415" y="2736147"/>
                <a:ext cx="417646" cy="222963"/>
              </a:xfrm>
              <a:prstGeom prst="rect">
                <a:avLst/>
              </a:prstGeom>
              <a:solidFill>
                <a:sysClr val="window" lastClr="FFFFFF"/>
              </a:solidFill>
            </p:spPr>
            <p:txBody>
              <a:bodyPr vert="horz" wrap="none" lIns="0" tIns="0" rIns="0" bIns="0" rtlCol="0">
                <a:spAutoFit/>
              </a:bodyPr>
              <a:lstStyle/>
              <a:p>
                <a:pPr defTabSz="914378">
                  <a:defRPr/>
                </a:pPr>
                <a:r>
                  <a:rPr lang="en-US" sz="1050" b="1" dirty="0">
                    <a:solidFill>
                      <a:srgbClr val="EC881D">
                        <a:lumMod val="75000"/>
                      </a:srgbClr>
                    </a:solidFill>
                    <a:latin typeface="Questrial"/>
                    <a:ea typeface="メイリオ" panose="020B0604030504040204" pitchFamily="50" charset="-128"/>
                    <a:cs typeface="メイリオ" panose="020B0604030504040204" pitchFamily="50" charset="-128"/>
                  </a:rPr>
                  <a:t>RPM</a:t>
                </a:r>
              </a:p>
            </p:txBody>
          </p:sp>
        </p:grpSp>
        <p:grpSp>
          <p:nvGrpSpPr>
            <p:cNvPr id="368" name="グループ化 367"/>
            <p:cNvGrpSpPr/>
            <p:nvPr/>
          </p:nvGrpSpPr>
          <p:grpSpPr>
            <a:xfrm>
              <a:off x="1025438" y="2631786"/>
              <a:ext cx="2680151" cy="1653700"/>
              <a:chOff x="-387665" y="3930522"/>
              <a:chExt cx="2680151" cy="1653700"/>
            </a:xfrm>
          </p:grpSpPr>
          <p:sp>
            <p:nvSpPr>
              <p:cNvPr id="369" name="フローチャート : 書類 368"/>
              <p:cNvSpPr>
                <a:spLocks noChangeAspect="1"/>
              </p:cNvSpPr>
              <p:nvPr/>
            </p:nvSpPr>
            <p:spPr>
              <a:xfrm>
                <a:off x="1627443" y="4174081"/>
                <a:ext cx="665043" cy="215740"/>
              </a:xfrm>
              <a:prstGeom prst="flowChartDocument">
                <a:avLst/>
              </a:prstGeom>
              <a:solidFill>
                <a:sysClr val="window" lastClr="FFFFFF"/>
              </a:solidFill>
              <a:ln w="19050">
                <a:solidFill>
                  <a:sysClr val="window" lastClr="FFFFFF">
                    <a:lumMod val="50000"/>
                  </a:sysClr>
                </a:solidFill>
                <a:miter lim="800000"/>
                <a:headEnd/>
                <a:tailEnd/>
              </a:ln>
              <a:effectLst/>
            </p:spPr>
            <p:txBody>
              <a:bodyPr wrap="none" rtlCol="0" anchor="ctr"/>
              <a:lstStyle/>
              <a:p>
                <a:pPr algn="ctr" defTabSz="914378">
                  <a:defRPr/>
                </a:pPr>
                <a:r>
                  <a:rPr kumimoji="1" lang="en-US" sz="1000" dirty="0">
                    <a:latin typeface="Questrial"/>
                    <a:ea typeface="メイリオ" panose="020B0604030504040204" pitchFamily="50" charset="-128"/>
                    <a:cs typeface="メイリオ" panose="020B0604030504040204" pitchFamily="50" charset="-128"/>
                  </a:rPr>
                  <a:t>Output</a:t>
                </a:r>
              </a:p>
            </p:txBody>
          </p:sp>
          <p:grpSp>
            <p:nvGrpSpPr>
              <p:cNvPr id="370" name="グループ化 369"/>
              <p:cNvGrpSpPr/>
              <p:nvPr/>
            </p:nvGrpSpPr>
            <p:grpSpPr>
              <a:xfrm>
                <a:off x="-387665" y="3930522"/>
                <a:ext cx="2654629" cy="1653700"/>
                <a:chOff x="643724" y="1634314"/>
                <a:chExt cx="4202452" cy="3039035"/>
              </a:xfrm>
            </p:grpSpPr>
            <p:sp>
              <p:nvSpPr>
                <p:cNvPr id="371" name="角丸四角形 370"/>
                <p:cNvSpPr/>
                <p:nvPr/>
              </p:nvSpPr>
              <p:spPr>
                <a:xfrm>
                  <a:off x="1748191" y="1936323"/>
                  <a:ext cx="1820025" cy="687639"/>
                </a:xfrm>
                <a:prstGeom prst="roundRect">
                  <a:avLst>
                    <a:gd name="adj" fmla="val 10511"/>
                  </a:avLst>
                </a:prstGeom>
                <a:solidFill>
                  <a:sysClr val="window" lastClr="FFFFFF"/>
                </a:solidFill>
                <a:ln w="1905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wrap="none" lIns="18000" tIns="36000" rIns="18000" bIns="36000" rtlCol="0" anchor="ctr"/>
                <a:lstStyle/>
                <a:p>
                  <a:pPr algn="ctr" defTabSz="914378">
                    <a:defRPr/>
                  </a:pPr>
                  <a: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t>Establish </a:t>
                  </a:r>
                  <a:b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br>
                  <a: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t>variables</a:t>
                  </a:r>
                </a:p>
              </p:txBody>
            </p:sp>
            <p:cxnSp>
              <p:nvCxnSpPr>
                <p:cNvPr id="372" name="直線矢印コネクタ 371"/>
                <p:cNvCxnSpPr>
                  <a:stCxn id="371" idx="3"/>
                  <a:endCxn id="369" idx="1"/>
                </p:cNvCxnSpPr>
                <p:nvPr/>
              </p:nvCxnSpPr>
              <p:spPr>
                <a:xfrm flipV="1">
                  <a:off x="3568216" y="2280142"/>
                  <a:ext cx="265556" cy="2"/>
                </a:xfrm>
                <a:prstGeom prst="straightConnector1">
                  <a:avLst/>
                </a:prstGeom>
                <a:noFill/>
                <a:ln w="19050" cap="flat" cmpd="sng" algn="ctr">
                  <a:solidFill>
                    <a:sysClr val="window" lastClr="FFFFFF">
                      <a:lumMod val="50000"/>
                    </a:sysClr>
                  </a:solidFill>
                  <a:prstDash val="solid"/>
                  <a:tailEnd type="arrow"/>
                </a:ln>
                <a:effectLst/>
              </p:spPr>
            </p:cxnSp>
            <p:sp>
              <p:nvSpPr>
                <p:cNvPr id="373" name="角丸四角形 372"/>
                <p:cNvSpPr/>
                <p:nvPr/>
              </p:nvSpPr>
              <p:spPr>
                <a:xfrm>
                  <a:off x="1748191" y="2991729"/>
                  <a:ext cx="1820025" cy="696456"/>
                </a:xfrm>
                <a:prstGeom prst="roundRect">
                  <a:avLst>
                    <a:gd name="adj" fmla="val 10511"/>
                  </a:avLst>
                </a:prstGeom>
                <a:solidFill>
                  <a:sysClr val="window" lastClr="FFFFFF"/>
                </a:solidFill>
                <a:ln w="1905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wrap="none" lIns="18000" tIns="36000" rIns="18000" bIns="36000" rtlCol="0" anchor="ctr"/>
                <a:lstStyle/>
                <a:p>
                  <a:pPr algn="ctr" defTabSz="914378">
                    <a:defRPr/>
                  </a:pPr>
                  <a: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t>Feature </a:t>
                  </a:r>
                  <a:b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br>
                  <a: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t>selection</a:t>
                  </a:r>
                  <a:endParaRPr kumimoji="1" lang="en-US" sz="1000" b="1" dirty="0">
                    <a:solidFill>
                      <a:srgbClr val="3C3C3B"/>
                    </a:solidFill>
                    <a:latin typeface="Questrial"/>
                    <a:ea typeface="メイリオ" panose="020B0604030504040204" pitchFamily="50" charset="-128"/>
                    <a:cs typeface="メイリオ" panose="020B0604030504040204" pitchFamily="50" charset="-128"/>
                  </a:endParaRPr>
                </a:p>
              </p:txBody>
            </p:sp>
            <p:cxnSp>
              <p:nvCxnSpPr>
                <p:cNvPr id="374" name="直線矢印コネクタ 82"/>
                <p:cNvCxnSpPr>
                  <a:stCxn id="369" idx="2"/>
                  <a:endCxn id="373" idx="0"/>
                </p:cNvCxnSpPr>
                <p:nvPr/>
              </p:nvCxnSpPr>
              <p:spPr>
                <a:xfrm rot="5400000">
                  <a:off x="3239409" y="1870959"/>
                  <a:ext cx="539563" cy="1701973"/>
                </a:xfrm>
                <a:prstGeom prst="bentConnector3">
                  <a:avLst>
                    <a:gd name="adj1" fmla="val 50000"/>
                  </a:avLst>
                </a:prstGeom>
                <a:noFill/>
                <a:ln w="19050" cap="flat" cmpd="sng" algn="ctr">
                  <a:solidFill>
                    <a:sysClr val="window" lastClr="FFFFFF">
                      <a:lumMod val="50000"/>
                    </a:sysClr>
                  </a:solidFill>
                  <a:prstDash val="solid"/>
                  <a:tailEnd type="arrow"/>
                </a:ln>
                <a:effectLst/>
              </p:spPr>
            </p:cxnSp>
            <p:sp>
              <p:nvSpPr>
                <p:cNvPr id="375" name="フローチャート : 書類 374"/>
                <p:cNvSpPr/>
                <p:nvPr/>
              </p:nvSpPr>
              <p:spPr>
                <a:xfrm>
                  <a:off x="643724" y="3093296"/>
                  <a:ext cx="828000" cy="493324"/>
                </a:xfrm>
                <a:prstGeom prst="flowChartDocument">
                  <a:avLst/>
                </a:prstGeom>
                <a:solidFill>
                  <a:sysClr val="window" lastClr="FFFFFF"/>
                </a:solidFill>
                <a:ln w="19050">
                  <a:solidFill>
                    <a:sysClr val="window" lastClr="FFFFFF">
                      <a:lumMod val="50000"/>
                    </a:sysClr>
                  </a:solidFill>
                  <a:miter lim="800000"/>
                  <a:headEnd/>
                  <a:tailEnd/>
                </a:ln>
                <a:effectLst/>
              </p:spPr>
              <p:txBody>
                <a:bodyPr wrap="none" lIns="36000" rIns="36000" rtlCol="0" anchor="ctr"/>
                <a:lstStyle/>
                <a:p>
                  <a:pPr algn="ctr" defTabSz="914378">
                    <a:defRPr/>
                  </a:pPr>
                  <a:r>
                    <a:rPr kumimoji="1" lang="en-US" altLang="ja-JP" sz="1000" dirty="0">
                      <a:latin typeface="Questrial"/>
                      <a:ea typeface="メイリオ" panose="020B0604030504040204" pitchFamily="50" charset="-128"/>
                      <a:cs typeface="メイリオ" panose="020B0604030504040204" pitchFamily="50" charset="-128"/>
                    </a:rPr>
                    <a:t>Cause</a:t>
                  </a:r>
                </a:p>
              </p:txBody>
            </p:sp>
            <p:sp>
              <p:nvSpPr>
                <p:cNvPr id="376" name="フローチャート : 書類 375"/>
                <p:cNvSpPr/>
                <p:nvPr/>
              </p:nvSpPr>
              <p:spPr>
                <a:xfrm>
                  <a:off x="3874177" y="3120805"/>
                  <a:ext cx="971999" cy="438304"/>
                </a:xfrm>
                <a:prstGeom prst="flowChartDocument">
                  <a:avLst/>
                </a:prstGeom>
                <a:solidFill>
                  <a:sysClr val="window" lastClr="FFFFFF"/>
                </a:solidFill>
                <a:ln w="19050">
                  <a:solidFill>
                    <a:sysClr val="window" lastClr="FFFFFF">
                      <a:lumMod val="50000"/>
                    </a:sysClr>
                  </a:solidFill>
                  <a:miter lim="800000"/>
                  <a:headEnd/>
                  <a:tailEnd/>
                </a:ln>
                <a:effectLst/>
              </p:spPr>
              <p:txBody>
                <a:bodyPr wrap="none" rtlCol="0" anchor="ctr"/>
                <a:lstStyle/>
                <a:p>
                  <a:pPr algn="ctr" defTabSz="914378">
                    <a:defRPr/>
                  </a:pPr>
                  <a:r>
                    <a:rPr kumimoji="1" lang="en-US" sz="1000" dirty="0">
                      <a:latin typeface="Questrial"/>
                      <a:ea typeface="メイリオ" panose="020B0604030504040204" pitchFamily="50" charset="-128"/>
                      <a:cs typeface="メイリオ" panose="020B0604030504040204" pitchFamily="50" charset="-128"/>
                    </a:rPr>
                    <a:t>Output</a:t>
                  </a:r>
                </a:p>
              </p:txBody>
            </p:sp>
            <p:cxnSp>
              <p:nvCxnSpPr>
                <p:cNvPr id="377" name="直線矢印コネクタ 376"/>
                <p:cNvCxnSpPr>
                  <a:stCxn id="375" idx="3"/>
                  <a:endCxn id="373" idx="1"/>
                </p:cNvCxnSpPr>
                <p:nvPr/>
              </p:nvCxnSpPr>
              <p:spPr>
                <a:xfrm flipV="1">
                  <a:off x="1471724" y="3339957"/>
                  <a:ext cx="276467" cy="2"/>
                </a:xfrm>
                <a:prstGeom prst="straightConnector1">
                  <a:avLst/>
                </a:prstGeom>
                <a:noFill/>
                <a:ln w="19050" cap="flat" cmpd="sng" algn="ctr">
                  <a:solidFill>
                    <a:sysClr val="window" lastClr="FFFFFF">
                      <a:lumMod val="50000"/>
                    </a:sysClr>
                  </a:solidFill>
                  <a:prstDash val="solid"/>
                  <a:tailEnd type="arrow"/>
                </a:ln>
                <a:effectLst/>
              </p:spPr>
            </p:cxnSp>
            <p:cxnSp>
              <p:nvCxnSpPr>
                <p:cNvPr id="378" name="直線矢印コネクタ 377"/>
                <p:cNvCxnSpPr>
                  <a:stCxn id="361" idx="2"/>
                  <a:endCxn id="371" idx="0"/>
                </p:cNvCxnSpPr>
                <p:nvPr/>
              </p:nvCxnSpPr>
              <p:spPr>
                <a:xfrm flipH="1">
                  <a:off x="2658204" y="1634314"/>
                  <a:ext cx="647373" cy="302009"/>
                </a:xfrm>
                <a:prstGeom prst="straightConnector1">
                  <a:avLst/>
                </a:prstGeom>
                <a:noFill/>
                <a:ln w="19050" cap="flat" cmpd="sng" algn="ctr">
                  <a:solidFill>
                    <a:sysClr val="window" lastClr="FFFFFF">
                      <a:lumMod val="50000"/>
                    </a:sysClr>
                  </a:solidFill>
                  <a:prstDash val="solid"/>
                  <a:tailEnd type="arrow"/>
                </a:ln>
                <a:effectLst/>
              </p:spPr>
            </p:cxnSp>
            <p:cxnSp>
              <p:nvCxnSpPr>
                <p:cNvPr id="379" name="直線矢印コネクタ 378"/>
                <p:cNvCxnSpPr>
                  <a:stCxn id="373" idx="3"/>
                  <a:endCxn id="376" idx="1"/>
                </p:cNvCxnSpPr>
                <p:nvPr/>
              </p:nvCxnSpPr>
              <p:spPr>
                <a:xfrm>
                  <a:off x="3568216" y="3339957"/>
                  <a:ext cx="305961" cy="0"/>
                </a:xfrm>
                <a:prstGeom prst="straightConnector1">
                  <a:avLst/>
                </a:prstGeom>
                <a:noFill/>
                <a:ln w="19050" cap="flat" cmpd="sng" algn="ctr">
                  <a:solidFill>
                    <a:sysClr val="window" lastClr="FFFFFF">
                      <a:lumMod val="50000"/>
                    </a:sysClr>
                  </a:solidFill>
                  <a:prstDash val="solid"/>
                  <a:tailEnd type="arrow"/>
                </a:ln>
                <a:effectLst/>
              </p:spPr>
            </p:cxnSp>
            <p:sp>
              <p:nvSpPr>
                <p:cNvPr id="380" name="角丸四角形 379"/>
                <p:cNvSpPr/>
                <p:nvPr/>
              </p:nvSpPr>
              <p:spPr>
                <a:xfrm>
                  <a:off x="1748191" y="3976893"/>
                  <a:ext cx="1820025" cy="696456"/>
                </a:xfrm>
                <a:prstGeom prst="roundRect">
                  <a:avLst>
                    <a:gd name="adj" fmla="val 10511"/>
                  </a:avLst>
                </a:prstGeom>
                <a:solidFill>
                  <a:sysClr val="window" lastClr="FFFFFF"/>
                </a:solidFill>
                <a:ln w="1905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wrap="none" lIns="18000" tIns="36000" rIns="18000" bIns="36000" rtlCol="0" anchor="ctr"/>
                <a:lstStyle/>
                <a:p>
                  <a:pPr algn="ctr" defTabSz="914378">
                    <a:defRPr/>
                  </a:pPr>
                  <a:r>
                    <a:rPr kumimoji="1" lang="en-US" altLang="ja-JP" sz="1000" b="1" dirty="0">
                      <a:solidFill>
                        <a:srgbClr val="3C3C3B"/>
                      </a:solidFill>
                      <a:latin typeface="Questrial"/>
                      <a:ea typeface="メイリオ" panose="020B0604030504040204" pitchFamily="50" charset="-128"/>
                      <a:cs typeface="メイリオ" panose="020B0604030504040204" pitchFamily="50" charset="-128"/>
                    </a:rPr>
                    <a:t>Deep learning</a:t>
                  </a:r>
                </a:p>
              </p:txBody>
            </p:sp>
            <p:sp>
              <p:nvSpPr>
                <p:cNvPr id="381" name="フローチャート : 書類 380"/>
                <p:cNvSpPr/>
                <p:nvPr/>
              </p:nvSpPr>
              <p:spPr>
                <a:xfrm>
                  <a:off x="3946176" y="4136497"/>
                  <a:ext cx="828000" cy="377248"/>
                </a:xfrm>
                <a:prstGeom prst="flowChartDocument">
                  <a:avLst/>
                </a:prstGeom>
                <a:solidFill>
                  <a:sysClr val="window" lastClr="FFFFFF"/>
                </a:solidFill>
                <a:ln w="19050">
                  <a:solidFill>
                    <a:sysClr val="window" lastClr="FFFFFF">
                      <a:lumMod val="50000"/>
                    </a:sysClr>
                  </a:solidFill>
                  <a:miter lim="800000"/>
                  <a:headEnd/>
                  <a:tailEnd/>
                </a:ln>
                <a:effectLst/>
              </p:spPr>
              <p:txBody>
                <a:bodyPr wrap="none" rtlCol="0" anchor="ctr"/>
                <a:lstStyle/>
                <a:p>
                  <a:pPr algn="ctr" defTabSz="914378">
                    <a:defRPr/>
                  </a:pPr>
                  <a:r>
                    <a:rPr kumimoji="1" lang="en-US" altLang="ja-JP" sz="1000" dirty="0">
                      <a:latin typeface="Questrial"/>
                      <a:ea typeface="メイリオ" panose="020B0604030504040204" pitchFamily="50" charset="-128"/>
                      <a:cs typeface="メイリオ" panose="020B0604030504040204" pitchFamily="50" charset="-128"/>
                    </a:rPr>
                    <a:t>y=f(x)</a:t>
                  </a:r>
                  <a:endParaRPr kumimoji="1" lang="en-US" sz="1000" dirty="0">
                    <a:latin typeface="Questrial"/>
                    <a:ea typeface="メイリオ" panose="020B0604030504040204" pitchFamily="50" charset="-128"/>
                    <a:cs typeface="メイリオ" panose="020B0604030504040204" pitchFamily="50" charset="-128"/>
                  </a:endParaRPr>
                </a:p>
              </p:txBody>
            </p:sp>
            <p:cxnSp>
              <p:nvCxnSpPr>
                <p:cNvPr id="382" name="直線矢印コネクタ 82"/>
                <p:cNvCxnSpPr>
                  <a:stCxn id="376" idx="2"/>
                  <a:endCxn id="380" idx="0"/>
                </p:cNvCxnSpPr>
                <p:nvPr/>
              </p:nvCxnSpPr>
              <p:spPr>
                <a:xfrm rot="5400000">
                  <a:off x="3285809" y="2902526"/>
                  <a:ext cx="446761" cy="1701973"/>
                </a:xfrm>
                <a:prstGeom prst="bentConnector3">
                  <a:avLst>
                    <a:gd name="adj1" fmla="val 50000"/>
                  </a:avLst>
                </a:prstGeom>
                <a:noFill/>
                <a:ln w="19050" cap="flat" cmpd="sng" algn="ctr">
                  <a:solidFill>
                    <a:sysClr val="window" lastClr="FFFFFF">
                      <a:lumMod val="50000"/>
                    </a:sysClr>
                  </a:solidFill>
                  <a:prstDash val="solid"/>
                  <a:tailEnd type="arrow"/>
                </a:ln>
                <a:effectLst/>
              </p:spPr>
            </p:cxnSp>
            <p:cxnSp>
              <p:nvCxnSpPr>
                <p:cNvPr id="383" name="直線矢印コネクタ 382"/>
                <p:cNvCxnSpPr>
                  <a:stCxn id="380" idx="3"/>
                  <a:endCxn id="381" idx="1"/>
                </p:cNvCxnSpPr>
                <p:nvPr/>
              </p:nvCxnSpPr>
              <p:spPr>
                <a:xfrm>
                  <a:off x="3568216" y="4325121"/>
                  <a:ext cx="377960" cy="0"/>
                </a:xfrm>
                <a:prstGeom prst="straightConnector1">
                  <a:avLst/>
                </a:prstGeom>
                <a:noFill/>
                <a:ln w="19050" cap="flat" cmpd="sng" algn="ctr">
                  <a:solidFill>
                    <a:sysClr val="window" lastClr="FFFFFF">
                      <a:lumMod val="50000"/>
                    </a:sysClr>
                  </a:solidFill>
                  <a:prstDash val="solid"/>
                  <a:tailEnd type="arrow"/>
                </a:ln>
                <a:effectLst/>
              </p:spPr>
            </p:cxnSp>
            <p:sp>
              <p:nvSpPr>
                <p:cNvPr id="384" name="フローチャート : 書類 383"/>
                <p:cNvSpPr/>
                <p:nvPr/>
              </p:nvSpPr>
              <p:spPr>
                <a:xfrm>
                  <a:off x="643724" y="4078460"/>
                  <a:ext cx="828000" cy="493324"/>
                </a:xfrm>
                <a:prstGeom prst="flowChartDocument">
                  <a:avLst/>
                </a:prstGeom>
                <a:solidFill>
                  <a:sysClr val="window" lastClr="FFFFFF"/>
                </a:solidFill>
                <a:ln w="19050">
                  <a:solidFill>
                    <a:sysClr val="window" lastClr="FFFFFF">
                      <a:lumMod val="50000"/>
                    </a:sysClr>
                  </a:solidFill>
                  <a:miter lim="800000"/>
                  <a:headEnd/>
                  <a:tailEnd/>
                </a:ln>
                <a:effectLst/>
              </p:spPr>
              <p:txBody>
                <a:bodyPr wrap="none" lIns="36000" rIns="36000" rtlCol="0" anchor="ctr"/>
                <a:lstStyle/>
                <a:p>
                  <a:pPr algn="ctr" defTabSz="914378">
                    <a:defRPr/>
                  </a:pPr>
                  <a:r>
                    <a:rPr kumimoji="1" lang="en-US" altLang="ja-JP" sz="1000" dirty="0">
                      <a:latin typeface="Questrial"/>
                      <a:ea typeface="メイリオ" panose="020B0604030504040204" pitchFamily="50" charset="-128"/>
                      <a:cs typeface="メイリオ" panose="020B0604030504040204" pitchFamily="50" charset="-128"/>
                    </a:rPr>
                    <a:t>Cause</a:t>
                  </a:r>
                </a:p>
              </p:txBody>
            </p:sp>
            <p:cxnSp>
              <p:nvCxnSpPr>
                <p:cNvPr id="385" name="直線矢印コネクタ 384"/>
                <p:cNvCxnSpPr>
                  <a:stCxn id="384" idx="3"/>
                  <a:endCxn id="380" idx="1"/>
                </p:cNvCxnSpPr>
                <p:nvPr/>
              </p:nvCxnSpPr>
              <p:spPr>
                <a:xfrm flipV="1">
                  <a:off x="1471724" y="4325121"/>
                  <a:ext cx="276467" cy="2"/>
                </a:xfrm>
                <a:prstGeom prst="straightConnector1">
                  <a:avLst/>
                </a:prstGeom>
                <a:noFill/>
                <a:ln w="19050" cap="flat" cmpd="sng" algn="ctr">
                  <a:solidFill>
                    <a:sysClr val="window" lastClr="FFFFFF">
                      <a:lumMod val="50000"/>
                    </a:sysClr>
                  </a:solidFill>
                  <a:prstDash val="solid"/>
                  <a:tailEnd type="arrow"/>
                </a:ln>
                <a:effectLst/>
              </p:spPr>
            </p:cxnSp>
          </p:grpSp>
        </p:grpSp>
        <p:grpSp>
          <p:nvGrpSpPr>
            <p:cNvPr id="387" name="Group 189"/>
            <p:cNvGrpSpPr>
              <a:grpSpLocks noChangeAspect="1"/>
            </p:cNvGrpSpPr>
            <p:nvPr/>
          </p:nvGrpSpPr>
          <p:grpSpPr>
            <a:xfrm>
              <a:off x="991552" y="1491631"/>
              <a:ext cx="700128" cy="286667"/>
              <a:chOff x="8248650" y="2986088"/>
              <a:chExt cx="806450" cy="330200"/>
            </a:xfrm>
            <a:solidFill>
              <a:srgbClr val="5F6062"/>
            </a:solidFill>
          </p:grpSpPr>
          <p:sp>
            <p:nvSpPr>
              <p:cNvPr id="388"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89"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90"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grpSp>
        <p:grpSp>
          <p:nvGrpSpPr>
            <p:cNvPr id="391" name="Group 189"/>
            <p:cNvGrpSpPr>
              <a:grpSpLocks noChangeAspect="1"/>
            </p:cNvGrpSpPr>
            <p:nvPr/>
          </p:nvGrpSpPr>
          <p:grpSpPr>
            <a:xfrm>
              <a:off x="4399210" y="1939916"/>
              <a:ext cx="700128" cy="286667"/>
              <a:chOff x="8248650" y="2986088"/>
              <a:chExt cx="806450" cy="330200"/>
            </a:xfrm>
            <a:solidFill>
              <a:srgbClr val="5F6062"/>
            </a:solidFill>
          </p:grpSpPr>
          <p:sp>
            <p:nvSpPr>
              <p:cNvPr id="392"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93"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94"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grpSp>
        <p:grpSp>
          <p:nvGrpSpPr>
            <p:cNvPr id="395" name="Group 189"/>
            <p:cNvGrpSpPr>
              <a:grpSpLocks noChangeAspect="1"/>
            </p:cNvGrpSpPr>
            <p:nvPr/>
          </p:nvGrpSpPr>
          <p:grpSpPr>
            <a:xfrm>
              <a:off x="4392759" y="3256888"/>
              <a:ext cx="700128" cy="286667"/>
              <a:chOff x="8248650" y="2986088"/>
              <a:chExt cx="806450" cy="330200"/>
            </a:xfrm>
            <a:solidFill>
              <a:srgbClr val="5F6062"/>
            </a:solidFill>
          </p:grpSpPr>
          <p:sp>
            <p:nvSpPr>
              <p:cNvPr id="396"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97"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sp>
            <p:nvSpPr>
              <p:cNvPr id="398"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1800">
                  <a:solidFill>
                    <a:sysClr val="windowText" lastClr="000000"/>
                  </a:solidFill>
                  <a:latin typeface="Questrial"/>
                </a:endParaRPr>
              </a:p>
            </p:txBody>
          </p:sp>
        </p:grpSp>
        <p:grpSp>
          <p:nvGrpSpPr>
            <p:cNvPr id="2" name="グループ化 1"/>
            <p:cNvGrpSpPr/>
            <p:nvPr/>
          </p:nvGrpSpPr>
          <p:grpSpPr>
            <a:xfrm>
              <a:off x="6516216" y="2139702"/>
              <a:ext cx="2397758" cy="1576875"/>
              <a:chOff x="8688288" y="2852936"/>
              <a:chExt cx="3197010" cy="2102500"/>
            </a:xfrm>
          </p:grpSpPr>
          <p:sp>
            <p:nvSpPr>
              <p:cNvPr id="343" name="フローチャート : 記憶データ 342"/>
              <p:cNvSpPr/>
              <p:nvPr/>
            </p:nvSpPr>
            <p:spPr>
              <a:xfrm>
                <a:off x="8688288" y="4197683"/>
                <a:ext cx="810000" cy="405000"/>
              </a:xfrm>
              <a:prstGeom prst="flowChartOnlineStorage">
                <a:avLst/>
              </a:prstGeom>
              <a:solidFill>
                <a:sysClr val="window" lastClr="FFFFFF"/>
              </a:solidFill>
              <a:ln w="19050">
                <a:solidFill>
                  <a:sysClr val="window" lastClr="FFFFFF">
                    <a:lumMod val="50000"/>
                  </a:sysClr>
                </a:solidFill>
                <a:miter lim="800000"/>
                <a:headEnd/>
                <a:tailEnd/>
              </a:ln>
              <a:effectLst/>
            </p:spPr>
            <p:txBody>
              <a:bodyPr wrap="none" lIns="36000" rtlCol="0" anchor="ctr"/>
              <a:lstStyle/>
              <a:p>
                <a:pPr algn="ctr" defTabSz="914378">
                  <a:defRPr/>
                </a:pPr>
                <a:r>
                  <a:rPr kumimoji="1" lang="en-US" altLang="ja-JP" sz="675" dirty="0">
                    <a:latin typeface="Questrial"/>
                    <a:ea typeface="メイリオ" panose="020B0604030504040204" pitchFamily="50" charset="-128"/>
                    <a:cs typeface="メイリオ" panose="020B0604030504040204" pitchFamily="50" charset="-128"/>
                  </a:rPr>
                  <a:t>Sensor </a:t>
                </a:r>
                <a:br>
                  <a:rPr kumimoji="1" lang="en-US" altLang="ja-JP" sz="675" dirty="0">
                    <a:latin typeface="Questrial"/>
                    <a:ea typeface="メイリオ" panose="020B0604030504040204" pitchFamily="50" charset="-128"/>
                    <a:cs typeface="メイリオ" panose="020B0604030504040204" pitchFamily="50" charset="-128"/>
                  </a:rPr>
                </a:br>
                <a:r>
                  <a:rPr kumimoji="1" lang="en-US" altLang="ja-JP" sz="675" dirty="0">
                    <a:latin typeface="Questrial"/>
                    <a:ea typeface="メイリオ" panose="020B0604030504040204" pitchFamily="50" charset="-128"/>
                    <a:cs typeface="メイリオ" panose="020B0604030504040204" pitchFamily="50" charset="-128"/>
                  </a:rPr>
                  <a:t>data</a:t>
                </a:r>
                <a:endParaRPr kumimoji="1" lang="en-US" sz="675" dirty="0">
                  <a:latin typeface="Questrial"/>
                  <a:ea typeface="メイリオ" panose="020B0604030504040204" pitchFamily="50" charset="-128"/>
                  <a:cs typeface="メイリオ" panose="020B0604030504040204" pitchFamily="50" charset="-128"/>
                </a:endParaRPr>
              </a:p>
            </p:txBody>
          </p:sp>
          <p:cxnSp>
            <p:nvCxnSpPr>
              <p:cNvPr id="344" name="直線矢印コネクタ 343"/>
              <p:cNvCxnSpPr>
                <a:endCxn id="343" idx="0"/>
              </p:cNvCxnSpPr>
              <p:nvPr/>
            </p:nvCxnSpPr>
            <p:spPr>
              <a:xfrm flipH="1">
                <a:off x="9093288" y="3546419"/>
                <a:ext cx="189" cy="651264"/>
              </a:xfrm>
              <a:prstGeom prst="straightConnector1">
                <a:avLst/>
              </a:prstGeom>
              <a:noFill/>
              <a:ln w="19050" cap="flat" cmpd="sng" algn="ctr">
                <a:solidFill>
                  <a:schemeClr val="bg1">
                    <a:lumMod val="50000"/>
                  </a:schemeClr>
                </a:solidFill>
                <a:prstDash val="solid"/>
                <a:tailEnd type="arrow"/>
              </a:ln>
              <a:effectLst/>
            </p:spPr>
          </p:cxnSp>
          <p:sp>
            <p:nvSpPr>
              <p:cNvPr id="345" name="角丸四角形 344"/>
              <p:cNvSpPr/>
              <p:nvPr/>
            </p:nvSpPr>
            <p:spPr>
              <a:xfrm>
                <a:off x="9538028" y="4561976"/>
                <a:ext cx="810089" cy="378000"/>
              </a:xfrm>
              <a:prstGeom prst="roundRect">
                <a:avLst>
                  <a:gd name="adj" fmla="val 10511"/>
                </a:avLst>
              </a:prstGeom>
              <a:solidFill>
                <a:sysClr val="window" lastClr="FFFFFF"/>
              </a:solidFill>
              <a:ln w="19050">
                <a:solidFill>
                  <a:sysClr val="window" lastClr="FFFFFF">
                    <a:lumMod val="50000"/>
                  </a:sysClr>
                </a:solidFill>
                <a:miter lim="800000"/>
                <a:headEnd/>
                <a:tailEnd/>
              </a:ln>
              <a:effectLst>
                <a:outerShdw blurRad="50800" dist="38100" dir="2700000" algn="tl" rotWithShape="0">
                  <a:prstClr val="black">
                    <a:alpha val="40000"/>
                  </a:prstClr>
                </a:outerShdw>
              </a:effectLst>
            </p:spPr>
            <p:txBody>
              <a:bodyPr wrap="none" lIns="18000" tIns="36000" rIns="18000" bIns="36000" rtlCol="0" anchor="ctr"/>
              <a:lstStyle/>
              <a:p>
                <a:pPr algn="ctr" defTabSz="914378">
                  <a:defRPr/>
                </a:pPr>
                <a:r>
                  <a:rPr kumimoji="1" lang="en-US" altLang="ja-JP" sz="675" b="1" dirty="0">
                    <a:solidFill>
                      <a:srgbClr val="3C3C3B"/>
                    </a:solidFill>
                    <a:latin typeface="Questrial"/>
                    <a:ea typeface="メイリオ" panose="020B0604030504040204" pitchFamily="50" charset="-128"/>
                    <a:cs typeface="メイリオ" panose="020B0604030504040204" pitchFamily="50" charset="-128"/>
                  </a:rPr>
                  <a:t>Classi</a:t>
                </a:r>
                <a:br>
                  <a:rPr kumimoji="1" lang="en-US" altLang="ja-JP" sz="675" b="1" dirty="0">
                    <a:solidFill>
                      <a:srgbClr val="3C3C3B"/>
                    </a:solidFill>
                    <a:latin typeface="Questrial"/>
                    <a:ea typeface="メイリオ" panose="020B0604030504040204" pitchFamily="50" charset="-128"/>
                    <a:cs typeface="メイリオ" panose="020B0604030504040204" pitchFamily="50" charset="-128"/>
                  </a:rPr>
                </a:br>
                <a:r>
                  <a:rPr kumimoji="1" lang="en-US" altLang="ja-JP" sz="675" b="1" dirty="0">
                    <a:solidFill>
                      <a:srgbClr val="3C3C3B"/>
                    </a:solidFill>
                    <a:latin typeface="Questrial"/>
                    <a:ea typeface="メイリオ" panose="020B0604030504040204" pitchFamily="50" charset="-128"/>
                    <a:cs typeface="メイリオ" panose="020B0604030504040204" pitchFamily="50" charset="-128"/>
                  </a:rPr>
                  <a:t>fication</a:t>
                </a:r>
                <a:endParaRPr kumimoji="1" lang="en-US" sz="675" b="1" dirty="0">
                  <a:solidFill>
                    <a:srgbClr val="3C3C3B"/>
                  </a:solidFill>
                  <a:latin typeface="Questrial"/>
                  <a:ea typeface="メイリオ" panose="020B0604030504040204" pitchFamily="50" charset="-128"/>
                  <a:cs typeface="メイリオ" panose="020B0604030504040204" pitchFamily="50" charset="-128"/>
                </a:endParaRPr>
              </a:p>
            </p:txBody>
          </p:sp>
          <p:cxnSp>
            <p:nvCxnSpPr>
              <p:cNvPr id="346" name="直線矢印コネクタ 118"/>
              <p:cNvCxnSpPr>
                <a:stCxn id="343" idx="2"/>
                <a:endCxn id="345" idx="1"/>
              </p:cNvCxnSpPr>
              <p:nvPr/>
            </p:nvCxnSpPr>
            <p:spPr>
              <a:xfrm rot="16200000" flipH="1">
                <a:off x="9241511" y="4454460"/>
                <a:ext cx="148293" cy="444739"/>
              </a:xfrm>
              <a:prstGeom prst="bentConnector2">
                <a:avLst/>
              </a:prstGeom>
              <a:noFill/>
              <a:ln w="19050" cap="flat" cmpd="sng" algn="ctr">
                <a:solidFill>
                  <a:schemeClr val="bg1">
                    <a:lumMod val="50000"/>
                  </a:schemeClr>
                </a:solidFill>
                <a:prstDash val="solid"/>
                <a:tailEnd type="arrow"/>
              </a:ln>
              <a:effectLst/>
            </p:spPr>
          </p:cxnSp>
          <p:cxnSp>
            <p:nvCxnSpPr>
              <p:cNvPr id="347" name="直線矢印コネクタ 346"/>
              <p:cNvCxnSpPr>
                <a:stCxn id="345" idx="3"/>
                <a:endCxn id="348" idx="1"/>
              </p:cNvCxnSpPr>
              <p:nvPr/>
            </p:nvCxnSpPr>
            <p:spPr>
              <a:xfrm>
                <a:off x="10348116" y="4750976"/>
                <a:ext cx="324627" cy="1960"/>
              </a:xfrm>
              <a:prstGeom prst="straightConnector1">
                <a:avLst/>
              </a:prstGeom>
              <a:noFill/>
              <a:ln w="19050" cap="flat" cmpd="sng" algn="ctr">
                <a:solidFill>
                  <a:schemeClr val="bg1">
                    <a:lumMod val="50000"/>
                  </a:schemeClr>
                </a:solidFill>
                <a:prstDash val="solid"/>
                <a:tailEnd type="arrow"/>
              </a:ln>
              <a:effectLst/>
            </p:spPr>
          </p:cxnSp>
          <p:sp>
            <p:nvSpPr>
              <p:cNvPr id="348" name="フローチャート : 記憶データ 347"/>
              <p:cNvSpPr/>
              <p:nvPr/>
            </p:nvSpPr>
            <p:spPr>
              <a:xfrm>
                <a:off x="10672743" y="4550436"/>
                <a:ext cx="621000" cy="405000"/>
              </a:xfrm>
              <a:prstGeom prst="flowChartOnlineStorage">
                <a:avLst/>
              </a:prstGeom>
              <a:solidFill>
                <a:sysClr val="window" lastClr="FFFFFF"/>
              </a:solidFill>
              <a:ln w="19050">
                <a:solidFill>
                  <a:sysClr val="window" lastClr="FFFFFF">
                    <a:lumMod val="50000"/>
                  </a:sysClr>
                </a:solidFill>
                <a:miter lim="800000"/>
                <a:headEnd/>
                <a:tailEnd/>
              </a:ln>
              <a:effectLst/>
            </p:spPr>
            <p:txBody>
              <a:bodyPr wrap="none" lIns="36000" rtlCol="0" anchor="ctr"/>
              <a:lstStyle/>
              <a:p>
                <a:pPr algn="ctr" defTabSz="914378">
                  <a:defRPr/>
                </a:pPr>
                <a:r>
                  <a:rPr kumimoji="1" lang="en-US" altLang="ja-JP" sz="675" dirty="0">
                    <a:latin typeface="Questrial"/>
                    <a:ea typeface="メイリオ" panose="020B0604030504040204" pitchFamily="50" charset="-128"/>
                    <a:cs typeface="メイリオ" panose="020B0604030504040204" pitchFamily="50" charset="-128"/>
                  </a:rPr>
                  <a:t>Result</a:t>
                </a:r>
                <a:endParaRPr kumimoji="1" lang="en-US" sz="675" dirty="0">
                  <a:latin typeface="Questrial"/>
                  <a:ea typeface="メイリオ" panose="020B0604030504040204" pitchFamily="50" charset="-128"/>
                  <a:cs typeface="メイリオ" panose="020B0604030504040204" pitchFamily="50" charset="-128"/>
                </a:endParaRPr>
              </a:p>
            </p:txBody>
          </p:sp>
          <p:cxnSp>
            <p:nvCxnSpPr>
              <p:cNvPr id="349" name="直線矢印コネクタ 348"/>
              <p:cNvCxnSpPr/>
              <p:nvPr/>
            </p:nvCxnSpPr>
            <p:spPr>
              <a:xfrm>
                <a:off x="9671398" y="3445827"/>
                <a:ext cx="1288951" cy="4043"/>
              </a:xfrm>
              <a:prstGeom prst="straightConnector1">
                <a:avLst/>
              </a:prstGeom>
              <a:noFill/>
              <a:ln w="19050" cap="flat" cmpd="sng" algn="ctr">
                <a:solidFill>
                  <a:sysClr val="window" lastClr="FFFFFF">
                    <a:lumMod val="50000"/>
                  </a:sysClr>
                </a:solidFill>
                <a:prstDash val="solid"/>
                <a:headEnd type="arrow"/>
                <a:tailEnd type="none"/>
              </a:ln>
              <a:effectLst/>
            </p:spPr>
          </p:cxnSp>
          <p:sp>
            <p:nvSpPr>
              <p:cNvPr id="350" name="テキスト ボックス 349"/>
              <p:cNvSpPr txBox="1"/>
              <p:nvPr/>
            </p:nvSpPr>
            <p:spPr>
              <a:xfrm>
                <a:off x="9973122" y="3161315"/>
                <a:ext cx="822558" cy="254685"/>
              </a:xfrm>
              <a:prstGeom prst="rect">
                <a:avLst/>
              </a:prstGeom>
              <a:noFill/>
            </p:spPr>
            <p:txBody>
              <a:bodyPr wrap="square" rtlCol="0">
                <a:spAutoFit/>
              </a:bodyPr>
              <a:lstStyle/>
              <a:p>
                <a:pPr defTabSz="914378">
                  <a:lnSpc>
                    <a:spcPct val="95000"/>
                  </a:lnSpc>
                  <a:spcBef>
                    <a:spcPts val="400"/>
                  </a:spcBef>
                  <a:defRPr/>
                </a:pPr>
                <a:r>
                  <a:rPr lang="en-US" sz="675" dirty="0">
                    <a:solidFill>
                      <a:srgbClr val="231F20"/>
                    </a:solidFill>
                    <a:latin typeface="Questrial"/>
                  </a:rPr>
                  <a:t>Repair</a:t>
                </a:r>
              </a:p>
            </p:txBody>
          </p:sp>
          <p:grpSp>
            <p:nvGrpSpPr>
              <p:cNvPr id="351" name="Group 101"/>
              <p:cNvGrpSpPr>
                <a:grpSpLocks noChangeAspect="1"/>
              </p:cNvGrpSpPr>
              <p:nvPr/>
            </p:nvGrpSpPr>
            <p:grpSpPr>
              <a:xfrm>
                <a:off x="10983243" y="3213292"/>
                <a:ext cx="902055" cy="350313"/>
                <a:chOff x="6567487" y="9226550"/>
                <a:chExt cx="2125663" cy="825501"/>
              </a:xfrm>
              <a:solidFill>
                <a:srgbClr val="EC881D"/>
              </a:solidFill>
            </p:grpSpPr>
            <p:sp>
              <p:nvSpPr>
                <p:cNvPr id="352" name="Freeform 4632"/>
                <p:cNvSpPr>
                  <a:spLocks noEditPoints="1"/>
                </p:cNvSpPr>
                <p:nvPr/>
              </p:nvSpPr>
              <p:spPr bwMode="auto">
                <a:xfrm>
                  <a:off x="7299325" y="9699625"/>
                  <a:ext cx="663575" cy="292100"/>
                </a:xfrm>
                <a:custGeom>
                  <a:avLst/>
                  <a:gdLst>
                    <a:gd name="T0" fmla="*/ 173 w 177"/>
                    <a:gd name="T1" fmla="*/ 40 h 78"/>
                    <a:gd name="T2" fmla="*/ 156 w 177"/>
                    <a:gd name="T3" fmla="*/ 21 h 78"/>
                    <a:gd name="T4" fmla="*/ 147 w 177"/>
                    <a:gd name="T5" fmla="*/ 17 h 78"/>
                    <a:gd name="T6" fmla="*/ 124 w 177"/>
                    <a:gd name="T7" fmla="*/ 17 h 78"/>
                    <a:gd name="T8" fmla="*/ 119 w 177"/>
                    <a:gd name="T9" fmla="*/ 23 h 78"/>
                    <a:gd name="T10" fmla="*/ 119 w 177"/>
                    <a:gd name="T11" fmla="*/ 46 h 78"/>
                    <a:gd name="T12" fmla="*/ 115 w 177"/>
                    <a:gd name="T13" fmla="*/ 52 h 78"/>
                    <a:gd name="T14" fmla="*/ 111 w 177"/>
                    <a:gd name="T15" fmla="*/ 46 h 78"/>
                    <a:gd name="T16" fmla="*/ 111 w 177"/>
                    <a:gd name="T17" fmla="*/ 5 h 78"/>
                    <a:gd name="T18" fmla="*/ 105 w 177"/>
                    <a:gd name="T19" fmla="*/ 0 h 78"/>
                    <a:gd name="T20" fmla="*/ 6 w 177"/>
                    <a:gd name="T21" fmla="*/ 0 h 78"/>
                    <a:gd name="T22" fmla="*/ 0 w 177"/>
                    <a:gd name="T23" fmla="*/ 5 h 78"/>
                    <a:gd name="T24" fmla="*/ 0 w 177"/>
                    <a:gd name="T25" fmla="*/ 46 h 78"/>
                    <a:gd name="T26" fmla="*/ 0 w 177"/>
                    <a:gd name="T27" fmla="*/ 57 h 78"/>
                    <a:gd name="T28" fmla="*/ 0 w 177"/>
                    <a:gd name="T29" fmla="*/ 65 h 78"/>
                    <a:gd name="T30" fmla="*/ 0 w 177"/>
                    <a:gd name="T31" fmla="*/ 74 h 78"/>
                    <a:gd name="T32" fmla="*/ 6 w 177"/>
                    <a:gd name="T33" fmla="*/ 78 h 78"/>
                    <a:gd name="T34" fmla="*/ 13 w 177"/>
                    <a:gd name="T35" fmla="*/ 78 h 78"/>
                    <a:gd name="T36" fmla="*/ 32 w 177"/>
                    <a:gd name="T37" fmla="*/ 60 h 78"/>
                    <a:gd name="T38" fmla="*/ 51 w 177"/>
                    <a:gd name="T39" fmla="*/ 78 h 78"/>
                    <a:gd name="T40" fmla="*/ 126 w 177"/>
                    <a:gd name="T41" fmla="*/ 78 h 78"/>
                    <a:gd name="T42" fmla="*/ 145 w 177"/>
                    <a:gd name="T43" fmla="*/ 60 h 78"/>
                    <a:gd name="T44" fmla="*/ 164 w 177"/>
                    <a:gd name="T45" fmla="*/ 78 h 78"/>
                    <a:gd name="T46" fmla="*/ 171 w 177"/>
                    <a:gd name="T47" fmla="*/ 78 h 78"/>
                    <a:gd name="T48" fmla="*/ 177 w 177"/>
                    <a:gd name="T49" fmla="*/ 73 h 78"/>
                    <a:gd name="T50" fmla="*/ 177 w 177"/>
                    <a:gd name="T51" fmla="*/ 50 h 78"/>
                    <a:gd name="T52" fmla="*/ 173 w 177"/>
                    <a:gd name="T53" fmla="*/ 40 h 78"/>
                    <a:gd name="T54" fmla="*/ 160 w 177"/>
                    <a:gd name="T55" fmla="*/ 44 h 78"/>
                    <a:gd name="T56" fmla="*/ 132 w 177"/>
                    <a:gd name="T57" fmla="*/ 44 h 78"/>
                    <a:gd name="T58" fmla="*/ 126 w 177"/>
                    <a:gd name="T59" fmla="*/ 38 h 78"/>
                    <a:gd name="T60" fmla="*/ 126 w 177"/>
                    <a:gd name="T61" fmla="*/ 30 h 78"/>
                    <a:gd name="T62" fmla="*/ 132 w 177"/>
                    <a:gd name="T63" fmla="*/ 24 h 78"/>
                    <a:gd name="T64" fmla="*/ 143 w 177"/>
                    <a:gd name="T65" fmla="*/ 24 h 78"/>
                    <a:gd name="T66" fmla="*/ 152 w 177"/>
                    <a:gd name="T67" fmla="*/ 28 h 78"/>
                    <a:gd name="T68" fmla="*/ 162 w 177"/>
                    <a:gd name="T69" fmla="*/ 40 h 78"/>
                    <a:gd name="T70" fmla="*/ 160 w 177"/>
                    <a:gd name="T7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7" h="78">
                      <a:moveTo>
                        <a:pt x="173" y="40"/>
                      </a:moveTo>
                      <a:cubicBezTo>
                        <a:pt x="156" y="21"/>
                        <a:pt x="156" y="21"/>
                        <a:pt x="156" y="21"/>
                      </a:cubicBezTo>
                      <a:cubicBezTo>
                        <a:pt x="154" y="19"/>
                        <a:pt x="150" y="17"/>
                        <a:pt x="147" y="17"/>
                      </a:cubicBezTo>
                      <a:cubicBezTo>
                        <a:pt x="124" y="17"/>
                        <a:pt x="124" y="17"/>
                        <a:pt x="124" y="17"/>
                      </a:cubicBezTo>
                      <a:cubicBezTo>
                        <a:pt x="121" y="17"/>
                        <a:pt x="119" y="20"/>
                        <a:pt x="119" y="23"/>
                      </a:cubicBezTo>
                      <a:cubicBezTo>
                        <a:pt x="119" y="46"/>
                        <a:pt x="119" y="46"/>
                        <a:pt x="119" y="46"/>
                      </a:cubicBezTo>
                      <a:cubicBezTo>
                        <a:pt x="119" y="49"/>
                        <a:pt x="117" y="52"/>
                        <a:pt x="115" y="52"/>
                      </a:cubicBezTo>
                      <a:cubicBezTo>
                        <a:pt x="112" y="52"/>
                        <a:pt x="111" y="49"/>
                        <a:pt x="111" y="46"/>
                      </a:cubicBezTo>
                      <a:cubicBezTo>
                        <a:pt x="111" y="5"/>
                        <a:pt x="111" y="5"/>
                        <a:pt x="111" y="5"/>
                      </a:cubicBezTo>
                      <a:cubicBezTo>
                        <a:pt x="111" y="2"/>
                        <a:pt x="108" y="0"/>
                        <a:pt x="105" y="0"/>
                      </a:cubicBezTo>
                      <a:cubicBezTo>
                        <a:pt x="6" y="0"/>
                        <a:pt x="6" y="0"/>
                        <a:pt x="6" y="0"/>
                      </a:cubicBezTo>
                      <a:cubicBezTo>
                        <a:pt x="3" y="0"/>
                        <a:pt x="0" y="2"/>
                        <a:pt x="0" y="5"/>
                      </a:cubicBezTo>
                      <a:cubicBezTo>
                        <a:pt x="0" y="46"/>
                        <a:pt x="0" y="46"/>
                        <a:pt x="0" y="46"/>
                      </a:cubicBezTo>
                      <a:cubicBezTo>
                        <a:pt x="0" y="49"/>
                        <a:pt x="0" y="54"/>
                        <a:pt x="0" y="57"/>
                      </a:cubicBezTo>
                      <a:cubicBezTo>
                        <a:pt x="0" y="65"/>
                        <a:pt x="0" y="65"/>
                        <a:pt x="0" y="65"/>
                      </a:cubicBezTo>
                      <a:cubicBezTo>
                        <a:pt x="0" y="68"/>
                        <a:pt x="0" y="72"/>
                        <a:pt x="0" y="74"/>
                      </a:cubicBezTo>
                      <a:cubicBezTo>
                        <a:pt x="0" y="77"/>
                        <a:pt x="3" y="78"/>
                        <a:pt x="6" y="78"/>
                      </a:cubicBezTo>
                      <a:cubicBezTo>
                        <a:pt x="13" y="78"/>
                        <a:pt x="13" y="78"/>
                        <a:pt x="13" y="78"/>
                      </a:cubicBezTo>
                      <a:cubicBezTo>
                        <a:pt x="14" y="68"/>
                        <a:pt x="22" y="60"/>
                        <a:pt x="32" y="60"/>
                      </a:cubicBezTo>
                      <a:cubicBezTo>
                        <a:pt x="42" y="60"/>
                        <a:pt x="51" y="68"/>
                        <a:pt x="51" y="78"/>
                      </a:cubicBezTo>
                      <a:cubicBezTo>
                        <a:pt x="126" y="78"/>
                        <a:pt x="126" y="78"/>
                        <a:pt x="126" y="78"/>
                      </a:cubicBezTo>
                      <a:cubicBezTo>
                        <a:pt x="127" y="68"/>
                        <a:pt x="135" y="60"/>
                        <a:pt x="145" y="60"/>
                      </a:cubicBezTo>
                      <a:cubicBezTo>
                        <a:pt x="155" y="60"/>
                        <a:pt x="163" y="68"/>
                        <a:pt x="164" y="78"/>
                      </a:cubicBezTo>
                      <a:cubicBezTo>
                        <a:pt x="171" y="78"/>
                        <a:pt x="171" y="78"/>
                        <a:pt x="171" y="78"/>
                      </a:cubicBezTo>
                      <a:cubicBezTo>
                        <a:pt x="174" y="78"/>
                        <a:pt x="177" y="76"/>
                        <a:pt x="177" y="73"/>
                      </a:cubicBezTo>
                      <a:cubicBezTo>
                        <a:pt x="177" y="50"/>
                        <a:pt x="177" y="50"/>
                        <a:pt x="177" y="50"/>
                      </a:cubicBezTo>
                      <a:cubicBezTo>
                        <a:pt x="177" y="47"/>
                        <a:pt x="175" y="42"/>
                        <a:pt x="173" y="40"/>
                      </a:cubicBezTo>
                      <a:close/>
                      <a:moveTo>
                        <a:pt x="160" y="44"/>
                      </a:moveTo>
                      <a:cubicBezTo>
                        <a:pt x="132" y="44"/>
                        <a:pt x="132" y="44"/>
                        <a:pt x="132" y="44"/>
                      </a:cubicBezTo>
                      <a:cubicBezTo>
                        <a:pt x="129" y="44"/>
                        <a:pt x="126" y="41"/>
                        <a:pt x="126" y="38"/>
                      </a:cubicBezTo>
                      <a:cubicBezTo>
                        <a:pt x="126" y="30"/>
                        <a:pt x="126" y="30"/>
                        <a:pt x="126" y="30"/>
                      </a:cubicBezTo>
                      <a:cubicBezTo>
                        <a:pt x="126" y="27"/>
                        <a:pt x="129" y="24"/>
                        <a:pt x="132" y="24"/>
                      </a:cubicBezTo>
                      <a:cubicBezTo>
                        <a:pt x="143" y="24"/>
                        <a:pt x="143" y="24"/>
                        <a:pt x="143" y="24"/>
                      </a:cubicBezTo>
                      <a:cubicBezTo>
                        <a:pt x="146" y="24"/>
                        <a:pt x="150" y="26"/>
                        <a:pt x="152" y="28"/>
                      </a:cubicBezTo>
                      <a:cubicBezTo>
                        <a:pt x="162" y="40"/>
                        <a:pt x="162" y="40"/>
                        <a:pt x="162" y="40"/>
                      </a:cubicBezTo>
                      <a:cubicBezTo>
                        <a:pt x="164" y="42"/>
                        <a:pt x="164" y="44"/>
                        <a:pt x="16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defRPr/>
                  </a:pPr>
                  <a:endParaRPr lang="en-US" sz="675" dirty="0">
                    <a:solidFill>
                      <a:srgbClr val="3C3C3B"/>
                    </a:solidFill>
                    <a:latin typeface="Questrial"/>
                  </a:endParaRPr>
                </a:p>
              </p:txBody>
            </p:sp>
            <p:sp>
              <p:nvSpPr>
                <p:cNvPr id="353" name="Freeform 4633"/>
                <p:cNvSpPr>
                  <a:spLocks noEditPoints="1"/>
                </p:cNvSpPr>
                <p:nvPr/>
              </p:nvSpPr>
              <p:spPr bwMode="auto">
                <a:xfrm>
                  <a:off x="7789862" y="9942513"/>
                  <a:ext cx="104775" cy="109538"/>
                </a:xfrm>
                <a:custGeom>
                  <a:avLst/>
                  <a:gdLst>
                    <a:gd name="T0" fmla="*/ 28 w 28"/>
                    <a:gd name="T1" fmla="*/ 14 h 29"/>
                    <a:gd name="T2" fmla="*/ 14 w 28"/>
                    <a:gd name="T3" fmla="*/ 0 h 29"/>
                    <a:gd name="T4" fmla="*/ 0 w 28"/>
                    <a:gd name="T5" fmla="*/ 14 h 29"/>
                    <a:gd name="T6" fmla="*/ 14 w 28"/>
                    <a:gd name="T7" fmla="*/ 29 h 29"/>
                    <a:gd name="T8" fmla="*/ 28 w 28"/>
                    <a:gd name="T9" fmla="*/ 14 h 29"/>
                    <a:gd name="T10" fmla="*/ 14 w 28"/>
                    <a:gd name="T11" fmla="*/ 22 h 29"/>
                    <a:gd name="T12" fmla="*/ 7 w 28"/>
                    <a:gd name="T13" fmla="*/ 14 h 29"/>
                    <a:gd name="T14" fmla="*/ 14 w 28"/>
                    <a:gd name="T15" fmla="*/ 7 h 29"/>
                    <a:gd name="T16" fmla="*/ 21 w 28"/>
                    <a:gd name="T17" fmla="*/ 14 h 29"/>
                    <a:gd name="T18" fmla="*/ 14 w 28"/>
                    <a:gd name="T1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9">
                      <a:moveTo>
                        <a:pt x="28" y="14"/>
                      </a:moveTo>
                      <a:cubicBezTo>
                        <a:pt x="28" y="6"/>
                        <a:pt x="22" y="0"/>
                        <a:pt x="14" y="0"/>
                      </a:cubicBezTo>
                      <a:cubicBezTo>
                        <a:pt x="6" y="0"/>
                        <a:pt x="0" y="6"/>
                        <a:pt x="0" y="14"/>
                      </a:cubicBezTo>
                      <a:cubicBezTo>
                        <a:pt x="0" y="22"/>
                        <a:pt x="6" y="29"/>
                        <a:pt x="14" y="29"/>
                      </a:cubicBezTo>
                      <a:cubicBezTo>
                        <a:pt x="22" y="29"/>
                        <a:pt x="28" y="22"/>
                        <a:pt x="28" y="14"/>
                      </a:cubicBezTo>
                      <a:close/>
                      <a:moveTo>
                        <a:pt x="14" y="22"/>
                      </a:moveTo>
                      <a:cubicBezTo>
                        <a:pt x="10" y="22"/>
                        <a:pt x="7" y="18"/>
                        <a:pt x="7" y="14"/>
                      </a:cubicBezTo>
                      <a:cubicBezTo>
                        <a:pt x="7" y="10"/>
                        <a:pt x="10" y="7"/>
                        <a:pt x="14" y="7"/>
                      </a:cubicBezTo>
                      <a:cubicBezTo>
                        <a:pt x="18" y="7"/>
                        <a:pt x="21" y="10"/>
                        <a:pt x="21" y="14"/>
                      </a:cubicBezTo>
                      <a:cubicBezTo>
                        <a:pt x="21" y="18"/>
                        <a:pt x="18"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defRPr/>
                  </a:pPr>
                  <a:endParaRPr lang="en-US" sz="675" dirty="0">
                    <a:solidFill>
                      <a:srgbClr val="3C3C3B"/>
                    </a:solidFill>
                    <a:latin typeface="Questrial"/>
                  </a:endParaRPr>
                </a:p>
              </p:txBody>
            </p:sp>
            <p:sp>
              <p:nvSpPr>
                <p:cNvPr id="354" name="Freeform 4634"/>
                <p:cNvSpPr>
                  <a:spLocks noEditPoints="1"/>
                </p:cNvSpPr>
                <p:nvPr/>
              </p:nvSpPr>
              <p:spPr bwMode="auto">
                <a:xfrm>
                  <a:off x="7366000" y="9942513"/>
                  <a:ext cx="104775" cy="109538"/>
                </a:xfrm>
                <a:custGeom>
                  <a:avLst/>
                  <a:gdLst>
                    <a:gd name="T0" fmla="*/ 28 w 28"/>
                    <a:gd name="T1" fmla="*/ 14 h 29"/>
                    <a:gd name="T2" fmla="*/ 14 w 28"/>
                    <a:gd name="T3" fmla="*/ 0 h 29"/>
                    <a:gd name="T4" fmla="*/ 0 w 28"/>
                    <a:gd name="T5" fmla="*/ 14 h 29"/>
                    <a:gd name="T6" fmla="*/ 14 w 28"/>
                    <a:gd name="T7" fmla="*/ 29 h 29"/>
                    <a:gd name="T8" fmla="*/ 28 w 28"/>
                    <a:gd name="T9" fmla="*/ 14 h 29"/>
                    <a:gd name="T10" fmla="*/ 14 w 28"/>
                    <a:gd name="T11" fmla="*/ 22 h 29"/>
                    <a:gd name="T12" fmla="*/ 7 w 28"/>
                    <a:gd name="T13" fmla="*/ 14 h 29"/>
                    <a:gd name="T14" fmla="*/ 14 w 28"/>
                    <a:gd name="T15" fmla="*/ 7 h 29"/>
                    <a:gd name="T16" fmla="*/ 21 w 28"/>
                    <a:gd name="T17" fmla="*/ 14 h 29"/>
                    <a:gd name="T18" fmla="*/ 14 w 28"/>
                    <a:gd name="T1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9">
                      <a:moveTo>
                        <a:pt x="28" y="14"/>
                      </a:moveTo>
                      <a:cubicBezTo>
                        <a:pt x="28" y="6"/>
                        <a:pt x="22" y="0"/>
                        <a:pt x="14" y="0"/>
                      </a:cubicBezTo>
                      <a:cubicBezTo>
                        <a:pt x="6" y="0"/>
                        <a:pt x="0" y="6"/>
                        <a:pt x="0" y="14"/>
                      </a:cubicBezTo>
                      <a:cubicBezTo>
                        <a:pt x="0" y="22"/>
                        <a:pt x="6" y="29"/>
                        <a:pt x="14" y="29"/>
                      </a:cubicBezTo>
                      <a:cubicBezTo>
                        <a:pt x="22" y="29"/>
                        <a:pt x="28" y="22"/>
                        <a:pt x="28" y="14"/>
                      </a:cubicBezTo>
                      <a:close/>
                      <a:moveTo>
                        <a:pt x="14" y="22"/>
                      </a:moveTo>
                      <a:cubicBezTo>
                        <a:pt x="10" y="22"/>
                        <a:pt x="7" y="18"/>
                        <a:pt x="7" y="14"/>
                      </a:cubicBezTo>
                      <a:cubicBezTo>
                        <a:pt x="7" y="10"/>
                        <a:pt x="10" y="7"/>
                        <a:pt x="14" y="7"/>
                      </a:cubicBezTo>
                      <a:cubicBezTo>
                        <a:pt x="18" y="7"/>
                        <a:pt x="21" y="10"/>
                        <a:pt x="21" y="14"/>
                      </a:cubicBezTo>
                      <a:cubicBezTo>
                        <a:pt x="21" y="18"/>
                        <a:pt x="18"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defRPr/>
                  </a:pPr>
                  <a:endParaRPr lang="en-US" sz="675" dirty="0">
                    <a:solidFill>
                      <a:srgbClr val="3C3C3B"/>
                    </a:solidFill>
                    <a:latin typeface="Questrial"/>
                  </a:endParaRPr>
                </a:p>
              </p:txBody>
            </p:sp>
            <p:sp>
              <p:nvSpPr>
                <p:cNvPr id="355" name="Freeform 4635"/>
                <p:cNvSpPr>
                  <a:spLocks noEditPoints="1"/>
                </p:cNvSpPr>
                <p:nvPr/>
              </p:nvSpPr>
              <p:spPr bwMode="auto">
                <a:xfrm>
                  <a:off x="6567487" y="9226550"/>
                  <a:ext cx="2125663" cy="825500"/>
                </a:xfrm>
                <a:custGeom>
                  <a:avLst/>
                  <a:gdLst>
                    <a:gd name="T0" fmla="*/ 15 w 567"/>
                    <a:gd name="T1" fmla="*/ 0 h 220"/>
                    <a:gd name="T2" fmla="*/ 0 w 567"/>
                    <a:gd name="T3" fmla="*/ 204 h 220"/>
                    <a:gd name="T4" fmla="*/ 134 w 567"/>
                    <a:gd name="T5" fmla="*/ 220 h 220"/>
                    <a:gd name="T6" fmla="*/ 149 w 567"/>
                    <a:gd name="T7" fmla="*/ 119 h 220"/>
                    <a:gd name="T8" fmla="*/ 402 w 567"/>
                    <a:gd name="T9" fmla="*/ 103 h 220"/>
                    <a:gd name="T10" fmla="*/ 417 w 567"/>
                    <a:gd name="T11" fmla="*/ 204 h 220"/>
                    <a:gd name="T12" fmla="*/ 551 w 567"/>
                    <a:gd name="T13" fmla="*/ 220 h 220"/>
                    <a:gd name="T14" fmla="*/ 567 w 567"/>
                    <a:gd name="T15" fmla="*/ 16 h 220"/>
                    <a:gd name="T16" fmla="*/ 57 w 567"/>
                    <a:gd name="T17" fmla="*/ 187 h 220"/>
                    <a:gd name="T18" fmla="*/ 20 w 567"/>
                    <a:gd name="T19" fmla="*/ 124 h 220"/>
                    <a:gd name="T20" fmla="*/ 57 w 567"/>
                    <a:gd name="T21" fmla="*/ 187 h 220"/>
                    <a:gd name="T22" fmla="*/ 20 w 567"/>
                    <a:gd name="T23" fmla="*/ 84 h 220"/>
                    <a:gd name="T24" fmla="*/ 57 w 567"/>
                    <a:gd name="T25" fmla="*/ 20 h 220"/>
                    <a:gd name="T26" fmla="*/ 118 w 567"/>
                    <a:gd name="T27" fmla="*/ 187 h 220"/>
                    <a:gd name="T28" fmla="*/ 81 w 567"/>
                    <a:gd name="T29" fmla="*/ 124 h 220"/>
                    <a:gd name="T30" fmla="*/ 118 w 567"/>
                    <a:gd name="T31" fmla="*/ 187 h 220"/>
                    <a:gd name="T32" fmla="*/ 81 w 567"/>
                    <a:gd name="T33" fmla="*/ 84 h 220"/>
                    <a:gd name="T34" fmla="*/ 118 w 567"/>
                    <a:gd name="T35" fmla="*/ 20 h 220"/>
                    <a:gd name="T36" fmla="*/ 179 w 567"/>
                    <a:gd name="T37" fmla="*/ 84 h 220"/>
                    <a:gd name="T38" fmla="*/ 143 w 567"/>
                    <a:gd name="T39" fmla="*/ 20 h 220"/>
                    <a:gd name="T40" fmla="*/ 179 w 567"/>
                    <a:gd name="T41" fmla="*/ 84 h 220"/>
                    <a:gd name="T42" fmla="*/ 204 w 567"/>
                    <a:gd name="T43" fmla="*/ 84 h 220"/>
                    <a:gd name="T44" fmla="*/ 240 w 567"/>
                    <a:gd name="T45" fmla="*/ 20 h 220"/>
                    <a:gd name="T46" fmla="*/ 302 w 567"/>
                    <a:gd name="T47" fmla="*/ 84 h 220"/>
                    <a:gd name="T48" fmla="*/ 265 w 567"/>
                    <a:gd name="T49" fmla="*/ 20 h 220"/>
                    <a:gd name="T50" fmla="*/ 302 w 567"/>
                    <a:gd name="T51" fmla="*/ 84 h 220"/>
                    <a:gd name="T52" fmla="*/ 326 w 567"/>
                    <a:gd name="T53" fmla="*/ 84 h 220"/>
                    <a:gd name="T54" fmla="*/ 363 w 567"/>
                    <a:gd name="T55" fmla="*/ 20 h 220"/>
                    <a:gd name="T56" fmla="*/ 424 w 567"/>
                    <a:gd name="T57" fmla="*/ 84 h 220"/>
                    <a:gd name="T58" fmla="*/ 387 w 567"/>
                    <a:gd name="T59" fmla="*/ 20 h 220"/>
                    <a:gd name="T60" fmla="*/ 424 w 567"/>
                    <a:gd name="T61" fmla="*/ 84 h 220"/>
                    <a:gd name="T62" fmla="*/ 448 w 567"/>
                    <a:gd name="T63" fmla="*/ 187 h 220"/>
                    <a:gd name="T64" fmla="*/ 485 w 567"/>
                    <a:gd name="T65" fmla="*/ 124 h 220"/>
                    <a:gd name="T66" fmla="*/ 485 w 567"/>
                    <a:gd name="T67" fmla="*/ 84 h 220"/>
                    <a:gd name="T68" fmla="*/ 448 w 567"/>
                    <a:gd name="T69" fmla="*/ 20 h 220"/>
                    <a:gd name="T70" fmla="*/ 485 w 567"/>
                    <a:gd name="T71" fmla="*/ 84 h 220"/>
                    <a:gd name="T72" fmla="*/ 510 w 567"/>
                    <a:gd name="T73" fmla="*/ 187 h 220"/>
                    <a:gd name="T74" fmla="*/ 546 w 567"/>
                    <a:gd name="T75" fmla="*/ 124 h 220"/>
                    <a:gd name="T76" fmla="*/ 546 w 567"/>
                    <a:gd name="T77" fmla="*/ 84 h 220"/>
                    <a:gd name="T78" fmla="*/ 510 w 567"/>
                    <a:gd name="T79" fmla="*/ 20 h 220"/>
                    <a:gd name="T80" fmla="*/ 546 w 567"/>
                    <a:gd name="T81" fmla="*/ 8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7" h="220">
                      <a:moveTo>
                        <a:pt x="551" y="0"/>
                      </a:moveTo>
                      <a:cubicBezTo>
                        <a:pt x="15" y="0"/>
                        <a:pt x="15" y="0"/>
                        <a:pt x="15" y="0"/>
                      </a:cubicBezTo>
                      <a:cubicBezTo>
                        <a:pt x="7" y="0"/>
                        <a:pt x="0" y="7"/>
                        <a:pt x="0" y="16"/>
                      </a:cubicBezTo>
                      <a:cubicBezTo>
                        <a:pt x="0" y="204"/>
                        <a:pt x="0" y="204"/>
                        <a:pt x="0" y="204"/>
                      </a:cubicBezTo>
                      <a:cubicBezTo>
                        <a:pt x="0" y="213"/>
                        <a:pt x="7" y="220"/>
                        <a:pt x="15" y="220"/>
                      </a:cubicBezTo>
                      <a:cubicBezTo>
                        <a:pt x="134" y="220"/>
                        <a:pt x="134" y="220"/>
                        <a:pt x="134" y="220"/>
                      </a:cubicBezTo>
                      <a:cubicBezTo>
                        <a:pt x="142" y="220"/>
                        <a:pt x="149" y="213"/>
                        <a:pt x="149" y="204"/>
                      </a:cubicBezTo>
                      <a:cubicBezTo>
                        <a:pt x="149" y="119"/>
                        <a:pt x="149" y="119"/>
                        <a:pt x="149" y="119"/>
                      </a:cubicBezTo>
                      <a:cubicBezTo>
                        <a:pt x="149" y="110"/>
                        <a:pt x="156" y="103"/>
                        <a:pt x="165" y="103"/>
                      </a:cubicBezTo>
                      <a:cubicBezTo>
                        <a:pt x="402" y="103"/>
                        <a:pt x="402" y="103"/>
                        <a:pt x="402" y="103"/>
                      </a:cubicBezTo>
                      <a:cubicBezTo>
                        <a:pt x="410" y="103"/>
                        <a:pt x="417" y="110"/>
                        <a:pt x="417" y="119"/>
                      </a:cubicBezTo>
                      <a:cubicBezTo>
                        <a:pt x="417" y="204"/>
                        <a:pt x="417" y="204"/>
                        <a:pt x="417" y="204"/>
                      </a:cubicBezTo>
                      <a:cubicBezTo>
                        <a:pt x="417" y="213"/>
                        <a:pt x="424" y="220"/>
                        <a:pt x="433" y="220"/>
                      </a:cubicBezTo>
                      <a:cubicBezTo>
                        <a:pt x="551" y="220"/>
                        <a:pt x="551" y="220"/>
                        <a:pt x="551" y="220"/>
                      </a:cubicBezTo>
                      <a:cubicBezTo>
                        <a:pt x="560" y="220"/>
                        <a:pt x="567" y="213"/>
                        <a:pt x="567" y="204"/>
                      </a:cubicBezTo>
                      <a:cubicBezTo>
                        <a:pt x="567" y="16"/>
                        <a:pt x="567" y="16"/>
                        <a:pt x="567" y="16"/>
                      </a:cubicBezTo>
                      <a:cubicBezTo>
                        <a:pt x="567" y="7"/>
                        <a:pt x="560" y="0"/>
                        <a:pt x="551" y="0"/>
                      </a:cubicBezTo>
                      <a:close/>
                      <a:moveTo>
                        <a:pt x="57" y="187"/>
                      </a:moveTo>
                      <a:cubicBezTo>
                        <a:pt x="20" y="187"/>
                        <a:pt x="20" y="187"/>
                        <a:pt x="20" y="187"/>
                      </a:cubicBezTo>
                      <a:cubicBezTo>
                        <a:pt x="20" y="124"/>
                        <a:pt x="20" y="124"/>
                        <a:pt x="20" y="124"/>
                      </a:cubicBezTo>
                      <a:cubicBezTo>
                        <a:pt x="57" y="124"/>
                        <a:pt x="57" y="124"/>
                        <a:pt x="57" y="124"/>
                      </a:cubicBezTo>
                      <a:lnTo>
                        <a:pt x="57" y="187"/>
                      </a:lnTo>
                      <a:close/>
                      <a:moveTo>
                        <a:pt x="57" y="84"/>
                      </a:moveTo>
                      <a:cubicBezTo>
                        <a:pt x="20" y="84"/>
                        <a:pt x="20" y="84"/>
                        <a:pt x="20" y="84"/>
                      </a:cubicBezTo>
                      <a:cubicBezTo>
                        <a:pt x="20" y="20"/>
                        <a:pt x="20" y="20"/>
                        <a:pt x="20" y="20"/>
                      </a:cubicBezTo>
                      <a:cubicBezTo>
                        <a:pt x="57" y="20"/>
                        <a:pt x="57" y="20"/>
                        <a:pt x="57" y="20"/>
                      </a:cubicBezTo>
                      <a:lnTo>
                        <a:pt x="57" y="84"/>
                      </a:lnTo>
                      <a:close/>
                      <a:moveTo>
                        <a:pt x="118" y="187"/>
                      </a:moveTo>
                      <a:cubicBezTo>
                        <a:pt x="81" y="187"/>
                        <a:pt x="81" y="187"/>
                        <a:pt x="81" y="187"/>
                      </a:cubicBezTo>
                      <a:cubicBezTo>
                        <a:pt x="81" y="124"/>
                        <a:pt x="81" y="124"/>
                        <a:pt x="81" y="124"/>
                      </a:cubicBezTo>
                      <a:cubicBezTo>
                        <a:pt x="118" y="124"/>
                        <a:pt x="118" y="124"/>
                        <a:pt x="118" y="124"/>
                      </a:cubicBezTo>
                      <a:lnTo>
                        <a:pt x="118" y="187"/>
                      </a:lnTo>
                      <a:close/>
                      <a:moveTo>
                        <a:pt x="118" y="84"/>
                      </a:moveTo>
                      <a:cubicBezTo>
                        <a:pt x="81" y="84"/>
                        <a:pt x="81" y="84"/>
                        <a:pt x="81" y="84"/>
                      </a:cubicBezTo>
                      <a:cubicBezTo>
                        <a:pt x="81" y="20"/>
                        <a:pt x="81" y="20"/>
                        <a:pt x="81" y="20"/>
                      </a:cubicBezTo>
                      <a:cubicBezTo>
                        <a:pt x="118" y="20"/>
                        <a:pt x="118" y="20"/>
                        <a:pt x="118" y="20"/>
                      </a:cubicBezTo>
                      <a:lnTo>
                        <a:pt x="118" y="84"/>
                      </a:lnTo>
                      <a:close/>
                      <a:moveTo>
                        <a:pt x="179" y="84"/>
                      </a:moveTo>
                      <a:cubicBezTo>
                        <a:pt x="143" y="84"/>
                        <a:pt x="143" y="84"/>
                        <a:pt x="143" y="84"/>
                      </a:cubicBezTo>
                      <a:cubicBezTo>
                        <a:pt x="143" y="20"/>
                        <a:pt x="143" y="20"/>
                        <a:pt x="143" y="20"/>
                      </a:cubicBezTo>
                      <a:cubicBezTo>
                        <a:pt x="179" y="20"/>
                        <a:pt x="179" y="20"/>
                        <a:pt x="179" y="20"/>
                      </a:cubicBezTo>
                      <a:lnTo>
                        <a:pt x="179" y="84"/>
                      </a:lnTo>
                      <a:close/>
                      <a:moveTo>
                        <a:pt x="240" y="84"/>
                      </a:moveTo>
                      <a:cubicBezTo>
                        <a:pt x="204" y="84"/>
                        <a:pt x="204" y="84"/>
                        <a:pt x="204" y="84"/>
                      </a:cubicBezTo>
                      <a:cubicBezTo>
                        <a:pt x="204" y="20"/>
                        <a:pt x="204" y="20"/>
                        <a:pt x="204" y="20"/>
                      </a:cubicBezTo>
                      <a:cubicBezTo>
                        <a:pt x="240" y="20"/>
                        <a:pt x="240" y="20"/>
                        <a:pt x="240" y="20"/>
                      </a:cubicBezTo>
                      <a:lnTo>
                        <a:pt x="240" y="84"/>
                      </a:lnTo>
                      <a:close/>
                      <a:moveTo>
                        <a:pt x="302" y="84"/>
                      </a:moveTo>
                      <a:cubicBezTo>
                        <a:pt x="265" y="84"/>
                        <a:pt x="265" y="84"/>
                        <a:pt x="265" y="84"/>
                      </a:cubicBezTo>
                      <a:cubicBezTo>
                        <a:pt x="265" y="20"/>
                        <a:pt x="265" y="20"/>
                        <a:pt x="265" y="20"/>
                      </a:cubicBezTo>
                      <a:cubicBezTo>
                        <a:pt x="302" y="20"/>
                        <a:pt x="302" y="20"/>
                        <a:pt x="302" y="20"/>
                      </a:cubicBezTo>
                      <a:lnTo>
                        <a:pt x="302" y="84"/>
                      </a:lnTo>
                      <a:close/>
                      <a:moveTo>
                        <a:pt x="363" y="84"/>
                      </a:moveTo>
                      <a:cubicBezTo>
                        <a:pt x="326" y="84"/>
                        <a:pt x="326" y="84"/>
                        <a:pt x="326" y="84"/>
                      </a:cubicBezTo>
                      <a:cubicBezTo>
                        <a:pt x="326" y="20"/>
                        <a:pt x="326" y="20"/>
                        <a:pt x="326" y="20"/>
                      </a:cubicBezTo>
                      <a:cubicBezTo>
                        <a:pt x="363" y="20"/>
                        <a:pt x="363" y="20"/>
                        <a:pt x="363" y="20"/>
                      </a:cubicBezTo>
                      <a:lnTo>
                        <a:pt x="363" y="84"/>
                      </a:lnTo>
                      <a:close/>
                      <a:moveTo>
                        <a:pt x="424" y="84"/>
                      </a:moveTo>
                      <a:cubicBezTo>
                        <a:pt x="387" y="84"/>
                        <a:pt x="387" y="84"/>
                        <a:pt x="387" y="84"/>
                      </a:cubicBezTo>
                      <a:cubicBezTo>
                        <a:pt x="387" y="20"/>
                        <a:pt x="387" y="20"/>
                        <a:pt x="387" y="20"/>
                      </a:cubicBezTo>
                      <a:cubicBezTo>
                        <a:pt x="424" y="20"/>
                        <a:pt x="424" y="20"/>
                        <a:pt x="424" y="20"/>
                      </a:cubicBezTo>
                      <a:lnTo>
                        <a:pt x="424" y="84"/>
                      </a:lnTo>
                      <a:close/>
                      <a:moveTo>
                        <a:pt x="485" y="187"/>
                      </a:moveTo>
                      <a:cubicBezTo>
                        <a:pt x="448" y="187"/>
                        <a:pt x="448" y="187"/>
                        <a:pt x="448" y="187"/>
                      </a:cubicBezTo>
                      <a:cubicBezTo>
                        <a:pt x="448" y="124"/>
                        <a:pt x="448" y="124"/>
                        <a:pt x="448" y="124"/>
                      </a:cubicBezTo>
                      <a:cubicBezTo>
                        <a:pt x="485" y="124"/>
                        <a:pt x="485" y="124"/>
                        <a:pt x="485" y="124"/>
                      </a:cubicBezTo>
                      <a:lnTo>
                        <a:pt x="485" y="187"/>
                      </a:lnTo>
                      <a:close/>
                      <a:moveTo>
                        <a:pt x="485" y="84"/>
                      </a:moveTo>
                      <a:cubicBezTo>
                        <a:pt x="448" y="84"/>
                        <a:pt x="448" y="84"/>
                        <a:pt x="448" y="84"/>
                      </a:cubicBezTo>
                      <a:cubicBezTo>
                        <a:pt x="448" y="20"/>
                        <a:pt x="448" y="20"/>
                        <a:pt x="448" y="20"/>
                      </a:cubicBezTo>
                      <a:cubicBezTo>
                        <a:pt x="485" y="20"/>
                        <a:pt x="485" y="20"/>
                        <a:pt x="485" y="20"/>
                      </a:cubicBezTo>
                      <a:lnTo>
                        <a:pt x="485" y="84"/>
                      </a:lnTo>
                      <a:close/>
                      <a:moveTo>
                        <a:pt x="546" y="187"/>
                      </a:moveTo>
                      <a:cubicBezTo>
                        <a:pt x="510" y="187"/>
                        <a:pt x="510" y="187"/>
                        <a:pt x="510" y="187"/>
                      </a:cubicBezTo>
                      <a:cubicBezTo>
                        <a:pt x="510" y="124"/>
                        <a:pt x="510" y="124"/>
                        <a:pt x="510" y="124"/>
                      </a:cubicBezTo>
                      <a:cubicBezTo>
                        <a:pt x="546" y="124"/>
                        <a:pt x="546" y="124"/>
                        <a:pt x="546" y="124"/>
                      </a:cubicBezTo>
                      <a:lnTo>
                        <a:pt x="546" y="187"/>
                      </a:lnTo>
                      <a:close/>
                      <a:moveTo>
                        <a:pt x="546" y="84"/>
                      </a:moveTo>
                      <a:cubicBezTo>
                        <a:pt x="510" y="84"/>
                        <a:pt x="510" y="84"/>
                        <a:pt x="510" y="84"/>
                      </a:cubicBezTo>
                      <a:cubicBezTo>
                        <a:pt x="510" y="20"/>
                        <a:pt x="510" y="20"/>
                        <a:pt x="510" y="20"/>
                      </a:cubicBezTo>
                      <a:cubicBezTo>
                        <a:pt x="546" y="20"/>
                        <a:pt x="546" y="20"/>
                        <a:pt x="546" y="20"/>
                      </a:cubicBezTo>
                      <a:lnTo>
                        <a:pt x="54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defRPr/>
                  </a:pPr>
                  <a:endParaRPr lang="en-US" sz="675" dirty="0">
                    <a:solidFill>
                      <a:srgbClr val="3C3C3B"/>
                    </a:solidFill>
                    <a:latin typeface="Questrial"/>
                  </a:endParaRPr>
                </a:p>
              </p:txBody>
            </p:sp>
          </p:grpSp>
          <p:sp>
            <p:nvSpPr>
              <p:cNvPr id="356" name="テキスト ボックス 355"/>
              <p:cNvSpPr txBox="1"/>
              <p:nvPr/>
            </p:nvSpPr>
            <p:spPr>
              <a:xfrm>
                <a:off x="11023328" y="2950459"/>
                <a:ext cx="822558" cy="254685"/>
              </a:xfrm>
              <a:prstGeom prst="rect">
                <a:avLst/>
              </a:prstGeom>
              <a:noFill/>
            </p:spPr>
            <p:txBody>
              <a:bodyPr wrap="square" rtlCol="0">
                <a:spAutoFit/>
              </a:bodyPr>
              <a:lstStyle/>
              <a:p>
                <a:pPr defTabSz="914378">
                  <a:lnSpc>
                    <a:spcPct val="95000"/>
                  </a:lnSpc>
                  <a:spcBef>
                    <a:spcPts val="400"/>
                  </a:spcBef>
                  <a:defRPr/>
                </a:pPr>
                <a:r>
                  <a:rPr lang="en-US" sz="675" dirty="0">
                    <a:solidFill>
                      <a:srgbClr val="231F20"/>
                    </a:solidFill>
                    <a:latin typeface="Questrial"/>
                  </a:rPr>
                  <a:t>Dealer</a:t>
                </a:r>
              </a:p>
            </p:txBody>
          </p:sp>
          <p:grpSp>
            <p:nvGrpSpPr>
              <p:cNvPr id="357" name="Group 39"/>
              <p:cNvGrpSpPr>
                <a:grpSpLocks noChangeAspect="1"/>
              </p:cNvGrpSpPr>
              <p:nvPr/>
            </p:nvGrpSpPr>
            <p:grpSpPr>
              <a:xfrm>
                <a:off x="10166144" y="2852936"/>
                <a:ext cx="431072" cy="428955"/>
                <a:chOff x="4394200" y="-347663"/>
                <a:chExt cx="1616075" cy="1608138"/>
              </a:xfrm>
              <a:solidFill>
                <a:srgbClr val="EC881D"/>
              </a:solidFill>
            </p:grpSpPr>
            <p:sp>
              <p:nvSpPr>
                <p:cNvPr id="358" name="Freeform 174"/>
                <p:cNvSpPr>
                  <a:spLocks/>
                </p:cNvSpPr>
                <p:nvPr/>
              </p:nvSpPr>
              <p:spPr bwMode="auto">
                <a:xfrm>
                  <a:off x="4394200" y="-347663"/>
                  <a:ext cx="1316038" cy="1311275"/>
                </a:xfrm>
                <a:custGeom>
                  <a:avLst/>
                  <a:gdLst>
                    <a:gd name="T0" fmla="*/ 330 w 351"/>
                    <a:gd name="T1" fmla="*/ 253 h 350"/>
                    <a:gd name="T2" fmla="*/ 274 w 351"/>
                    <a:gd name="T3" fmla="*/ 197 h 350"/>
                    <a:gd name="T4" fmla="*/ 285 w 351"/>
                    <a:gd name="T5" fmla="*/ 142 h 350"/>
                    <a:gd name="T6" fmla="*/ 142 w 351"/>
                    <a:gd name="T7" fmla="*/ 0 h 350"/>
                    <a:gd name="T8" fmla="*/ 114 w 351"/>
                    <a:gd name="T9" fmla="*/ 3 h 350"/>
                    <a:gd name="T10" fmla="*/ 106 w 351"/>
                    <a:gd name="T11" fmla="*/ 29 h 350"/>
                    <a:gd name="T12" fmla="*/ 156 w 351"/>
                    <a:gd name="T13" fmla="*/ 80 h 350"/>
                    <a:gd name="T14" fmla="*/ 156 w 351"/>
                    <a:gd name="T15" fmla="*/ 156 h 350"/>
                    <a:gd name="T16" fmla="*/ 81 w 351"/>
                    <a:gd name="T17" fmla="*/ 156 h 350"/>
                    <a:gd name="T18" fmla="*/ 30 w 351"/>
                    <a:gd name="T19" fmla="*/ 105 h 350"/>
                    <a:gd name="T20" fmla="*/ 4 w 351"/>
                    <a:gd name="T21" fmla="*/ 107 h 350"/>
                    <a:gd name="T22" fmla="*/ 0 w 351"/>
                    <a:gd name="T23" fmla="*/ 142 h 350"/>
                    <a:gd name="T24" fmla="*/ 142 w 351"/>
                    <a:gd name="T25" fmla="*/ 285 h 350"/>
                    <a:gd name="T26" fmla="*/ 198 w 351"/>
                    <a:gd name="T27" fmla="*/ 273 h 350"/>
                    <a:gd name="T28" fmla="*/ 254 w 351"/>
                    <a:gd name="T29" fmla="*/ 329 h 350"/>
                    <a:gd name="T30" fmla="*/ 330 w 351"/>
                    <a:gd name="T31" fmla="*/ 329 h 350"/>
                    <a:gd name="T32" fmla="*/ 330 w 351"/>
                    <a:gd name="T33" fmla="*/ 2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 h="350">
                      <a:moveTo>
                        <a:pt x="330" y="253"/>
                      </a:moveTo>
                      <a:cubicBezTo>
                        <a:pt x="274" y="197"/>
                        <a:pt x="274" y="197"/>
                        <a:pt x="274" y="197"/>
                      </a:cubicBezTo>
                      <a:cubicBezTo>
                        <a:pt x="281" y="180"/>
                        <a:pt x="285" y="162"/>
                        <a:pt x="285" y="142"/>
                      </a:cubicBezTo>
                      <a:cubicBezTo>
                        <a:pt x="285" y="63"/>
                        <a:pt x="221" y="0"/>
                        <a:pt x="142" y="0"/>
                      </a:cubicBezTo>
                      <a:cubicBezTo>
                        <a:pt x="132" y="0"/>
                        <a:pt x="123" y="0"/>
                        <a:pt x="114" y="3"/>
                      </a:cubicBezTo>
                      <a:cubicBezTo>
                        <a:pt x="89" y="8"/>
                        <a:pt x="101" y="25"/>
                        <a:pt x="106" y="29"/>
                      </a:cubicBezTo>
                      <a:cubicBezTo>
                        <a:pt x="109" y="33"/>
                        <a:pt x="156" y="80"/>
                        <a:pt x="156" y="80"/>
                      </a:cubicBezTo>
                      <a:cubicBezTo>
                        <a:pt x="177" y="101"/>
                        <a:pt x="191" y="121"/>
                        <a:pt x="156" y="156"/>
                      </a:cubicBezTo>
                      <a:cubicBezTo>
                        <a:pt x="123" y="189"/>
                        <a:pt x="102" y="176"/>
                        <a:pt x="81" y="156"/>
                      </a:cubicBezTo>
                      <a:cubicBezTo>
                        <a:pt x="81" y="156"/>
                        <a:pt x="31" y="106"/>
                        <a:pt x="30" y="105"/>
                      </a:cubicBezTo>
                      <a:cubicBezTo>
                        <a:pt x="28" y="103"/>
                        <a:pt x="8" y="89"/>
                        <a:pt x="4" y="107"/>
                      </a:cubicBezTo>
                      <a:cubicBezTo>
                        <a:pt x="2" y="118"/>
                        <a:pt x="0" y="130"/>
                        <a:pt x="0" y="142"/>
                      </a:cubicBezTo>
                      <a:cubicBezTo>
                        <a:pt x="0" y="221"/>
                        <a:pt x="64" y="285"/>
                        <a:pt x="142" y="285"/>
                      </a:cubicBezTo>
                      <a:cubicBezTo>
                        <a:pt x="162" y="285"/>
                        <a:pt x="181" y="281"/>
                        <a:pt x="198" y="273"/>
                      </a:cubicBezTo>
                      <a:cubicBezTo>
                        <a:pt x="254" y="329"/>
                        <a:pt x="254" y="329"/>
                        <a:pt x="254" y="329"/>
                      </a:cubicBezTo>
                      <a:cubicBezTo>
                        <a:pt x="275" y="350"/>
                        <a:pt x="309" y="350"/>
                        <a:pt x="330" y="329"/>
                      </a:cubicBezTo>
                      <a:cubicBezTo>
                        <a:pt x="351" y="308"/>
                        <a:pt x="351" y="274"/>
                        <a:pt x="330"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914378">
                    <a:defRPr/>
                  </a:pPr>
                  <a:endParaRPr lang="en-US" sz="675" dirty="0">
                    <a:solidFill>
                      <a:srgbClr val="3C3C3B"/>
                    </a:solidFill>
                    <a:latin typeface="Questrial"/>
                  </a:endParaRPr>
                </a:p>
              </p:txBody>
            </p:sp>
            <p:sp>
              <p:nvSpPr>
                <p:cNvPr id="359" name="Oval 175"/>
                <p:cNvSpPr>
                  <a:spLocks noChangeArrowheads="1"/>
                </p:cNvSpPr>
                <p:nvPr/>
              </p:nvSpPr>
              <p:spPr bwMode="auto">
                <a:xfrm>
                  <a:off x="5616575" y="866775"/>
                  <a:ext cx="393700" cy="393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914378">
                    <a:defRPr/>
                  </a:pPr>
                  <a:endParaRPr lang="en-US" sz="675" dirty="0">
                    <a:solidFill>
                      <a:srgbClr val="3C3C3B"/>
                    </a:solidFill>
                    <a:latin typeface="Questrial"/>
                  </a:endParaRPr>
                </a:p>
              </p:txBody>
            </p:sp>
          </p:grpSp>
          <p:cxnSp>
            <p:nvCxnSpPr>
              <p:cNvPr id="386" name="直線矢印コネクタ 118"/>
              <p:cNvCxnSpPr>
                <a:stCxn id="348" idx="3"/>
              </p:cNvCxnSpPr>
              <p:nvPr/>
            </p:nvCxnSpPr>
            <p:spPr>
              <a:xfrm flipV="1">
                <a:off x="11190243" y="3517344"/>
                <a:ext cx="210744" cy="1235592"/>
              </a:xfrm>
              <a:prstGeom prst="bentConnector2">
                <a:avLst/>
              </a:prstGeom>
              <a:noFill/>
              <a:ln w="19050" cap="flat" cmpd="sng" algn="ctr">
                <a:solidFill>
                  <a:schemeClr val="bg1">
                    <a:lumMod val="50000"/>
                  </a:schemeClr>
                </a:solidFill>
                <a:prstDash val="solid"/>
                <a:tailEnd type="arrow"/>
              </a:ln>
              <a:effectLst/>
            </p:spPr>
          </p:cxnSp>
          <p:grpSp>
            <p:nvGrpSpPr>
              <p:cNvPr id="399" name="Group 189"/>
              <p:cNvGrpSpPr>
                <a:grpSpLocks noChangeAspect="1"/>
              </p:cNvGrpSpPr>
              <p:nvPr/>
            </p:nvGrpSpPr>
            <p:grpSpPr>
              <a:xfrm>
                <a:off x="8696299" y="3140969"/>
                <a:ext cx="933504" cy="382223"/>
                <a:chOff x="8248650" y="2986088"/>
                <a:chExt cx="806450" cy="330200"/>
              </a:xfrm>
              <a:solidFill>
                <a:srgbClr val="5F6062"/>
              </a:solidFill>
            </p:grpSpPr>
            <p:sp>
              <p:nvSpPr>
                <p:cNvPr id="400" name="Freeform 78"/>
                <p:cNvSpPr>
                  <a:spLocks noEditPoints="1"/>
                </p:cNvSpPr>
                <p:nvPr/>
              </p:nvSpPr>
              <p:spPr bwMode="auto">
                <a:xfrm>
                  <a:off x="884237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675">
                    <a:solidFill>
                      <a:sysClr val="windowText" lastClr="000000"/>
                    </a:solidFill>
                    <a:latin typeface="Questrial"/>
                  </a:endParaRPr>
                </a:p>
              </p:txBody>
            </p:sp>
            <p:sp>
              <p:nvSpPr>
                <p:cNvPr id="401" name="Freeform 79"/>
                <p:cNvSpPr>
                  <a:spLocks noEditPoints="1"/>
                </p:cNvSpPr>
                <p:nvPr/>
              </p:nvSpPr>
              <p:spPr bwMode="auto">
                <a:xfrm>
                  <a:off x="8315325" y="3187700"/>
                  <a:ext cx="128588" cy="128588"/>
                </a:xfrm>
                <a:custGeom>
                  <a:avLst/>
                  <a:gdLst>
                    <a:gd name="T0" fmla="*/ 58 w 115"/>
                    <a:gd name="T1" fmla="*/ 0 h 115"/>
                    <a:gd name="T2" fmla="*/ 0 w 115"/>
                    <a:gd name="T3" fmla="*/ 57 h 115"/>
                    <a:gd name="T4" fmla="*/ 58 w 115"/>
                    <a:gd name="T5" fmla="*/ 115 h 115"/>
                    <a:gd name="T6" fmla="*/ 115 w 115"/>
                    <a:gd name="T7" fmla="*/ 57 h 115"/>
                    <a:gd name="T8" fmla="*/ 58 w 115"/>
                    <a:gd name="T9" fmla="*/ 0 h 115"/>
                    <a:gd name="T10" fmla="*/ 58 w 115"/>
                    <a:gd name="T11" fmla="*/ 87 h 115"/>
                    <a:gd name="T12" fmla="*/ 28 w 115"/>
                    <a:gd name="T13" fmla="*/ 57 h 115"/>
                    <a:gd name="T14" fmla="*/ 58 w 115"/>
                    <a:gd name="T15" fmla="*/ 28 h 115"/>
                    <a:gd name="T16" fmla="*/ 87 w 115"/>
                    <a:gd name="T17" fmla="*/ 57 h 115"/>
                    <a:gd name="T18" fmla="*/ 58 w 115"/>
                    <a:gd name="T19"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0"/>
                      </a:moveTo>
                      <a:cubicBezTo>
                        <a:pt x="26" y="0"/>
                        <a:pt x="0" y="26"/>
                        <a:pt x="0" y="57"/>
                      </a:cubicBezTo>
                      <a:cubicBezTo>
                        <a:pt x="0" y="89"/>
                        <a:pt x="26" y="115"/>
                        <a:pt x="58" y="115"/>
                      </a:cubicBezTo>
                      <a:cubicBezTo>
                        <a:pt x="89" y="115"/>
                        <a:pt x="115" y="89"/>
                        <a:pt x="115" y="57"/>
                      </a:cubicBezTo>
                      <a:cubicBezTo>
                        <a:pt x="115" y="26"/>
                        <a:pt x="89" y="0"/>
                        <a:pt x="58" y="0"/>
                      </a:cubicBezTo>
                      <a:close/>
                      <a:moveTo>
                        <a:pt x="58" y="87"/>
                      </a:moveTo>
                      <a:cubicBezTo>
                        <a:pt x="41" y="87"/>
                        <a:pt x="28" y="74"/>
                        <a:pt x="28" y="57"/>
                      </a:cubicBezTo>
                      <a:cubicBezTo>
                        <a:pt x="28" y="41"/>
                        <a:pt x="41" y="28"/>
                        <a:pt x="58" y="28"/>
                      </a:cubicBezTo>
                      <a:cubicBezTo>
                        <a:pt x="74" y="28"/>
                        <a:pt x="87" y="41"/>
                        <a:pt x="87" y="57"/>
                      </a:cubicBezTo>
                      <a:cubicBezTo>
                        <a:pt x="87" y="74"/>
                        <a:pt x="74" y="87"/>
                        <a:pt x="5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675">
                    <a:solidFill>
                      <a:sysClr val="windowText" lastClr="000000"/>
                    </a:solidFill>
                    <a:latin typeface="Questrial"/>
                  </a:endParaRPr>
                </a:p>
              </p:txBody>
            </p:sp>
            <p:sp>
              <p:nvSpPr>
                <p:cNvPr id="402" name="Freeform 80"/>
                <p:cNvSpPr>
                  <a:spLocks noEditPoints="1"/>
                </p:cNvSpPr>
                <p:nvPr/>
              </p:nvSpPr>
              <p:spPr bwMode="auto">
                <a:xfrm>
                  <a:off x="8248650" y="2986088"/>
                  <a:ext cx="806450" cy="269875"/>
                </a:xfrm>
                <a:custGeom>
                  <a:avLst/>
                  <a:gdLst>
                    <a:gd name="T0" fmla="*/ 698 w 721"/>
                    <a:gd name="T1" fmla="*/ 159 h 241"/>
                    <a:gd name="T2" fmla="*/ 694 w 721"/>
                    <a:gd name="T3" fmla="*/ 126 h 241"/>
                    <a:gd name="T4" fmla="*/ 685 w 721"/>
                    <a:gd name="T5" fmla="*/ 105 h 241"/>
                    <a:gd name="T6" fmla="*/ 642 w 721"/>
                    <a:gd name="T7" fmla="*/ 62 h 241"/>
                    <a:gd name="T8" fmla="*/ 649 w 721"/>
                    <a:gd name="T9" fmla="*/ 53 h 241"/>
                    <a:gd name="T10" fmla="*/ 649 w 721"/>
                    <a:gd name="T11" fmla="*/ 42 h 241"/>
                    <a:gd name="T12" fmla="*/ 597 w 721"/>
                    <a:gd name="T13" fmla="*/ 39 h 241"/>
                    <a:gd name="T14" fmla="*/ 281 w 721"/>
                    <a:gd name="T15" fmla="*/ 41 h 241"/>
                    <a:gd name="T16" fmla="*/ 182 w 721"/>
                    <a:gd name="T17" fmla="*/ 103 h 241"/>
                    <a:gd name="T18" fmla="*/ 55 w 721"/>
                    <a:gd name="T19" fmla="*/ 137 h 241"/>
                    <a:gd name="T20" fmla="*/ 0 w 721"/>
                    <a:gd name="T21" fmla="*/ 228 h 241"/>
                    <a:gd name="T22" fmla="*/ 13 w 721"/>
                    <a:gd name="T23" fmla="*/ 241 h 241"/>
                    <a:gd name="T24" fmla="*/ 27 w 721"/>
                    <a:gd name="T25" fmla="*/ 241 h 241"/>
                    <a:gd name="T26" fmla="*/ 40 w 721"/>
                    <a:gd name="T27" fmla="*/ 235 h 241"/>
                    <a:gd name="T28" fmla="*/ 118 w 721"/>
                    <a:gd name="T29" fmla="*/ 163 h 241"/>
                    <a:gd name="T30" fmla="*/ 195 w 721"/>
                    <a:gd name="T31" fmla="*/ 236 h 241"/>
                    <a:gd name="T32" fmla="*/ 208 w 721"/>
                    <a:gd name="T33" fmla="*/ 241 h 241"/>
                    <a:gd name="T34" fmla="*/ 499 w 721"/>
                    <a:gd name="T35" fmla="*/ 241 h 241"/>
                    <a:gd name="T36" fmla="*/ 512 w 721"/>
                    <a:gd name="T37" fmla="*/ 236 h 241"/>
                    <a:gd name="T38" fmla="*/ 590 w 721"/>
                    <a:gd name="T39" fmla="*/ 163 h 241"/>
                    <a:gd name="T40" fmla="*/ 667 w 721"/>
                    <a:gd name="T41" fmla="*/ 235 h 241"/>
                    <a:gd name="T42" fmla="*/ 680 w 721"/>
                    <a:gd name="T43" fmla="*/ 241 h 241"/>
                    <a:gd name="T44" fmla="*/ 694 w 721"/>
                    <a:gd name="T45" fmla="*/ 241 h 241"/>
                    <a:gd name="T46" fmla="*/ 707 w 721"/>
                    <a:gd name="T47" fmla="*/ 228 h 241"/>
                    <a:gd name="T48" fmla="*/ 698 w 721"/>
                    <a:gd name="T49" fmla="*/ 159 h 241"/>
                    <a:gd name="T50" fmla="*/ 388 w 721"/>
                    <a:gd name="T51" fmla="*/ 103 h 241"/>
                    <a:gd name="T52" fmla="*/ 214 w 721"/>
                    <a:gd name="T53" fmla="*/ 103 h 241"/>
                    <a:gd name="T54" fmla="*/ 301 w 721"/>
                    <a:gd name="T55" fmla="*/ 46 h 241"/>
                    <a:gd name="T56" fmla="*/ 404 w 721"/>
                    <a:gd name="T57" fmla="*/ 34 h 241"/>
                    <a:gd name="T58" fmla="*/ 388 w 721"/>
                    <a:gd name="T59" fmla="*/ 103 h 241"/>
                    <a:gd name="T60" fmla="*/ 586 w 721"/>
                    <a:gd name="T61" fmla="*/ 100 h 241"/>
                    <a:gd name="T62" fmla="*/ 582 w 721"/>
                    <a:gd name="T63" fmla="*/ 103 h 241"/>
                    <a:gd name="T64" fmla="*/ 410 w 721"/>
                    <a:gd name="T65" fmla="*/ 103 h 241"/>
                    <a:gd name="T66" fmla="*/ 424 w 721"/>
                    <a:gd name="T67" fmla="*/ 34 h 241"/>
                    <a:gd name="T68" fmla="*/ 500 w 721"/>
                    <a:gd name="T69" fmla="*/ 39 h 241"/>
                    <a:gd name="T70" fmla="*/ 571 w 721"/>
                    <a:gd name="T71" fmla="*/ 61 h 241"/>
                    <a:gd name="T72" fmla="*/ 586 w 721"/>
                    <a:gd name="T73" fmla="*/ 1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1" h="241">
                      <a:moveTo>
                        <a:pt x="698" y="159"/>
                      </a:moveTo>
                      <a:cubicBezTo>
                        <a:pt x="694" y="126"/>
                        <a:pt x="694" y="126"/>
                        <a:pt x="694" y="126"/>
                      </a:cubicBezTo>
                      <a:cubicBezTo>
                        <a:pt x="694" y="118"/>
                        <a:pt x="690" y="111"/>
                        <a:pt x="685" y="105"/>
                      </a:cubicBezTo>
                      <a:cubicBezTo>
                        <a:pt x="642" y="62"/>
                        <a:pt x="642" y="62"/>
                        <a:pt x="642" y="62"/>
                      </a:cubicBezTo>
                      <a:cubicBezTo>
                        <a:pt x="642" y="62"/>
                        <a:pt x="642" y="62"/>
                        <a:pt x="649" y="53"/>
                      </a:cubicBezTo>
                      <a:cubicBezTo>
                        <a:pt x="656" y="44"/>
                        <a:pt x="649" y="42"/>
                        <a:pt x="649" y="42"/>
                      </a:cubicBezTo>
                      <a:cubicBezTo>
                        <a:pt x="597" y="39"/>
                        <a:pt x="597" y="39"/>
                        <a:pt x="597" y="39"/>
                      </a:cubicBezTo>
                      <a:cubicBezTo>
                        <a:pt x="382" y="0"/>
                        <a:pt x="321" y="22"/>
                        <a:pt x="281" y="41"/>
                      </a:cubicBezTo>
                      <a:cubicBezTo>
                        <a:pt x="254" y="53"/>
                        <a:pt x="182" y="103"/>
                        <a:pt x="182" y="103"/>
                      </a:cubicBezTo>
                      <a:cubicBezTo>
                        <a:pt x="182" y="103"/>
                        <a:pt x="104" y="118"/>
                        <a:pt x="55" y="137"/>
                      </a:cubicBezTo>
                      <a:cubicBezTo>
                        <a:pt x="5" y="155"/>
                        <a:pt x="0" y="228"/>
                        <a:pt x="0" y="228"/>
                      </a:cubicBezTo>
                      <a:cubicBezTo>
                        <a:pt x="0" y="235"/>
                        <a:pt x="6" y="241"/>
                        <a:pt x="13" y="241"/>
                      </a:cubicBezTo>
                      <a:cubicBezTo>
                        <a:pt x="27" y="241"/>
                        <a:pt x="27" y="241"/>
                        <a:pt x="27" y="241"/>
                      </a:cubicBezTo>
                      <a:cubicBezTo>
                        <a:pt x="31" y="241"/>
                        <a:pt x="36" y="239"/>
                        <a:pt x="40" y="235"/>
                      </a:cubicBezTo>
                      <a:cubicBezTo>
                        <a:pt x="43" y="195"/>
                        <a:pt x="76" y="163"/>
                        <a:pt x="118" y="163"/>
                      </a:cubicBezTo>
                      <a:cubicBezTo>
                        <a:pt x="159" y="163"/>
                        <a:pt x="192" y="195"/>
                        <a:pt x="195" y="236"/>
                      </a:cubicBezTo>
                      <a:cubicBezTo>
                        <a:pt x="199" y="239"/>
                        <a:pt x="204" y="241"/>
                        <a:pt x="208" y="241"/>
                      </a:cubicBezTo>
                      <a:cubicBezTo>
                        <a:pt x="499" y="241"/>
                        <a:pt x="499" y="241"/>
                        <a:pt x="499" y="241"/>
                      </a:cubicBezTo>
                      <a:cubicBezTo>
                        <a:pt x="503" y="241"/>
                        <a:pt x="508" y="239"/>
                        <a:pt x="512" y="236"/>
                      </a:cubicBezTo>
                      <a:cubicBezTo>
                        <a:pt x="515" y="195"/>
                        <a:pt x="548" y="163"/>
                        <a:pt x="590" y="163"/>
                      </a:cubicBezTo>
                      <a:cubicBezTo>
                        <a:pt x="631" y="163"/>
                        <a:pt x="664" y="195"/>
                        <a:pt x="667" y="235"/>
                      </a:cubicBezTo>
                      <a:cubicBezTo>
                        <a:pt x="671" y="239"/>
                        <a:pt x="676" y="241"/>
                        <a:pt x="680" y="241"/>
                      </a:cubicBezTo>
                      <a:cubicBezTo>
                        <a:pt x="694" y="241"/>
                        <a:pt x="694" y="241"/>
                        <a:pt x="694" y="241"/>
                      </a:cubicBezTo>
                      <a:cubicBezTo>
                        <a:pt x="702" y="241"/>
                        <a:pt x="707" y="235"/>
                        <a:pt x="707" y="228"/>
                      </a:cubicBezTo>
                      <a:cubicBezTo>
                        <a:pt x="721" y="184"/>
                        <a:pt x="698" y="159"/>
                        <a:pt x="698" y="159"/>
                      </a:cubicBezTo>
                      <a:close/>
                      <a:moveTo>
                        <a:pt x="388" y="103"/>
                      </a:moveTo>
                      <a:cubicBezTo>
                        <a:pt x="287" y="103"/>
                        <a:pt x="219" y="103"/>
                        <a:pt x="214" y="103"/>
                      </a:cubicBezTo>
                      <a:cubicBezTo>
                        <a:pt x="206" y="103"/>
                        <a:pt x="285" y="54"/>
                        <a:pt x="301" y="46"/>
                      </a:cubicBezTo>
                      <a:cubicBezTo>
                        <a:pt x="326" y="34"/>
                        <a:pt x="381" y="34"/>
                        <a:pt x="404" y="34"/>
                      </a:cubicBezTo>
                      <a:lnTo>
                        <a:pt x="388" y="103"/>
                      </a:lnTo>
                      <a:close/>
                      <a:moveTo>
                        <a:pt x="586" y="100"/>
                      </a:moveTo>
                      <a:cubicBezTo>
                        <a:pt x="586" y="102"/>
                        <a:pt x="584" y="103"/>
                        <a:pt x="582" y="103"/>
                      </a:cubicBezTo>
                      <a:cubicBezTo>
                        <a:pt x="410" y="103"/>
                        <a:pt x="410" y="103"/>
                        <a:pt x="410" y="103"/>
                      </a:cubicBezTo>
                      <a:cubicBezTo>
                        <a:pt x="424" y="34"/>
                        <a:pt x="424" y="34"/>
                        <a:pt x="424" y="34"/>
                      </a:cubicBezTo>
                      <a:cubicBezTo>
                        <a:pt x="424" y="34"/>
                        <a:pt x="481" y="37"/>
                        <a:pt x="500" y="39"/>
                      </a:cubicBezTo>
                      <a:cubicBezTo>
                        <a:pt x="529" y="43"/>
                        <a:pt x="553" y="43"/>
                        <a:pt x="571" y="61"/>
                      </a:cubicBezTo>
                      <a:cubicBezTo>
                        <a:pt x="579" y="69"/>
                        <a:pt x="588" y="92"/>
                        <a:pt x="58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en-US" sz="675">
                    <a:solidFill>
                      <a:sysClr val="windowText" lastClr="000000"/>
                    </a:solidFill>
                    <a:latin typeface="Questrial"/>
                  </a:endParaRPr>
                </a:p>
              </p:txBody>
            </p:sp>
          </p:grpSp>
        </p:grpSp>
      </p:grpSp>
      <p:sp>
        <p:nvSpPr>
          <p:cNvPr id="4" name="タイトル 3">
            <a:extLst>
              <a:ext uri="{FF2B5EF4-FFF2-40B4-BE49-F238E27FC236}">
                <a16:creationId xmlns:a16="http://schemas.microsoft.com/office/drawing/2014/main" id="{64CC060C-EAE0-4415-A58A-4185F1D54982}"/>
              </a:ext>
            </a:extLst>
          </p:cNvPr>
          <p:cNvSpPr>
            <a:spLocks noGrp="1"/>
          </p:cNvSpPr>
          <p:nvPr>
            <p:ph type="title"/>
          </p:nvPr>
        </p:nvSpPr>
        <p:spPr>
          <a:xfrm>
            <a:off x="138474" y="134265"/>
            <a:ext cx="7228496" cy="444393"/>
          </a:xfrm>
        </p:spPr>
        <p:txBody>
          <a:bodyPr anchor="ctr"/>
          <a:lstStyle/>
          <a:p>
            <a:pPr>
              <a:lnSpc>
                <a:spcPct val="85000"/>
              </a:lnSpc>
            </a:pPr>
            <a:r>
              <a:rPr lang="en-US" altLang="ja-JP" sz="2000" dirty="0"/>
              <a:t>Executive Summary</a:t>
            </a:r>
            <a:endParaRPr lang="ja-JP" altLang="en-US" sz="2000" dirty="0"/>
          </a:p>
        </p:txBody>
      </p:sp>
      <p:sp>
        <p:nvSpPr>
          <p:cNvPr id="136" name="Navigation_Up">
            <a:extLst>
              <a:ext uri="{FF2B5EF4-FFF2-40B4-BE49-F238E27FC236}">
                <a16:creationId xmlns:a16="http://schemas.microsoft.com/office/drawing/2014/main" id="{684A68ED-3903-42E8-B7B0-20E984AF92B8}"/>
              </a:ext>
            </a:extLst>
          </p:cNvPr>
          <p:cNvSpPr/>
          <p:nvPr/>
        </p:nvSpPr>
        <p:spPr bwMode="auto">
          <a:xfrm>
            <a:off x="6392500" y="-92546"/>
            <a:ext cx="2777392" cy="429682"/>
          </a:xfrm>
          <a:prstGeom prst="roundRect">
            <a:avLst>
              <a:gd name="adj" fmla="val 50000"/>
            </a:avLst>
          </a:prstGeom>
          <a:solidFill>
            <a:schemeClr val="accent4"/>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180000" rIns="180000" bIns="0" numCol="1" spcCol="0" rtlCol="0" fromWordArt="0" anchor="ctr" anchorCtr="0" forceAA="0" compatLnSpc="1">
            <a:prstTxWarp prst="textNoShape">
              <a:avLst/>
            </a:prstTxWarp>
            <a:noAutofit/>
          </a:bodyPr>
          <a:lstStyle/>
          <a:p>
            <a:pPr algn="ctr"/>
            <a:r>
              <a:rPr lang="en-US" sz="1100" kern="700" spc="100" dirty="0">
                <a:solidFill>
                  <a:schemeClr val="bg1"/>
                </a:solidFill>
                <a:latin typeface="Questrial"/>
              </a:rPr>
              <a:t>Care Coordination</a:t>
            </a:r>
            <a:endParaRPr lang="en-GB" sz="1100" kern="700" spc="100" dirty="0">
              <a:solidFill>
                <a:schemeClr val="bg1"/>
              </a:solidFill>
              <a:latin typeface="Questrial"/>
              <a:cs typeface="Century Gothic"/>
            </a:endParaRPr>
          </a:p>
        </p:txBody>
      </p:sp>
    </p:spTree>
    <p:extLst>
      <p:ext uri="{BB962C8B-B14F-4D97-AF65-F5344CB8AC3E}">
        <p14:creationId xmlns:p14="http://schemas.microsoft.com/office/powerpoint/2010/main" val="134422659"/>
      </p:ext>
    </p:extLst>
  </p:cSld>
  <p:clrMapOvr>
    <a:masterClrMapping/>
  </p:clrMapOvr>
  <p:transition spd="slow">
    <p:strips dir="ru"/>
  </p:transition>
</p:sld>
</file>

<file path=ppt/theme/theme1.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080764A1223D48868BCE6801D90345" ma:contentTypeVersion="" ma:contentTypeDescription="Create a new document." ma:contentTypeScope="" ma:versionID="e16e37b2d2eabe43275c0b53fc7d9a77">
  <xsd:schema xmlns:xsd="http://www.w3.org/2001/XMLSchema" xmlns:xs="http://www.w3.org/2001/XMLSchema" xmlns:p="http://schemas.microsoft.com/office/2006/metadata/properties" xmlns:ns2="e09f68ab-9d20-4882-a3da-5c7f1da52418" xmlns:ns3="b3e70dbe-574f-41f2-a9aa-db99fdaeca7c" targetNamespace="http://schemas.microsoft.com/office/2006/metadata/properties" ma:root="true" ma:fieldsID="faaf49affc5ba47ee0c02739e4ae6007" ns2:_="" ns3:_="">
    <xsd:import namespace="e09f68ab-9d20-4882-a3da-5c7f1da52418"/>
    <xsd:import namespace="b3e70dbe-574f-41f2-a9aa-db99fdaeca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9f68ab-9d20-4882-a3da-5c7f1da5241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e70dbe-574f-41f2-a9aa-db99fdaeca7c"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BD91C-38FD-475A-AFFF-74B394A98548}">
  <ds:schemaRefs>
    <ds:schemaRef ds:uri="http://purl.org/dc/term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b3e70dbe-574f-41f2-a9aa-db99fdaeca7c"/>
    <ds:schemaRef ds:uri="e09f68ab-9d20-4882-a3da-5c7f1da52418"/>
    <ds:schemaRef ds:uri="http://purl.org/dc/elements/1.1/"/>
  </ds:schemaRefs>
</ds:datastoreItem>
</file>

<file path=customXml/itemProps2.xml><?xml version="1.0" encoding="utf-8"?>
<ds:datastoreItem xmlns:ds="http://schemas.openxmlformats.org/officeDocument/2006/customXml" ds:itemID="{FA43DB68-569F-4F0F-8956-B6A1B75B1EBA}">
  <ds:schemaRefs>
    <ds:schemaRef ds:uri="http://schemas.microsoft.com/sharepoint/v3/contenttype/forms"/>
  </ds:schemaRefs>
</ds:datastoreItem>
</file>

<file path=customXml/itemProps3.xml><?xml version="1.0" encoding="utf-8"?>
<ds:datastoreItem xmlns:ds="http://schemas.openxmlformats.org/officeDocument/2006/customXml" ds:itemID="{B8C9B4CE-331A-45FD-81DE-4974C8798C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9f68ab-9d20-4882-a3da-5c7f1da52418"/>
    <ds:schemaRef ds:uri="b3e70dbe-574f-41f2-a9aa-db99fdaeca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3800</TotalTime>
  <Words>974</Words>
  <Application>Microsoft Office PowerPoint</Application>
  <PresentationFormat>画面に合わせる (16:9)</PresentationFormat>
  <Paragraphs>149</Paragraphs>
  <Slides>15</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15</vt:i4>
      </vt:variant>
    </vt:vector>
  </HeadingPairs>
  <TitlesOfParts>
    <vt:vector size="25" baseType="lpstr">
      <vt:lpstr>Helvetica Neue</vt:lpstr>
      <vt:lpstr>ＭＳ Ｐゴシック</vt:lpstr>
      <vt:lpstr>Questrial</vt:lpstr>
      <vt:lpstr>メイリオ</vt:lpstr>
      <vt:lpstr>游ゴシック</vt:lpstr>
      <vt:lpstr>Arial</vt:lpstr>
      <vt:lpstr>Calibri</vt:lpstr>
      <vt:lpstr>Century Gothic</vt:lpstr>
      <vt:lpstr>TDC_PPT_16-9_1014-lite</vt:lpstr>
      <vt:lpstr>6_TDC_PPT_16-9_1014-lite</vt:lpstr>
      <vt:lpstr>PowerPoint プレゼンテーション</vt:lpstr>
      <vt:lpstr>Table of 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Executive Summary</vt:lpstr>
      <vt:lpstr>Outline of failure cause analysis with Deep Learning</vt:lpstr>
      <vt:lpstr>Some technical details on failure cause analysis with Deep Learning</vt:lpstr>
      <vt:lpstr>Outcome and Benefit</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Whitehead</dc:creator>
  <cp:lastModifiedBy>Kikuchi, Tatsuru</cp:lastModifiedBy>
  <cp:revision>486</cp:revision>
  <dcterms:modified xsi:type="dcterms:W3CDTF">2017-10-26T09:23:12Z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0x010100AE080764A1223D48868BCE6801D90345</vt:lpwstr>
  </property>
</Properties>
</file>