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65" r:id="rId2"/>
    <p:sldId id="261" r:id="rId3"/>
    <p:sldId id="263" r:id="rId4"/>
    <p:sldId id="264" r:id="rId5"/>
  </p:sldIdLst>
  <p:sldSz cx="24387175" cy="13716000"/>
  <p:notesSz cx="6858000" cy="9144000"/>
  <p:defaultTex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3A3"/>
    <a:srgbClr val="ADADAD"/>
    <a:srgbClr val="B9B9B9"/>
    <a:srgbClr val="00ABEF"/>
    <a:srgbClr val="DEA600"/>
    <a:srgbClr val="EECC6B"/>
    <a:srgbClr val="E6B324"/>
    <a:srgbClr val="EAB100"/>
    <a:srgbClr val="F2B9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3"/>
    <p:restoredTop sz="94645"/>
  </p:normalViewPr>
  <p:slideViewPr>
    <p:cSldViewPr snapToGrid="0" snapToObjects="1" showGuides="1">
      <p:cViewPr varScale="1">
        <p:scale>
          <a:sx n="58" d="100"/>
          <a:sy n="58" d="100"/>
        </p:scale>
        <p:origin x="396" y="90"/>
      </p:cViewPr>
      <p:guideLst>
        <p:guide orient="horz" pos="4320"/>
        <p:guide pos="768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11144-9462-3142-A3E8-767EA9B0C457}" type="datetimeFigureOut">
              <a:rPr lang="en-US" smtClean="0"/>
              <a:t>4/21/2018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2B1F2-3B54-CB42-94EA-2579E33DB23C}" type="slidenum">
              <a:rPr lang="en-US" smtClean="0"/>
              <a:t>‹#›</a:t>
            </a:fld>
            <a:endParaRPr lang="en-US"/>
          </a:p>
        </p:txBody>
      </p:sp>
    </p:spTree>
    <p:extLst>
      <p:ext uri="{BB962C8B-B14F-4D97-AF65-F5344CB8AC3E}">
        <p14:creationId xmlns:p14="http://schemas.microsoft.com/office/powerpoint/2010/main" val="1930986848"/>
      </p:ext>
    </p:extLst>
  </p:cSld>
  <p:clrMap bg1="lt1" tx1="dk1" bg2="lt2" tx2="dk2" accent1="accent1" accent2="accent2" accent3="accent3" accent4="accent4" accent5="accent5" accent6="accent6" hlink="hlink" folHlink="folHlink"/>
  <p:notesStyle>
    <a:lvl1pPr marL="0" algn="l" defTabSz="1828891" rtl="0" eaLnBrk="1" latinLnBrk="0" hangingPunct="1">
      <a:defRPr sz="2400" kern="1200">
        <a:solidFill>
          <a:schemeClr val="tx1"/>
        </a:solidFill>
        <a:latin typeface="+mn-lt"/>
        <a:ea typeface="+mn-ea"/>
        <a:cs typeface="+mn-cs"/>
      </a:defRPr>
    </a:lvl1pPr>
    <a:lvl2pPr marL="914446" algn="l" defTabSz="1828891" rtl="0" eaLnBrk="1" latinLnBrk="0" hangingPunct="1">
      <a:defRPr sz="2400" kern="1200">
        <a:solidFill>
          <a:schemeClr val="tx1"/>
        </a:solidFill>
        <a:latin typeface="+mn-lt"/>
        <a:ea typeface="+mn-ea"/>
        <a:cs typeface="+mn-cs"/>
      </a:defRPr>
    </a:lvl2pPr>
    <a:lvl3pPr marL="1828891" algn="l" defTabSz="1828891" rtl="0" eaLnBrk="1" latinLnBrk="0" hangingPunct="1">
      <a:defRPr sz="2400" kern="1200">
        <a:solidFill>
          <a:schemeClr val="tx1"/>
        </a:solidFill>
        <a:latin typeface="+mn-lt"/>
        <a:ea typeface="+mn-ea"/>
        <a:cs typeface="+mn-cs"/>
      </a:defRPr>
    </a:lvl3pPr>
    <a:lvl4pPr marL="2743337" algn="l" defTabSz="1828891" rtl="0" eaLnBrk="1" latinLnBrk="0" hangingPunct="1">
      <a:defRPr sz="2400" kern="1200">
        <a:solidFill>
          <a:schemeClr val="tx1"/>
        </a:solidFill>
        <a:latin typeface="+mn-lt"/>
        <a:ea typeface="+mn-ea"/>
        <a:cs typeface="+mn-cs"/>
      </a:defRPr>
    </a:lvl4pPr>
    <a:lvl5pPr marL="3657783" algn="l" defTabSz="1828891" rtl="0" eaLnBrk="1" latinLnBrk="0" hangingPunct="1">
      <a:defRPr sz="2400" kern="1200">
        <a:solidFill>
          <a:schemeClr val="tx1"/>
        </a:solidFill>
        <a:latin typeface="+mn-lt"/>
        <a:ea typeface="+mn-ea"/>
        <a:cs typeface="+mn-cs"/>
      </a:defRPr>
    </a:lvl5pPr>
    <a:lvl6pPr marL="4572229" algn="l" defTabSz="1828891" rtl="0" eaLnBrk="1" latinLnBrk="0" hangingPunct="1">
      <a:defRPr sz="2400" kern="1200">
        <a:solidFill>
          <a:schemeClr val="tx1"/>
        </a:solidFill>
        <a:latin typeface="+mn-lt"/>
        <a:ea typeface="+mn-ea"/>
        <a:cs typeface="+mn-cs"/>
      </a:defRPr>
    </a:lvl6pPr>
    <a:lvl7pPr marL="5486674" algn="l" defTabSz="1828891" rtl="0" eaLnBrk="1" latinLnBrk="0" hangingPunct="1">
      <a:defRPr sz="2400" kern="1200">
        <a:solidFill>
          <a:schemeClr val="tx1"/>
        </a:solidFill>
        <a:latin typeface="+mn-lt"/>
        <a:ea typeface="+mn-ea"/>
        <a:cs typeface="+mn-cs"/>
      </a:defRPr>
    </a:lvl7pPr>
    <a:lvl8pPr marL="6401120" algn="l" defTabSz="1828891" rtl="0" eaLnBrk="1" latinLnBrk="0" hangingPunct="1">
      <a:defRPr sz="2400" kern="1200">
        <a:solidFill>
          <a:schemeClr val="tx1"/>
        </a:solidFill>
        <a:latin typeface="+mn-lt"/>
        <a:ea typeface="+mn-ea"/>
        <a:cs typeface="+mn-cs"/>
      </a:defRPr>
    </a:lvl8pPr>
    <a:lvl9pPr marL="7315566" algn="l" defTabSz="1828891"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3879846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3546D-2B66-AF4B-9489-814FFA97E236}" type="datetimeFigureOut">
              <a:rPr lang="en-US" smtClean="0"/>
              <a:t>4/21/2018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BBC910-17A8-5042-A077-D5AF11B6BDF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PlaceholderIMG">
    <p:spTree>
      <p:nvGrpSpPr>
        <p:cNvPr id="1" name=""/>
        <p:cNvGrpSpPr/>
        <p:nvPr/>
      </p:nvGrpSpPr>
      <p:grpSpPr>
        <a:xfrm>
          <a:off x="0" y="0"/>
          <a:ext cx="0" cy="0"/>
          <a:chOff x="0" y="0"/>
          <a:chExt cx="0" cy="0"/>
        </a:xfrm>
      </p:grpSpPr>
      <p:sp>
        <p:nvSpPr>
          <p:cNvPr id="20" name="Picture Placeholder 13"/>
          <p:cNvSpPr>
            <a:spLocks noGrp="1"/>
          </p:cNvSpPr>
          <p:nvPr>
            <p:ph type="pic" sz="quarter" idx="36"/>
          </p:nvPr>
        </p:nvSpPr>
        <p:spPr>
          <a:xfrm>
            <a:off x="-1" y="-38100"/>
            <a:ext cx="8129058" cy="6934200"/>
          </a:xfrm>
          <a:solidFill>
            <a:schemeClr val="bg1">
              <a:lumMod val="95000"/>
            </a:schemeClr>
          </a:solidFill>
          <a:effectLst/>
        </p:spPr>
        <p:txBody>
          <a:bodyPr>
            <a:normAutofit/>
          </a:bodyPr>
          <a:lstStyle>
            <a:lvl1pPr marL="0" indent="0">
              <a:buNone/>
              <a:defRPr sz="2000">
                <a:ln>
                  <a:noFill/>
                </a:ln>
                <a:solidFill>
                  <a:schemeClr val="bg1">
                    <a:lumMod val="85000"/>
                  </a:schemeClr>
                </a:solidFill>
              </a:defRPr>
            </a:lvl1pPr>
          </a:lstStyle>
          <a:p>
            <a:r>
              <a:rPr lang="en-US" dirty="0"/>
              <a:t>Drag picture to placeholder or click icon to add</a:t>
            </a:r>
          </a:p>
        </p:txBody>
      </p:sp>
      <p:sp>
        <p:nvSpPr>
          <p:cNvPr id="21" name="Picture Placeholder 13"/>
          <p:cNvSpPr>
            <a:spLocks noGrp="1"/>
          </p:cNvSpPr>
          <p:nvPr>
            <p:ph type="pic" sz="quarter" idx="37"/>
          </p:nvPr>
        </p:nvSpPr>
        <p:spPr>
          <a:xfrm>
            <a:off x="16258118" y="-38100"/>
            <a:ext cx="8129058" cy="6934200"/>
          </a:xfrm>
          <a:solidFill>
            <a:schemeClr val="bg1">
              <a:lumMod val="95000"/>
            </a:schemeClr>
          </a:solidFill>
          <a:effectLst/>
        </p:spPr>
        <p:txBody>
          <a:bodyPr>
            <a:normAutofit/>
          </a:bodyPr>
          <a:lstStyle>
            <a:lvl1pPr marL="0" indent="0">
              <a:buNone/>
              <a:defRPr sz="2000">
                <a:ln>
                  <a:noFill/>
                </a:ln>
                <a:solidFill>
                  <a:schemeClr val="bg1">
                    <a:lumMod val="85000"/>
                  </a:schemeClr>
                </a:solidFill>
              </a:defRPr>
            </a:lvl1pPr>
          </a:lstStyle>
          <a:p>
            <a:r>
              <a:rPr lang="en-US" dirty="0"/>
              <a:t>Drag picture to placeholder or click icon to add</a:t>
            </a:r>
          </a:p>
        </p:txBody>
      </p:sp>
      <p:sp>
        <p:nvSpPr>
          <p:cNvPr id="22" name="Picture Placeholder 13"/>
          <p:cNvSpPr>
            <a:spLocks noGrp="1"/>
          </p:cNvSpPr>
          <p:nvPr>
            <p:ph type="pic" sz="quarter" idx="38"/>
          </p:nvPr>
        </p:nvSpPr>
        <p:spPr>
          <a:xfrm>
            <a:off x="8129060" y="6896100"/>
            <a:ext cx="8129058" cy="6819900"/>
          </a:xfrm>
          <a:solidFill>
            <a:schemeClr val="bg1">
              <a:lumMod val="95000"/>
            </a:schemeClr>
          </a:solidFill>
          <a:effectLst/>
        </p:spPr>
        <p:txBody>
          <a:bodyPr>
            <a:normAutofit/>
          </a:bodyPr>
          <a:lstStyle>
            <a:lvl1pPr marL="0" indent="0">
              <a:buNone/>
              <a:defRPr sz="2000">
                <a:ln>
                  <a:noFill/>
                </a:ln>
                <a:solidFill>
                  <a:schemeClr val="bg1">
                    <a:lumMod val="85000"/>
                  </a:schemeClr>
                </a:solidFill>
              </a:defRPr>
            </a:lvl1pPr>
          </a:lstStyle>
          <a:p>
            <a:r>
              <a:rPr lang="en-US" dirty="0"/>
              <a:t>Drag picture to placeholder or click icon to add</a:t>
            </a:r>
          </a:p>
        </p:txBody>
      </p:sp>
    </p:spTree>
    <p:extLst>
      <p:ext uri="{BB962C8B-B14F-4D97-AF65-F5344CB8AC3E}">
        <p14:creationId xmlns:p14="http://schemas.microsoft.com/office/powerpoint/2010/main" val="210618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15" name="Picture Placeholder 13"/>
          <p:cNvSpPr>
            <a:spLocks noGrp="1"/>
          </p:cNvSpPr>
          <p:nvPr>
            <p:ph type="pic" sz="quarter" idx="27"/>
          </p:nvPr>
        </p:nvSpPr>
        <p:spPr>
          <a:xfrm>
            <a:off x="2381476" y="2904049"/>
            <a:ext cx="4572198" cy="8102289"/>
          </a:xfrm>
          <a:solidFill>
            <a:schemeClr val="bg1">
              <a:lumMod val="95000"/>
            </a:schemeClr>
          </a:solidFill>
          <a:effectLst/>
        </p:spPr>
        <p:txBody>
          <a:bodyPr>
            <a:normAutofit/>
          </a:bodyPr>
          <a:lstStyle>
            <a:lvl1pPr marL="0" indent="0">
              <a:buNone/>
              <a:defRPr sz="2000">
                <a:ln>
                  <a:noFill/>
                </a:ln>
                <a:solidFill>
                  <a:schemeClr val="bg1">
                    <a:lumMod val="85000"/>
                  </a:schemeClr>
                </a:solidFill>
              </a:defRPr>
            </a:lvl1pPr>
          </a:lstStyle>
          <a:p>
            <a:r>
              <a:rPr lang="en-US"/>
              <a:t>Drag picture to placeholder or click icon to add</a:t>
            </a:r>
            <a:endParaRPr lang="en-US" dirty="0"/>
          </a:p>
        </p:txBody>
      </p:sp>
      <p:sp>
        <p:nvSpPr>
          <p:cNvPr id="16" name="Picture Placeholder 13"/>
          <p:cNvSpPr>
            <a:spLocks noGrp="1"/>
          </p:cNvSpPr>
          <p:nvPr>
            <p:ph type="pic" sz="quarter" idx="28"/>
          </p:nvPr>
        </p:nvSpPr>
        <p:spPr>
          <a:xfrm>
            <a:off x="5658116" y="2904049"/>
            <a:ext cx="4572198" cy="8102289"/>
          </a:xfrm>
          <a:solidFill>
            <a:schemeClr val="bg1">
              <a:lumMod val="95000"/>
            </a:schemeClr>
          </a:solidFill>
          <a:effectLst/>
        </p:spPr>
        <p:txBody>
          <a:bodyPr>
            <a:normAutofit/>
          </a:bodyPr>
          <a:lstStyle>
            <a:lvl1pPr marL="0" indent="0">
              <a:buNone/>
              <a:defRPr sz="2000">
                <a:ln>
                  <a:noFill/>
                </a:ln>
                <a:solidFill>
                  <a:schemeClr val="bg1">
                    <a:lumMod val="85000"/>
                  </a:schemeClr>
                </a:solidFill>
              </a:defRPr>
            </a:lvl1pPr>
          </a:lstStyle>
          <a:p>
            <a:r>
              <a:rPr lang="en-US" dirty="0"/>
              <a:t>Drag picture to placeholder or click icon to add</a:t>
            </a:r>
          </a:p>
        </p:txBody>
      </p:sp>
    </p:spTree>
    <p:extLst>
      <p:ext uri="{BB962C8B-B14F-4D97-AF65-F5344CB8AC3E}">
        <p14:creationId xmlns:p14="http://schemas.microsoft.com/office/powerpoint/2010/main" val="21280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Blank">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4" y="0"/>
            <a:ext cx="24387174" cy="13716000"/>
          </a:xfrm>
          <a:effectLst/>
        </p:spPr>
        <p:txBody>
          <a:bodyPr>
            <a:normAutofit/>
          </a:bodyPr>
          <a:lstStyle>
            <a:lvl1pPr marL="0" indent="0">
              <a:buNone/>
              <a:defRPr sz="4200">
                <a:ln>
                  <a:noFill/>
                </a:ln>
                <a:solidFill>
                  <a:schemeClr val="bg1">
                    <a:lumMod val="85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7961994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8243546D-2B66-AF4B-9489-814FFA97E236}" type="datetimeFigureOut">
              <a:rPr lang="en-US" smtClean="0"/>
              <a:t>4/21/2018</a:t>
            </a:fld>
            <a:endParaRPr lang="en-US"/>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3CBBC910-17A8-5042-A077-D5AF11B6BDF4}" type="slidenum">
              <a:rPr lang="en-US" smtClean="0"/>
              <a:t>‹#›</a:t>
            </a:fld>
            <a:endParaRPr lang="en-US"/>
          </a:p>
        </p:txBody>
      </p:sp>
    </p:spTree>
    <p:extLst>
      <p:ext uri="{BB962C8B-B14F-4D97-AF65-F5344CB8AC3E}">
        <p14:creationId xmlns:p14="http://schemas.microsoft.com/office/powerpoint/2010/main" val="1320575582"/>
      </p:ext>
    </p:extLst>
  </p:cSld>
  <p:clrMap bg1="lt1" tx1="dk1" bg2="lt2" tx2="dk2" accent1="accent1" accent2="accent2" accent3="accent3" accent4="accent4" accent5="accent5" accent6="accent6" hlink="hlink" folHlink="folHlink"/>
  <p:sldLayoutIdLst>
    <p:sldLayoutId id="2147483667" r:id="rId1"/>
    <p:sldLayoutId id="2147483676" r:id="rId2"/>
    <p:sldLayoutId id="2147483677" r:id="rId3"/>
    <p:sldLayoutId id="2147483678" r:id="rId4"/>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1B2879B-80BD-41D5-90FB-114401CFDB6A}"/>
              </a:ext>
            </a:extLst>
          </p:cNvPr>
          <p:cNvSpPr/>
          <p:nvPr/>
        </p:nvSpPr>
        <p:spPr>
          <a:xfrm>
            <a:off x="1587" y="895"/>
            <a:ext cx="24384000" cy="13714214"/>
          </a:xfrm>
          <a:prstGeom prst="rect">
            <a:avLst/>
          </a:prstGeom>
          <a:solidFill>
            <a:srgbClr val="42C0FB"/>
          </a:solidFill>
          <a:ln>
            <a:solidFill>
              <a:srgbClr val="42C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4" name="Picture Placeholder 3" descr="A close up of a sign&#10;&#10;Description generated with high confidence">
            <a:extLst>
              <a:ext uri="{FF2B5EF4-FFF2-40B4-BE49-F238E27FC236}">
                <a16:creationId xmlns:a16="http://schemas.microsoft.com/office/drawing/2014/main" id="{3FE02A14-0AA4-4F60-90E8-24267DA32B5A}"/>
              </a:ext>
            </a:extLst>
          </p:cNvPr>
          <p:cNvPicPr>
            <a:picLocks noGrp="1" noChangeAspect="1"/>
          </p:cNvPicPr>
          <p:nvPr>
            <p:ph type="pic" sz="quarter" idx="13"/>
          </p:nvPr>
        </p:nvPicPr>
        <p:blipFill rotWithShape="1">
          <a:blip r:embed="rId3"/>
          <a:srcRect l="9909" t="20393" r="9537" b="20393"/>
          <a:stretch/>
        </p:blipFill>
        <p:spPr>
          <a:xfrm>
            <a:off x="2352598" y="895"/>
            <a:ext cx="19112826" cy="13714214"/>
          </a:xfrm>
        </p:spPr>
      </p:pic>
      <p:sp>
        <p:nvSpPr>
          <p:cNvPr id="12" name="Rectangle 11"/>
          <p:cNvSpPr/>
          <p:nvPr/>
        </p:nvSpPr>
        <p:spPr>
          <a:xfrm>
            <a:off x="-50351" y="895"/>
            <a:ext cx="24435940" cy="13714214"/>
          </a:xfrm>
          <a:prstGeom prst="rect">
            <a:avLst/>
          </a:prstGeom>
          <a:solidFill>
            <a:srgbClr val="3E587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Lato Light" charset="0"/>
            </a:endParaRPr>
          </a:p>
        </p:txBody>
      </p:sp>
      <p:sp>
        <p:nvSpPr>
          <p:cNvPr id="19" name="TextBox 18"/>
          <p:cNvSpPr txBox="1"/>
          <p:nvPr/>
        </p:nvSpPr>
        <p:spPr>
          <a:xfrm>
            <a:off x="6630849" y="5280851"/>
            <a:ext cx="11021607" cy="3154069"/>
          </a:xfrm>
          <a:prstGeom prst="rect">
            <a:avLst/>
          </a:prstGeom>
          <a:noFill/>
        </p:spPr>
        <p:txBody>
          <a:bodyPr wrap="none" rtlCol="0">
            <a:spAutoFit/>
          </a:bodyPr>
          <a:lstStyle/>
          <a:p>
            <a:pPr algn="ctr"/>
            <a:r>
              <a:rPr lang="en-US" sz="19896" dirty="0">
                <a:solidFill>
                  <a:schemeClr val="bg1"/>
                </a:solidFill>
                <a:latin typeface="Lato Thin" charset="0"/>
                <a:ea typeface="Lato Thin" charset="0"/>
                <a:cs typeface="Lato Thin" charset="0"/>
              </a:rPr>
              <a:t>TrackPack</a:t>
            </a:r>
            <a:endParaRPr lang="en-US" sz="16596" dirty="0">
              <a:solidFill>
                <a:schemeClr val="bg1"/>
              </a:solidFill>
              <a:latin typeface="Lato Thin" charset="0"/>
              <a:ea typeface="Lato Thin" charset="0"/>
              <a:cs typeface="Lato Thin" charset="0"/>
            </a:endParaRPr>
          </a:p>
        </p:txBody>
      </p:sp>
      <p:sp>
        <p:nvSpPr>
          <p:cNvPr id="20" name="TextBox 19"/>
          <p:cNvSpPr txBox="1"/>
          <p:nvPr/>
        </p:nvSpPr>
        <p:spPr>
          <a:xfrm>
            <a:off x="8780741" y="10197729"/>
            <a:ext cx="6721816" cy="369332"/>
          </a:xfrm>
          <a:prstGeom prst="rect">
            <a:avLst/>
          </a:prstGeom>
          <a:noFill/>
        </p:spPr>
        <p:txBody>
          <a:bodyPr wrap="square" rtlCol="0">
            <a:spAutoFit/>
          </a:bodyPr>
          <a:lstStyle/>
          <a:p>
            <a:pPr algn="ctr"/>
            <a:r>
              <a:rPr lang="en-US" sz="1800" spc="600" dirty="0">
                <a:solidFill>
                  <a:schemeClr val="bg1"/>
                </a:solidFill>
                <a:latin typeface="Lato Light" charset="0"/>
                <a:ea typeface="Lato Light" charset="0"/>
                <a:cs typeface="Lato Light" charset="0"/>
              </a:rPr>
              <a:t>Keeping your child safe</a:t>
            </a:r>
          </a:p>
        </p:txBody>
      </p:sp>
    </p:spTree>
    <p:extLst>
      <p:ext uri="{BB962C8B-B14F-4D97-AF65-F5344CB8AC3E}">
        <p14:creationId xmlns:p14="http://schemas.microsoft.com/office/powerpoint/2010/main" val="25770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697325" y="5132748"/>
            <a:ext cx="8118926" cy="2418867"/>
          </a:xfrm>
          <a:prstGeom prst="rect">
            <a:avLst/>
          </a:prstGeom>
          <a:noFill/>
        </p:spPr>
        <p:txBody>
          <a:bodyPr wrap="square" rtlCol="0">
            <a:spAutoFit/>
          </a:bodyPr>
          <a:lstStyle/>
          <a:p>
            <a:pPr algn="just">
              <a:lnSpc>
                <a:spcPct val="150000"/>
              </a:lnSpc>
            </a:pPr>
            <a:r>
              <a:rPr lang="en-US" sz="2600" dirty="0">
                <a:latin typeface="Lato Light" charset="0"/>
                <a:ea typeface="Lato Light" charset="0"/>
                <a:cs typeface="Lato Light" charset="0"/>
              </a:rPr>
              <a:t>What we are trying to achieve is a simple and straight forward device that can track a child's location for their safety and reassurance of their parents.</a:t>
            </a:r>
          </a:p>
          <a:p>
            <a:pPr algn="just">
              <a:lnSpc>
                <a:spcPct val="150000"/>
              </a:lnSpc>
            </a:pPr>
            <a:endParaRPr lang="en-US" sz="2600" dirty="0">
              <a:latin typeface="Lato Light" charset="0"/>
              <a:ea typeface="Lato Light" charset="0"/>
              <a:cs typeface="Lato Light" charset="0"/>
            </a:endParaRPr>
          </a:p>
        </p:txBody>
      </p:sp>
      <p:sp>
        <p:nvSpPr>
          <p:cNvPr id="56" name="TextBox 55"/>
          <p:cNvSpPr txBox="1"/>
          <p:nvPr/>
        </p:nvSpPr>
        <p:spPr>
          <a:xfrm>
            <a:off x="2697324" y="4066318"/>
            <a:ext cx="2271776" cy="1063433"/>
          </a:xfrm>
          <a:prstGeom prst="rect">
            <a:avLst/>
          </a:prstGeom>
          <a:noFill/>
        </p:spPr>
        <p:txBody>
          <a:bodyPr wrap="none" rtlCol="0">
            <a:spAutoFit/>
          </a:bodyPr>
          <a:lstStyle/>
          <a:p>
            <a:pPr>
              <a:lnSpc>
                <a:spcPct val="150000"/>
              </a:lnSpc>
            </a:pPr>
            <a:r>
              <a:rPr lang="en-US" sz="4800" dirty="0">
                <a:solidFill>
                  <a:srgbClr val="00B0F0"/>
                </a:solidFill>
                <a:latin typeface="Lato Light" charset="0"/>
                <a:ea typeface="Lato Light" charset="0"/>
                <a:cs typeface="Lato Light" charset="0"/>
              </a:rPr>
              <a:t>Mission</a:t>
            </a:r>
          </a:p>
        </p:txBody>
      </p:sp>
      <p:sp>
        <p:nvSpPr>
          <p:cNvPr id="57" name="TextBox 56"/>
          <p:cNvSpPr txBox="1"/>
          <p:nvPr/>
        </p:nvSpPr>
        <p:spPr>
          <a:xfrm>
            <a:off x="13469402" y="5132748"/>
            <a:ext cx="6722498" cy="1818703"/>
          </a:xfrm>
          <a:prstGeom prst="rect">
            <a:avLst/>
          </a:prstGeom>
          <a:noFill/>
        </p:spPr>
        <p:txBody>
          <a:bodyPr wrap="square" rtlCol="0">
            <a:spAutoFit/>
          </a:bodyPr>
          <a:lstStyle/>
          <a:p>
            <a:pPr algn="just">
              <a:lnSpc>
                <a:spcPct val="150000"/>
              </a:lnSpc>
            </a:pPr>
            <a:r>
              <a:rPr lang="en-US" sz="2600" dirty="0">
                <a:latin typeface="Lato Light" charset="0"/>
                <a:ea typeface="Lato Light" charset="0"/>
                <a:cs typeface="Lato Light" charset="0"/>
              </a:rPr>
              <a:t>Is to combat the amount of children that are abducted every year and ensure safety of minors</a:t>
            </a:r>
          </a:p>
        </p:txBody>
      </p:sp>
      <p:sp>
        <p:nvSpPr>
          <p:cNvPr id="58" name="TextBox 57"/>
          <p:cNvSpPr txBox="1"/>
          <p:nvPr/>
        </p:nvSpPr>
        <p:spPr>
          <a:xfrm>
            <a:off x="13469402" y="4045418"/>
            <a:ext cx="1850315" cy="1063433"/>
          </a:xfrm>
          <a:prstGeom prst="rect">
            <a:avLst/>
          </a:prstGeom>
          <a:noFill/>
        </p:spPr>
        <p:txBody>
          <a:bodyPr wrap="none" rtlCol="0">
            <a:spAutoFit/>
          </a:bodyPr>
          <a:lstStyle/>
          <a:p>
            <a:pPr>
              <a:lnSpc>
                <a:spcPct val="150000"/>
              </a:lnSpc>
            </a:pPr>
            <a:r>
              <a:rPr lang="en-US" sz="4800" dirty="0">
                <a:solidFill>
                  <a:srgbClr val="00B0F0"/>
                </a:solidFill>
                <a:latin typeface="Lato Light" charset="0"/>
                <a:ea typeface="Lato Light" charset="0"/>
                <a:cs typeface="Lato Light" charset="0"/>
              </a:rPr>
              <a:t>Vision</a:t>
            </a:r>
          </a:p>
        </p:txBody>
      </p:sp>
      <p:sp>
        <p:nvSpPr>
          <p:cNvPr id="60" name="TextBox 59"/>
          <p:cNvSpPr txBox="1"/>
          <p:nvPr/>
        </p:nvSpPr>
        <p:spPr>
          <a:xfrm>
            <a:off x="2697324" y="8611593"/>
            <a:ext cx="1794081" cy="1063433"/>
          </a:xfrm>
          <a:prstGeom prst="rect">
            <a:avLst/>
          </a:prstGeom>
          <a:noFill/>
        </p:spPr>
        <p:txBody>
          <a:bodyPr wrap="none" rtlCol="0">
            <a:spAutoFit/>
          </a:bodyPr>
          <a:lstStyle/>
          <a:p>
            <a:pPr>
              <a:lnSpc>
                <a:spcPct val="150000"/>
              </a:lnSpc>
            </a:pPr>
            <a:r>
              <a:rPr lang="en-US" sz="4800" dirty="0">
                <a:solidFill>
                  <a:srgbClr val="00B0F0"/>
                </a:solidFill>
                <a:latin typeface="Lato Light" charset="0"/>
                <a:ea typeface="Lato Light" charset="0"/>
                <a:cs typeface="Lato Light" charset="0"/>
              </a:rPr>
              <a:t>Goals</a:t>
            </a:r>
          </a:p>
        </p:txBody>
      </p:sp>
      <p:sp>
        <p:nvSpPr>
          <p:cNvPr id="61" name="TextBox 60"/>
          <p:cNvSpPr txBox="1"/>
          <p:nvPr/>
        </p:nvSpPr>
        <p:spPr>
          <a:xfrm>
            <a:off x="13469402" y="9738481"/>
            <a:ext cx="6722498" cy="2418867"/>
          </a:xfrm>
          <a:prstGeom prst="rect">
            <a:avLst/>
          </a:prstGeom>
          <a:noFill/>
        </p:spPr>
        <p:txBody>
          <a:bodyPr wrap="square" rtlCol="0">
            <a:spAutoFit/>
          </a:bodyPr>
          <a:lstStyle/>
          <a:p>
            <a:pPr algn="just">
              <a:lnSpc>
                <a:spcPct val="150000"/>
              </a:lnSpc>
            </a:pPr>
            <a:r>
              <a:rPr lang="en-US" sz="2600" dirty="0">
                <a:latin typeface="Lato Light" charset="0"/>
                <a:ea typeface="Lato Light" charset="0"/>
                <a:cs typeface="Lato Light" charset="0"/>
              </a:rPr>
              <a:t>This device is straight forward and easy to set up and use. By utilizing the long range, low power wireless communication features of the Explorer, making it ideal for this job.</a:t>
            </a:r>
          </a:p>
        </p:txBody>
      </p:sp>
      <p:sp>
        <p:nvSpPr>
          <p:cNvPr id="62" name="TextBox 61"/>
          <p:cNvSpPr txBox="1"/>
          <p:nvPr/>
        </p:nvSpPr>
        <p:spPr>
          <a:xfrm>
            <a:off x="13469402" y="8651149"/>
            <a:ext cx="2022477" cy="1063433"/>
          </a:xfrm>
          <a:prstGeom prst="rect">
            <a:avLst/>
          </a:prstGeom>
          <a:noFill/>
        </p:spPr>
        <p:txBody>
          <a:bodyPr wrap="none" rtlCol="0">
            <a:spAutoFit/>
          </a:bodyPr>
          <a:lstStyle/>
          <a:p>
            <a:pPr>
              <a:lnSpc>
                <a:spcPct val="150000"/>
              </a:lnSpc>
            </a:pPr>
            <a:r>
              <a:rPr lang="en-US" sz="4800" dirty="0">
                <a:solidFill>
                  <a:srgbClr val="00B0F0"/>
                </a:solidFill>
                <a:latin typeface="Lato Light" charset="0"/>
                <a:ea typeface="Lato Light" charset="0"/>
                <a:cs typeface="Lato Light" charset="0"/>
              </a:rPr>
              <a:t>Values</a:t>
            </a:r>
          </a:p>
        </p:txBody>
      </p:sp>
      <p:grpSp>
        <p:nvGrpSpPr>
          <p:cNvPr id="2" name="Group 1"/>
          <p:cNvGrpSpPr/>
          <p:nvPr/>
        </p:nvGrpSpPr>
        <p:grpSpPr>
          <a:xfrm>
            <a:off x="1563687" y="8931561"/>
            <a:ext cx="9050668" cy="1566042"/>
            <a:chOff x="1765583" y="7067506"/>
            <a:chExt cx="9050668" cy="1566042"/>
          </a:xfrm>
        </p:grpSpPr>
        <p:sp>
          <p:nvSpPr>
            <p:cNvPr id="59" name="TextBox 58"/>
            <p:cNvSpPr txBox="1"/>
            <p:nvPr/>
          </p:nvSpPr>
          <p:spPr>
            <a:xfrm>
              <a:off x="2697325" y="8055826"/>
              <a:ext cx="8118926" cy="577722"/>
            </a:xfrm>
            <a:prstGeom prst="rect">
              <a:avLst/>
            </a:prstGeom>
            <a:noFill/>
          </p:spPr>
          <p:txBody>
            <a:bodyPr wrap="square" rtlCol="0">
              <a:spAutoFit/>
            </a:bodyPr>
            <a:lstStyle/>
            <a:p>
              <a:pPr>
                <a:lnSpc>
                  <a:spcPct val="150000"/>
                </a:lnSpc>
              </a:pPr>
              <a:endParaRPr lang="en-US" sz="2399" dirty="0">
                <a:latin typeface="Lato Light" charset="0"/>
                <a:ea typeface="Lato Light" charset="0"/>
                <a:cs typeface="Lato Light" charset="0"/>
              </a:endParaRPr>
            </a:p>
          </p:txBody>
        </p:sp>
        <p:sp>
          <p:nvSpPr>
            <p:cNvPr id="74" name="Shape 2644"/>
            <p:cNvSpPr/>
            <p:nvPr/>
          </p:nvSpPr>
          <p:spPr>
            <a:xfrm>
              <a:off x="1765583" y="7067506"/>
              <a:ext cx="572298" cy="786907"/>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9"/>
                    <a:pt x="19645" y="20618"/>
                    <a:pt x="18900" y="20618"/>
                  </a:cubicBezTo>
                  <a:lnTo>
                    <a:pt x="2700" y="20618"/>
                  </a:lnTo>
                  <a:cubicBezTo>
                    <a:pt x="1954" y="20618"/>
                    <a:pt x="1350" y="20179"/>
                    <a:pt x="1350" y="19636"/>
                  </a:cubicBezTo>
                  <a:lnTo>
                    <a:pt x="1350" y="1964"/>
                  </a:lnTo>
                  <a:cubicBezTo>
                    <a:pt x="1350" y="1422"/>
                    <a:pt x="1954" y="982"/>
                    <a:pt x="2700" y="982"/>
                  </a:cubicBezTo>
                  <a:lnTo>
                    <a:pt x="18900" y="982"/>
                  </a:lnTo>
                  <a:cubicBezTo>
                    <a:pt x="19645" y="982"/>
                    <a:pt x="20250" y="1422"/>
                    <a:pt x="20250" y="1964"/>
                  </a:cubicBezTo>
                  <a:cubicBezTo>
                    <a:pt x="20250" y="1964"/>
                    <a:pt x="20250" y="19636"/>
                    <a:pt x="20250" y="19636"/>
                  </a:cubicBezTo>
                  <a:close/>
                  <a:moveTo>
                    <a:pt x="18900" y="0"/>
                  </a:moveTo>
                  <a:lnTo>
                    <a:pt x="2700" y="0"/>
                  </a:lnTo>
                  <a:cubicBezTo>
                    <a:pt x="1209" y="0"/>
                    <a:pt x="0" y="879"/>
                    <a:pt x="0" y="1964"/>
                  </a:cubicBezTo>
                  <a:lnTo>
                    <a:pt x="0" y="19636"/>
                  </a:lnTo>
                  <a:cubicBezTo>
                    <a:pt x="0" y="20721"/>
                    <a:pt x="1209" y="21600"/>
                    <a:pt x="2700" y="21600"/>
                  </a:cubicBezTo>
                  <a:lnTo>
                    <a:pt x="18900" y="21600"/>
                  </a:lnTo>
                  <a:cubicBezTo>
                    <a:pt x="20391" y="21600"/>
                    <a:pt x="21600" y="20721"/>
                    <a:pt x="21600" y="19636"/>
                  </a:cubicBezTo>
                  <a:lnTo>
                    <a:pt x="21600" y="1964"/>
                  </a:lnTo>
                  <a:cubicBezTo>
                    <a:pt x="21600" y="879"/>
                    <a:pt x="20391" y="0"/>
                    <a:pt x="18900" y="0"/>
                  </a:cubicBezTo>
                  <a:moveTo>
                    <a:pt x="4050" y="3927"/>
                  </a:moveTo>
                  <a:lnTo>
                    <a:pt x="17550" y="3927"/>
                  </a:lnTo>
                  <a:lnTo>
                    <a:pt x="17550" y="17673"/>
                  </a:lnTo>
                  <a:lnTo>
                    <a:pt x="4050" y="17673"/>
                  </a:lnTo>
                  <a:cubicBezTo>
                    <a:pt x="4050" y="17673"/>
                    <a:pt x="4050" y="3927"/>
                    <a:pt x="4050" y="3927"/>
                  </a:cubicBezTo>
                  <a:close/>
                  <a:moveTo>
                    <a:pt x="2700" y="18655"/>
                  </a:moveTo>
                  <a:lnTo>
                    <a:pt x="18900" y="18655"/>
                  </a:lnTo>
                  <a:lnTo>
                    <a:pt x="18900" y="2945"/>
                  </a:lnTo>
                  <a:lnTo>
                    <a:pt x="2700" y="2945"/>
                  </a:lnTo>
                  <a:cubicBezTo>
                    <a:pt x="2700" y="2945"/>
                    <a:pt x="2700" y="18655"/>
                    <a:pt x="2700" y="18655"/>
                  </a:cubicBezTo>
                  <a:close/>
                  <a:moveTo>
                    <a:pt x="10125" y="2455"/>
                  </a:moveTo>
                  <a:lnTo>
                    <a:pt x="11475" y="2455"/>
                  </a:lnTo>
                  <a:cubicBezTo>
                    <a:pt x="11848" y="2455"/>
                    <a:pt x="12150" y="2235"/>
                    <a:pt x="12150" y="1964"/>
                  </a:cubicBezTo>
                  <a:cubicBezTo>
                    <a:pt x="12150" y="1692"/>
                    <a:pt x="11848" y="1473"/>
                    <a:pt x="11475" y="1473"/>
                  </a:cubicBezTo>
                  <a:lnTo>
                    <a:pt x="10125" y="1473"/>
                  </a:lnTo>
                  <a:cubicBezTo>
                    <a:pt x="9752" y="1473"/>
                    <a:pt x="9450" y="1692"/>
                    <a:pt x="9450" y="1964"/>
                  </a:cubicBezTo>
                  <a:cubicBezTo>
                    <a:pt x="9450" y="2235"/>
                    <a:pt x="9752" y="2455"/>
                    <a:pt x="10125" y="2455"/>
                  </a:cubicBezTo>
                  <a:moveTo>
                    <a:pt x="10800" y="19145"/>
                  </a:moveTo>
                  <a:cubicBezTo>
                    <a:pt x="10427" y="19145"/>
                    <a:pt x="10125" y="19366"/>
                    <a:pt x="10125" y="19636"/>
                  </a:cubicBezTo>
                  <a:cubicBezTo>
                    <a:pt x="10125" y="19908"/>
                    <a:pt x="10427" y="20127"/>
                    <a:pt x="10800" y="20127"/>
                  </a:cubicBezTo>
                  <a:cubicBezTo>
                    <a:pt x="11173" y="20127"/>
                    <a:pt x="11475" y="19908"/>
                    <a:pt x="11475" y="19636"/>
                  </a:cubicBezTo>
                  <a:cubicBezTo>
                    <a:pt x="11475" y="19366"/>
                    <a:pt x="11173" y="19145"/>
                    <a:pt x="10800" y="19145"/>
                  </a:cubicBezTo>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
        <p:nvSpPr>
          <p:cNvPr id="75" name="Shape 2645"/>
          <p:cNvSpPr/>
          <p:nvPr/>
        </p:nvSpPr>
        <p:spPr>
          <a:xfrm>
            <a:off x="1615202" y="4500905"/>
            <a:ext cx="786907" cy="572298"/>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6" name="Shape 2646"/>
          <p:cNvSpPr/>
          <p:nvPr/>
        </p:nvSpPr>
        <p:spPr>
          <a:xfrm>
            <a:off x="12193588" y="4393601"/>
            <a:ext cx="786907" cy="786907"/>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gradFill flip="none" rotWithShape="1">
            <a:gsLst>
              <a:gs pos="0">
                <a:srgbClr val="00ABEF">
                  <a:shade val="30000"/>
                  <a:satMod val="115000"/>
                </a:srgbClr>
              </a:gs>
              <a:gs pos="50000">
                <a:srgbClr val="00ABEF">
                  <a:shade val="67500"/>
                  <a:satMod val="115000"/>
                </a:srgbClr>
              </a:gs>
              <a:gs pos="100000">
                <a:srgbClr val="00ABEF">
                  <a:shade val="100000"/>
                  <a:satMod val="115000"/>
                </a:srgbClr>
              </a:gs>
            </a:gsLst>
            <a:lin ang="5400000" scaled="1"/>
            <a:tileRect/>
          </a:gradFill>
          <a:ln w="12700">
            <a:noFill/>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00B0F0"/>
              </a:solidFill>
            </a:endParaRPr>
          </a:p>
        </p:txBody>
      </p:sp>
      <p:sp>
        <p:nvSpPr>
          <p:cNvPr id="79" name="Shape 2591"/>
          <p:cNvSpPr>
            <a:spLocks noChangeAspect="1"/>
          </p:cNvSpPr>
          <p:nvPr/>
        </p:nvSpPr>
        <p:spPr>
          <a:xfrm>
            <a:off x="12194111" y="8888642"/>
            <a:ext cx="786384" cy="786384"/>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gradFill flip="none" rotWithShape="1">
            <a:gsLst>
              <a:gs pos="0">
                <a:srgbClr val="00ABEF">
                  <a:shade val="30000"/>
                  <a:satMod val="115000"/>
                </a:srgbClr>
              </a:gs>
              <a:gs pos="50000">
                <a:srgbClr val="00ABEF">
                  <a:shade val="67500"/>
                  <a:satMod val="115000"/>
                </a:srgbClr>
              </a:gs>
              <a:gs pos="100000">
                <a:srgbClr val="00ABEF">
                  <a:shade val="100000"/>
                  <a:satMod val="115000"/>
                </a:srgbClr>
              </a:gs>
            </a:gsLst>
            <a:lin ang="5400000" scaled="1"/>
            <a:tileRect/>
          </a:gra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2"/>
              </a:solidFill>
            </a:endParaRPr>
          </a:p>
        </p:txBody>
      </p:sp>
      <p:sp>
        <p:nvSpPr>
          <p:cNvPr id="24" name="TextBox 23"/>
          <p:cNvSpPr txBox="1"/>
          <p:nvPr/>
        </p:nvSpPr>
        <p:spPr>
          <a:xfrm>
            <a:off x="1563687" y="1264885"/>
            <a:ext cx="6083717" cy="1200329"/>
          </a:xfrm>
          <a:prstGeom prst="rect">
            <a:avLst/>
          </a:prstGeom>
          <a:noFill/>
        </p:spPr>
        <p:txBody>
          <a:bodyPr wrap="none" rtlCol="0">
            <a:spAutoFit/>
          </a:bodyPr>
          <a:lstStyle/>
          <a:p>
            <a:r>
              <a:rPr lang="en-US" sz="7200" dirty="0">
                <a:solidFill>
                  <a:srgbClr val="00B0F0"/>
                </a:solidFill>
                <a:latin typeface="Lato Light" charset="0"/>
                <a:ea typeface="Lato Light" charset="0"/>
                <a:cs typeface="Lato Light" charset="0"/>
              </a:rPr>
              <a:t>Peace of Mind</a:t>
            </a:r>
          </a:p>
        </p:txBody>
      </p:sp>
      <p:sp>
        <p:nvSpPr>
          <p:cNvPr id="3" name="TextBox 2"/>
          <p:cNvSpPr txBox="1"/>
          <p:nvPr/>
        </p:nvSpPr>
        <p:spPr>
          <a:xfrm>
            <a:off x="1615202" y="2416400"/>
            <a:ext cx="21206698" cy="646331"/>
          </a:xfrm>
          <a:prstGeom prst="rect">
            <a:avLst/>
          </a:prstGeom>
          <a:noFill/>
        </p:spPr>
        <p:txBody>
          <a:bodyPr wrap="square" rtlCol="0">
            <a:spAutoFit/>
          </a:bodyPr>
          <a:lstStyle/>
          <a:p>
            <a:r>
              <a:rPr lang="en-GB" dirty="0">
                <a:solidFill>
                  <a:srgbClr val="00B0F0"/>
                </a:solidFill>
              </a:rPr>
              <a:t>The TrackPack is a piece of safeguarding technology that is handy and convenient to use and is aimed at parents</a:t>
            </a:r>
          </a:p>
        </p:txBody>
      </p:sp>
      <p:sp>
        <p:nvSpPr>
          <p:cNvPr id="27" name="TextBox 26"/>
          <p:cNvSpPr txBox="1"/>
          <p:nvPr/>
        </p:nvSpPr>
        <p:spPr>
          <a:xfrm>
            <a:off x="2697325" y="9675026"/>
            <a:ext cx="6722498" cy="2418867"/>
          </a:xfrm>
          <a:prstGeom prst="rect">
            <a:avLst/>
          </a:prstGeom>
          <a:noFill/>
        </p:spPr>
        <p:txBody>
          <a:bodyPr wrap="square" rtlCol="0">
            <a:spAutoFit/>
          </a:bodyPr>
          <a:lstStyle/>
          <a:p>
            <a:pPr algn="just">
              <a:lnSpc>
                <a:spcPct val="150000"/>
              </a:lnSpc>
            </a:pPr>
            <a:r>
              <a:rPr lang="en-US" sz="2600" dirty="0">
                <a:latin typeface="Lato Light" charset="0"/>
                <a:ea typeface="Lato Light" charset="0"/>
                <a:cs typeface="Lato Light" charset="0"/>
              </a:rPr>
              <a:t>If this product would be on the market, our goal would be to improve the owners safety and ensure their knows where they are at all times. </a:t>
            </a:r>
          </a:p>
        </p:txBody>
      </p:sp>
    </p:spTree>
    <p:extLst>
      <p:ext uri="{BB962C8B-B14F-4D97-AF65-F5344CB8AC3E}">
        <p14:creationId xmlns:p14="http://schemas.microsoft.com/office/powerpoint/2010/main" val="1812406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854865" y="1305920"/>
            <a:ext cx="6677444" cy="4801314"/>
          </a:xfrm>
          <a:prstGeom prst="rect">
            <a:avLst/>
          </a:prstGeom>
          <a:noFill/>
        </p:spPr>
        <p:txBody>
          <a:bodyPr wrap="square" rtlCol="0">
            <a:spAutoFit/>
          </a:bodyPr>
          <a:lstStyle/>
          <a:p>
            <a:pPr algn="ctr">
              <a:lnSpc>
                <a:spcPct val="150000"/>
              </a:lnSpc>
            </a:pPr>
            <a:r>
              <a:rPr lang="en-US" dirty="0">
                <a:solidFill>
                  <a:schemeClr val="tx2"/>
                </a:solidFill>
                <a:latin typeface="Lato Light" charset="0"/>
                <a:ea typeface="Lato Light" charset="0"/>
                <a:cs typeface="Lato Light" charset="0"/>
              </a:rPr>
              <a:t>Reported to phone</a:t>
            </a:r>
          </a:p>
          <a:p>
            <a:pPr algn="ctr">
              <a:lnSpc>
                <a:spcPct val="150000"/>
              </a:lnSpc>
            </a:pPr>
            <a:r>
              <a:rPr lang="en-US" sz="2800" dirty="0">
                <a:solidFill>
                  <a:srgbClr val="A3A3A3"/>
                </a:solidFill>
                <a:latin typeface="Lato Light" charset="0"/>
                <a:ea typeface="Lato Light" charset="0"/>
                <a:cs typeface="Lato Light" charset="0"/>
              </a:rPr>
              <a:t>On the guardian’s side they will be updated every 5 minutes and if the child is diverted from their usual route or is separated from their walking partner, a notification is sent to their phone to then alert them.</a:t>
            </a:r>
            <a:endParaRPr lang="en-US" sz="2400" dirty="0">
              <a:solidFill>
                <a:srgbClr val="A3A3A3"/>
              </a:solidFill>
              <a:latin typeface="Lato Light" charset="0"/>
              <a:ea typeface="Lato Light" charset="0"/>
              <a:cs typeface="Lato Light" charset="0"/>
            </a:endParaRPr>
          </a:p>
        </p:txBody>
      </p:sp>
      <p:sp>
        <p:nvSpPr>
          <p:cNvPr id="19" name="TextBox 18"/>
          <p:cNvSpPr txBox="1"/>
          <p:nvPr/>
        </p:nvSpPr>
        <p:spPr>
          <a:xfrm>
            <a:off x="701465" y="8182970"/>
            <a:ext cx="6677444" cy="4570482"/>
          </a:xfrm>
          <a:prstGeom prst="rect">
            <a:avLst/>
          </a:prstGeom>
          <a:noFill/>
        </p:spPr>
        <p:txBody>
          <a:bodyPr wrap="square" rtlCol="0">
            <a:spAutoFit/>
          </a:bodyPr>
          <a:lstStyle/>
          <a:p>
            <a:pPr algn="ctr">
              <a:lnSpc>
                <a:spcPct val="150000"/>
              </a:lnSpc>
            </a:pPr>
            <a:r>
              <a:rPr lang="en-US" sz="5400" dirty="0">
                <a:solidFill>
                  <a:schemeClr val="tx2"/>
                </a:solidFill>
                <a:latin typeface="Lato Light" charset="0"/>
                <a:ea typeface="Lato Light" charset="0"/>
                <a:cs typeface="Lato Light" charset="0"/>
              </a:rPr>
              <a:t>Location on map</a:t>
            </a:r>
          </a:p>
          <a:p>
            <a:pPr algn="ctr">
              <a:lnSpc>
                <a:spcPct val="150000"/>
              </a:lnSpc>
            </a:pPr>
            <a:r>
              <a:rPr lang="en-US" sz="2800" dirty="0">
                <a:solidFill>
                  <a:srgbClr val="ADADAD"/>
                </a:solidFill>
                <a:latin typeface="Lato Light" charset="0"/>
                <a:ea typeface="Lato Light" charset="0"/>
                <a:cs typeface="Lato Light" charset="0"/>
              </a:rPr>
              <a:t>The Explorer will ping the co-ordinates every 5 minutes mapping the route of the owner. Furthermore you can map out the usual routes you would take for example: Going to school or going to the shops.</a:t>
            </a:r>
          </a:p>
        </p:txBody>
      </p:sp>
      <p:sp>
        <p:nvSpPr>
          <p:cNvPr id="20" name="TextBox 19"/>
          <p:cNvSpPr txBox="1"/>
          <p:nvPr/>
        </p:nvSpPr>
        <p:spPr>
          <a:xfrm>
            <a:off x="16980748" y="8182970"/>
            <a:ext cx="6677444" cy="4246162"/>
          </a:xfrm>
          <a:prstGeom prst="rect">
            <a:avLst/>
          </a:prstGeom>
          <a:noFill/>
        </p:spPr>
        <p:txBody>
          <a:bodyPr wrap="square" rtlCol="0">
            <a:spAutoFit/>
          </a:bodyPr>
          <a:lstStyle/>
          <a:p>
            <a:pPr algn="ctr">
              <a:lnSpc>
                <a:spcPct val="150000"/>
              </a:lnSpc>
            </a:pPr>
            <a:r>
              <a:rPr lang="en-US" dirty="0">
                <a:solidFill>
                  <a:schemeClr val="tx2"/>
                </a:solidFill>
                <a:latin typeface="Lato Light" charset="0"/>
                <a:ea typeface="Lato Light" charset="0"/>
                <a:cs typeface="Lato Light" charset="0"/>
              </a:rPr>
              <a:t>Compared with crime stats</a:t>
            </a:r>
          </a:p>
          <a:p>
            <a:pPr algn="ctr">
              <a:lnSpc>
                <a:spcPct val="150000"/>
              </a:lnSpc>
            </a:pPr>
            <a:r>
              <a:rPr lang="en-US" sz="2399" dirty="0">
                <a:latin typeface="Lato Light" charset="0"/>
                <a:ea typeface="Lato Light" charset="0"/>
                <a:cs typeface="Lato Light" charset="0"/>
              </a:rPr>
              <a:t>First: What is a Fast-Fish? Alive or dead a fish is technically fast, when it is connected with an occupied ship or boat, by any medium at all controllable by the or occupants,—a mast, an oar, a nine-</a:t>
            </a:r>
            <a:r>
              <a:rPr lang="en-US" sz="2399" dirty="0" err="1">
                <a:latin typeface="Lato Light" charset="0"/>
                <a:ea typeface="Lato Light" charset="0"/>
                <a:cs typeface="Lato Light" charset="0"/>
              </a:rPr>
              <a:t>inoccupantch</a:t>
            </a:r>
            <a:r>
              <a:rPr lang="en-US" sz="2399" dirty="0">
                <a:latin typeface="Lato Light" charset="0"/>
                <a:ea typeface="Lato Light" charset="0"/>
                <a:cs typeface="Lato Light" charset="0"/>
              </a:rPr>
              <a:t> cable, a telegraph wire, or a strand of cobweb, it is all the same.</a:t>
            </a:r>
          </a:p>
        </p:txBody>
      </p:sp>
      <p:sp>
        <p:nvSpPr>
          <p:cNvPr id="2" name="Picture Placeholder 1"/>
          <p:cNvSpPr>
            <a:spLocks noGrp="1"/>
          </p:cNvSpPr>
          <p:nvPr>
            <p:ph type="pic" sz="quarter" idx="36"/>
          </p:nvPr>
        </p:nvSpPr>
        <p:spPr/>
      </p:sp>
      <p:sp>
        <p:nvSpPr>
          <p:cNvPr id="3" name="Picture Placeholder 2"/>
          <p:cNvSpPr>
            <a:spLocks noGrp="1"/>
          </p:cNvSpPr>
          <p:nvPr>
            <p:ph type="pic" sz="quarter" idx="37"/>
          </p:nvPr>
        </p:nvSpPr>
        <p:spPr/>
      </p:sp>
      <p:sp>
        <p:nvSpPr>
          <p:cNvPr id="4" name="Picture Placeholder 3"/>
          <p:cNvSpPr>
            <a:spLocks noGrp="1"/>
          </p:cNvSpPr>
          <p:nvPr>
            <p:ph type="pic" sz="quarter" idx="38"/>
          </p:nvPr>
        </p:nvSpPr>
        <p:spPr/>
      </p:sp>
      <p:sp>
        <p:nvSpPr>
          <p:cNvPr id="13" name="Rectangle 12"/>
          <p:cNvSpPr/>
          <p:nvPr/>
        </p:nvSpPr>
        <p:spPr>
          <a:xfrm>
            <a:off x="8129102" y="6896100"/>
            <a:ext cx="8129016" cy="6821424"/>
          </a:xfrm>
          <a:prstGeom prst="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charset="0"/>
            </a:endParaRPr>
          </a:p>
        </p:txBody>
      </p:sp>
    </p:spTree>
    <p:extLst>
      <p:ext uri="{BB962C8B-B14F-4D97-AF65-F5344CB8AC3E}">
        <p14:creationId xmlns:p14="http://schemas.microsoft.com/office/powerpoint/2010/main" val="1747182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shot of a cell phone&#10;&#10;Description generated with very high confidence">
            <a:extLst>
              <a:ext uri="{FF2B5EF4-FFF2-40B4-BE49-F238E27FC236}">
                <a16:creationId xmlns:a16="http://schemas.microsoft.com/office/drawing/2014/main" id="{D2CB239A-8DD6-4B31-B75F-4C05D4463D20}"/>
              </a:ext>
            </a:extLst>
          </p:cNvPr>
          <p:cNvPicPr>
            <a:picLocks noGrp="1" noChangeAspect="1"/>
          </p:cNvPicPr>
          <p:nvPr>
            <p:ph type="pic" sz="quarter" idx="27"/>
          </p:nvPr>
        </p:nvPicPr>
        <p:blipFill>
          <a:blip r:embed="rId2"/>
          <a:srcRect t="156" b="156"/>
          <a:stretch>
            <a:fillRect/>
          </a:stretch>
        </p:blipFill>
        <p:spPr/>
      </p:pic>
      <p:pic>
        <p:nvPicPr>
          <p:cNvPr id="12" name="Picture 11" descr="iPhone6_mockup_front_white.png"/>
          <p:cNvPicPr>
            <a:picLocks noChangeAspect="1"/>
          </p:cNvPicPr>
          <p:nvPr/>
        </p:nvPicPr>
        <p:blipFill rotWithShape="1">
          <a:blip r:embed="rId3">
            <a:extLst>
              <a:ext uri="{28A0092B-C50C-407E-A947-70E740481C1C}">
                <a14:useLocalDpi xmlns:a14="http://schemas.microsoft.com/office/drawing/2010/main" val="0"/>
              </a:ext>
            </a:extLst>
          </a:blip>
          <a:srcRect l="8011" t="1426" r="8011" b="3061"/>
          <a:stretch/>
        </p:blipFill>
        <p:spPr>
          <a:xfrm>
            <a:off x="1525587" y="1217080"/>
            <a:ext cx="6381698" cy="11358040"/>
          </a:xfrm>
          <a:prstGeom prst="rect">
            <a:avLst/>
          </a:prstGeom>
        </p:spPr>
      </p:pic>
      <p:sp>
        <p:nvSpPr>
          <p:cNvPr id="20" name="TextBox 19"/>
          <p:cNvSpPr txBox="1"/>
          <p:nvPr/>
        </p:nvSpPr>
        <p:spPr>
          <a:xfrm>
            <a:off x="12015640" y="2073090"/>
            <a:ext cx="8348760" cy="1015663"/>
          </a:xfrm>
          <a:prstGeom prst="rect">
            <a:avLst/>
          </a:prstGeom>
          <a:noFill/>
        </p:spPr>
        <p:txBody>
          <a:bodyPr wrap="none" rtlCol="0">
            <a:spAutoFit/>
          </a:bodyPr>
          <a:lstStyle/>
          <a:p>
            <a:r>
              <a:rPr lang="en-US" sz="6000" dirty="0">
                <a:solidFill>
                  <a:schemeClr val="tx2"/>
                </a:solidFill>
                <a:latin typeface="Lato Light" charset="0"/>
                <a:ea typeface="Lato Light" charset="0"/>
                <a:cs typeface="Lato Light" charset="0"/>
              </a:rPr>
              <a:t>iPhone Mockup Included</a:t>
            </a:r>
          </a:p>
        </p:txBody>
      </p:sp>
      <p:sp>
        <p:nvSpPr>
          <p:cNvPr id="21" name="TextBox 20"/>
          <p:cNvSpPr txBox="1"/>
          <p:nvPr/>
        </p:nvSpPr>
        <p:spPr>
          <a:xfrm>
            <a:off x="12015640" y="3029458"/>
            <a:ext cx="5657318" cy="584775"/>
          </a:xfrm>
          <a:prstGeom prst="rect">
            <a:avLst/>
          </a:prstGeom>
          <a:noFill/>
        </p:spPr>
        <p:txBody>
          <a:bodyPr wrap="none" rtlCol="0">
            <a:spAutoFit/>
          </a:bodyPr>
          <a:lstStyle/>
          <a:p>
            <a:r>
              <a:rPr lang="en-US" sz="3200" dirty="0">
                <a:latin typeface="Lato Light" charset="0"/>
                <a:ea typeface="Lato Light" charset="0"/>
                <a:cs typeface="Lato Light" charset="0"/>
              </a:rPr>
              <a:t>Write something in this section</a:t>
            </a:r>
          </a:p>
        </p:txBody>
      </p:sp>
      <p:sp>
        <p:nvSpPr>
          <p:cNvPr id="22" name="TextBox 21"/>
          <p:cNvSpPr txBox="1"/>
          <p:nvPr/>
        </p:nvSpPr>
        <p:spPr>
          <a:xfrm>
            <a:off x="12029011" y="4228589"/>
            <a:ext cx="10730830" cy="2861361"/>
          </a:xfrm>
          <a:prstGeom prst="rect">
            <a:avLst/>
          </a:prstGeom>
          <a:noFill/>
        </p:spPr>
        <p:txBody>
          <a:bodyPr wrap="square" rtlCol="0">
            <a:spAutoFit/>
          </a:bodyPr>
          <a:lstStyle/>
          <a:p>
            <a:pPr>
              <a:lnSpc>
                <a:spcPct val="150000"/>
              </a:lnSpc>
            </a:pPr>
            <a:r>
              <a:rPr lang="en-US" sz="2399" dirty="0">
                <a:latin typeface="Lato Light" charset="0"/>
                <a:ea typeface="Lato Light" charset="0"/>
                <a:cs typeface="Lato Light" charset="0"/>
              </a:rPr>
              <a:t>First: What is a Fast-Fish? Alive or dead a fish is technically fast, when it is connected with an occupied ship or boat, by any medium at all controllable by the occupant or occupants,—a mast, an oar, a nine-inch cable, a telegraph wire, or a strand of cobweb, it is all the same. Likewise a fish is technically fast when it bears a waif, or any other recognized symbol of possession; so long as the</a:t>
            </a:r>
          </a:p>
        </p:txBody>
      </p:sp>
      <p:sp>
        <p:nvSpPr>
          <p:cNvPr id="23" name="Shape 2540"/>
          <p:cNvSpPr/>
          <p:nvPr/>
        </p:nvSpPr>
        <p:spPr>
          <a:xfrm>
            <a:off x="12401912" y="7937542"/>
            <a:ext cx="553844" cy="553844"/>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 name="Shape 2540"/>
          <p:cNvSpPr/>
          <p:nvPr/>
        </p:nvSpPr>
        <p:spPr>
          <a:xfrm>
            <a:off x="12401912" y="9572553"/>
            <a:ext cx="553844" cy="553844"/>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7" name="TextBox 26"/>
          <p:cNvSpPr txBox="1"/>
          <p:nvPr/>
        </p:nvSpPr>
        <p:spPr>
          <a:xfrm>
            <a:off x="13315147" y="7704306"/>
            <a:ext cx="8347075" cy="1127360"/>
          </a:xfrm>
          <a:prstGeom prst="rect">
            <a:avLst/>
          </a:prstGeom>
          <a:noFill/>
        </p:spPr>
        <p:txBody>
          <a:bodyPr wrap="square" rtlCol="0">
            <a:spAutoFit/>
          </a:bodyPr>
          <a:lstStyle/>
          <a:p>
            <a:pPr>
              <a:lnSpc>
                <a:spcPct val="150000"/>
              </a:lnSpc>
            </a:pPr>
            <a:r>
              <a:rPr lang="en-US" sz="2400" dirty="0">
                <a:latin typeface="Lato Light" charset="0"/>
                <a:ea typeface="Lato Light" charset="0"/>
                <a:cs typeface="Lato Light" charset="0"/>
              </a:rPr>
              <a:t>First: What is a Fast-Fish? Alive or dead a fish is technically fast, when it is connected with an occupied ship or boat</a:t>
            </a:r>
          </a:p>
        </p:txBody>
      </p:sp>
      <p:sp>
        <p:nvSpPr>
          <p:cNvPr id="30" name="TextBox 29"/>
          <p:cNvSpPr txBox="1"/>
          <p:nvPr/>
        </p:nvSpPr>
        <p:spPr>
          <a:xfrm>
            <a:off x="13315147" y="9355322"/>
            <a:ext cx="8347075" cy="1127360"/>
          </a:xfrm>
          <a:prstGeom prst="rect">
            <a:avLst/>
          </a:prstGeom>
          <a:noFill/>
        </p:spPr>
        <p:txBody>
          <a:bodyPr wrap="square" rtlCol="0">
            <a:spAutoFit/>
          </a:bodyPr>
          <a:lstStyle/>
          <a:p>
            <a:pPr>
              <a:lnSpc>
                <a:spcPct val="150000"/>
              </a:lnSpc>
            </a:pPr>
            <a:r>
              <a:rPr lang="en-US" sz="2400" dirty="0">
                <a:latin typeface="Lato Light" charset="0"/>
                <a:ea typeface="Lato Light" charset="0"/>
                <a:cs typeface="Lato Light" charset="0"/>
              </a:rPr>
              <a:t>First: What is a Fast-Fish? Alive or dead a fish is technically fast, when it is connected with an occupied ship or boat</a:t>
            </a:r>
          </a:p>
        </p:txBody>
      </p:sp>
      <p:sp>
        <p:nvSpPr>
          <p:cNvPr id="33" name="Shape 2540"/>
          <p:cNvSpPr/>
          <p:nvPr/>
        </p:nvSpPr>
        <p:spPr>
          <a:xfrm>
            <a:off x="12401912" y="11223569"/>
            <a:ext cx="553844" cy="553844"/>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3"/>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4" name="TextBox 33"/>
          <p:cNvSpPr txBox="1"/>
          <p:nvPr/>
        </p:nvSpPr>
        <p:spPr>
          <a:xfrm>
            <a:off x="13315147" y="11006338"/>
            <a:ext cx="8347075" cy="1127360"/>
          </a:xfrm>
          <a:prstGeom prst="rect">
            <a:avLst/>
          </a:prstGeom>
          <a:noFill/>
        </p:spPr>
        <p:txBody>
          <a:bodyPr wrap="square" rtlCol="0">
            <a:spAutoFit/>
          </a:bodyPr>
          <a:lstStyle/>
          <a:p>
            <a:pPr>
              <a:lnSpc>
                <a:spcPct val="150000"/>
              </a:lnSpc>
            </a:pPr>
            <a:r>
              <a:rPr lang="en-US" sz="2400" dirty="0">
                <a:latin typeface="Lato Light" charset="0"/>
                <a:ea typeface="Lato Light" charset="0"/>
                <a:cs typeface="Lato Light" charset="0"/>
              </a:rPr>
              <a:t>First: What is a Fast-Fish? Alive or dead a fish is technically fast, when it is connected with an occupied ship or boat</a:t>
            </a:r>
          </a:p>
        </p:txBody>
      </p:sp>
      <p:sp>
        <p:nvSpPr>
          <p:cNvPr id="39" name="Rectangle 38"/>
          <p:cNvSpPr/>
          <p:nvPr/>
        </p:nvSpPr>
        <p:spPr>
          <a:xfrm>
            <a:off x="5633943" y="2904049"/>
            <a:ext cx="4597139" cy="810228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charset="0"/>
            </a:endParaRPr>
          </a:p>
        </p:txBody>
      </p:sp>
      <p:pic>
        <p:nvPicPr>
          <p:cNvPr id="14" name="Picture 13" descr="A screenshot of a cell phone&#10;&#10;Description generated with very high confidence">
            <a:extLst>
              <a:ext uri="{FF2B5EF4-FFF2-40B4-BE49-F238E27FC236}">
                <a16:creationId xmlns:a16="http://schemas.microsoft.com/office/drawing/2014/main" id="{6DF5B7D3-A504-43D1-9A91-32BC94EC5621}"/>
              </a:ext>
            </a:extLst>
          </p:cNvPr>
          <p:cNvPicPr>
            <a:picLocks noChangeAspect="1"/>
          </p:cNvPicPr>
          <p:nvPr/>
        </p:nvPicPr>
        <p:blipFill>
          <a:blip r:embed="rId4"/>
          <a:stretch>
            <a:fillRect/>
          </a:stretch>
        </p:blipFill>
        <p:spPr>
          <a:xfrm>
            <a:off x="2416699" y="2904048"/>
            <a:ext cx="4557538" cy="8102289"/>
          </a:xfrm>
          <a:prstGeom prst="rect">
            <a:avLst/>
          </a:prstGeom>
        </p:spPr>
      </p:pic>
      <p:pic>
        <p:nvPicPr>
          <p:cNvPr id="37" name="Picture 36" descr="iPhone6_mockup_front_white.png"/>
          <p:cNvPicPr>
            <a:picLocks noChangeAspect="1"/>
          </p:cNvPicPr>
          <p:nvPr/>
        </p:nvPicPr>
        <p:blipFill rotWithShape="1">
          <a:blip r:embed="rId3">
            <a:extLst>
              <a:ext uri="{28A0092B-C50C-407E-A947-70E740481C1C}">
                <a14:useLocalDpi xmlns:a14="http://schemas.microsoft.com/office/drawing/2010/main" val="0"/>
              </a:ext>
            </a:extLst>
          </a:blip>
          <a:srcRect l="8011" t="1426" r="8011" b="3061"/>
          <a:stretch/>
        </p:blipFill>
        <p:spPr>
          <a:xfrm>
            <a:off x="4800948" y="1217080"/>
            <a:ext cx="6309360" cy="11358040"/>
          </a:xfrm>
          <a:prstGeom prst="rect">
            <a:avLst/>
          </a:prstGeom>
        </p:spPr>
      </p:pic>
      <p:pic>
        <p:nvPicPr>
          <p:cNvPr id="18" name="Picture Placeholder 17">
            <a:extLst>
              <a:ext uri="{FF2B5EF4-FFF2-40B4-BE49-F238E27FC236}">
                <a16:creationId xmlns:a16="http://schemas.microsoft.com/office/drawing/2014/main" id="{F54D2651-B483-43BB-AF15-EB687B1A2C53}"/>
              </a:ext>
            </a:extLst>
          </p:cNvPr>
          <p:cNvPicPr>
            <a:picLocks noGrp="1" noChangeAspect="1"/>
          </p:cNvPicPr>
          <p:nvPr>
            <p:ph type="pic" sz="quarter" idx="28"/>
          </p:nvPr>
        </p:nvPicPr>
        <p:blipFill>
          <a:blip r:embed="rId5"/>
          <a:srcRect t="156" b="156"/>
          <a:stretch>
            <a:fillRect/>
          </a:stretch>
        </p:blipFill>
        <p:spPr/>
      </p:pic>
    </p:spTree>
    <p:extLst>
      <p:ext uri="{BB962C8B-B14F-4D97-AF65-F5344CB8AC3E}">
        <p14:creationId xmlns:p14="http://schemas.microsoft.com/office/powerpoint/2010/main" val="1045278578"/>
      </p:ext>
    </p:extLst>
  </p:cSld>
  <p:clrMapOvr>
    <a:masterClrMapping/>
  </p:clrMapOvr>
</p:sld>
</file>

<file path=ppt/theme/theme1.xml><?xml version="1.0" encoding="utf-8"?>
<a:theme xmlns:a="http://schemas.openxmlformats.org/drawingml/2006/main" name="Office Theme">
  <a:themeElements>
    <a:clrScheme name="Moss Green Light - Rocketo Graphics">
      <a:dk1>
        <a:srgbClr val="999999"/>
      </a:dk1>
      <a:lt1>
        <a:srgbClr val="FFFFFF"/>
      </a:lt1>
      <a:dk2>
        <a:srgbClr val="494949"/>
      </a:dk2>
      <a:lt2>
        <a:srgbClr val="FFFFFF"/>
      </a:lt2>
      <a:accent1>
        <a:srgbClr val="4BC676"/>
      </a:accent1>
      <a:accent2>
        <a:srgbClr val="43C072"/>
      </a:accent2>
      <a:accent3>
        <a:srgbClr val="40B884"/>
      </a:accent3>
      <a:accent4>
        <a:srgbClr val="3CAE8C"/>
      </a:accent4>
      <a:accent5>
        <a:srgbClr val="379987"/>
      </a:accent5>
      <a:accent6>
        <a:srgbClr val="328582"/>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568</TotalTime>
  <Words>471</Words>
  <Application>Microsoft Office PowerPoint</Application>
  <PresentationFormat>Custom</PresentationFormat>
  <Paragraphs>25</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Gill Sans</vt:lpstr>
      <vt:lpstr>Lato Light</vt:lpstr>
      <vt:lpstr>Lato Thin</vt:lpstr>
      <vt:lpstr>Office Theme</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Ben Emmons</dc:creator>
  <cp:keywords/>
  <dc:description/>
  <cp:lastModifiedBy>Devlin Doyle</cp:lastModifiedBy>
  <cp:revision>37</cp:revision>
  <dcterms:created xsi:type="dcterms:W3CDTF">2017-05-16T07:20:16Z</dcterms:created>
  <dcterms:modified xsi:type="dcterms:W3CDTF">2018-04-21T10:17:41Z</dcterms:modified>
  <cp:category/>
</cp:coreProperties>
</file>