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58" r:id="rId4"/>
    <p:sldId id="259" r:id="rId5"/>
    <p:sldId id="260" r:id="rId6"/>
    <p:sldId id="261" r:id="rId7"/>
    <p:sldId id="262" r:id="rId8"/>
    <p:sldId id="264"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352147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56212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924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4102750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9368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145294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758384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383705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41451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61097-2B37-4BEC-82FB-FA7774852250}"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150260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061097-2B37-4BEC-82FB-FA7774852250}"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282366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061097-2B37-4BEC-82FB-FA7774852250}"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100664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061097-2B37-4BEC-82FB-FA7774852250}"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18529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61097-2B37-4BEC-82FB-FA7774852250}"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151380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61097-2B37-4BEC-82FB-FA7774852250}"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218936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61097-2B37-4BEC-82FB-FA7774852250}"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DDC3B-B20F-4054-BFBE-D1E0BA4D3D9A}" type="slidenum">
              <a:rPr lang="en-US" smtClean="0"/>
              <a:t>‹#›</a:t>
            </a:fld>
            <a:endParaRPr lang="en-US"/>
          </a:p>
        </p:txBody>
      </p:sp>
    </p:spTree>
    <p:extLst>
      <p:ext uri="{BB962C8B-B14F-4D97-AF65-F5344CB8AC3E}">
        <p14:creationId xmlns:p14="http://schemas.microsoft.com/office/powerpoint/2010/main" val="305671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061097-2B37-4BEC-82FB-FA7774852250}" type="datetimeFigureOut">
              <a:rPr lang="en-US" smtClean="0"/>
              <a:t>1/24/2018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9DDC3B-B20F-4054-BFBE-D1E0BA4D3D9A}" type="slidenum">
              <a:rPr lang="en-US" smtClean="0"/>
              <a:t>‹#›</a:t>
            </a:fld>
            <a:endParaRPr lang="en-US"/>
          </a:p>
        </p:txBody>
      </p:sp>
    </p:spTree>
    <p:extLst>
      <p:ext uri="{BB962C8B-B14F-4D97-AF65-F5344CB8AC3E}">
        <p14:creationId xmlns:p14="http://schemas.microsoft.com/office/powerpoint/2010/main" val="106377243"/>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07067" y="8131124"/>
            <a:ext cx="5723727" cy="633048"/>
          </a:xfrm>
        </p:spPr>
        <p:txBody>
          <a:bodyPr/>
          <a:lstStyle/>
          <a:p>
            <a:endParaRPr lang="en-US" dirty="0"/>
          </a:p>
        </p:txBody>
      </p:sp>
      <p:sp>
        <p:nvSpPr>
          <p:cNvPr id="3" name="Subtitle 2"/>
          <p:cNvSpPr>
            <a:spLocks noGrp="1"/>
          </p:cNvSpPr>
          <p:nvPr>
            <p:ph type="subTitle" idx="1"/>
          </p:nvPr>
        </p:nvSpPr>
        <p:spPr>
          <a:xfrm>
            <a:off x="1154955" y="7891974"/>
            <a:ext cx="8825658" cy="239151"/>
          </a:xfrm>
        </p:spPr>
        <p:txBody>
          <a:bodyPr>
            <a:normAutofit fontScale="62500" lnSpcReduction="20000"/>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793302"/>
            <a:ext cx="7524811" cy="4178103"/>
          </a:xfrm>
          <a:prstGeom prst="rect">
            <a:avLst/>
          </a:prstGeom>
        </p:spPr>
      </p:pic>
      <p:sp>
        <p:nvSpPr>
          <p:cNvPr id="5" name="Rectangle 4"/>
          <p:cNvSpPr/>
          <p:nvPr/>
        </p:nvSpPr>
        <p:spPr>
          <a:xfrm>
            <a:off x="1336432" y="399246"/>
            <a:ext cx="11065924" cy="461665"/>
          </a:xfrm>
          <a:prstGeom prst="rect">
            <a:avLst/>
          </a:prstGeom>
        </p:spPr>
        <p:txBody>
          <a:bodyPr wrap="square">
            <a:spAutoFit/>
          </a:bodyPr>
          <a:lstStyle/>
          <a:p>
            <a:r>
              <a:rPr lang="en-US" sz="2400" dirty="0" smtClean="0">
                <a:solidFill>
                  <a:srgbClr val="FF0000"/>
                </a:solidFill>
                <a:latin typeface="Arial Rounded MT Bold" panose="020F0704030504030204" pitchFamily="34" charset="0"/>
              </a:rPr>
              <a:t>Quantitative Strategies on High Frequency Data</a:t>
            </a:r>
            <a:endParaRPr lang="en-US" sz="2400" dirty="0">
              <a:solidFill>
                <a:srgbClr val="FF0000"/>
              </a:solidFill>
              <a:latin typeface="Arial Rounded MT Bold" panose="020F0704030504030204" pitchFamily="34" charset="0"/>
            </a:endParaRPr>
          </a:p>
        </p:txBody>
      </p:sp>
      <p:sp>
        <p:nvSpPr>
          <p:cNvPr id="6" name="Rectangle 5"/>
          <p:cNvSpPr/>
          <p:nvPr/>
        </p:nvSpPr>
        <p:spPr>
          <a:xfrm>
            <a:off x="2124222" y="885047"/>
            <a:ext cx="6372664" cy="461665"/>
          </a:xfrm>
          <a:prstGeom prst="rect">
            <a:avLst/>
          </a:prstGeom>
        </p:spPr>
        <p:txBody>
          <a:bodyPr wrap="square">
            <a:spAutoFit/>
          </a:bodyPr>
          <a:lstStyle/>
          <a:p>
            <a:r>
              <a:rPr lang="en-US" sz="2400" dirty="0" err="1" smtClean="0">
                <a:solidFill>
                  <a:srgbClr val="FF0000"/>
                </a:solidFill>
                <a:latin typeface="Arial Black" panose="020B0A04020102020204" pitchFamily="34" charset="0"/>
              </a:rPr>
              <a:t>Umid</a:t>
            </a:r>
            <a:r>
              <a:rPr lang="en-US" sz="2400" dirty="0" smtClean="0">
                <a:solidFill>
                  <a:srgbClr val="FF0000"/>
                </a:solidFill>
                <a:latin typeface="Arial Black" panose="020B0A04020102020204" pitchFamily="34" charset="0"/>
              </a:rPr>
              <a:t> </a:t>
            </a:r>
            <a:r>
              <a:rPr lang="en-US" sz="2400" dirty="0" err="1" smtClean="0">
                <a:solidFill>
                  <a:srgbClr val="FF0000"/>
                </a:solidFill>
                <a:latin typeface="Arial Black" panose="020B0A04020102020204" pitchFamily="34" charset="0"/>
              </a:rPr>
              <a:t>Suleymanli</a:t>
            </a:r>
            <a:r>
              <a:rPr lang="en-US" sz="2400" dirty="0" smtClean="0">
                <a:solidFill>
                  <a:srgbClr val="FF0000"/>
                </a:solidFill>
                <a:latin typeface="Arial Black" panose="020B0A04020102020204" pitchFamily="34" charset="0"/>
              </a:rPr>
              <a:t> &amp; Nijat </a:t>
            </a:r>
            <a:r>
              <a:rPr lang="en-US" sz="2400" dirty="0" err="1" smtClean="0">
                <a:solidFill>
                  <a:srgbClr val="FF0000"/>
                </a:solidFill>
                <a:latin typeface="Arial Black" panose="020B0A04020102020204" pitchFamily="34" charset="0"/>
              </a:rPr>
              <a:t>Aliyev</a:t>
            </a:r>
            <a:endParaRPr lang="en-US" sz="24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87526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2 Assets - APPLE</a:t>
            </a:r>
            <a:endParaRPr lang="en-US" dirty="0"/>
          </a:p>
        </p:txBody>
      </p:sp>
      <p:sp>
        <p:nvSpPr>
          <p:cNvPr id="3" name="Content Placeholder 2"/>
          <p:cNvSpPr>
            <a:spLocks noGrp="1"/>
          </p:cNvSpPr>
          <p:nvPr>
            <p:ph sz="half" idx="1"/>
          </p:nvPr>
        </p:nvSpPr>
        <p:spPr>
          <a:xfrm>
            <a:off x="677334" y="2160589"/>
            <a:ext cx="7681055" cy="3880772"/>
          </a:xfrm>
        </p:spPr>
        <p:txBody>
          <a:bodyPr>
            <a:normAutofit/>
          </a:bodyPr>
          <a:lstStyle/>
          <a:p>
            <a:r>
              <a:rPr lang="en-US" dirty="0" smtClean="0"/>
              <a:t>For Apple stocks we first tried strategies  based on pair trading and considered Nasdaq – Apple and Microsoft – Apple strategies but results were below our expectations, thus, we switched to volatility breakout model with different parameters for signal EMA, slow EMA, rolling standard deviation and the multiplier. Mean reverting strategy gave negative result while momentum strategy with parameters signal EMA 30, slow EMA 60, </a:t>
            </a:r>
            <a:r>
              <a:rPr lang="en-US" dirty="0" err="1" smtClean="0"/>
              <a:t>vol</a:t>
            </a:r>
            <a:r>
              <a:rPr lang="en-US" dirty="0" smtClean="0"/>
              <a:t> </a:t>
            </a:r>
            <a:r>
              <a:rPr lang="en-US" dirty="0" err="1" smtClean="0"/>
              <a:t>std</a:t>
            </a:r>
            <a:r>
              <a:rPr lang="en-US" dirty="0" smtClean="0"/>
              <a:t> 90 and m 1 gave positive total Sharpe ratio of 1.27.</a:t>
            </a:r>
          </a:p>
          <a:p>
            <a:endParaRPr lang="en-US" dirty="0"/>
          </a:p>
        </p:txBody>
      </p:sp>
    </p:spTree>
    <p:extLst>
      <p:ext uri="{BB962C8B-B14F-4D97-AF65-F5344CB8AC3E}">
        <p14:creationId xmlns:p14="http://schemas.microsoft.com/office/powerpoint/2010/main" val="57223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 </a:t>
            </a:r>
            <a:endParaRPr lang="en-US" sz="6000" dirty="0">
              <a:solidFill>
                <a:srgbClr val="FF0000"/>
              </a:solidFill>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2" y="927280"/>
            <a:ext cx="8234318" cy="4465950"/>
          </a:xfrm>
        </p:spPr>
      </p:pic>
    </p:spTree>
    <p:extLst>
      <p:ext uri="{BB962C8B-B14F-4D97-AF65-F5344CB8AC3E}">
        <p14:creationId xmlns:p14="http://schemas.microsoft.com/office/powerpoint/2010/main" val="190386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259690"/>
            <a:ext cx="10515600" cy="1325563"/>
          </a:xfrm>
        </p:spPr>
        <p:txBody>
          <a:bodyPr>
            <a:normAutofit/>
          </a:bodyPr>
          <a:lstStyle/>
          <a:p>
            <a:r>
              <a:rPr lang="en-US" sz="6000" dirty="0" smtClean="0">
                <a:solidFill>
                  <a:srgbClr val="FF0000"/>
                </a:solidFill>
              </a:rPr>
              <a:t>Overview</a:t>
            </a:r>
            <a:endParaRPr lang="en-US" sz="6000"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2400" dirty="0" smtClean="0">
                <a:solidFill>
                  <a:schemeClr val="tx1"/>
                </a:solidFill>
              </a:rPr>
              <a:t>Data 1: </a:t>
            </a:r>
          </a:p>
          <a:p>
            <a:pPr lvl="1"/>
            <a:r>
              <a:rPr kumimoji="0" lang="en-US" altLang="en-US" sz="2400" b="0" i="0" u="none" strike="noStrike" cap="none" normalizeH="0" baseline="0" dirty="0" smtClean="0">
                <a:ln>
                  <a:noFill/>
                </a:ln>
                <a:solidFill>
                  <a:schemeClr val="tx1"/>
                </a:solidFill>
                <a:effectLst/>
                <a:latin typeface="Arial Unicode MS" panose="020B0604020202020204" pitchFamily="34" charset="-128"/>
              </a:rPr>
              <a:t>ES</a:t>
            </a:r>
            <a:r>
              <a:rPr kumimoji="0" lang="en-US" altLang="en-US" sz="2400" b="0" i="0" u="none" strike="noStrike" cap="none" normalizeH="0" baseline="0" dirty="0" smtClean="0">
                <a:ln>
                  <a:noFill/>
                </a:ln>
                <a:solidFill>
                  <a:schemeClr val="tx1"/>
                </a:solidFill>
                <a:effectLst/>
              </a:rPr>
              <a:t> – futures contract for S&amp;P 500 index (transaction cost = 4$, 1 index point = 50$).</a:t>
            </a:r>
          </a:p>
          <a:p>
            <a:pPr lvl="1"/>
            <a:endParaRPr lang="en-US" sz="2400" dirty="0" smtClean="0">
              <a:solidFill>
                <a:schemeClr val="tx1"/>
              </a:solidFill>
            </a:endParaRPr>
          </a:p>
          <a:p>
            <a:pPr lvl="0" fontAlgn="base">
              <a:lnSpc>
                <a:spcPct val="100000"/>
              </a:lnSpc>
            </a:pPr>
            <a:r>
              <a:rPr lang="en-US" sz="2400" dirty="0">
                <a:solidFill>
                  <a:schemeClr val="tx1"/>
                </a:solidFill>
              </a:rPr>
              <a:t>Data 2: </a:t>
            </a:r>
          </a:p>
          <a:p>
            <a:pPr lvl="1" fontAlgn="base">
              <a:lnSpc>
                <a:spcPct val="100000"/>
              </a:lnSpc>
            </a:pPr>
            <a:r>
              <a:rPr lang="en-US" altLang="en-US" sz="2400" dirty="0">
                <a:solidFill>
                  <a:schemeClr val="tx1"/>
                </a:solidFill>
              </a:rPr>
              <a:t>MSFT – Microsoft stocks (transaction cost = 0.2$)</a:t>
            </a:r>
          </a:p>
          <a:p>
            <a:pPr lvl="1" fontAlgn="base">
              <a:lnSpc>
                <a:spcPct val="100000"/>
              </a:lnSpc>
            </a:pPr>
            <a:r>
              <a:rPr lang="en-US" altLang="en-US" sz="2400" dirty="0">
                <a:solidFill>
                  <a:schemeClr val="tx1"/>
                </a:solidFill>
              </a:rPr>
              <a:t>AAPL – Apple stocks (transaction cost = 1$),</a:t>
            </a:r>
          </a:p>
          <a:p>
            <a:pPr lvl="1" fontAlgn="base">
              <a:lnSpc>
                <a:spcPct val="100000"/>
              </a:lnSpc>
            </a:pPr>
            <a:r>
              <a:rPr lang="en-US" altLang="en-US" sz="2400" dirty="0">
                <a:solidFill>
                  <a:schemeClr val="tx1"/>
                </a:solidFill>
              </a:rPr>
              <a:t>NQ – futures contract for NASDAQ index (transaction cost = 4$, 1 index point = 25$).</a:t>
            </a:r>
          </a:p>
          <a:p>
            <a:endParaRPr lang="en-US" sz="2400" dirty="0" smtClean="0"/>
          </a:p>
          <a:p>
            <a:endParaRPr lang="en-US" dirty="0"/>
          </a:p>
        </p:txBody>
      </p:sp>
    </p:spTree>
    <p:extLst>
      <p:ext uri="{BB962C8B-B14F-4D97-AF65-F5344CB8AC3E}">
        <p14:creationId xmlns:p14="http://schemas.microsoft.com/office/powerpoint/2010/main" val="314089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000" dirty="0" smtClean="0">
                <a:solidFill>
                  <a:srgbClr val="FF0000"/>
                </a:solidFill>
              </a:rPr>
              <a:t>Introduction</a:t>
            </a:r>
            <a:endParaRPr lang="en-US" sz="6000" dirty="0">
              <a:solidFill>
                <a:srgbClr val="FF0000"/>
              </a:solidFill>
            </a:endParaRPr>
          </a:p>
        </p:txBody>
      </p:sp>
      <p:sp>
        <p:nvSpPr>
          <p:cNvPr id="3" name="Content Placeholder 2"/>
          <p:cNvSpPr>
            <a:spLocks noGrp="1"/>
          </p:cNvSpPr>
          <p:nvPr>
            <p:ph sz="half" idx="1"/>
          </p:nvPr>
        </p:nvSpPr>
        <p:spPr>
          <a:xfrm>
            <a:off x="1103312" y="2060575"/>
            <a:ext cx="8476786" cy="4195763"/>
          </a:xfrm>
        </p:spPr>
        <p:txBody>
          <a:bodyPr>
            <a:normAutofit/>
          </a:bodyPr>
          <a:lstStyle/>
          <a:p>
            <a:r>
              <a:rPr lang="en-US" sz="3200" dirty="0">
                <a:solidFill>
                  <a:schemeClr val="tx1"/>
                </a:solidFill>
                <a:latin typeface="+mn-lt"/>
              </a:rPr>
              <a:t>The data 1 used for strategies formulation includes intraday one minute frequency data </a:t>
            </a:r>
            <a:r>
              <a:rPr lang="en-US" sz="3200" dirty="0" smtClean="0">
                <a:solidFill>
                  <a:schemeClr val="tx1"/>
                </a:solidFill>
                <a:latin typeface="+mn-lt"/>
              </a:rPr>
              <a:t>(</a:t>
            </a:r>
            <a:r>
              <a:rPr lang="en-US" sz="3200" b="1" dirty="0">
                <a:solidFill>
                  <a:schemeClr val="tx1"/>
                </a:solidFill>
                <a:latin typeface="+mn-lt"/>
              </a:rPr>
              <a:t>period of 2011-01 – 2012-03</a:t>
            </a:r>
            <a:r>
              <a:rPr lang="en-US" sz="3200" dirty="0">
                <a:solidFill>
                  <a:schemeClr val="tx1"/>
                </a:solidFill>
                <a:latin typeface="+mn-lt"/>
              </a:rPr>
              <a:t> (</a:t>
            </a:r>
            <a:r>
              <a:rPr lang="en-US" sz="3200" b="1" dirty="0">
                <a:solidFill>
                  <a:schemeClr val="tx1"/>
                </a:solidFill>
                <a:latin typeface="+mn-lt"/>
              </a:rPr>
              <a:t>just trading hours 9:30-16:00 NY time</a:t>
            </a:r>
            <a:r>
              <a:rPr lang="en-US" sz="3200" dirty="0">
                <a:solidFill>
                  <a:schemeClr val="tx1"/>
                </a:solidFill>
                <a:latin typeface="+mn-lt"/>
              </a:rPr>
              <a:t>) and is </a:t>
            </a:r>
            <a:r>
              <a:rPr lang="en-US" sz="3200" b="1" dirty="0">
                <a:solidFill>
                  <a:schemeClr val="tx1"/>
                </a:solidFill>
                <a:latin typeface="+mn-lt"/>
              </a:rPr>
              <a:t>divided in 5 quarterly </a:t>
            </a:r>
            <a:r>
              <a:rPr lang="en-US" sz="3200" b="1" dirty="0" smtClean="0">
                <a:solidFill>
                  <a:schemeClr val="tx1"/>
                </a:solidFill>
                <a:latin typeface="+mn-lt"/>
              </a:rPr>
              <a:t>files</a:t>
            </a:r>
            <a:r>
              <a:rPr lang="en-US" sz="3200" dirty="0" smtClean="0">
                <a:solidFill>
                  <a:schemeClr val="tx1"/>
                </a:solidFill>
                <a:latin typeface="+mn-lt"/>
              </a:rPr>
              <a:t>. Only </a:t>
            </a:r>
            <a:r>
              <a:rPr lang="en-US" sz="3200" dirty="0">
                <a:solidFill>
                  <a:schemeClr val="tx1"/>
                </a:solidFill>
                <a:latin typeface="+mn-lt"/>
              </a:rPr>
              <a:t>three quarters data are used for strategy selection while last </a:t>
            </a:r>
            <a:r>
              <a:rPr lang="en-US" sz="3200" dirty="0" smtClean="0">
                <a:solidFill>
                  <a:schemeClr val="tx1"/>
                </a:solidFill>
                <a:latin typeface="+mn-lt"/>
              </a:rPr>
              <a:t>two </a:t>
            </a:r>
            <a:r>
              <a:rPr lang="en-US" sz="3200" dirty="0">
                <a:solidFill>
                  <a:schemeClr val="tx1"/>
                </a:solidFill>
                <a:latin typeface="+mn-lt"/>
              </a:rPr>
              <a:t>quarters data are treated as out-of- sample. </a:t>
            </a:r>
          </a:p>
          <a:p>
            <a:endParaRPr lang="en-US" dirty="0">
              <a:latin typeface="+mn-lt"/>
            </a:endParaRPr>
          </a:p>
        </p:txBody>
      </p:sp>
    </p:spTree>
    <p:extLst>
      <p:ext uri="{BB962C8B-B14F-4D97-AF65-F5344CB8AC3E}">
        <p14:creationId xmlns:p14="http://schemas.microsoft.com/office/powerpoint/2010/main" val="349123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          </a:t>
            </a:r>
            <a:r>
              <a:rPr lang="en-US" sz="6000" dirty="0" smtClean="0">
                <a:solidFill>
                  <a:srgbClr val="FF0000"/>
                </a:solidFill>
              </a:rPr>
              <a:t>Assumptions</a:t>
            </a:r>
            <a:endParaRPr lang="en-US" sz="6000" dirty="0">
              <a:solidFill>
                <a:srgbClr val="FF0000"/>
              </a:solidFill>
            </a:endParaRPr>
          </a:p>
        </p:txBody>
      </p:sp>
      <p:sp>
        <p:nvSpPr>
          <p:cNvPr id="3" name="Content Placeholder 2"/>
          <p:cNvSpPr>
            <a:spLocks noGrp="1"/>
          </p:cNvSpPr>
          <p:nvPr>
            <p:ph sz="half" idx="1"/>
          </p:nvPr>
        </p:nvSpPr>
        <p:spPr>
          <a:xfrm>
            <a:off x="677334" y="2160589"/>
            <a:ext cx="7875823" cy="3880772"/>
          </a:xfrm>
        </p:spPr>
        <p:txBody>
          <a:bodyPr>
            <a:normAutofit/>
          </a:bodyPr>
          <a:lstStyle/>
          <a:p>
            <a:pPr marL="0" indent="0">
              <a:buNone/>
            </a:pPr>
            <a:r>
              <a:rPr lang="en-US" sz="2400" dirty="0">
                <a:solidFill>
                  <a:schemeClr val="tx1"/>
                </a:solidFill>
              </a:rPr>
              <a:t>The following common assumptions were defined</a:t>
            </a:r>
            <a:r>
              <a:rPr lang="en-US" sz="2400" dirty="0" smtClean="0">
                <a:solidFill>
                  <a:schemeClr val="tx1"/>
                </a:solidFill>
              </a:rPr>
              <a:t>:</a:t>
            </a:r>
          </a:p>
          <a:p>
            <a:pPr marL="0" indent="0">
              <a:buNone/>
            </a:pPr>
            <a:endParaRPr lang="en-US" sz="2400" dirty="0">
              <a:solidFill>
                <a:schemeClr val="tx1"/>
              </a:solidFill>
            </a:endParaRPr>
          </a:p>
          <a:p>
            <a:r>
              <a:rPr lang="en-US" sz="2400" dirty="0">
                <a:solidFill>
                  <a:schemeClr val="tx1"/>
                </a:solidFill>
              </a:rPr>
              <a:t> do no use in calculation the data from the first and last </a:t>
            </a:r>
            <a:r>
              <a:rPr lang="en-US" sz="2400" dirty="0" smtClean="0">
                <a:solidFill>
                  <a:schemeClr val="tx1"/>
                </a:solidFill>
              </a:rPr>
              <a:t>10 </a:t>
            </a:r>
            <a:r>
              <a:rPr lang="en-US" sz="2400" dirty="0">
                <a:solidFill>
                  <a:schemeClr val="tx1"/>
                </a:solidFill>
              </a:rPr>
              <a:t>minutes </a:t>
            </a:r>
          </a:p>
          <a:p>
            <a:r>
              <a:rPr lang="en-US" sz="2400" dirty="0">
                <a:solidFill>
                  <a:schemeClr val="tx1"/>
                </a:solidFill>
              </a:rPr>
              <a:t>exit all positions </a:t>
            </a:r>
            <a:r>
              <a:rPr lang="en-US" sz="2400" dirty="0" smtClean="0">
                <a:solidFill>
                  <a:schemeClr val="tx1"/>
                </a:solidFill>
              </a:rPr>
              <a:t>15 </a:t>
            </a:r>
            <a:r>
              <a:rPr lang="en-US" sz="2400" dirty="0">
                <a:solidFill>
                  <a:schemeClr val="tx1"/>
                </a:solidFill>
              </a:rPr>
              <a:t>minutes before the session </a:t>
            </a:r>
            <a:r>
              <a:rPr lang="en-US" sz="2400" dirty="0" smtClean="0">
                <a:solidFill>
                  <a:schemeClr val="tx1"/>
                </a:solidFill>
              </a:rPr>
              <a:t>end </a:t>
            </a:r>
            <a:endParaRPr lang="en-US" sz="2400" dirty="0">
              <a:solidFill>
                <a:schemeClr val="tx1"/>
              </a:solidFill>
            </a:endParaRPr>
          </a:p>
          <a:p>
            <a:r>
              <a:rPr lang="en-US" sz="2400" dirty="0">
                <a:solidFill>
                  <a:schemeClr val="tx1"/>
                </a:solidFill>
              </a:rPr>
              <a:t> do not trade within the first </a:t>
            </a:r>
            <a:r>
              <a:rPr lang="en-US" sz="2400" dirty="0" smtClean="0">
                <a:solidFill>
                  <a:schemeClr val="tx1"/>
                </a:solidFill>
              </a:rPr>
              <a:t>20 </a:t>
            </a:r>
            <a:r>
              <a:rPr lang="en-US" sz="2400" dirty="0">
                <a:solidFill>
                  <a:schemeClr val="tx1"/>
                </a:solidFill>
              </a:rPr>
              <a:t>minutes of quotations</a:t>
            </a:r>
          </a:p>
        </p:txBody>
      </p:sp>
    </p:spTree>
    <p:extLst>
      <p:ext uri="{BB962C8B-B14F-4D97-AF65-F5344CB8AC3E}">
        <p14:creationId xmlns:p14="http://schemas.microsoft.com/office/powerpoint/2010/main" val="371881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0608"/>
            <a:ext cx="8596668" cy="1569792"/>
          </a:xfrm>
        </p:spPr>
        <p:txBody>
          <a:bodyPr>
            <a:normAutofit/>
          </a:bodyPr>
          <a:lstStyle/>
          <a:p>
            <a:r>
              <a:rPr lang="en-US" sz="6000" dirty="0" smtClean="0">
                <a:solidFill>
                  <a:srgbClr val="FF0000"/>
                </a:solidFill>
              </a:rPr>
              <a:t>Strategy selection </a:t>
            </a:r>
            <a:endParaRPr lang="en-US" sz="6000" dirty="0">
              <a:solidFill>
                <a:srgbClr val="FF0000"/>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9251" y="1930400"/>
            <a:ext cx="6697013" cy="5114344"/>
          </a:xfrm>
        </p:spPr>
      </p:pic>
    </p:spTree>
    <p:extLst>
      <p:ext uri="{BB962C8B-B14F-4D97-AF65-F5344CB8AC3E}">
        <p14:creationId xmlns:p14="http://schemas.microsoft.com/office/powerpoint/2010/main" val="194108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Group 1 Asset - ES</a:t>
            </a:r>
            <a:endParaRPr lang="en-US" sz="6000" dirty="0">
              <a:solidFill>
                <a:srgbClr val="FF0000"/>
              </a:solidFill>
            </a:endParaRPr>
          </a:p>
        </p:txBody>
      </p:sp>
      <p:sp>
        <p:nvSpPr>
          <p:cNvPr id="3" name="Content Placeholder 2"/>
          <p:cNvSpPr>
            <a:spLocks noGrp="1"/>
          </p:cNvSpPr>
          <p:nvPr>
            <p:ph sz="half" idx="1"/>
          </p:nvPr>
        </p:nvSpPr>
        <p:spPr>
          <a:xfrm>
            <a:off x="677334" y="2160589"/>
            <a:ext cx="6650745" cy="3880772"/>
          </a:xfrm>
        </p:spPr>
        <p:txBody>
          <a:bodyPr>
            <a:normAutofit/>
          </a:bodyPr>
          <a:lstStyle/>
          <a:p>
            <a:r>
              <a:rPr lang="en-US" dirty="0" smtClean="0"/>
              <a:t>We tried different strategies for futures contract of S&amp;P500 index based on slow and fast moving averages, volatility windows and the multiplier.  The best strategy we decided eventually on was </a:t>
            </a:r>
            <a:r>
              <a:rPr lang="en-US" dirty="0"/>
              <a:t>30 </a:t>
            </a:r>
            <a:r>
              <a:rPr lang="en-US" dirty="0" smtClean="0"/>
              <a:t>,70, 90, </a:t>
            </a:r>
            <a:r>
              <a:rPr lang="en-US" dirty="0"/>
              <a:t>2 </a:t>
            </a:r>
            <a:r>
              <a:rPr lang="en-US" dirty="0" smtClean="0"/>
              <a:t> for signal EMA, slow EMA, standard deviation and multiplier respectively . Mean reverting strategy worked quite well here, with net Sharpe Ratios of 3.54, -1.03 and  5.98. Total net Sharpe Ratio is 8.48 for this strategy and we feel optimistic that it work well for out of sample data as well, even though we had negative Sharpe Ratio in second quarter.</a:t>
            </a:r>
            <a:endParaRPr lang="en-US" dirty="0"/>
          </a:p>
        </p:txBody>
      </p:sp>
    </p:spTree>
    <p:extLst>
      <p:ext uri="{BB962C8B-B14F-4D97-AF65-F5344CB8AC3E}">
        <p14:creationId xmlns:p14="http://schemas.microsoft.com/office/powerpoint/2010/main" val="258093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1762975"/>
          </a:xfrm>
        </p:spPr>
        <p:txBody>
          <a:bodyPr>
            <a:noAutofit/>
          </a:bodyPr>
          <a:lstStyle/>
          <a:p>
            <a:r>
              <a:rPr lang="en-US" sz="6000" dirty="0" smtClean="0">
                <a:solidFill>
                  <a:srgbClr val="FF0000"/>
                </a:solidFill>
              </a:rPr>
              <a:t>Group 2 Assets .Nasdaq and Microsoft</a:t>
            </a:r>
            <a:endParaRPr lang="en-US" sz="6000" dirty="0">
              <a:solidFill>
                <a:srgbClr val="FF0000"/>
              </a:solidFill>
            </a:endParaRPr>
          </a:p>
        </p:txBody>
      </p:sp>
      <p:sp>
        <p:nvSpPr>
          <p:cNvPr id="3" name="Content Placeholder 2"/>
          <p:cNvSpPr>
            <a:spLocks noGrp="1"/>
          </p:cNvSpPr>
          <p:nvPr>
            <p:ph sz="half" idx="1"/>
          </p:nvPr>
        </p:nvSpPr>
        <p:spPr>
          <a:xfrm>
            <a:off x="677334" y="2562895"/>
            <a:ext cx="4184035" cy="4082603"/>
          </a:xfrm>
        </p:spPr>
        <p:txBody>
          <a:bodyPr>
            <a:normAutofit/>
          </a:bodyPr>
          <a:lstStyle/>
          <a:p>
            <a:r>
              <a:rPr lang="en-US" dirty="0" smtClean="0"/>
              <a:t>For group 2 assets we tried different pairs for pair trading strategies and Nasdaq-Microsoft pair proved to be relatively successful one. That’s why we decided to stop at this pair.  As seen from the plot the average ratio between Nasdaq and Microsoft is about 90-95</a:t>
            </a:r>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82204" y="1661376"/>
            <a:ext cx="2999292" cy="4380650"/>
          </a:xfrm>
        </p:spPr>
      </p:pic>
    </p:spTree>
    <p:extLst>
      <p:ext uri="{BB962C8B-B14F-4D97-AF65-F5344CB8AC3E}">
        <p14:creationId xmlns:p14="http://schemas.microsoft.com/office/powerpoint/2010/main" val="404634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Strategy</a:t>
            </a:r>
            <a:endParaRPr lang="en-US" sz="6000" dirty="0">
              <a:solidFill>
                <a:srgbClr val="FF0000"/>
              </a:solidFill>
            </a:endParaRPr>
          </a:p>
        </p:txBody>
      </p:sp>
      <p:sp>
        <p:nvSpPr>
          <p:cNvPr id="3" name="Content Placeholder 2"/>
          <p:cNvSpPr>
            <a:spLocks noGrp="1"/>
          </p:cNvSpPr>
          <p:nvPr>
            <p:ph sz="half" idx="1"/>
          </p:nvPr>
        </p:nvSpPr>
        <p:spPr/>
        <p:txBody>
          <a:bodyPr/>
          <a:lstStyle/>
          <a:p>
            <a:r>
              <a:rPr lang="en-US" dirty="0"/>
              <a:t>Below, on the plot you can see that the spread is mean reverting to 0, even though it fluctuates very strongly.</a:t>
            </a:r>
          </a:p>
          <a:p>
            <a:endParaRPr lang="en-US" dirty="0"/>
          </a:p>
          <a:p>
            <a:endParaRPr lang="en-US" dirty="0"/>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43567" y="2160589"/>
            <a:ext cx="2999292" cy="4117832"/>
          </a:xfrm>
        </p:spPr>
      </p:pic>
    </p:spTree>
    <p:extLst>
      <p:ext uri="{BB962C8B-B14F-4D97-AF65-F5344CB8AC3E}">
        <p14:creationId xmlns:p14="http://schemas.microsoft.com/office/powerpoint/2010/main" val="175295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Strategy</a:t>
            </a:r>
            <a:endParaRPr lang="en-US" sz="6000" dirty="0">
              <a:solidFill>
                <a:srgbClr val="FF0000"/>
              </a:solidFill>
            </a:endParaRPr>
          </a:p>
        </p:txBody>
      </p:sp>
      <p:sp>
        <p:nvSpPr>
          <p:cNvPr id="3" name="Content Placeholder 2"/>
          <p:cNvSpPr>
            <a:spLocks noGrp="1"/>
          </p:cNvSpPr>
          <p:nvPr>
            <p:ph sz="half" idx="1"/>
          </p:nvPr>
        </p:nvSpPr>
        <p:spPr/>
        <p:txBody>
          <a:bodyPr>
            <a:normAutofit/>
          </a:bodyPr>
          <a:lstStyle/>
          <a:p>
            <a:r>
              <a:rPr lang="en-US" dirty="0" smtClean="0"/>
              <a:t>For NQ and MSFT we considered both momentum and mean reverting strategies and mean reverting proved to be the better one. Results again are not fascinating: SR is </a:t>
            </a:r>
            <a:r>
              <a:rPr lang="en-US" dirty="0"/>
              <a:t>-</a:t>
            </a:r>
            <a:r>
              <a:rPr lang="en-US" dirty="0" smtClean="0"/>
              <a:t>3.07 in first quarter, - 1.79 in second quarter. But, this time we have got Sharpe Ratio of 1.99 for quarter 4 and felt optimistic that this strategy may work well in future, out of sample data. </a:t>
            </a:r>
          </a:p>
          <a:p>
            <a:pPr marL="0" indent="0">
              <a:buNone/>
            </a:pPr>
            <a:endParaRPr lang="en-US" dirty="0"/>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82204" y="2160589"/>
            <a:ext cx="2999292" cy="4072786"/>
          </a:xfrm>
        </p:spPr>
      </p:pic>
    </p:spTree>
    <p:extLst>
      <p:ext uri="{BB962C8B-B14F-4D97-AF65-F5344CB8AC3E}">
        <p14:creationId xmlns:p14="http://schemas.microsoft.com/office/powerpoint/2010/main" val="40168098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476</TotalTime>
  <Words>538</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Arial</vt:lpstr>
      <vt:lpstr>Arial Black</vt:lpstr>
      <vt:lpstr>Arial Rounded MT Bold</vt:lpstr>
      <vt:lpstr>Trebuchet MS</vt:lpstr>
      <vt:lpstr>Wingdings 3</vt:lpstr>
      <vt:lpstr>Facet</vt:lpstr>
      <vt:lpstr>PowerPoint Presentation</vt:lpstr>
      <vt:lpstr>Overview</vt:lpstr>
      <vt:lpstr>                Introduction</vt:lpstr>
      <vt:lpstr>          Assumptions</vt:lpstr>
      <vt:lpstr>Strategy selection </vt:lpstr>
      <vt:lpstr>Group 1 Asset - ES</vt:lpstr>
      <vt:lpstr>Group 2 Assets .Nasdaq and Microsoft</vt:lpstr>
      <vt:lpstr>Strategy</vt:lpstr>
      <vt:lpstr>Strategy</vt:lpstr>
      <vt:lpstr>Group 2 Assets - APPLE</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c:title>
  <dc:creator>Nijat</dc:creator>
  <cp:lastModifiedBy>Nijat</cp:lastModifiedBy>
  <cp:revision>24</cp:revision>
  <dcterms:created xsi:type="dcterms:W3CDTF">2018-01-21T20:35:45Z</dcterms:created>
  <dcterms:modified xsi:type="dcterms:W3CDTF">2018-01-24T01:08:06Z</dcterms:modified>
</cp:coreProperties>
</file>