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10799750" cx="14400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080016" y="1767462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800027" y="5672376"/>
            <a:ext cx="10800160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ctr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3773931" y="91020"/>
            <a:ext cx="6852350" cy="12420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7281525" y="3598614"/>
            <a:ext cx="9152300" cy="3105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981433" y="583570"/>
            <a:ext cx="9152300" cy="9135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25000"/>
              <a:buFont typeface="Arial"/>
              <a:buAutoNum type="arabicPeriod"/>
              <a:defRPr b="0" i="0" sz="4400" u="none" cap="none" strike="noStrike">
                <a:solidFill>
                  <a:schemeClr val="dk1"/>
                </a:solidFill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28947"/>
              <a:buFont typeface="Arial"/>
              <a:buAutoNum type="alphaLcPeriod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34375"/>
              <a:buFont typeface="Arial"/>
              <a:buAutoNum type="romanLcPeriod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39285"/>
              <a:buFont typeface="Arial"/>
              <a:buAutoNum type="arabi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39285"/>
              <a:buFont typeface="Arial"/>
              <a:buAutoNum type="alphaL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39285"/>
              <a:buFont typeface="Arial"/>
              <a:buAutoNum type="romanL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39285"/>
              <a:buFont typeface="Arial"/>
              <a:buAutoNum type="arabi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39285"/>
              <a:buFont typeface="Arial"/>
              <a:buAutoNum type="alphaL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39285"/>
              <a:buFont typeface="Arial"/>
              <a:buAutoNum type="romanLcPeriod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82515" y="2692444"/>
            <a:ext cx="12420184" cy="4492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9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82515" y="7227345"/>
            <a:ext cx="12420184" cy="23624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31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rgbClr val="888888"/>
              </a:buClr>
              <a:buFont typeface="Arial"/>
              <a:buNone/>
              <a:defRPr b="0" i="0" sz="25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990014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7290108" y="2874937"/>
            <a:ext cx="6120091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991890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991892" y="2647443"/>
            <a:ext cx="6091964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991892" y="3944914"/>
            <a:ext cx="6091964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7290109" y="2647443"/>
            <a:ext cx="6121966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1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1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7290109" y="3944914"/>
            <a:ext cx="612196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0022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780"/>
              <a:buFont typeface="Arial"/>
              <a:buChar char="•"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826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66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60970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69769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65867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61966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0764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66863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91890" y="719984"/>
            <a:ext cx="4644444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6121966" y="1554968"/>
            <a:ext cx="7290108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5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991890" y="3239929"/>
            <a:ext cx="4644444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Font typeface="Arial"/>
              <a:buNone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798" lvl="1" marL="71999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96" lvl="2" marL="1439997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96" lvl="3" marL="215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793" lvl="4" marL="287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93" lvl="5" marL="3599993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990" lvl="6" marL="431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790" lvl="7" marL="5039990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87" lvl="8" marL="575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9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0027" lvl="0" marL="359999" marR="0" rtl="0" algn="l">
              <a:lnSpc>
                <a:spcPct val="90000"/>
              </a:lnSpc>
              <a:spcBef>
                <a:spcPts val="1575"/>
              </a:spcBef>
              <a:buClr>
                <a:schemeClr val="dk1"/>
              </a:buClr>
              <a:buSzPct val="100204"/>
              <a:buFont typeface="Arial"/>
              <a:buChar char="•"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8768" lvl="1" marL="107999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9473"/>
              <a:buFont typeface="Arial"/>
              <a:buChar char="•"/>
              <a:defRPr b="0" i="0" sz="37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4870" lvl="2" marL="1799996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98437"/>
              <a:buFont typeface="Arial"/>
              <a:buChar char="•"/>
              <a:defRPr b="0" i="0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80972" lvl="3" marL="2519995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89771" lvl="4" marL="3239994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85869" lvl="5" marL="3959992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81968" lvl="6" marL="4679991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90766" lvl="7" marL="5399989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86865" lvl="8" marL="6119988" marR="0" rtl="0" algn="l">
              <a:lnSpc>
                <a:spcPct val="90000"/>
              </a:lnSpc>
              <a:spcBef>
                <a:spcPts val="787"/>
              </a:spcBef>
              <a:buClr>
                <a:schemeClr val="dk1"/>
              </a:buClr>
              <a:buSzPct val="101250"/>
              <a:buFont typeface="Arial"/>
              <a:buChar char="•"/>
              <a:defRPr b="0" i="0" sz="28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84" lvl="1" marL="60478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68" lvl="2" marL="1209568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952" lvl="3" marL="1814352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137" lvl="4" marL="2419137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1" lvl="5" marL="3023921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204" lvl="6" marL="3628704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8" lvl="7" marL="4233489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72" lvl="8" marL="4838273" marR="0" rtl="0" algn="l">
              <a:spcBef>
                <a:spcPts val="0"/>
              </a:spcBef>
              <a:buNone/>
              <a:defRPr b="0" i="0" sz="23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9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893" y="9899274"/>
            <a:ext cx="14405999" cy="90120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rmarkdown.rstudio.com/authoring_knitr_engine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080016" y="1767462"/>
            <a:ext cx="12240181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​ R Markdown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markdown - link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[link](http://example.com)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Code Chunks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chunck ```{r} ```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nombre de un chunck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special: setup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opciones: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cache, include, echo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inline </a:t>
            </a:r>
            <a:r>
              <a:rPr lang="en-US"/>
              <a:t>`r 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Global opciones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knitr::opts_chunk$set(</a:t>
            </a:r>
            <a:br>
              <a:rPr lang="en-US"/>
            </a:br>
            <a:r>
              <a:rPr lang="en-US"/>
              <a:t>  echo = FALSE</a:t>
            </a:r>
            <a:br>
              <a:rPr lang="en-US"/>
            </a:br>
            <a:r>
              <a:rPr lang="en-US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Cache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```{r raw_data, cache = TRUE}</a:t>
            </a:r>
            <a:br>
              <a:rPr lang="en-US"/>
            </a:br>
            <a:r>
              <a:rPr lang="en-US"/>
              <a:t>rawdata &lt;- readr::read_csv("a_very_large_file.csv")</a:t>
            </a:r>
            <a:br>
              <a:rPr lang="en-US"/>
            </a:br>
            <a:r>
              <a:rPr lang="en-US"/>
              <a:t>```</a:t>
            </a:r>
            <a:br>
              <a:rPr lang="en-US"/>
            </a:br>
            <a:br>
              <a:rPr lang="en-US"/>
            </a:br>
            <a:r>
              <a:rPr lang="en-US"/>
              <a:t>```{r processed_data, cache = TRUE}</a:t>
            </a:r>
            <a:br>
              <a:rPr lang="en-US"/>
            </a:br>
            <a:r>
              <a:rPr lang="en-US"/>
              <a:t>processed_data &lt;- rawdata %&gt;% </a:t>
            </a:r>
            <a:br>
              <a:rPr lang="en-US"/>
            </a:br>
            <a:r>
              <a:rPr lang="en-US"/>
              <a:t>  filter(!is.na(import_var)) %&gt;% </a:t>
            </a:r>
            <a:br>
              <a:rPr lang="en-US"/>
            </a:br>
            <a:r>
              <a:rPr lang="en-US"/>
              <a:t>  mutate(new_variable = complicated_transformation(x, y, z))</a:t>
            </a:r>
            <a:br>
              <a:rPr lang="en-US"/>
            </a:br>
            <a:r>
              <a:rPr lang="en-US"/>
              <a:t>```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Tablas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kable()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Hacer </a:t>
            </a:r>
            <a:r>
              <a:rPr lang="en-US"/>
              <a:t>gráficos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fig.width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fig.height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fig.asp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out.width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out.height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spcBef>
                <a:spcPts val="1575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Otros idiomas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http://rmarkdown.rstudio.com/authoring_knitr_engines.html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SQL, python, bash, 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Compartir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.html			→ solo resultados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.nd.html 	→ resultados y R code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.Rmd			→ solo R code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Erjercisio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- elegir un base de datos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- presentar algunas graphicos interesante y explique porque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- hacer un modelo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US"/>
              <a:t>- presentar los </a:t>
            </a:r>
            <a:r>
              <a:rPr lang="en-US"/>
              <a:t>resultados</a:t>
            </a:r>
            <a:r>
              <a:rPr lang="en-US"/>
              <a:t> de el modelo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Manera de trabajar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Ad hoc (sin plan) en consola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- N</a:t>
            </a:r>
            <a:r>
              <a:rPr lang="en-US"/>
              <a:t>o </a:t>
            </a:r>
            <a:r>
              <a:rPr lang="en-US"/>
              <a:t>reproducible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- No documentable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- Manual poner resultados en una presentación o documento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R script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-US"/>
              <a:t>- </a:t>
            </a:r>
            <a:r>
              <a:rPr lang="en-US"/>
              <a:t>Reproducible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- Poca documentable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US"/>
              <a:t>- Manual poner resultados en una presentación o documento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Rmarkdown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-US"/>
              <a:t>- </a:t>
            </a:r>
            <a:r>
              <a:rPr lang="en-US"/>
              <a:t>Reproducible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US"/>
              <a:t>- Documentable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US"/>
              <a:t>- La presentación en el mismo archivo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Structura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-US" sz="3600"/>
              <a:t>YAML header</a:t>
            </a:r>
            <a:r>
              <a:rPr lang="en-US" sz="3600"/>
              <a:t> encerrados con ---s.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-US" sz="3600"/>
              <a:t>Chunks</a:t>
            </a:r>
            <a:r>
              <a:rPr lang="en-US" sz="3600"/>
              <a:t> de R codigo encerrados con ```.</a:t>
            </a:r>
          </a:p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600"/>
              <a:t>Textos mixtos con textos formatos como </a:t>
            </a:r>
          </a:p>
          <a:p>
            <a:pPr indent="-4572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600"/>
              <a:t># heading </a:t>
            </a:r>
          </a:p>
          <a:p>
            <a:pPr indent="-4572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600"/>
              <a:t>_italics_</a:t>
            </a:r>
          </a:p>
          <a:p>
            <a:pPr indent="-4572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600"/>
              <a:t>**strong**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Header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title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output</a:t>
            </a:r>
          </a:p>
          <a:p>
            <a:pPr indent="-69850" lvl="0" marL="279971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Header - output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h</a:t>
            </a:r>
            <a:r>
              <a:rPr lang="en-US"/>
              <a:t>tml_document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pdf_document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word_document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odt_document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rtf_document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github_document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markdown - heading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# Heading</a:t>
            </a:r>
            <a:br>
              <a:rPr lang="en-US"/>
            </a:br>
            <a:br>
              <a:rPr lang="en-US"/>
            </a:br>
            <a:r>
              <a:rPr lang="en-US"/>
              <a:t>## Sub-heading</a:t>
            </a:r>
            <a:br>
              <a:rPr lang="en-US"/>
            </a:br>
            <a:br>
              <a:rPr lang="en-US"/>
            </a:br>
            <a:r>
              <a:rPr lang="en-US"/>
              <a:t>### Another deeper heading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90015" y="574990"/>
            <a:ext cx="12420300" cy="208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markdown - lists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990015" y="2874937"/>
            <a:ext cx="12420300" cy="68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* apples</a:t>
            </a:r>
            <a:br>
              <a:rPr lang="en-US"/>
            </a:br>
            <a:r>
              <a:rPr lang="en-US"/>
              <a:t>* oranges</a:t>
            </a:r>
            <a:br>
              <a:rPr lang="en-US"/>
            </a:br>
            <a:r>
              <a:rPr lang="en-US"/>
              <a:t>* pears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1. apples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1. oranges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1. pears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