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2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a de títul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85800" y="841773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1143001" y="2701531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y objeto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cabezado de secció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23888" y="1282306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23888" y="3442102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os objeto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28650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629154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2984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29842" y="1260873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629842" y="1878808"/>
            <a:ext cx="3868500" cy="27632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629155" y="1260873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4" type="body"/>
          </p:nvPr>
        </p:nvSpPr>
        <p:spPr>
          <a:xfrm>
            <a:off x="4629155" y="1878808"/>
            <a:ext cx="3887400" cy="27632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lo el título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n blanco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ido con título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87394" y="740570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127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629841" y="1543051"/>
            <a:ext cx="2949000" cy="28586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n con título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09" name="Shape 109"/>
          <p:cNvSpPr/>
          <p:nvPr>
            <p:ph idx="2" type="pic"/>
          </p:nvPr>
        </p:nvSpPr>
        <p:spPr>
          <a:xfrm>
            <a:off x="3887394" y="740570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27586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0769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6363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29841" y="1543051"/>
            <a:ext cx="2949000" cy="28586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y texto vertical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 rot="5400000">
            <a:off x="2940307" y="-942429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vertical y text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 rot="5400000">
            <a:off x="5350057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 rot="5400000">
            <a:off x="1349630" y="-446906"/>
            <a:ext cx="4359000" cy="58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80000"/>
              <a:buNone/>
              <a:defRPr sz="1000"/>
            </a:lvl2pPr>
            <a:lvl3pPr indent="0" lvl="2" rtl="0">
              <a:spcBef>
                <a:spcPts val="0"/>
              </a:spcBef>
              <a:buSzPct val="80000"/>
              <a:buNone/>
              <a:defRPr sz="1000"/>
            </a:lvl3pPr>
            <a:lvl4pPr indent="0" lvl="3" rtl="0">
              <a:spcBef>
                <a:spcPts val="0"/>
              </a:spcBef>
              <a:buSzPct val="80000"/>
              <a:buNone/>
              <a:defRPr sz="1000"/>
            </a:lvl4pPr>
            <a:lvl5pPr indent="0" lvl="4" rtl="0">
              <a:spcBef>
                <a:spcPts val="0"/>
              </a:spcBef>
              <a:buSzPct val="80000"/>
              <a:buNone/>
              <a:defRPr sz="1000"/>
            </a:lvl5pPr>
            <a:lvl6pPr indent="0" lvl="5" rtl="0">
              <a:spcBef>
                <a:spcPts val="0"/>
              </a:spcBef>
              <a:buSzPct val="80000"/>
              <a:buNone/>
              <a:defRPr sz="1000"/>
            </a:lvl6pPr>
            <a:lvl7pPr indent="0" lvl="6" rtl="0">
              <a:spcBef>
                <a:spcPts val="0"/>
              </a:spcBef>
              <a:buSzPct val="80000"/>
              <a:buNone/>
              <a:defRPr sz="1000"/>
            </a:lvl7pPr>
            <a:lvl8pPr indent="0" lvl="7" rtl="0">
              <a:spcBef>
                <a:spcPts val="0"/>
              </a:spcBef>
              <a:buSzPct val="80000"/>
              <a:buNone/>
              <a:defRPr sz="1000"/>
            </a:lvl8pPr>
            <a:lvl9pPr indent="0" lvl="8" rtl="0">
              <a:spcBef>
                <a:spcPts val="0"/>
              </a:spcBef>
              <a:buSzPct val="80000"/>
              <a:buNone/>
              <a:defRPr sz="10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SzPct val="72727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SzPct val="72727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837" y="4714638"/>
            <a:ext cx="9147600" cy="429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eb.stanford.edu/~hastie/glmnet/glmnet_alpha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s-419"/>
              <a:t>Seleccionar</a:t>
            </a:r>
            <a:r>
              <a:rPr lang="es-419"/>
              <a:t> </a:t>
            </a:r>
            <a:r>
              <a:rPr lang="es-419"/>
              <a:t>características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28650" y="1369220"/>
            <a:ext cx="38862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s-419"/>
              <a:t>E</a:t>
            </a:r>
            <a:r>
              <a:rPr b="1" lang="es-419"/>
              <a:t>xactitud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s-419"/>
              <a:t>n = observationes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s-419"/>
              <a:t>p = variables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s-419"/>
              <a:t>n &gt;&gt; p		bien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s-419"/>
              <a:t>n &gt; p		mucho variacion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s-419"/>
              <a:t>p &gt; n		lm no es posible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idx="2" type="body"/>
          </p:nvPr>
        </p:nvSpPr>
        <p:spPr>
          <a:xfrm>
            <a:off x="4629154" y="1369220"/>
            <a:ext cx="38862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indent="0" lvl="0" marL="165100" rtl="0">
              <a:spcBef>
                <a:spcPts val="0"/>
              </a:spcBef>
              <a:buNone/>
            </a:pPr>
            <a:r>
              <a:rPr b="1" lang="es-419"/>
              <a:t>Obtener un modelo </a:t>
            </a:r>
            <a:r>
              <a:rPr b="1" lang="es-419"/>
              <a:t>más</a:t>
            </a:r>
            <a:r>
              <a:rPr b="1" lang="es-419"/>
              <a:t> </a:t>
            </a:r>
            <a:r>
              <a:rPr b="1" lang="es-419"/>
              <a:t>sencillo</a:t>
            </a:r>
          </a:p>
          <a:p>
            <a:pPr indent="0" lvl="0" marL="1651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165100" rtl="0">
              <a:spcBef>
                <a:spcPts val="0"/>
              </a:spcBef>
              <a:buNone/>
            </a:pPr>
            <a:r>
              <a:rPr lang="es-419"/>
              <a:t>no ‘overfitting’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S</a:t>
            </a:r>
            <a:r>
              <a:rPr lang="es-419"/>
              <a:t>ubconjunto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b="1" lang="es-419"/>
              <a:t>Mejor subconjunto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s-419"/>
              <a:t>M</a:t>
            </a:r>
            <a:r>
              <a:rPr lang="es-419"/>
              <a:t>uchas </a:t>
            </a:r>
            <a:r>
              <a:rPr lang="es-419"/>
              <a:t>posibilidades</a:t>
            </a:r>
            <a:r>
              <a:rPr lang="es-419"/>
              <a:t> 		2^p 	(2^7 = 128)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b="1" lang="es-419"/>
              <a:t>Stepwise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s-419"/>
              <a:t>No es óptimo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s-419"/>
              <a:t>regsubsets()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Shrinkage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s-419"/>
              <a:t>R</a:t>
            </a:r>
            <a:r>
              <a:rPr b="1" lang="es-419"/>
              <a:t>idge Regression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s-419"/>
              <a:t>λ una penalidad por el tamaño de β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s-419"/>
              <a:t>pero todos los</a:t>
            </a:r>
            <a:r>
              <a:rPr b="1" lang="es-419"/>
              <a:t> </a:t>
            </a:r>
            <a:r>
              <a:rPr lang="es-419"/>
              <a:t>β &gt; 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s-419"/>
              <a:t>Lasso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s-419"/>
              <a:t>λ una penalidad por el tamaño de β y cada β &gt; 0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s-419"/>
              <a:t>cada β va a zero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glmnet</a:t>
            </a:r>
          </a:p>
          <a:p>
            <a:pPr lvl="0">
              <a:spcBef>
                <a:spcPts val="0"/>
              </a:spcBef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https://web.stanford.edu/~hastie/glmnet/glmnet_alpha.html</a:t>
            </a:r>
            <a:r>
              <a:rPr lang="es-419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BSGRUPO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