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10799750" cx="14400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080016" y="1767462"/>
            <a:ext cx="12240181" cy="37599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94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800027" y="5672376"/>
            <a:ext cx="10800160" cy="26074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None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None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x="3773931" y="91020"/>
            <a:ext cx="6852350" cy="12420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 rot="5400000">
            <a:off x="7281525" y="3598614"/>
            <a:ext cx="9152300" cy="3105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981433" y="583570"/>
            <a:ext cx="9152300" cy="9135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  <a:defRPr b="0" i="0" sz="4400" u="none" cap="none" strike="noStrike">
                <a:solidFill>
                  <a:schemeClr val="dk1"/>
                </a:solidFill>
              </a:defRPr>
            </a:lvl1pPr>
            <a:lvl2pPr indent="-29845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romanLcPeriod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romanLcPeriod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romanLcPeriod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982515" y="2692444"/>
            <a:ext cx="12420184" cy="44924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94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982515" y="7227345"/>
            <a:ext cx="12420184" cy="23624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None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3780"/>
              <a:buFont typeface="Arial"/>
              <a:buNone/>
              <a:defRPr b="0" i="0" sz="31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3150"/>
              <a:buFont typeface="Arial"/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835"/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835"/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835"/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835"/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835"/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835"/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990014" y="2874937"/>
            <a:ext cx="6120091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7290108" y="2874937"/>
            <a:ext cx="6120091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991890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991892" y="2647443"/>
            <a:ext cx="6091964" cy="12974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None/>
              <a:defRPr b="1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  <a:defRPr b="1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None/>
              <a:defRPr b="1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991892" y="3944914"/>
            <a:ext cx="6091964" cy="5802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7290109" y="2647443"/>
            <a:ext cx="6121966" cy="12974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None/>
              <a:defRPr b="1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  <a:defRPr b="1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None/>
              <a:defRPr b="1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4" type="body"/>
          </p:nvPr>
        </p:nvSpPr>
        <p:spPr>
          <a:xfrm>
            <a:off x="7290109" y="3944914"/>
            <a:ext cx="6121966" cy="5802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991890" y="719984"/>
            <a:ext cx="4644444" cy="25199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121966" y="1554968"/>
            <a:ext cx="7290108" cy="76748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48576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39"/>
              <a:buFont typeface="Arial"/>
              <a:buChar char="•"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571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68630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28625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8625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28625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28625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28625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28625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991890" y="3239929"/>
            <a:ext cx="4644444" cy="60023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  <a:defRPr b="0" i="0" sz="22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None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991890" y="719984"/>
            <a:ext cx="4644444" cy="25199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Shape 64"/>
          <p:cNvSpPr/>
          <p:nvPr>
            <p:ph idx="2" type="pic"/>
          </p:nvPr>
        </p:nvSpPr>
        <p:spPr>
          <a:xfrm>
            <a:off x="6121966" y="1554968"/>
            <a:ext cx="7290108" cy="76748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991890" y="3239929"/>
            <a:ext cx="4644444" cy="60023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  <a:defRPr b="0" i="0" sz="22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None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2893" y="9899274"/>
            <a:ext cx="14405999" cy="90120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rmarkdown.rstudio.com/authoring_knitr_engines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1080016" y="1767462"/>
            <a:ext cx="12240181" cy="37599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​ R Markdown</a:t>
            </a:r>
            <a:endParaRPr b="0" i="0" sz="944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markdown - link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 rtl="0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[link](http://example.com)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Chunks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chunk</a:t>
            </a:r>
            <a:r>
              <a:rPr lang="en-US"/>
              <a:t> ```{r} ```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nombre de un </a:t>
            </a:r>
            <a:r>
              <a:rPr lang="en-US"/>
              <a:t>chunk</a:t>
            </a:r>
            <a:r>
              <a:rPr lang="en-US"/>
              <a:t> → </a:t>
            </a:r>
            <a:r>
              <a:rPr lang="en-US"/>
              <a:t>nombre</a:t>
            </a:r>
            <a:r>
              <a:rPr lang="en-US"/>
              <a:t> del archivo 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opciones: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cache, include, echo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inline </a:t>
            </a:r>
            <a:r>
              <a:rPr lang="en-US"/>
              <a:t>`r `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Global opciones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knitr::opts_chunk$set(</a:t>
            </a:r>
            <a:br>
              <a:rPr lang="en-US"/>
            </a:br>
            <a:r>
              <a:rPr lang="en-US"/>
              <a:t>  echo = FALSE</a:t>
            </a:r>
            <a:br>
              <a:rPr lang="en-US"/>
            </a:br>
            <a:r>
              <a:rPr lang="en-US"/>
              <a:t>)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Cache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```{r raw_data, cache = TRUE}</a:t>
            </a:r>
            <a:br>
              <a:rPr lang="en-US"/>
            </a:br>
            <a:r>
              <a:rPr lang="en-US"/>
              <a:t>rawdata &lt;- readr::read_csv("a_very_large_file.csv")</a:t>
            </a:r>
            <a:br>
              <a:rPr lang="en-US"/>
            </a:br>
            <a:r>
              <a:rPr lang="en-US"/>
              <a:t>```</a:t>
            </a:r>
            <a:br>
              <a:rPr lang="en-US"/>
            </a:br>
            <a:br>
              <a:rPr lang="en-US"/>
            </a:br>
            <a:r>
              <a:rPr lang="en-US"/>
              <a:t>```{r processed_data, cache = TRUE}</a:t>
            </a:r>
            <a:br>
              <a:rPr lang="en-US"/>
            </a:br>
            <a:r>
              <a:rPr lang="en-US"/>
              <a:t>processed_data &lt;- rawdata %&gt;% </a:t>
            </a:r>
            <a:br>
              <a:rPr lang="en-US"/>
            </a:br>
            <a:r>
              <a:rPr lang="en-US"/>
              <a:t>  filter(!is.na(import_var)) %&gt;% </a:t>
            </a:r>
            <a:br>
              <a:rPr lang="en-US"/>
            </a:br>
            <a:r>
              <a:rPr lang="en-US"/>
              <a:t>  mutate(new_variable = complicated_transformation(x, y, z))</a:t>
            </a:r>
            <a:br>
              <a:rPr lang="en-US"/>
            </a:br>
            <a:r>
              <a:rPr lang="en-US"/>
              <a:t>```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Tablas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kable()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Hacer </a:t>
            </a:r>
            <a:r>
              <a:rPr lang="en-US"/>
              <a:t>gráficos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fig.width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fig.height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fig.asp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out.width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out.height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Otros idiomas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http://rmarkdown.rstudio.com/authoring_knitr_engines.html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80027" lvl="0" marL="359999" rtl="0"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SQL, python, bash, ...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Environment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Rmarkdown no va a </a:t>
            </a:r>
            <a:r>
              <a:rPr lang="en-US"/>
              <a:t>utilizar</a:t>
            </a:r>
            <a:r>
              <a:rPr lang="en-US"/>
              <a:t> variables en tu </a:t>
            </a:r>
            <a:r>
              <a:rPr lang="en-US"/>
              <a:t>envaramiento</a:t>
            </a:r>
            <a:r>
              <a:rPr lang="en-US"/>
              <a:t> </a:t>
            </a:r>
            <a:endParaRPr/>
          </a:p>
          <a:p>
            <a:pPr indent="0" lvl="0" marL="0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Compartir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.html			→ solo resultados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.nd.html 	→ resultados y R code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.Rmd			→ solo R code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Manera de trabajar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b="1" lang="en-US"/>
              <a:t>Ad hoc (sin plan) en consola</a:t>
            </a:r>
            <a:endParaRPr b="1"/>
          </a:p>
          <a:p>
            <a:pPr indent="-298450" lvl="0" marL="457200" rtl="0">
              <a:spcBef>
                <a:spcPts val="1575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- N</a:t>
            </a:r>
            <a:r>
              <a:rPr lang="en-US"/>
              <a:t>o </a:t>
            </a:r>
            <a:r>
              <a:rPr lang="en-US"/>
              <a:t>reproducible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- No documentable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- Manual poner resultados en una presentación o documento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R script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1575"/>
              </a:spcBef>
              <a:spcAft>
                <a:spcPts val="0"/>
              </a:spcAft>
              <a:buSzPts val="1100"/>
              <a:buChar char="-"/>
            </a:pPr>
            <a:r>
              <a:rPr b="1" lang="en-US"/>
              <a:t>- </a:t>
            </a:r>
            <a:r>
              <a:rPr lang="en-US"/>
              <a:t>Reproducible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- Poca documentable 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- Manual poner resultados en una presentación o documento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Rmarkdown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1575"/>
              </a:spcBef>
              <a:spcAft>
                <a:spcPts val="0"/>
              </a:spcAft>
              <a:buSzPts val="1100"/>
              <a:buChar char="-"/>
            </a:pPr>
            <a:r>
              <a:rPr b="1" lang="en-US"/>
              <a:t>- </a:t>
            </a:r>
            <a:r>
              <a:rPr lang="en-US"/>
              <a:t>Reproducible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- Documentable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- La presentación en el mismo archivo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Structura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b="1" lang="en-US" sz="3600"/>
              <a:t>YAML header</a:t>
            </a:r>
            <a:r>
              <a:rPr lang="en-US" sz="3600"/>
              <a:t> encerrados con ---s.</a:t>
            </a:r>
            <a:endParaRPr sz="3600"/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b="1" lang="en-US" sz="3600"/>
              <a:t>Chunks</a:t>
            </a:r>
            <a:r>
              <a:rPr lang="en-US" sz="3600"/>
              <a:t> de R codigo encerrados con ```.</a:t>
            </a:r>
            <a:endParaRPr sz="3600"/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-US" sz="3600"/>
              <a:t>Textos mixtos con textos formatos como </a:t>
            </a:r>
            <a:endParaRPr sz="3600"/>
          </a:p>
          <a:p>
            <a:pPr indent="-457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AutoNum type="alphaLcPeriod"/>
            </a:pPr>
            <a:r>
              <a:rPr lang="en-US" sz="3600"/>
              <a:t># heading </a:t>
            </a:r>
            <a:endParaRPr sz="3600"/>
          </a:p>
          <a:p>
            <a:pPr indent="-457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AutoNum type="alphaLcPeriod"/>
            </a:pPr>
            <a:r>
              <a:rPr lang="en-US" sz="3600"/>
              <a:t>_italics_</a:t>
            </a:r>
            <a:endParaRPr sz="3600"/>
          </a:p>
          <a:p>
            <a:pPr indent="-457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AutoNum type="alphaLcPeriod"/>
            </a:pPr>
            <a:r>
              <a:rPr lang="en-US" sz="3600"/>
              <a:t>**strong**</a:t>
            </a:r>
            <a:endParaRPr sz="3600"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Header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title</a:t>
            </a:r>
            <a:endParaRPr/>
          </a:p>
          <a:p>
            <a:pPr indent="-80027" lvl="0" marL="359999" rtl="0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output</a:t>
            </a:r>
            <a:endParaRPr/>
          </a:p>
          <a:p>
            <a:pPr indent="0" lvl="0" marL="279971" rtl="0"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Header - output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</a:t>
            </a:r>
            <a:r>
              <a:rPr lang="en-US"/>
              <a:t>tml_document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pdf_document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word_document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odt_document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rtf_document</a:t>
            </a:r>
            <a:endParaRPr/>
          </a:p>
          <a:p>
            <a:pPr indent="-80027" lvl="0" marL="359999" rtl="0"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github_document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markdown - heading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# Heading</a:t>
            </a:r>
            <a:br>
              <a:rPr lang="en-US"/>
            </a:br>
            <a:br>
              <a:rPr lang="en-US"/>
            </a:br>
            <a:r>
              <a:rPr lang="en-US"/>
              <a:t>## Sub-heading</a:t>
            </a:r>
            <a:br>
              <a:rPr lang="en-US"/>
            </a:br>
            <a:br>
              <a:rPr lang="en-US"/>
            </a:br>
            <a:r>
              <a:rPr lang="en-US"/>
              <a:t>### Another deeper heading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markdown - lists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* apples</a:t>
            </a:r>
            <a:br>
              <a:rPr lang="en-US"/>
            </a:br>
            <a:r>
              <a:rPr lang="en-US"/>
              <a:t>* oranges</a:t>
            </a:r>
            <a:br>
              <a:rPr lang="en-US"/>
            </a:br>
            <a:r>
              <a:rPr lang="en-US"/>
              <a:t>* pears</a:t>
            </a:r>
            <a:endParaRPr/>
          </a:p>
          <a:p>
            <a:pPr indent="0" lvl="0" marL="0" rtl="0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1. apples</a:t>
            </a:r>
            <a:endParaRPr/>
          </a:p>
          <a:p>
            <a:pPr indent="0" lvl="0" marL="0" rtl="0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1. oranges</a:t>
            </a:r>
            <a:endParaRPr/>
          </a:p>
          <a:p>
            <a:pPr indent="0" lvl="0" marL="0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1. pears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