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685801" y="841773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1143001" y="2701532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623888" y="1282306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23888" y="3442103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28650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629154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2984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29843" y="1260874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629843" y="1878809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629155" y="1260874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4" type="body"/>
          </p:nvPr>
        </p:nvSpPr>
        <p:spPr>
          <a:xfrm>
            <a:off x="4629155" y="1878809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887394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4127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37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629841" y="1543052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09" name="Shape 109"/>
          <p:cNvSpPr/>
          <p:nvPr>
            <p:ph idx="2" type="pic"/>
          </p:nvPr>
        </p:nvSpPr>
        <p:spPr>
          <a:xfrm>
            <a:off x="3887394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29841" y="1543052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 rot="5400000">
            <a:off x="2940308" y="-942430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 rot="5400000">
            <a:off x="5350058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 rot="5400000">
            <a:off x="1349631" y="-446906"/>
            <a:ext cx="4359000" cy="58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837" y="4714638"/>
            <a:ext cx="9147600" cy="429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Tidy data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04800" lvl="0" marL="266700" rtl="0">
              <a:spcBef>
                <a:spcPts val="900"/>
              </a:spcBef>
              <a:spcAft>
                <a:spcPts val="0"/>
              </a:spcAft>
              <a:buSzPts val="2600"/>
              <a:buAutoNum type="arabicPeriod"/>
            </a:pPr>
            <a:r>
              <a:rPr lang="es-419"/>
              <a:t>Cada variable es una columna</a:t>
            </a:r>
            <a:endParaRPr/>
          </a:p>
          <a:p>
            <a:pPr indent="-304800" lvl="0" marL="266700" rtl="0">
              <a:spcBef>
                <a:spcPts val="900"/>
              </a:spcBef>
              <a:spcAft>
                <a:spcPts val="0"/>
              </a:spcAft>
              <a:buSzPts val="2600"/>
              <a:buAutoNum type="arabicPeriod"/>
            </a:pPr>
            <a:r>
              <a:rPr lang="es-419"/>
              <a:t>Cada observación es una fila</a:t>
            </a:r>
            <a:endParaRPr/>
          </a:p>
          <a:p>
            <a:pPr indent="-304800" lvl="0" marL="266700" rtl="0">
              <a:spcBef>
                <a:spcPts val="900"/>
              </a:spcBef>
              <a:spcAft>
                <a:spcPts val="0"/>
              </a:spcAft>
              <a:buSzPts val="2600"/>
              <a:buAutoNum type="arabicPeriod"/>
            </a:pPr>
            <a:r>
              <a:rPr lang="es-419"/>
              <a:t>Cada valor es una celda</a:t>
            </a:r>
            <a:endParaRPr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paquete de tidyr</a:t>
            </a:r>
            <a:endParaRPr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https://www.rstudio.com/resources/cheatsheets/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Gathering</a:t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8100" lvl="0" marL="203200" rtl="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0151"/>
            <a:ext cx="9144000" cy="2857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Spreading</a:t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875" y="1268038"/>
            <a:ext cx="6858254" cy="3207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Separating</a:t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828" y="1268046"/>
            <a:ext cx="6650344" cy="3166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Uniting</a:t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875" y="1369231"/>
            <a:ext cx="6858252" cy="2869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BSGRUPO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