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2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2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2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de título" type="title">
  <p:cSld name="TITLE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ctrTitle"/>
          </p:nvPr>
        </p:nvSpPr>
        <p:spPr>
          <a:xfrm>
            <a:off x="685801" y="841773"/>
            <a:ext cx="77724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53225" lIns="53225" spcFirstLastPara="1" rIns="53225" wrap="square" tIns="532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59" name="Shape 59"/>
          <p:cNvSpPr txBox="1"/>
          <p:nvPr>
            <p:ph idx="1" type="subTitle"/>
          </p:nvPr>
        </p:nvSpPr>
        <p:spPr>
          <a:xfrm>
            <a:off x="1143001" y="2701532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spcFirstLastPara="1" rIns="53225" wrap="square" tIns="53225"/>
          <a:lstStyle>
            <a:lvl1pPr indent="0" lvl="0" marL="0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191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838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2573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676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0955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514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9337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3528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0" type="dt"/>
          </p:nvPr>
        </p:nvSpPr>
        <p:spPr>
          <a:xfrm>
            <a:off x="628651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2" type="sldNum"/>
          </p:nvPr>
        </p:nvSpPr>
        <p:spPr>
          <a:xfrm>
            <a:off x="6457956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spcFirstLastPara="1" rIns="53225" wrap="square" tIns="266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objetos" type="obj">
  <p:cSld name="OBJEC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628651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28651" y="1369220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spcFirstLastPara="1" rIns="53225" wrap="square" tIns="53225"/>
          <a:lstStyle>
            <a:lvl1pPr indent="-3937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655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655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655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655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655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655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0" type="dt"/>
          </p:nvPr>
        </p:nvSpPr>
        <p:spPr>
          <a:xfrm>
            <a:off x="628651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6457956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spcFirstLastPara="1" rIns="53225" wrap="square" tIns="266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cabezado de sección" type="secHead">
  <p:cSld name="SECTION_HEADER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623888" y="1282306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53225" lIns="53225" spcFirstLastPara="1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23888" y="3442103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spcFirstLastPara="1" rIns="53225" wrap="square" tIns="53225"/>
          <a:lstStyle>
            <a:lvl1pPr indent="-2286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2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7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7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7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7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7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7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0" type="dt"/>
          </p:nvPr>
        </p:nvSpPr>
        <p:spPr>
          <a:xfrm>
            <a:off x="628651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2" type="sldNum"/>
          </p:nvPr>
        </p:nvSpPr>
        <p:spPr>
          <a:xfrm>
            <a:off x="6457956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spcFirstLastPara="1" rIns="53225" wrap="square" tIns="266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os objetos" type="twoObj">
  <p:cSld name="TWO_OBJECTS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628651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28650" y="1369220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spcFirstLastPara="1" rIns="53225" wrap="square" tIns="53225"/>
          <a:lstStyle>
            <a:lvl1pPr indent="-3937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655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655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655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655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655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655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2" type="body"/>
          </p:nvPr>
        </p:nvSpPr>
        <p:spPr>
          <a:xfrm>
            <a:off x="4629154" y="1369220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spcFirstLastPara="1" rIns="53225" wrap="square" tIns="53225"/>
          <a:lstStyle>
            <a:lvl1pPr indent="-3937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655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655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655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655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655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655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0" type="dt"/>
          </p:nvPr>
        </p:nvSpPr>
        <p:spPr>
          <a:xfrm>
            <a:off x="628651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2" type="sldNum"/>
          </p:nvPr>
        </p:nvSpPr>
        <p:spPr>
          <a:xfrm>
            <a:off x="6457956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spcFirstLastPara="1" rIns="53225" wrap="square" tIns="266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ción" type="twoTxTwoObj">
  <p:cSld name="TWO_OBJECTS_WITH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629841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29843" y="1260874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53225" lIns="53225" spcFirstLastPara="1" rIns="53225" wrap="square" tIns="53225"/>
          <a:lstStyle>
            <a:lvl1pPr indent="-2286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2" type="body"/>
          </p:nvPr>
        </p:nvSpPr>
        <p:spPr>
          <a:xfrm>
            <a:off x="629843" y="1878809"/>
            <a:ext cx="38685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spcFirstLastPara="1" rIns="53225" wrap="square" tIns="53225"/>
          <a:lstStyle>
            <a:lvl1pPr indent="-3937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655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655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655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655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655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655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3" type="body"/>
          </p:nvPr>
        </p:nvSpPr>
        <p:spPr>
          <a:xfrm>
            <a:off x="4629155" y="1260874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53225" lIns="53225" spcFirstLastPara="1" rIns="53225" wrap="square" tIns="53225"/>
          <a:lstStyle>
            <a:lvl1pPr indent="-2286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4" type="body"/>
          </p:nvPr>
        </p:nvSpPr>
        <p:spPr>
          <a:xfrm>
            <a:off x="4629155" y="1878809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spcFirstLastPara="1" rIns="53225" wrap="square" tIns="53225"/>
          <a:lstStyle>
            <a:lvl1pPr indent="-3937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655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655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655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655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655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655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0" type="dt"/>
          </p:nvPr>
        </p:nvSpPr>
        <p:spPr>
          <a:xfrm>
            <a:off x="628651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6457956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spcFirstLastPara="1" rIns="53225" wrap="square" tIns="266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lo el título" type="titleOnly">
  <p:cSld name="TITLE_ONLY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628651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93" name="Shape 93"/>
          <p:cNvSpPr txBox="1"/>
          <p:nvPr>
            <p:ph idx="10" type="dt"/>
          </p:nvPr>
        </p:nvSpPr>
        <p:spPr>
          <a:xfrm>
            <a:off x="628651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2" type="sldNum"/>
          </p:nvPr>
        </p:nvSpPr>
        <p:spPr>
          <a:xfrm>
            <a:off x="6457956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spcFirstLastPara="1" rIns="53225" wrap="square" tIns="266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 blanco" type="blank">
  <p:cSld name="BLANK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idx="10" type="dt"/>
          </p:nvPr>
        </p:nvSpPr>
        <p:spPr>
          <a:xfrm>
            <a:off x="628651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12" type="sldNum"/>
          </p:nvPr>
        </p:nvSpPr>
        <p:spPr>
          <a:xfrm>
            <a:off x="6457956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spcFirstLastPara="1" rIns="53225" wrap="square" tIns="266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ido con título" type="objTx">
  <p:cSld name="OBJECT_WITH_CAPTION_TEX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53225" lIns="53225" spcFirstLastPara="1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  <a:defRPr b="0" i="0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3887394" y="740571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spcFirstLastPara="1" rIns="53225" wrap="square" tIns="53225"/>
          <a:lstStyle>
            <a:lvl1pPr indent="-41275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b="0" i="0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937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683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2" type="body"/>
          </p:nvPr>
        </p:nvSpPr>
        <p:spPr>
          <a:xfrm>
            <a:off x="629841" y="1543052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spcFirstLastPara="1" rIns="53225" wrap="square" tIns="53225"/>
          <a:lstStyle>
            <a:lvl1pPr indent="-2286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" name="Shape 104"/>
          <p:cNvSpPr txBox="1"/>
          <p:nvPr>
            <p:ph idx="10" type="dt"/>
          </p:nvPr>
        </p:nvSpPr>
        <p:spPr>
          <a:xfrm>
            <a:off x="628651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5" name="Shape 105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6" name="Shape 106"/>
          <p:cNvSpPr txBox="1"/>
          <p:nvPr>
            <p:ph idx="12" type="sldNum"/>
          </p:nvPr>
        </p:nvSpPr>
        <p:spPr>
          <a:xfrm>
            <a:off x="6457956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spcFirstLastPara="1" rIns="53225" wrap="square" tIns="266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n con título" type="picTx">
  <p:cSld name="PICTURE_WITH_CAPTION_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53225" lIns="53225" spcFirstLastPara="1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  <a:defRPr b="0" i="0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109" name="Shape 109"/>
          <p:cNvSpPr/>
          <p:nvPr>
            <p:ph idx="2" type="pic"/>
          </p:nvPr>
        </p:nvSpPr>
        <p:spPr>
          <a:xfrm>
            <a:off x="3887394" y="740571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spcFirstLastPara="1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191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838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2573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676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0955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9337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352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29841" y="1543052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spcFirstLastPara="1" rIns="53225" wrap="square" tIns="53225"/>
          <a:lstStyle>
            <a:lvl1pPr indent="-2286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10" type="dt"/>
          </p:nvPr>
        </p:nvSpPr>
        <p:spPr>
          <a:xfrm>
            <a:off x="628651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2" name="Shape 112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3" name="Shape 113"/>
          <p:cNvSpPr txBox="1"/>
          <p:nvPr>
            <p:ph idx="12" type="sldNum"/>
          </p:nvPr>
        </p:nvSpPr>
        <p:spPr>
          <a:xfrm>
            <a:off x="6457956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spcFirstLastPara="1" rIns="53225" wrap="square" tIns="266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texto vertical" type="vertTx">
  <p:cSld name="VERTICAL_TEX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628651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 rot="5400000">
            <a:off x="2940308" y="-942430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spcFirstLastPara="1" rIns="53225" wrap="square" tIns="53225"/>
          <a:lstStyle>
            <a:lvl1pPr indent="-3937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655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655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655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655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655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655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10" type="dt"/>
          </p:nvPr>
        </p:nvSpPr>
        <p:spPr>
          <a:xfrm>
            <a:off x="628651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8" name="Shape 118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9" name="Shape 119"/>
          <p:cNvSpPr txBox="1"/>
          <p:nvPr>
            <p:ph idx="12" type="sldNum"/>
          </p:nvPr>
        </p:nvSpPr>
        <p:spPr>
          <a:xfrm>
            <a:off x="6457956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spcFirstLastPara="1" rIns="53225" wrap="square" tIns="266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vertical y texto" type="vertTitleAndTx">
  <p:cSld name="VERTICAL_TITLE_AND_VERTICAL_TEXT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 rot="5400000">
            <a:off x="5350058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 rot="5400000">
            <a:off x="1349631" y="-446906"/>
            <a:ext cx="4359000" cy="58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spcFirstLastPara="1" rIns="53225" wrap="square" tIns="53225"/>
          <a:lstStyle>
            <a:lvl1pPr indent="-3937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655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655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655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655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655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655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3" name="Shape 123"/>
          <p:cNvSpPr txBox="1"/>
          <p:nvPr>
            <p:ph idx="10" type="dt"/>
          </p:nvPr>
        </p:nvSpPr>
        <p:spPr>
          <a:xfrm>
            <a:off x="628651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4" name="Shape 124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5" name="Shape 125"/>
          <p:cNvSpPr txBox="1"/>
          <p:nvPr>
            <p:ph idx="12" type="sldNum"/>
          </p:nvPr>
        </p:nvSpPr>
        <p:spPr>
          <a:xfrm>
            <a:off x="6457956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spcFirstLastPara="1" rIns="53225" wrap="square" tIns="266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628651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28651" y="1369220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spcFirstLastPara="1" rIns="53225" wrap="square" tIns="53225"/>
          <a:lstStyle>
            <a:lvl1pPr indent="-3937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655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655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655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655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655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655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0" type="dt"/>
          </p:nvPr>
        </p:nvSpPr>
        <p:spPr>
          <a:xfrm>
            <a:off x="628651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6457956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spcFirstLastPara="1" rIns="53225" wrap="square" tIns="266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56" name="Shape 5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-1837" y="4714638"/>
            <a:ext cx="9147600" cy="4293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628651" y="273845"/>
            <a:ext cx="7886700" cy="994200"/>
          </a:xfrm>
          <a:prstGeom prst="rect">
            <a:avLst/>
          </a:prstGeom>
        </p:spPr>
        <p:txBody>
          <a:bodyPr anchorCtr="0" anchor="ctr" bIns="53225" lIns="53225" spcFirstLastPara="1" rIns="53225" wrap="square" tIns="532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Decision Trees</a:t>
            </a:r>
            <a:endParaRPr/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28651" y="1369220"/>
            <a:ext cx="7886700" cy="3263400"/>
          </a:xfrm>
          <a:prstGeom prst="rect">
            <a:avLst/>
          </a:prstGeom>
        </p:spPr>
        <p:txBody>
          <a:bodyPr anchorCtr="0" anchor="t" bIns="53225" lIns="53225" spcFirstLastPara="1" rIns="53225" wrap="square" tIns="53225">
            <a:noAutofit/>
          </a:bodyPr>
          <a:lstStyle/>
          <a:p>
            <a:pPr indent="-38100" lvl="0" marL="203200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s-419"/>
              <a:t>paquete: party</a:t>
            </a:r>
            <a:endParaRPr/>
          </a:p>
          <a:p>
            <a:pPr indent="-38100" lvl="0" marL="203200" rtl="0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" lvl="0" marL="203200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s-419"/>
              <a:t>controls = ctree_control(mincriterion = 0.0001)</a:t>
            </a:r>
            <a:endParaRPr/>
          </a:p>
          <a:p>
            <a:pPr indent="-38100" lvl="0" marL="203200" rtl="0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" lvl="0" marL="203200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s-419"/>
              <a:t>overfitting (sobrealimentación)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628651" y="273845"/>
            <a:ext cx="7886700" cy="994200"/>
          </a:xfrm>
          <a:prstGeom prst="rect">
            <a:avLst/>
          </a:prstGeom>
        </p:spPr>
        <p:txBody>
          <a:bodyPr anchorCtr="0" anchor="ctr" bIns="53225" lIns="53225" spcFirstLastPara="1" rIns="53225" wrap="square" tIns="532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Random Forests</a:t>
            </a:r>
            <a:endParaRPr/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28651" y="1369220"/>
            <a:ext cx="7886700" cy="3263400"/>
          </a:xfrm>
          <a:prstGeom prst="rect">
            <a:avLst/>
          </a:prstGeom>
        </p:spPr>
        <p:txBody>
          <a:bodyPr anchorCtr="0" anchor="t" bIns="53225" lIns="53225" spcFirstLastPara="1" rIns="53225" wrap="square" tIns="53225">
            <a:noAutofit/>
          </a:bodyPr>
          <a:lstStyle/>
          <a:p>
            <a:pPr indent="0" lvl="0" marL="0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s-419"/>
              <a:t>paquete: randomForest</a:t>
            </a:r>
            <a:endParaRPr/>
          </a:p>
          <a:p>
            <a:pPr indent="0" lvl="0" marL="0" rtl="0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266700" rtl="0">
              <a:spcBef>
                <a:spcPts val="900"/>
              </a:spcBef>
              <a:spcAft>
                <a:spcPts val="0"/>
              </a:spcAft>
              <a:buSzPts val="2600"/>
              <a:buChar char="•"/>
            </a:pPr>
            <a:r>
              <a:rPr lang="es-419"/>
              <a:t>Combinación de muchos ‘decision trees’ imperfectos</a:t>
            </a:r>
            <a:endParaRPr/>
          </a:p>
          <a:p>
            <a:pPr indent="-304800" lvl="0" marL="266700" rtl="0"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s-419"/>
              <a:t>Bagging para obtener random datos por cada </a:t>
            </a:r>
            <a:r>
              <a:rPr lang="es-419"/>
              <a:t>árbol</a:t>
            </a:r>
            <a:endParaRPr/>
          </a:p>
          <a:p>
            <a:pPr indent="-304800" lvl="0" marL="266700" rtl="0"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s-419"/>
              <a:t>Solo un parte de todos las variables por cada </a:t>
            </a:r>
            <a:r>
              <a:rPr lang="es-419"/>
              <a:t>árbol</a:t>
            </a:r>
            <a:endParaRPr/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ensemble</a:t>
            </a:r>
            <a:endParaRPr/>
          </a:p>
          <a:p>
            <a:pPr indent="0" lvl="0" marL="0" rtl="0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628651" y="273845"/>
            <a:ext cx="7886700" cy="994200"/>
          </a:xfrm>
          <a:prstGeom prst="rect">
            <a:avLst/>
          </a:prstGeom>
        </p:spPr>
        <p:txBody>
          <a:bodyPr anchorCtr="0" anchor="ctr" bIns="53225" lIns="53225" spcFirstLastPara="1" rIns="53225" wrap="square" tIns="532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es-419"/>
              <a:t>Random Forests</a:t>
            </a:r>
            <a:endParaRPr/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28651" y="1369220"/>
            <a:ext cx="7886700" cy="3263400"/>
          </a:xfrm>
          <a:prstGeom prst="rect">
            <a:avLst/>
          </a:prstGeom>
        </p:spPr>
        <p:txBody>
          <a:bodyPr anchorCtr="0" anchor="t" bIns="53225" lIns="53225" spcFirstLastPara="1" rIns="53225" wrap="square" tIns="53225">
            <a:noAutofit/>
          </a:bodyPr>
          <a:lstStyle/>
          <a:p>
            <a:pPr indent="0" lvl="0" marL="0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es-419"/>
              <a:t>No funciona con NA values</a:t>
            </a:r>
            <a:endParaRPr/>
          </a:p>
          <a:p>
            <a:pPr indent="0" lvl="0" marL="0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s-419"/>
              <a:t>“Black box”</a:t>
            </a:r>
            <a:endParaRPr/>
          </a:p>
          <a:p>
            <a:pPr indent="0" lvl="0" marL="0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es-419"/>
              <a:t>Necesita más datos</a:t>
            </a:r>
            <a:endParaRPr/>
          </a:p>
          <a:p>
            <a:pPr indent="0" lvl="0" marL="0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es-419"/>
              <a:t>Requiere una gran cantidad de potencia computacional -&gt; hay un límite en los niveles de un factor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BSGRUPO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