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1pPr>
    <a:lvl2pPr marL="2141538" indent="-16843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2pPr>
    <a:lvl3pPr marL="4283075" indent="-3368675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3pPr>
    <a:lvl4pPr marL="6426200" indent="-5054600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4pPr>
    <a:lvl5pPr marL="8567738" indent="-67389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00000"/>
    <a:srgbClr val="AD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7AA7E-5BFE-4CC9-A348-2BB9D9674B9C}" v="2519" dt="2018-09-10T20:33:4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67" autoAdjust="0"/>
  </p:normalViewPr>
  <p:slideViewPr>
    <p:cSldViewPr>
      <p:cViewPr>
        <p:scale>
          <a:sx n="33" d="100"/>
          <a:sy n="33" d="100"/>
        </p:scale>
        <p:origin x="3174" y="24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-Craig Borman" userId="c118df8d-1683-46ff-a0b2-15c82d2dd644" providerId="ADAL" clId="{8B87AA7E-5BFE-4CC9-A348-2BB9D9674B9C}"/>
    <pc:docChg chg="modSld">
      <pc:chgData name="John-Craig Borman" userId="c118df8d-1683-46ff-a0b2-15c82d2dd644" providerId="ADAL" clId="{8B87AA7E-5BFE-4CC9-A348-2BB9D9674B9C}" dt="2018-09-10T20:33:42.917" v="78"/>
      <pc:docMkLst>
        <pc:docMk/>
      </pc:docMkLst>
      <pc:sldChg chg="modSp">
        <pc:chgData name="John-Craig Borman" userId="c118df8d-1683-46ff-a0b2-15c82d2dd644" providerId="ADAL" clId="{8B87AA7E-5BFE-4CC9-A348-2BB9D9674B9C}" dt="2018-09-10T20:33:42.917" v="78"/>
        <pc:sldMkLst>
          <pc:docMk/>
          <pc:sldMk cId="0" sldId="256"/>
        </pc:sldMkLst>
        <pc:spChg chg="mod">
          <ac:chgData name="John-Craig Borman" userId="c118df8d-1683-46ff-a0b2-15c82d2dd644" providerId="ADAL" clId="{8B87AA7E-5BFE-4CC9-A348-2BB9D9674B9C}" dt="2018-09-10T20:32:12.040" v="25" actId="20577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John-Craig Borman" userId="c118df8d-1683-46ff-a0b2-15c82d2dd644" providerId="ADAL" clId="{8B87AA7E-5BFE-4CC9-A348-2BB9D9674B9C}" dt="2018-09-10T20:32:47.068" v="4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John-Craig Borman" userId="c118df8d-1683-46ff-a0b2-15c82d2dd644" providerId="ADAL" clId="{8B87AA7E-5BFE-4CC9-A348-2BB9D9674B9C}" dt="2018-09-10T20:33:42.917" v="78"/>
          <ac:spMkLst>
            <pc:docMk/>
            <pc:sldMk cId="0" sldId="256"/>
            <ac:spMk id="2053" creationId="{00000000-0000-0000-0000-000000000000}"/>
          </ac:spMkLst>
        </pc:spChg>
        <pc:spChg chg="mod">
          <ac:chgData name="John-Craig Borman" userId="c118df8d-1683-46ff-a0b2-15c82d2dd644" providerId="ADAL" clId="{8B87AA7E-5BFE-4CC9-A348-2BB9D9674B9C}" dt="2018-09-10T20:33:33.031" v="77" actId="20577"/>
          <ac:spMkLst>
            <pc:docMk/>
            <pc:sldMk cId="0" sldId="256"/>
            <ac:spMk id="2055" creationId="{00000000-0000-0000-0000-000000000000}"/>
          </ac:spMkLst>
        </pc:spChg>
      </pc:sldChg>
    </pc:docChg>
  </pc:docChgLst>
  <pc:docChgLst>
    <pc:chgData name="John-Craig E Borman" userId="c118df8d-1683-46ff-a0b2-15c82d2dd644" providerId="ADAL" clId="{8B87AA7E-5BFE-4CC9-A348-2BB9D9674B9C}"/>
    <pc:docChg chg="undo custSel modSld">
      <pc:chgData name="John-Craig E Borman" userId="c118df8d-1683-46ff-a0b2-15c82d2dd644" providerId="ADAL" clId="{8B87AA7E-5BFE-4CC9-A348-2BB9D9674B9C}" dt="2018-09-01T15:12:51.185" v="2438" actId="108"/>
      <pc:docMkLst>
        <pc:docMk/>
      </pc:docMkLst>
      <pc:sldChg chg="addSp delSp modSp">
        <pc:chgData name="John-Craig E Borman" userId="c118df8d-1683-46ff-a0b2-15c82d2dd644" providerId="ADAL" clId="{8B87AA7E-5BFE-4CC9-A348-2BB9D9674B9C}" dt="2018-09-01T15:12:51.185" v="2438" actId="108"/>
        <pc:sldMkLst>
          <pc:docMk/>
          <pc:sldMk cId="0" sldId="256"/>
        </pc:sldMkLst>
        <pc:spChg chg="mod">
          <ac:chgData name="John-Craig E Borman" userId="c118df8d-1683-46ff-a0b2-15c82d2dd644" providerId="ADAL" clId="{8B87AA7E-5BFE-4CC9-A348-2BB9D9674B9C}" dt="2018-08-31T18:34:18.928" v="520" actId="20577"/>
          <ac:spMkLst>
            <pc:docMk/>
            <pc:sldMk cId="0" sldId="256"/>
            <ac:spMk id="15" creationId="{765A7B18-B97B-4BAA-AA9F-6D5D7A2DCCA9}"/>
          </ac:spMkLst>
        </pc:spChg>
        <pc:spChg chg="mod">
          <ac:chgData name="John-Craig E Borman" userId="c118df8d-1683-46ff-a0b2-15c82d2dd644" providerId="ADAL" clId="{8B87AA7E-5BFE-4CC9-A348-2BB9D9674B9C}" dt="2018-09-01T15:12:51.185" v="2438" actId="108"/>
          <ac:spMkLst>
            <pc:docMk/>
            <pc:sldMk cId="0" sldId="256"/>
            <ac:spMk id="2053" creationId="{00000000-0000-0000-0000-000000000000}"/>
          </ac:spMkLst>
        </pc:spChg>
        <pc:spChg chg="mod">
          <ac:chgData name="John-Craig E Borman" userId="c118df8d-1683-46ff-a0b2-15c82d2dd644" providerId="ADAL" clId="{8B87AA7E-5BFE-4CC9-A348-2BB9D9674B9C}" dt="2018-08-31T18:57:29.346" v="1354" actId="20577"/>
          <ac:spMkLst>
            <pc:docMk/>
            <pc:sldMk cId="0" sldId="256"/>
            <ac:spMk id="2054" creationId="{00000000-0000-0000-0000-000000000000}"/>
          </ac:spMkLst>
        </pc:spChg>
        <pc:spChg chg="mod">
          <ac:chgData name="John-Craig E Borman" userId="c118df8d-1683-46ff-a0b2-15c82d2dd644" providerId="ADAL" clId="{8B87AA7E-5BFE-4CC9-A348-2BB9D9674B9C}" dt="2018-08-31T19:12:54.004" v="2436" actId="20577"/>
          <ac:spMkLst>
            <pc:docMk/>
            <pc:sldMk cId="0" sldId="256"/>
            <ac:spMk id="2055" creationId="{00000000-0000-0000-0000-000000000000}"/>
          </ac:spMkLst>
        </pc:spChg>
        <pc:picChg chg="mod">
          <ac:chgData name="John-Craig E Borman" userId="c118df8d-1683-46ff-a0b2-15c82d2dd644" providerId="ADAL" clId="{8B87AA7E-5BFE-4CC9-A348-2BB9D9674B9C}" dt="2018-08-31T18:58:06.121" v="1359" actId="1076"/>
          <ac:picMkLst>
            <pc:docMk/>
            <pc:sldMk cId="0" sldId="256"/>
            <ac:picMk id="2" creationId="{EC397329-BF4A-4D7A-A46F-D3A0A55EA9FA}"/>
          </ac:picMkLst>
        </pc:picChg>
        <pc:picChg chg="del mod">
          <ac:chgData name="John-Craig E Borman" userId="c118df8d-1683-46ff-a0b2-15c82d2dd644" providerId="ADAL" clId="{8B87AA7E-5BFE-4CC9-A348-2BB9D9674B9C}" dt="2018-08-31T18:52:52.179" v="1172" actId="478"/>
          <ac:picMkLst>
            <pc:docMk/>
            <pc:sldMk cId="0" sldId="256"/>
            <ac:picMk id="3" creationId="{706C34AB-06FA-4488-A148-CD42C3A93341}"/>
          </ac:picMkLst>
        </pc:picChg>
        <pc:picChg chg="mod modCrop">
          <ac:chgData name="John-Craig E Borman" userId="c118df8d-1683-46ff-a0b2-15c82d2dd644" providerId="ADAL" clId="{8B87AA7E-5BFE-4CC9-A348-2BB9D9674B9C}" dt="2018-08-31T18:58:12.451" v="1360" actId="1076"/>
          <ac:picMkLst>
            <pc:docMk/>
            <pc:sldMk cId="0" sldId="256"/>
            <ac:picMk id="4" creationId="{3F63EA69-483B-4634-BB1E-1E0206CDC294}"/>
          </ac:picMkLst>
        </pc:picChg>
        <pc:picChg chg="add del mod modCrop">
          <ac:chgData name="John-Craig E Borman" userId="c118df8d-1683-46ff-a0b2-15c82d2dd644" providerId="ADAL" clId="{8B87AA7E-5BFE-4CC9-A348-2BB9D9674B9C}" dt="2018-08-31T04:23:21.417" v="8" actId="478"/>
          <ac:picMkLst>
            <pc:docMk/>
            <pc:sldMk cId="0" sldId="256"/>
            <ac:picMk id="7" creationId="{DAD78E60-77A4-419A-AA8B-E5CBC2346AC2}"/>
          </ac:picMkLst>
        </pc:picChg>
        <pc:picChg chg="add mod modCrop">
          <ac:chgData name="John-Craig E Borman" userId="c118df8d-1683-46ff-a0b2-15c82d2dd644" providerId="ADAL" clId="{8B87AA7E-5BFE-4CC9-A348-2BB9D9674B9C}" dt="2018-08-31T19:06:57.989" v="2254" actId="1076"/>
          <ac:picMkLst>
            <pc:docMk/>
            <pc:sldMk cId="0" sldId="256"/>
            <ac:picMk id="11" creationId="{B655C1EC-215F-4371-95AB-A1256D86C55A}"/>
          </ac:picMkLst>
        </pc:picChg>
        <pc:picChg chg="add del mod">
          <ac:chgData name="John-Craig E Borman" userId="c118df8d-1683-46ff-a0b2-15c82d2dd644" providerId="ADAL" clId="{8B87AA7E-5BFE-4CC9-A348-2BB9D9674B9C}" dt="2018-08-31T18:39:45.293" v="962" actId="478"/>
          <ac:picMkLst>
            <pc:docMk/>
            <pc:sldMk cId="0" sldId="256"/>
            <ac:picMk id="12" creationId="{FA9BDFF2-3F71-4B38-AA7A-CEA3F67D0A19}"/>
          </ac:picMkLst>
        </pc:picChg>
        <pc:picChg chg="add mod">
          <ac:chgData name="John-Craig E Borman" userId="c118df8d-1683-46ff-a0b2-15c82d2dd644" providerId="ADAL" clId="{8B87AA7E-5BFE-4CC9-A348-2BB9D9674B9C}" dt="2018-08-31T19:06:47.915" v="2252" actId="1076"/>
          <ac:picMkLst>
            <pc:docMk/>
            <pc:sldMk cId="0" sldId="256"/>
            <ac:picMk id="14" creationId="{CA7FC95E-CCD7-4665-B139-E8AAB4044E6A}"/>
          </ac:picMkLst>
        </pc:picChg>
        <pc:picChg chg="add mod">
          <ac:chgData name="John-Craig E Borman" userId="c118df8d-1683-46ff-a0b2-15c82d2dd644" providerId="ADAL" clId="{8B87AA7E-5BFE-4CC9-A348-2BB9D9674B9C}" dt="2018-08-31T18:57:41.928" v="1357" actId="1076"/>
          <ac:picMkLst>
            <pc:docMk/>
            <pc:sldMk cId="0" sldId="256"/>
            <ac:picMk id="16" creationId="{3863CCEF-DC6C-49EC-B8BC-A7927A95D7BD}"/>
          </ac:picMkLst>
        </pc:picChg>
        <pc:picChg chg="add mod">
          <ac:chgData name="John-Craig E Borman" userId="c118df8d-1683-46ff-a0b2-15c82d2dd644" providerId="ADAL" clId="{8B87AA7E-5BFE-4CC9-A348-2BB9D9674B9C}" dt="2018-08-31T18:56:55.470" v="1272" actId="1076"/>
          <ac:picMkLst>
            <pc:docMk/>
            <pc:sldMk cId="0" sldId="256"/>
            <ac:picMk id="18" creationId="{0DD3F40B-DBFB-4E5C-A408-62DFEA53C678}"/>
          </ac:picMkLst>
        </pc:picChg>
        <pc:picChg chg="add mod">
          <ac:chgData name="John-Craig E Borman" userId="c118df8d-1683-46ff-a0b2-15c82d2dd644" providerId="ADAL" clId="{8B87AA7E-5BFE-4CC9-A348-2BB9D9674B9C}" dt="2018-08-31T18:57:01.737" v="1273" actId="1076"/>
          <ac:picMkLst>
            <pc:docMk/>
            <pc:sldMk cId="0" sldId="256"/>
            <ac:picMk id="19" creationId="{5E520303-00CE-42D2-A6DD-DE81E5C380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BE2B3-A751-4393-9C72-57D9CA334BB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5213" y="1143000"/>
            <a:ext cx="218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1A687-C1FA-4A10-B188-6B391B43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1A687-C1FA-4A10-B188-6B391B43D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5"/>
            <a:ext cx="2642616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1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6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6431E-BCEC-43DD-BCC4-BAEA1E48BFA0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5E596-16C1-443E-8622-B1C325726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31808-EE58-445E-BC0B-4E07F55C9E78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77EA3-746F-4803-BF91-071817AD2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8"/>
            <a:ext cx="699516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8"/>
            <a:ext cx="2046732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88B5-3E0C-481D-856B-8135D22BC790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AEAAC-ABCB-4B78-A283-727EB805D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6B888-3922-4B52-BAC9-B00B9CD06FA5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62BDF-C3B1-4B29-9DD1-ED339C2E8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5" y="28204163"/>
            <a:ext cx="26426160" cy="8717280"/>
          </a:xfrm>
        </p:spPr>
        <p:txBody>
          <a:bodyPr anchor="t"/>
          <a:lstStyle>
            <a:lvl1pPr algn="l">
              <a:defRPr sz="18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5" y="18602968"/>
            <a:ext cx="26426160" cy="9601197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42114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4227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634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56845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710569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85268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994797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713691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FA93C-4366-4F35-8949-1B919614D6CD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1885A-6416-4EA6-8E1B-308C47124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84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84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EE08-DFD9-4E96-A142-F3A049934537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F5B4A-B4FB-4A8F-8F30-A5972558E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4"/>
            <a:ext cx="13736639" cy="4094478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114" indent="0">
              <a:buNone/>
              <a:defRPr sz="9300" b="1"/>
            </a:lvl2pPr>
            <a:lvl3pPr marL="4284227" indent="0">
              <a:buNone/>
              <a:defRPr sz="8400" b="1"/>
            </a:lvl3pPr>
            <a:lvl4pPr marL="6426342" indent="0">
              <a:buNone/>
              <a:defRPr sz="7500" b="1"/>
            </a:lvl4pPr>
            <a:lvl5pPr marL="8568455" indent="0">
              <a:buNone/>
              <a:defRPr sz="7500" b="1"/>
            </a:lvl5pPr>
            <a:lvl6pPr marL="10710569" indent="0">
              <a:buNone/>
              <a:defRPr sz="7500" b="1"/>
            </a:lvl6pPr>
            <a:lvl7pPr marL="12852682" indent="0">
              <a:buNone/>
              <a:defRPr sz="7500" b="1"/>
            </a:lvl7pPr>
            <a:lvl8pPr marL="14994797" indent="0">
              <a:buNone/>
              <a:defRPr sz="7500" b="1"/>
            </a:lvl8pPr>
            <a:lvl9pPr marL="17136910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2"/>
            <a:ext cx="13736639" cy="25288242"/>
          </a:xfrm>
        </p:spPr>
        <p:txBody>
          <a:bodyPr/>
          <a:lstStyle>
            <a:lvl1pPr>
              <a:defRPr sz="11200"/>
            </a:lvl1pPr>
            <a:lvl2pPr>
              <a:defRPr sz="93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7" y="9824724"/>
            <a:ext cx="13742036" cy="4094478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114" indent="0">
              <a:buNone/>
              <a:defRPr sz="9300" b="1"/>
            </a:lvl2pPr>
            <a:lvl3pPr marL="4284227" indent="0">
              <a:buNone/>
              <a:defRPr sz="8400" b="1"/>
            </a:lvl3pPr>
            <a:lvl4pPr marL="6426342" indent="0">
              <a:buNone/>
              <a:defRPr sz="7500" b="1"/>
            </a:lvl4pPr>
            <a:lvl5pPr marL="8568455" indent="0">
              <a:buNone/>
              <a:defRPr sz="7500" b="1"/>
            </a:lvl5pPr>
            <a:lvl6pPr marL="10710569" indent="0">
              <a:buNone/>
              <a:defRPr sz="7500" b="1"/>
            </a:lvl6pPr>
            <a:lvl7pPr marL="12852682" indent="0">
              <a:buNone/>
              <a:defRPr sz="7500" b="1"/>
            </a:lvl7pPr>
            <a:lvl8pPr marL="14994797" indent="0">
              <a:buNone/>
              <a:defRPr sz="7500" b="1"/>
            </a:lvl8pPr>
            <a:lvl9pPr marL="17136910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7" y="13919202"/>
            <a:ext cx="13742036" cy="25288242"/>
          </a:xfrm>
        </p:spPr>
        <p:txBody>
          <a:bodyPr/>
          <a:lstStyle>
            <a:lvl1pPr>
              <a:defRPr sz="11200"/>
            </a:lvl1pPr>
            <a:lvl2pPr>
              <a:defRPr sz="93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93BA-B882-4A56-A49D-426CE87C6B9D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2E87-61EB-4845-AB02-2B5CFED78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89587-DF7D-4C62-885E-C6F9BE6B390A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7C213-1E53-4B37-AFDE-EB00DBF46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202FF-1439-4380-B9F4-9EB37AF06E38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94CE3-5897-404E-83F3-C84064D0C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1747520"/>
            <a:ext cx="10228265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1" y="1747525"/>
            <a:ext cx="17379950" cy="37459923"/>
          </a:xfrm>
        </p:spPr>
        <p:txBody>
          <a:bodyPr/>
          <a:lstStyle>
            <a:lvl1pPr>
              <a:defRPr sz="14900"/>
            </a:lvl1pPr>
            <a:lvl2pPr>
              <a:defRPr sz="13100"/>
            </a:lvl2pPr>
            <a:lvl3pPr>
              <a:defRPr sz="112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2" y="9184645"/>
            <a:ext cx="10228265" cy="30022803"/>
          </a:xfrm>
        </p:spPr>
        <p:txBody>
          <a:bodyPr/>
          <a:lstStyle>
            <a:lvl1pPr marL="0" indent="0">
              <a:buNone/>
              <a:defRPr sz="6500"/>
            </a:lvl1pPr>
            <a:lvl2pPr marL="2142114" indent="0">
              <a:buNone/>
              <a:defRPr sz="5600"/>
            </a:lvl2pPr>
            <a:lvl3pPr marL="4284227" indent="0">
              <a:buNone/>
              <a:defRPr sz="4700"/>
            </a:lvl3pPr>
            <a:lvl4pPr marL="6426342" indent="0">
              <a:buNone/>
              <a:defRPr sz="4300"/>
            </a:lvl4pPr>
            <a:lvl5pPr marL="8568455" indent="0">
              <a:buNone/>
              <a:defRPr sz="4300"/>
            </a:lvl5pPr>
            <a:lvl6pPr marL="10710569" indent="0">
              <a:buNone/>
              <a:defRPr sz="4300"/>
            </a:lvl6pPr>
            <a:lvl7pPr marL="12852682" indent="0">
              <a:buNone/>
              <a:defRPr sz="4300"/>
            </a:lvl7pPr>
            <a:lvl8pPr marL="14994797" indent="0">
              <a:buNone/>
              <a:defRPr sz="4300"/>
            </a:lvl8pPr>
            <a:lvl9pPr marL="1713691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D0EA4-8E06-4DFA-A256-962A778B3B72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01D33-170D-4AC5-AA97-CE0D430C7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1"/>
            <a:ext cx="18653760" cy="3627123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4900"/>
            </a:lvl1pPr>
            <a:lvl2pPr marL="2142114" indent="0">
              <a:buNone/>
              <a:defRPr sz="13100"/>
            </a:lvl2pPr>
            <a:lvl3pPr marL="4284227" indent="0">
              <a:buNone/>
              <a:defRPr sz="11200"/>
            </a:lvl3pPr>
            <a:lvl4pPr marL="6426342" indent="0">
              <a:buNone/>
              <a:defRPr sz="9300"/>
            </a:lvl4pPr>
            <a:lvl5pPr marL="8568455" indent="0">
              <a:buNone/>
              <a:defRPr sz="9300"/>
            </a:lvl5pPr>
            <a:lvl6pPr marL="10710569" indent="0">
              <a:buNone/>
              <a:defRPr sz="9300"/>
            </a:lvl6pPr>
            <a:lvl7pPr marL="12852682" indent="0">
              <a:buNone/>
              <a:defRPr sz="9300"/>
            </a:lvl7pPr>
            <a:lvl8pPr marL="14994797" indent="0">
              <a:buNone/>
              <a:defRPr sz="9300"/>
            </a:lvl8pPr>
            <a:lvl9pPr marL="17136910" indent="0">
              <a:buNone/>
              <a:defRPr sz="93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4"/>
            <a:ext cx="18653760" cy="5151117"/>
          </a:xfrm>
        </p:spPr>
        <p:txBody>
          <a:bodyPr/>
          <a:lstStyle>
            <a:lvl1pPr marL="0" indent="0">
              <a:buNone/>
              <a:defRPr sz="6500"/>
            </a:lvl1pPr>
            <a:lvl2pPr marL="2142114" indent="0">
              <a:buNone/>
              <a:defRPr sz="5600"/>
            </a:lvl2pPr>
            <a:lvl3pPr marL="4284227" indent="0">
              <a:buNone/>
              <a:defRPr sz="4700"/>
            </a:lvl3pPr>
            <a:lvl4pPr marL="6426342" indent="0">
              <a:buNone/>
              <a:defRPr sz="4300"/>
            </a:lvl4pPr>
            <a:lvl5pPr marL="8568455" indent="0">
              <a:buNone/>
              <a:defRPr sz="4300"/>
            </a:lvl5pPr>
            <a:lvl6pPr marL="10710569" indent="0">
              <a:buNone/>
              <a:defRPr sz="4300"/>
            </a:lvl6pPr>
            <a:lvl7pPr marL="12852682" indent="0">
              <a:buNone/>
              <a:defRPr sz="4300"/>
            </a:lvl7pPr>
            <a:lvl8pPr marL="14994797" indent="0">
              <a:buNone/>
              <a:defRPr sz="4300"/>
            </a:lvl8pPr>
            <a:lvl9pPr marL="1713691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45A5F-184D-4BBE-873D-E264D661350E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5934A-5B12-486B-848E-7606D1D1B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422" tIns="214211" rIns="428422" bIns="2142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422" tIns="214211" rIns="428422" bIns="214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lIns="428422" tIns="214211" rIns="428422" bIns="214211" rtlCol="0" anchor="ctr"/>
          <a:lstStyle>
            <a:lvl1pPr algn="l" defTabSz="4284227" fontAlgn="auto">
              <a:spcBef>
                <a:spcPts val="0"/>
              </a:spcBef>
              <a:spcAft>
                <a:spcPts val="0"/>
              </a:spcAft>
              <a:defRPr sz="5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6F8985-B0D9-441C-BBE6-E5398DC85026}" type="datetimeFigureOut">
              <a:rPr lang="en-US"/>
              <a:pPr>
                <a:defRPr/>
              </a:pPr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lIns="428422" tIns="214211" rIns="428422" bIns="214211" rtlCol="0" anchor="ctr"/>
          <a:lstStyle>
            <a:lvl1pPr algn="ctr" defTabSz="4284227" fontAlgn="auto">
              <a:spcBef>
                <a:spcPts val="0"/>
              </a:spcBef>
              <a:spcAft>
                <a:spcPts val="0"/>
              </a:spcAft>
              <a:defRPr sz="5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lIns="428422" tIns="214211" rIns="428422" bIns="214211" rtlCol="0" anchor="ctr"/>
          <a:lstStyle>
            <a:lvl1pPr algn="r" defTabSz="4284227" fontAlgn="auto">
              <a:spcBef>
                <a:spcPts val="0"/>
              </a:spcBef>
              <a:spcAft>
                <a:spcPts val="0"/>
              </a:spcAft>
              <a:defRPr sz="5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149A91-D09F-4D29-A387-4E261FA15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3075" rtl="0" eaLnBrk="1" fontAlgn="base" hangingPunct="1">
        <a:spcBef>
          <a:spcPct val="0"/>
        </a:spcBef>
        <a:spcAft>
          <a:spcPct val="0"/>
        </a:spcAft>
        <a:defRPr sz="2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2pPr>
      <a:lvl3pPr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3pPr>
      <a:lvl4pPr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4pPr>
      <a:lvl5pPr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5pPr>
      <a:lvl6pPr marL="457200"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6pPr>
      <a:lvl7pPr marL="914400"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7pPr>
      <a:lvl8pPr marL="1371600"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8pPr>
      <a:lvl9pPr marL="1828800"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9pPr>
    </p:titleStyle>
    <p:bodyStyle>
      <a:lvl1pPr marL="1606550" indent="-1606550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900" kern="1200">
          <a:solidFill>
            <a:schemeClr val="tx1"/>
          </a:solidFill>
          <a:latin typeface="+mn-lt"/>
          <a:ea typeface="+mn-ea"/>
          <a:cs typeface="+mn-cs"/>
        </a:defRPr>
      </a:lvl1pPr>
      <a:lvl2pPr marL="3479800" indent="-1338263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100" kern="1200">
          <a:solidFill>
            <a:schemeClr val="tx1"/>
          </a:solidFill>
          <a:latin typeface="+mn-lt"/>
          <a:ea typeface="+mn-ea"/>
          <a:cs typeface="+mn-cs"/>
        </a:defRPr>
      </a:lvl2pPr>
      <a:lvl3pPr marL="5354638" indent="-1069975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96175" indent="-1069975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639300" indent="-1069975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81625" indent="-1071057" algn="l" defTabSz="4284227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740" indent="-1071057" algn="l" defTabSz="4284227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5853" indent="-1071057" algn="l" defTabSz="4284227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7967" indent="-1071057" algn="l" defTabSz="4284227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2114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4227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6342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8455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10569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2682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4797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6910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6"/>
          <p:cNvGrpSpPr>
            <a:grpSpLocks/>
          </p:cNvGrpSpPr>
          <p:nvPr/>
        </p:nvGrpSpPr>
        <p:grpSpPr bwMode="auto">
          <a:xfrm>
            <a:off x="0" y="0"/>
            <a:ext cx="31089600" cy="43891200"/>
            <a:chOff x="0" y="0"/>
            <a:chExt cx="31089600" cy="438912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2631" y="5494337"/>
              <a:ext cx="29624338" cy="377190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51" name="Title 10"/>
          <p:cNvSpPr>
            <a:spLocks noGrp="1"/>
          </p:cNvSpPr>
          <p:nvPr>
            <p:ph type="title"/>
          </p:nvPr>
        </p:nvSpPr>
        <p:spPr>
          <a:xfrm>
            <a:off x="1295400" y="914400"/>
            <a:ext cx="21869400" cy="3768725"/>
          </a:xfrm>
        </p:spPr>
        <p:txBody>
          <a:bodyPr/>
          <a:lstStyle/>
          <a:p>
            <a:pPr eaLnBrk="1" hangingPunct="1"/>
            <a:r>
              <a:rPr lang="en-US" sz="9900" dirty="0"/>
              <a:t>Optimal Portfolio Rebalancing using Reinforcement Learning</a:t>
            </a:r>
            <a:br>
              <a:rPr lang="en-US" sz="11900" dirty="0"/>
            </a:br>
            <a:r>
              <a:rPr lang="en-US" sz="7600" dirty="0"/>
              <a:t>John-Craig Borman, Professor </a:t>
            </a:r>
            <a:r>
              <a:rPr lang="en-US" sz="7600" dirty="0" err="1"/>
              <a:t>Somayeh</a:t>
            </a:r>
            <a:r>
              <a:rPr lang="en-US" sz="7600" dirty="0"/>
              <a:t> </a:t>
            </a:r>
            <a:r>
              <a:rPr lang="en-US" sz="7600" dirty="0" err="1"/>
              <a:t>Moazeni</a:t>
            </a:r>
            <a:endParaRPr lang="en-US" dirty="0"/>
          </a:p>
        </p:txBody>
      </p:sp>
      <p:sp>
        <p:nvSpPr>
          <p:cNvPr id="2052" name="Content Placeholder 12"/>
          <p:cNvSpPr txBox="1">
            <a:spLocks/>
          </p:cNvSpPr>
          <p:nvPr/>
        </p:nvSpPr>
        <p:spPr bwMode="auto">
          <a:xfrm>
            <a:off x="1508125" y="6096000"/>
            <a:ext cx="13731875" cy="11353800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</p:spPr>
        <p:txBody>
          <a:bodyPr lIns="428422" tIns="214211" rIns="428422" bIns="214211"/>
          <a:lstStyle/>
          <a:p>
            <a:pPr marL="1606550" indent="-1606550" algn="ctr">
              <a:spcBef>
                <a:spcPct val="20000"/>
              </a:spcBef>
            </a:pPr>
            <a:r>
              <a:rPr lang="en-US" sz="6600" b="1" dirty="0">
                <a:latin typeface="Calibri" pitchFamily="34" charset="0"/>
              </a:rPr>
              <a:t>The Portfolio Rebalancing Problem</a:t>
            </a:r>
          </a:p>
          <a:p>
            <a:pPr marL="1606550" indent="-16065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itchFamily="34" charset="0"/>
              </a:rPr>
              <a:t>Portfolios, like their underlying assets, have risk and return characteristics that naturally evolve over time with the market</a:t>
            </a:r>
          </a:p>
          <a:p>
            <a:pPr marL="1606550" indent="-16065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itchFamily="34" charset="0"/>
              </a:rPr>
              <a:t>Rebalancing helps investors successfully navigate a portfolio across market regimes given a particular risk/return based objective</a:t>
            </a:r>
          </a:p>
          <a:p>
            <a:pPr marL="1606550" indent="-16065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itchFamily="34" charset="0"/>
              </a:rPr>
              <a:t>The objective of the portfolio rebalancing problem is to make a decision at each point in time to rebalance or not while minimizing costs sustained by the portfolio</a:t>
            </a:r>
          </a:p>
          <a:p>
            <a:pPr marL="1606550" indent="-16065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itchFamily="34" charset="0"/>
              </a:rPr>
              <a:t>Reinforcement learning provides the ideal modelling and optimal solution framework to a problem commonly solved by heuristics in the investment management industry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86125" y="6096000"/>
                <a:ext cx="13731875" cy="17678400"/>
              </a:xfrm>
              <a:ln>
                <a:solidFill>
                  <a:srgbClr val="ADAFAA"/>
                </a:solidFill>
              </a:ln>
            </p:spPr>
            <p:txBody>
              <a:bodyPr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en-US" sz="6600" b="1" dirty="0">
                    <a:latin typeface="Calibri" pitchFamily="34" charset="0"/>
                  </a:rPr>
                  <a:t>Computational Results </a:t>
                </a:r>
              </a:p>
              <a:p>
                <a:r>
                  <a:rPr lang="en-US" sz="4000" dirty="0"/>
                  <a:t>Q-Learning can deal with the cures of dimensionality as the number of assets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4000" dirty="0"/>
                  <a:t> grows</a:t>
                </a:r>
              </a:p>
              <a:p>
                <a:r>
                  <a:rPr lang="en-US" sz="4000" dirty="0"/>
                  <a:t>Actions: Rebalancing Decisions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4000" dirty="0"/>
                  <a:t>)</a:t>
                </a:r>
              </a:p>
              <a:p>
                <a:r>
                  <a:rPr lang="en-US" sz="4000" dirty="0"/>
                  <a:t>State Variable: Portfolio Allocation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4000" dirty="0"/>
                  <a:t>)</a:t>
                </a:r>
              </a:p>
              <a:p>
                <a:r>
                  <a:rPr lang="en-US" sz="4000" dirty="0"/>
                  <a:t>Stage Cost: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dirty="0"/>
                  <a:t> - Transaction Costs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– Tracking Error</a:t>
                </a:r>
              </a:p>
            </p:txBody>
          </p:sp>
        </mc:Choice>
        <mc:Fallback>
          <p:sp>
            <p:nvSpPr>
              <p:cNvPr id="205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86125" y="6096000"/>
                <a:ext cx="13731875" cy="17678400"/>
              </a:xfrm>
              <a:blipFill>
                <a:blip r:embed="rId3"/>
                <a:stretch>
                  <a:fillRect t="-207"/>
                </a:stretch>
              </a:blipFill>
              <a:ln>
                <a:solidFill>
                  <a:srgbClr val="ADAFA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ontent Placeholder 12"/>
              <p:cNvSpPr txBox="1">
                <a:spLocks/>
              </p:cNvSpPr>
              <p:nvPr/>
            </p:nvSpPr>
            <p:spPr bwMode="auto">
              <a:xfrm>
                <a:off x="1508124" y="17690611"/>
                <a:ext cx="13731875" cy="8780260"/>
              </a:xfrm>
              <a:prstGeom prst="rect">
                <a:avLst/>
              </a:prstGeom>
              <a:noFill/>
              <a:ln w="9525">
                <a:solidFill>
                  <a:srgbClr val="ADAFAA"/>
                </a:solidFill>
                <a:miter lim="800000"/>
                <a:headEnd/>
                <a:tailEnd/>
              </a:ln>
            </p:spPr>
            <p:txBody>
              <a:bodyPr lIns="428422" tIns="214211" rIns="428422" bIns="214211"/>
              <a:lstStyle/>
              <a:p>
                <a:pPr algn="ctr">
                  <a:spcBef>
                    <a:spcPct val="20000"/>
                  </a:spcBef>
                </a:pPr>
                <a:r>
                  <a:rPr lang="en-US" sz="6600" b="1" dirty="0">
                    <a:latin typeface="Calibri" pitchFamily="34" charset="0"/>
                  </a:rPr>
                  <a:t>The Model</a:t>
                </a:r>
              </a:p>
              <a:p>
                <a:pPr marL="571500" indent="-5715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4400" dirty="0">
                    <a:latin typeface="Calibri" pitchFamily="34" charset="0"/>
                  </a:rPr>
                  <a:t>Given a portfolio of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4400" dirty="0">
                    <a:latin typeface="Calibri" pitchFamily="34" charset="0"/>
                  </a:rPr>
                  <a:t> assets with portfolio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 dirty="0">
                    <a:latin typeface="Calibri" pitchFamily="34" charset="0"/>
                  </a:rPr>
                  <a:t>, our goal is to maintain a portfolio that tracks the target portfolio as closely as possible while minimizing transaction costs</a:t>
                </a:r>
              </a:p>
              <a:p>
                <a:pPr marL="571500" indent="-5715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4400" dirty="0">
                    <a:latin typeface="Calibri" pitchFamily="34" charset="0"/>
                  </a:rPr>
                  <a:t>The portfolio can be rebalanced every month</a:t>
                </a:r>
              </a:p>
              <a:p>
                <a:pPr marL="571500" indent="-5715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4400" dirty="0">
                    <a:latin typeface="Calibri" pitchFamily="34" charset="0"/>
                  </a:rPr>
                  <a:t>Normal returns are assumed: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=(1+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>
                    <a:latin typeface="Calibri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400" dirty="0">
                  <a:latin typeface="Calibri" pitchFamily="34" charset="0"/>
                </a:endParaRPr>
              </a:p>
              <a:p>
                <a:pPr marL="571500" indent="-5715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4400" dirty="0">
                    <a:latin typeface="Calibri" pitchFamily="34" charset="0"/>
                  </a:rPr>
                  <a:t>The objective to be minimized is the sum of (</a:t>
                </a:r>
                <a:r>
                  <a:rPr lang="en-US" sz="4400" dirty="0" err="1">
                    <a:latin typeface="Calibri" pitchFamily="34" charset="0"/>
                  </a:rPr>
                  <a:t>i</a:t>
                </a:r>
                <a:r>
                  <a:rPr lang="en-US" sz="4400" dirty="0">
                    <a:latin typeface="Calibri" pitchFamily="34" charset="0"/>
                  </a:rPr>
                  <a:t>) tracking error, (ii) transaction costs, (iii) expected future costs</a:t>
                </a:r>
              </a:p>
            </p:txBody>
          </p:sp>
        </mc:Choice>
        <mc:Fallback xmlns="">
          <p:sp>
            <p:nvSpPr>
              <p:cNvPr id="2054" name="Content Placeholder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124" y="17690611"/>
                <a:ext cx="13731875" cy="8780260"/>
              </a:xfrm>
              <a:prstGeom prst="rect">
                <a:avLst/>
              </a:prstGeom>
              <a:blipFill>
                <a:blip r:embed="rId4"/>
                <a:stretch>
                  <a:fillRect t="-416" b="-1734"/>
                </a:stretch>
              </a:blipFill>
              <a:ln w="9525">
                <a:solidFill>
                  <a:srgbClr val="ADAFAA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5" name="Content Placeholder 12"/>
          <p:cNvSpPr txBox="1">
            <a:spLocks/>
          </p:cNvSpPr>
          <p:nvPr/>
        </p:nvSpPr>
        <p:spPr bwMode="auto">
          <a:xfrm>
            <a:off x="16030573" y="24376063"/>
            <a:ext cx="13731875" cy="7932737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</p:spPr>
        <p:txBody>
          <a:bodyPr lIns="428422" tIns="214211" rIns="428422" bIns="214211"/>
          <a:lstStyle/>
          <a:p>
            <a:pPr marL="1606550" indent="-1606550" algn="ctr">
              <a:spcBef>
                <a:spcPct val="20000"/>
              </a:spcBef>
            </a:pPr>
            <a:r>
              <a:rPr lang="en-US" sz="6600" b="1" dirty="0">
                <a:latin typeface="Calibri" pitchFamily="34" charset="0"/>
              </a:rPr>
              <a:t>Conclusion</a:t>
            </a:r>
          </a:p>
          <a:p>
            <a:pPr marL="571500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itchFamily="34" charset="0"/>
              </a:rPr>
              <a:t>Reinforcement learning provides an objective </a:t>
            </a:r>
            <a:r>
              <a:rPr lang="en-US" sz="4400" i="1" dirty="0">
                <a:latin typeface="Calibri" pitchFamily="34" charset="0"/>
              </a:rPr>
              <a:t>optimal</a:t>
            </a:r>
            <a:r>
              <a:rPr lang="en-US" sz="4400" dirty="0">
                <a:latin typeface="Calibri" pitchFamily="34" charset="0"/>
              </a:rPr>
              <a:t> decision as a solution while heuristic methods provide ad-hoc sub-optimal decisions</a:t>
            </a:r>
          </a:p>
          <a:p>
            <a:pPr marL="571500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itchFamily="34" charset="0"/>
              </a:rPr>
              <a:t>The solution model can be flexibly adapted to meet an investor’s unique constraints</a:t>
            </a:r>
          </a:p>
          <a:p>
            <a:pPr marL="571500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itchFamily="34" charset="0"/>
              </a:rPr>
              <a:t>Future research should look to implement the reinforcement learning model with alternative assumptions to the normal multiplicative dynamic model as well as higher dimensional portfolios</a:t>
            </a:r>
          </a:p>
          <a:p>
            <a:pPr marL="571500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Calibri" pitchFamily="34" charset="0"/>
            </a:endParaRPr>
          </a:p>
          <a:p>
            <a:pPr marL="571500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Calibri" pitchFamily="34" charset="0"/>
            </a:endParaRPr>
          </a:p>
          <a:p>
            <a:pPr marL="571500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Calibri" pitchFamily="34" charset="0"/>
            </a:endParaRPr>
          </a:p>
        </p:txBody>
      </p:sp>
      <p:sp>
        <p:nvSpPr>
          <p:cNvPr id="2057" name="Text Box 13"/>
          <p:cNvSpPr txBox="1">
            <a:spLocks noChangeArrowheads="1"/>
          </p:cNvSpPr>
          <p:nvPr/>
        </p:nvSpPr>
        <p:spPr bwMode="auto">
          <a:xfrm>
            <a:off x="23774400" y="3505200"/>
            <a:ext cx="624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>
                <a:solidFill>
                  <a:srgbClr val="ADAFAA"/>
                </a:solidFill>
              </a:rPr>
              <a:t>Pinnacle Scholars Summer Research </a:t>
            </a:r>
            <a:r>
              <a:rPr lang="en-US" sz="3200">
                <a:solidFill>
                  <a:srgbClr val="ADAFAA"/>
                </a:solidFill>
              </a:rPr>
              <a:t>Program 2018</a:t>
            </a:r>
            <a:endParaRPr lang="en-US" sz="3200" dirty="0">
              <a:solidFill>
                <a:srgbClr val="ADAFAA"/>
              </a:solidFill>
            </a:endParaRPr>
          </a:p>
        </p:txBody>
      </p:sp>
      <p:sp>
        <p:nvSpPr>
          <p:cNvPr id="2058" name="Line 15"/>
          <p:cNvSpPr>
            <a:spLocks noChangeShapeType="1"/>
          </p:cNvSpPr>
          <p:nvPr/>
        </p:nvSpPr>
        <p:spPr bwMode="auto">
          <a:xfrm>
            <a:off x="23545800" y="762000"/>
            <a:ext cx="0" cy="4114800"/>
          </a:xfrm>
          <a:prstGeom prst="line">
            <a:avLst/>
          </a:prstGeom>
          <a:noFill/>
          <a:ln w="63500">
            <a:solidFill>
              <a:srgbClr val="ADAFAA"/>
            </a:solidFill>
            <a:round/>
            <a:headEnd/>
            <a:tailEnd/>
          </a:ln>
        </p:spPr>
        <p:txBody>
          <a:bodyPr lIns="94906" tIns="47453" rIns="94906" bIns="47453" anchor="ctr"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03000" y="1070872"/>
            <a:ext cx="5715000" cy="243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9D7AD9B-AE34-44DE-A090-C7D961E89764}"/>
              </a:ext>
            </a:extLst>
          </p:cNvPr>
          <p:cNvGrpSpPr/>
          <p:nvPr/>
        </p:nvGrpSpPr>
        <p:grpSpPr>
          <a:xfrm>
            <a:off x="1521619" y="26711682"/>
            <a:ext cx="13731875" cy="16265118"/>
            <a:chOff x="1826410" y="30386373"/>
            <a:chExt cx="13731875" cy="10560254"/>
          </a:xfrm>
        </p:grpSpPr>
        <p:sp>
          <p:nvSpPr>
            <p:cNvPr id="15" name="Content Placeholder 12">
              <a:extLst>
                <a:ext uri="{FF2B5EF4-FFF2-40B4-BE49-F238E27FC236}">
                  <a16:creationId xmlns:a16="http://schemas.microsoft.com/office/drawing/2014/main" id="{765A7B18-B97B-4BAA-AA9F-6D5D7A2DCC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26410" y="30386373"/>
              <a:ext cx="13731875" cy="10560254"/>
            </a:xfrm>
            <a:prstGeom prst="rect">
              <a:avLst/>
            </a:prstGeom>
            <a:noFill/>
            <a:ln w="9525">
              <a:solidFill>
                <a:srgbClr val="ADAFAA"/>
              </a:solidFill>
              <a:miter lim="800000"/>
              <a:headEnd/>
              <a:tailEnd/>
            </a:ln>
          </p:spPr>
          <p:txBody>
            <a:bodyPr lIns="428422" tIns="214211" rIns="428422" bIns="214211"/>
            <a:lstStyle/>
            <a:p>
              <a:pPr algn="ctr">
                <a:spcBef>
                  <a:spcPct val="20000"/>
                </a:spcBef>
              </a:pPr>
              <a:r>
                <a:rPr lang="en-US" sz="6000" b="1" dirty="0">
                  <a:latin typeface="Calibri" pitchFamily="34" charset="0"/>
                </a:rPr>
                <a:t>Methodology: Reinforcement Learning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E9C0BC-C851-45B2-AF0F-51396E530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4991" y="31085428"/>
              <a:ext cx="13508064" cy="550753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6D21EB-F572-4A42-B63F-0EB06696BB81}"/>
              </a:ext>
            </a:extLst>
          </p:cNvPr>
          <p:cNvGrpSpPr/>
          <p:nvPr/>
        </p:nvGrpSpPr>
        <p:grpSpPr>
          <a:xfrm>
            <a:off x="16806875" y="13215844"/>
            <a:ext cx="12090373" cy="10180638"/>
            <a:chOff x="16925951" y="18897600"/>
            <a:chExt cx="11852222" cy="117348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FA31F-B2DE-471A-BFCC-957AD1C08BB9}"/>
                </a:ext>
              </a:extLst>
            </p:cNvPr>
            <p:cNvGrpSpPr/>
            <p:nvPr/>
          </p:nvGrpSpPr>
          <p:grpSpPr>
            <a:xfrm>
              <a:off x="16925951" y="18897600"/>
              <a:ext cx="11852222" cy="11734800"/>
              <a:chOff x="16555538" y="16383000"/>
              <a:chExt cx="11852222" cy="117348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02795E8-7B66-48FA-92EF-2D5A07259F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346"/>
              <a:stretch/>
            </p:blipFill>
            <p:spPr>
              <a:xfrm>
                <a:off x="16555538" y="16383000"/>
                <a:ext cx="11852222" cy="117348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F96CB09-ADBB-40E5-8551-C1215281EC19}"/>
                      </a:ext>
                    </a:extLst>
                  </p:cNvPr>
                  <p:cNvSpPr/>
                  <p:nvPr/>
                </p:nvSpPr>
                <p:spPr>
                  <a:xfrm>
                    <a:off x="20497800" y="24841200"/>
                    <a:ext cx="16764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ADAFA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4906" tIns="47453" rIns="94906" bIns="47453" rtlCol="0" anchor="t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</a:rPr>
                      <a:t>State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endParaRPr 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F96CB09-ADBB-40E5-8551-C1215281EC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97800" y="24841200"/>
                    <a:ext cx="1676400" cy="6096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" t="-7216" b="-38144"/>
                    </a:stretch>
                  </a:blipFill>
                  <a:ln w="63500">
                    <a:solidFill>
                      <a:srgbClr val="ADAFAA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4419A1-9F8B-4E60-A0CD-8A0F32B68FC2}"/>
                </a:ext>
              </a:extLst>
            </p:cNvPr>
            <p:cNvSpPr/>
            <p:nvPr/>
          </p:nvSpPr>
          <p:spPr>
            <a:xfrm>
              <a:off x="21007920" y="19193770"/>
              <a:ext cx="4313760" cy="6096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rtlCol="0" anchor="t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State Variable Costs</a:t>
              </a:r>
            </a:p>
          </p:txBody>
        </p:sp>
      </p:grpSp>
      <p:sp>
        <p:nvSpPr>
          <p:cNvPr id="35" name="Content Placeholder 12">
            <a:extLst>
              <a:ext uri="{FF2B5EF4-FFF2-40B4-BE49-F238E27FC236}">
                <a16:creationId xmlns:a16="http://schemas.microsoft.com/office/drawing/2014/main" id="{6AABE049-4D9D-4571-9B92-C208FA77667F}"/>
              </a:ext>
            </a:extLst>
          </p:cNvPr>
          <p:cNvSpPr txBox="1">
            <a:spLocks/>
          </p:cNvSpPr>
          <p:nvPr/>
        </p:nvSpPr>
        <p:spPr bwMode="auto">
          <a:xfrm>
            <a:off x="15986125" y="32613600"/>
            <a:ext cx="13731875" cy="10363200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</p:spPr>
        <p:txBody>
          <a:bodyPr lIns="428422" tIns="214211" rIns="428422" bIns="214211"/>
          <a:lstStyle/>
          <a:p>
            <a:pPr algn="ctr">
              <a:spcBef>
                <a:spcPct val="20000"/>
              </a:spcBef>
            </a:pPr>
            <a:r>
              <a:rPr lang="en-US" sz="6000" b="1" dirty="0">
                <a:latin typeface="Calibri" pitchFamily="34" charset="0"/>
              </a:rPr>
              <a:t>References</a:t>
            </a:r>
          </a:p>
          <a:p>
            <a:pPr marL="457200" indent="-457200">
              <a:spcBef>
                <a:spcPct val="20000"/>
              </a:spcBef>
            </a:pPr>
            <a:r>
              <a:rPr lang="en-US" sz="3400" dirty="0">
                <a:latin typeface="Calibri" pitchFamily="34" charset="0"/>
              </a:rPr>
              <a:t>Sutton, Richard S., and Andrew G. </a:t>
            </a:r>
            <a:r>
              <a:rPr lang="en-US" sz="3400" dirty="0" err="1">
                <a:latin typeface="Calibri" pitchFamily="34" charset="0"/>
              </a:rPr>
              <a:t>Barto</a:t>
            </a:r>
            <a:r>
              <a:rPr lang="en-US" sz="3400" dirty="0">
                <a:latin typeface="Calibri" pitchFamily="34" charset="0"/>
              </a:rPr>
              <a:t>. Reinforcement Learning: an Introduction. The MIT Press, 2012.</a:t>
            </a:r>
          </a:p>
          <a:p>
            <a:pPr marL="457200" indent="-457200">
              <a:spcBef>
                <a:spcPct val="20000"/>
              </a:spcBef>
            </a:pPr>
            <a:r>
              <a:rPr lang="en-US" sz="3400" dirty="0" err="1">
                <a:latin typeface="Calibri" pitchFamily="34" charset="0"/>
              </a:rPr>
              <a:t>Jaconetti</a:t>
            </a:r>
            <a:r>
              <a:rPr lang="en-US" sz="3400" dirty="0">
                <a:latin typeface="Calibri" pitchFamily="34" charset="0"/>
              </a:rPr>
              <a:t>, Colleen M, et al. Best Practices for Portfolio Rebalancing. </a:t>
            </a:r>
            <a:r>
              <a:rPr lang="en-US" sz="3400" dirty="0" err="1">
                <a:latin typeface="Calibri" pitchFamily="34" charset="0"/>
              </a:rPr>
              <a:t>Vangaurd</a:t>
            </a:r>
            <a:r>
              <a:rPr lang="en-US" sz="3400" dirty="0">
                <a:latin typeface="Calibri" pitchFamily="34" charset="0"/>
              </a:rPr>
              <a:t>, July 2010.</a:t>
            </a:r>
          </a:p>
          <a:p>
            <a:pPr marL="457200" indent="-457200">
              <a:spcBef>
                <a:spcPct val="20000"/>
              </a:spcBef>
            </a:pPr>
            <a:r>
              <a:rPr lang="en-US" sz="3400" dirty="0">
                <a:latin typeface="Calibri" pitchFamily="34" charset="0"/>
              </a:rPr>
              <a:t>Sun, Walter, et al. “Optimal Rebalancing for Institutional Portfolios.” Journal of Portfolio Management, vol. 32, no. 2, 2006, pp. 33–43.</a:t>
            </a:r>
          </a:p>
          <a:p>
            <a:pPr marL="457200" indent="-457200">
              <a:spcBef>
                <a:spcPct val="20000"/>
              </a:spcBef>
            </a:pPr>
            <a:r>
              <a:rPr lang="en-US" sz="3400" dirty="0">
                <a:latin typeface="Calibri" pitchFamily="34" charset="0"/>
              </a:rPr>
              <a:t>Davis, Joseph H, et al. The Asset Allocation Debate: Provocative Questions, Enduring Realities. 2007, The Asset Allocation Debate: Provocative Questions, Enduring Realities.</a:t>
            </a:r>
          </a:p>
          <a:p>
            <a:pPr marL="457200" indent="-457200">
              <a:spcBef>
                <a:spcPct val="20000"/>
              </a:spcBef>
            </a:pPr>
            <a:r>
              <a:rPr lang="en-US" sz="3400" dirty="0">
                <a:latin typeface="Calibri" pitchFamily="34" charset="0"/>
              </a:rPr>
              <a:t>Brinson, Gary P., L. Randolph Hood, and Gilbert L. </a:t>
            </a:r>
            <a:r>
              <a:rPr lang="en-US" sz="3400" dirty="0" err="1">
                <a:latin typeface="Calibri" pitchFamily="34" charset="0"/>
              </a:rPr>
              <a:t>Beebower</a:t>
            </a:r>
            <a:r>
              <a:rPr lang="en-US" sz="3400" dirty="0">
                <a:latin typeface="Calibri" pitchFamily="34" charset="0"/>
              </a:rPr>
              <a:t>, 1986. Determinants of Portfolio Performance. Financial Analysts Journal 42(4): 39–48.</a:t>
            </a:r>
          </a:p>
          <a:p>
            <a:pPr marL="457200" indent="-457200">
              <a:spcBef>
                <a:spcPct val="20000"/>
              </a:spcBef>
            </a:pPr>
            <a:r>
              <a:rPr lang="en-US" sz="3400" dirty="0">
                <a:latin typeface="Calibri" pitchFamily="34" charset="0"/>
              </a:rPr>
              <a:t>Pula, Justina &amp; Berisha, </a:t>
            </a:r>
            <a:r>
              <a:rPr lang="en-US" sz="3400" dirty="0" err="1">
                <a:latin typeface="Calibri" pitchFamily="34" charset="0"/>
              </a:rPr>
              <a:t>Gentrit</a:t>
            </a:r>
            <a:r>
              <a:rPr lang="en-US" sz="3400" dirty="0">
                <a:latin typeface="Calibri" pitchFamily="34" charset="0"/>
              </a:rPr>
              <a:t> &amp; </a:t>
            </a:r>
            <a:r>
              <a:rPr lang="en-US" sz="3400" dirty="0" err="1">
                <a:latin typeface="Calibri" pitchFamily="34" charset="0"/>
              </a:rPr>
              <a:t>Ahmeti</a:t>
            </a:r>
            <a:r>
              <a:rPr lang="en-US" sz="3400" dirty="0">
                <a:latin typeface="Calibri" pitchFamily="34" charset="0"/>
              </a:rPr>
              <a:t>, </a:t>
            </a:r>
            <a:r>
              <a:rPr lang="en-US" sz="3400" dirty="0" err="1">
                <a:latin typeface="Calibri" pitchFamily="34" charset="0"/>
              </a:rPr>
              <a:t>Skender</a:t>
            </a:r>
            <a:r>
              <a:rPr lang="en-US" sz="3400" dirty="0">
                <a:latin typeface="Calibri" pitchFamily="34" charset="0"/>
              </a:rPr>
              <a:t>. (2012). The Impact of Portfolio Diversification in the Performance and the Risk of Investments of Kosovo Pension Savings Trust. Journal of Business and Economics.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7FC95E-CCD7-4665-B139-E8AAB4044E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18" y="36271200"/>
            <a:ext cx="13024428" cy="65640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evens Scholars PosterTemplate_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0">
          <a:solidFill>
            <a:srgbClr val="ADAFAA"/>
          </a:solidFill>
        </a:ln>
      </a:spPr>
      <a:bodyPr lIns="94906" tIns="47453" rIns="94906" bIns="47453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Stevens Scholars PosterTemplate_2016.potx</Template>
  <TotalTime>6165</TotalTime>
  <Words>502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Stevens Scholars PosterTemplate_2016</vt:lpstr>
      <vt:lpstr>Optimal Portfolio Rebalancing using Reinforcement Learning John-Craig Borman, Professor Somayeh Moazeni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creator>Rainer Martini</dc:creator>
  <cp:lastModifiedBy>John-Craig E Borman</cp:lastModifiedBy>
  <cp:revision>37</cp:revision>
  <dcterms:created xsi:type="dcterms:W3CDTF">2008-04-07T13:20:48Z</dcterms:created>
  <dcterms:modified xsi:type="dcterms:W3CDTF">2018-09-18T02:59:17Z</dcterms:modified>
</cp:coreProperties>
</file>